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268" r:id="rId4"/>
    <p:sldId id="269" r:id="rId5"/>
    <p:sldId id="259" r:id="rId6"/>
    <p:sldId id="260" r:id="rId7"/>
    <p:sldId id="270" r:id="rId8"/>
    <p:sldId id="262" r:id="rId9"/>
    <p:sldId id="271" r:id="rId10"/>
    <p:sldId id="272" r:id="rId11"/>
    <p:sldId id="273" r:id="rId12"/>
    <p:sldId id="274" r:id="rId13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97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2767" userDrawn="1">
          <p15:clr>
            <a:srgbClr val="A4A3A4"/>
          </p15:clr>
        </p15:guide>
        <p15:guide id="5" pos="2993" userDrawn="1">
          <p15:clr>
            <a:srgbClr val="A4A3A4"/>
          </p15:clr>
        </p15:guide>
        <p15:guide id="6" pos="5465" userDrawn="1">
          <p15:clr>
            <a:srgbClr val="A4A3A4"/>
          </p15:clr>
        </p15:guide>
        <p15:guide id="7" orient="horz" pos="575" userDrawn="1">
          <p15:clr>
            <a:srgbClr val="A4A3A4"/>
          </p15:clr>
        </p15:guide>
        <p15:guide id="8" orient="horz" pos="3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0O2ew2U7Os2BPSNNuMJk6qdOb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799"/>
    <a:srgbClr val="FE7828"/>
    <a:srgbClr val="E0A032"/>
    <a:srgbClr val="EE4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E67798-75ED-4282-872A-2BBD3AD7AF8D}">
  <a:tblStyle styleId="{02E67798-75ED-4282-872A-2BBD3AD7AF8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1"/>
    <p:restoredTop sz="94740"/>
  </p:normalViewPr>
  <p:slideViewPr>
    <p:cSldViewPr snapToGrid="0">
      <p:cViewPr varScale="1">
        <p:scale>
          <a:sx n="149" d="100"/>
          <a:sy n="149" d="100"/>
        </p:scale>
        <p:origin x="1184" y="168"/>
      </p:cViewPr>
      <p:guideLst>
        <p:guide orient="horz" pos="3297"/>
        <p:guide pos="2880"/>
        <p:guide pos="317"/>
        <p:guide pos="2767"/>
        <p:guide pos="2993"/>
        <p:guide pos="5465"/>
        <p:guide orient="horz" pos="575"/>
        <p:guide orient="horz" pos="3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0" d="100"/>
          <a:sy n="110" d="100"/>
        </p:scale>
        <p:origin x="4920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9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6B7E992D-280B-41DE-9EA7-7D9ADBA98B46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837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34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7E992D-280B-41DE-9EA7-7D9ADBA98B46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93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7E992D-280B-41DE-9EA7-7D9ADBA98B46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697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7E992D-280B-41DE-9EA7-7D9ADBA98B46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6154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7E992D-280B-41DE-9EA7-7D9ADBA98B46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556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userDrawn="1">
  <p:cSld name="OBJEC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userDrawn="1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userDrawn="1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823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431DC42-303B-F545-9789-3724F9E97760}"/>
              </a:ext>
            </a:extLst>
          </p:cNvPr>
          <p:cNvSpPr/>
          <p:nvPr userDrawn="1"/>
        </p:nvSpPr>
        <p:spPr>
          <a:xfrm>
            <a:off x="7204422" y="5371562"/>
            <a:ext cx="1544012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_tradnl" sz="600" dirty="0">
                <a:solidFill>
                  <a:schemeClr val="bg1">
                    <a:lumMod val="50000"/>
                  </a:schemeClr>
                </a:solidFill>
              </a:rPr>
              <a:t>© ISIL. Todos los derechos reservados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372701D-0A84-0448-9BAF-91437343CCCB}"/>
              </a:ext>
            </a:extLst>
          </p:cNvPr>
          <p:cNvSpPr txBox="1"/>
          <p:nvPr userDrawn="1"/>
        </p:nvSpPr>
        <p:spPr>
          <a:xfrm>
            <a:off x="876300" y="5343295"/>
            <a:ext cx="3227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  <a:sym typeface="Wingdings"/>
              </a:rPr>
              <a:t>GESTIÓN DE PROCESOS, SIMULACIÓN Y MEJORA CONTINUA</a:t>
            </a:r>
            <a:r>
              <a:rPr lang="en-US" sz="800" kern="1200" baseline="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  <a:sym typeface="Wingdings"/>
              </a:rPr>
              <a:t> 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ea typeface="Wingdings"/>
                <a:cs typeface="Calibri"/>
                <a:sym typeface="Wingdings"/>
              </a:rPr>
              <a:t></a:t>
            </a: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  <a:sym typeface="Wingdings"/>
              </a:rPr>
              <a:t>  SESIÓN 01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E0D14F7-6E9D-9E40-BFFD-243BDDA808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16" y="5349405"/>
            <a:ext cx="369984" cy="20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3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userDrawn="1">
  <p:cSld name="1_Diapositiva de títul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userDrawn="1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userDrawn="1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userDrawn="1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userDrawn="1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userDrawn="1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userDrawn="1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userDrawn="1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7E3FC8B2-801E-4522-B5EB-7F8CE407EE93}"/>
              </a:ext>
            </a:extLst>
          </p:cNvPr>
          <p:cNvSpPr/>
          <p:nvPr userDrawn="1"/>
        </p:nvSpPr>
        <p:spPr>
          <a:xfrm>
            <a:off x="7242895" y="5371563"/>
            <a:ext cx="1505540" cy="194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_tradnl" sz="667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© ISIL. Todos los derechos reservados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918F74-6694-4C3D-9B86-1C2537A4A2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17" y="5349409"/>
            <a:ext cx="369984" cy="206823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095BDA0B-9EC4-4FB3-A2E7-23C16F13C2BC}"/>
              </a:ext>
            </a:extLst>
          </p:cNvPr>
          <p:cNvSpPr txBox="1"/>
          <p:nvPr userDrawn="1"/>
        </p:nvSpPr>
        <p:spPr>
          <a:xfrm>
            <a:off x="876301" y="5343295"/>
            <a:ext cx="2768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DESARROLLO DE APLICACIONES EMPRESARIALES I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</a:t>
            </a: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  <a:sym typeface="Wingdings"/>
              </a:rPr>
              <a:t>  SESIÓN 06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/>
          <p:cNvSpPr/>
          <p:nvPr/>
        </p:nvSpPr>
        <p:spPr>
          <a:xfrm>
            <a:off x="182881" y="5120641"/>
            <a:ext cx="4304965" cy="462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Rectángulo 24"/>
          <p:cNvSpPr/>
          <p:nvPr/>
        </p:nvSpPr>
        <p:spPr>
          <a:xfrm>
            <a:off x="503239" y="2177571"/>
            <a:ext cx="3027139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2000" dirty="0">
                <a:latin typeface="Graphik Medium" charset="0"/>
                <a:ea typeface="Graphik Medium" charset="0"/>
                <a:cs typeface="Graphik Medium" charset="0"/>
              </a:rPr>
              <a:t>EFICIENCIA EN USO DE </a:t>
            </a:r>
            <a:r>
              <a:rPr lang="es-PE" sz="2000" b="1" dirty="0">
                <a:latin typeface="Graphik Bold" charset="0"/>
                <a:ea typeface="Graphik Bold" charset="0"/>
                <a:cs typeface="Graphik Bold" charset="0"/>
              </a:rPr>
              <a:t>PATRÓN MVC USANDO JSPS Y SERVLETS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3FC3217-3DCC-0941-BA6B-6CEEC9F1D080}"/>
              </a:ext>
            </a:extLst>
          </p:cNvPr>
          <p:cNvSpPr txBox="1"/>
          <p:nvPr/>
        </p:nvSpPr>
        <p:spPr>
          <a:xfrm>
            <a:off x="743902" y="1819387"/>
            <a:ext cx="1457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2000" b="1" dirty="0">
                <a:solidFill>
                  <a:srgbClr val="6950AB"/>
                </a:solidFill>
                <a:latin typeface="Calibri" charset="0"/>
                <a:ea typeface="Calibri" charset="0"/>
                <a:cs typeface="Calibri" charset="0"/>
              </a:rPr>
              <a:t>SESIÓN 06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4" y="1883412"/>
            <a:ext cx="166865" cy="170453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B234152-B731-4E97-8816-9B9EF5A9F05F}"/>
              </a:ext>
            </a:extLst>
          </p:cNvPr>
          <p:cNvSpPr txBox="1"/>
          <p:nvPr/>
        </p:nvSpPr>
        <p:spPr>
          <a:xfrm>
            <a:off x="503243" y="808694"/>
            <a:ext cx="31047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6C6D6C"/>
                </a:solidFill>
                <a:latin typeface="Calibri" charset="0"/>
                <a:cs typeface="Calibri" charset="0"/>
                <a:sym typeface="Wingdings"/>
              </a:rPr>
              <a:t>DESARROLLO DE APLICACIONES EMPRESARIALES I</a:t>
            </a:r>
            <a:endParaRPr lang="es-PE" sz="900" b="1" dirty="0">
              <a:solidFill>
                <a:srgbClr val="6C6D6C"/>
              </a:solidFill>
              <a:latin typeface="Calibri" charset="0"/>
              <a:cs typeface="Calibri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C1FB762-361B-4578-9986-7199DA940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0"/>
            <a:ext cx="539591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DA42F00-38E7-0C47-BDD0-50DCE8597847}"/>
              </a:ext>
            </a:extLst>
          </p:cNvPr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s-PE" sz="1400" b="1" dirty="0">
                <a:solidFill>
                  <a:srgbClr val="00B1C3"/>
                </a:solidFill>
                <a:latin typeface="Calibri" charset="0"/>
                <a:ea typeface="Calibri" charset="0"/>
                <a:cs typeface="Calibri" charset="0"/>
              </a:rPr>
              <a:t>TAREA</a:t>
            </a:r>
            <a:endParaRPr lang="es-ES" sz="1600" b="1" dirty="0">
              <a:solidFill>
                <a:srgbClr val="00B1C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" name="Agrupar 7">
            <a:extLst>
              <a:ext uri="{FF2B5EF4-FFF2-40B4-BE49-F238E27FC236}">
                <a16:creationId xmlns:a16="http://schemas.microsoft.com/office/drawing/2014/main" id="{C1009D55-C843-C946-8EC7-F7F8D2C27332}"/>
              </a:ext>
            </a:extLst>
          </p:cNvPr>
          <p:cNvGrpSpPr/>
          <p:nvPr/>
        </p:nvGrpSpPr>
        <p:grpSpPr>
          <a:xfrm>
            <a:off x="514858" y="499074"/>
            <a:ext cx="131794" cy="132296"/>
            <a:chOff x="511902" y="912278"/>
            <a:chExt cx="281320" cy="28239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4C8B161-EAED-6847-9CFF-F251AC09DD35}"/>
                </a:ext>
              </a:extLst>
            </p:cNvPr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D994D540-FF38-FF46-85B2-E3A54907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lum bright="100000" contrast="100000"/>
            </a:blip>
            <a:stretch>
              <a:fillRect/>
            </a:stretch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</p:spPr>
        </p:pic>
      </p:grpSp>
      <p:sp>
        <p:nvSpPr>
          <p:cNvPr id="13" name="Rectángulo 12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ectángulo 10"/>
          <p:cNvSpPr/>
          <p:nvPr/>
        </p:nvSpPr>
        <p:spPr>
          <a:xfrm>
            <a:off x="684213" y="1245204"/>
            <a:ext cx="7535555" cy="463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1400" b="1" dirty="0">
                <a:solidFill>
                  <a:schemeClr val="tx1"/>
                </a:solidFill>
                <a:latin typeface="Calibri" charset="0"/>
                <a:cs typeface="Calibri" charset="0"/>
              </a:rPr>
              <a:t>OBJETIVO</a:t>
            </a:r>
          </a:p>
          <a:p>
            <a:pPr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PE" sz="1400" dirty="0">
                <a:solidFill>
                  <a:schemeClr val="tx1"/>
                </a:solidFill>
                <a:latin typeface="Calibri" charset="0"/>
                <a:cs typeface="Calibri" charset="0"/>
                <a:sym typeface="Calibri"/>
              </a:rPr>
              <a:t>Reconocer el uso del patrón de diseño MVC en un caso real.</a:t>
            </a:r>
          </a:p>
        </p:txBody>
      </p:sp>
    </p:spTree>
    <p:extLst>
      <p:ext uri="{BB962C8B-B14F-4D97-AF65-F5344CB8AC3E}">
        <p14:creationId xmlns:p14="http://schemas.microsoft.com/office/powerpoint/2010/main" val="75220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DA42F00-38E7-0C47-BDD0-50DCE8597847}"/>
              </a:ext>
            </a:extLst>
          </p:cNvPr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s-PE" sz="1400" b="1" dirty="0">
                <a:solidFill>
                  <a:srgbClr val="00B1C3"/>
                </a:solidFill>
                <a:latin typeface="Calibri" charset="0"/>
                <a:ea typeface="Calibri" charset="0"/>
                <a:cs typeface="Calibri" charset="0"/>
              </a:rPr>
              <a:t>TAREA</a:t>
            </a:r>
            <a:endParaRPr lang="es-ES" sz="1600" b="1" dirty="0">
              <a:solidFill>
                <a:srgbClr val="00B1C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6" name="Agrupar 7">
            <a:extLst>
              <a:ext uri="{FF2B5EF4-FFF2-40B4-BE49-F238E27FC236}">
                <a16:creationId xmlns:a16="http://schemas.microsoft.com/office/drawing/2014/main" id="{C1009D55-C843-C946-8EC7-F7F8D2C27332}"/>
              </a:ext>
            </a:extLst>
          </p:cNvPr>
          <p:cNvGrpSpPr/>
          <p:nvPr/>
        </p:nvGrpSpPr>
        <p:grpSpPr>
          <a:xfrm>
            <a:off x="514858" y="499074"/>
            <a:ext cx="131794" cy="132296"/>
            <a:chOff x="511902" y="912278"/>
            <a:chExt cx="281320" cy="282391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4C8B161-EAED-6847-9CFF-F251AC09DD35}"/>
                </a:ext>
              </a:extLst>
            </p:cNvPr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994D540-FF38-FF46-85B2-E3A54907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lum bright="100000" contrast="100000"/>
            </a:blip>
            <a:stretch>
              <a:fillRect/>
            </a:stretch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</p:spPr>
        </p:pic>
      </p:grpSp>
      <p:sp>
        <p:nvSpPr>
          <p:cNvPr id="9" name="Rectángulo 8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10"/>
          <p:cNvSpPr/>
          <p:nvPr/>
        </p:nvSpPr>
        <p:spPr>
          <a:xfrm>
            <a:off x="684213" y="1245204"/>
            <a:ext cx="7535555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0" indent="-184150" defTabSz="1600200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chemeClr val="tx1"/>
                </a:solidFill>
                <a:latin typeface="Calibri" charset="0"/>
                <a:cs typeface="Calibri" charset="0"/>
                <a:sym typeface="Calibri"/>
              </a:rPr>
              <a:t>Desarrolle una aplicación web que permita acceder a un sistema usando componentes Web Java (JSPS, Servlets y sesiones).  Use una base de datos para el caso.</a:t>
            </a:r>
          </a:p>
        </p:txBody>
      </p:sp>
    </p:spTree>
    <p:extLst>
      <p:ext uri="{BB962C8B-B14F-4D97-AF65-F5344CB8AC3E}">
        <p14:creationId xmlns:p14="http://schemas.microsoft.com/office/powerpoint/2010/main" val="17073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199" y="2666298"/>
            <a:ext cx="1295601" cy="3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DFA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CuadroTexto 3"/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_tradnl" sz="33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OBJETIVOS</a:t>
            </a:r>
          </a:p>
          <a:p>
            <a:pPr>
              <a:lnSpc>
                <a:spcPct val="80000"/>
              </a:lnSpc>
            </a:pPr>
            <a:r>
              <a:rPr lang="es-ES_tradnl" sz="33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DE LA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D7628C-6304-5D4B-BA7D-591238143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19" y="2194222"/>
            <a:ext cx="202176" cy="20821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946968"/>
            <a:ext cx="2073162" cy="39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0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918960" y="5364480"/>
            <a:ext cx="2133600" cy="224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ángulo 1"/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/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ectangle 5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OBJETIVOS 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A3D32805-46BF-6244-A690-CC239BFA6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63" y="2331219"/>
            <a:ext cx="767013" cy="684324"/>
          </a:xfrm>
          <a:prstGeom prst="rect">
            <a:avLst/>
          </a:prstGeom>
        </p:spPr>
      </p:pic>
      <p:sp>
        <p:nvSpPr>
          <p:cNvPr id="48" name="object 7">
            <a:extLst>
              <a:ext uri="{FF2B5EF4-FFF2-40B4-BE49-F238E27FC236}">
                <a16:creationId xmlns:a16="http://schemas.microsoft.com/office/drawing/2014/main" id="{E122BCA2-7F71-394C-9FE0-6EE500C942C6}"/>
              </a:ext>
            </a:extLst>
          </p:cNvPr>
          <p:cNvSpPr txBox="1"/>
          <p:nvPr/>
        </p:nvSpPr>
        <p:spPr>
          <a:xfrm>
            <a:off x="3401012" y="1750922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Servlet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07D77A96-A68C-3348-8998-EB24327E5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04" y="2092643"/>
            <a:ext cx="447247" cy="614604"/>
          </a:xfrm>
          <a:prstGeom prst="rect">
            <a:avLst/>
          </a:prstGeom>
        </p:spPr>
      </p:pic>
      <p:sp>
        <p:nvSpPr>
          <p:cNvPr id="50" name="object 7">
            <a:extLst>
              <a:ext uri="{FF2B5EF4-FFF2-40B4-BE49-F238E27FC236}">
                <a16:creationId xmlns:a16="http://schemas.microsoft.com/office/drawing/2014/main" id="{5FBF2F58-0301-2947-8C02-F78D8B4F5B5C}"/>
              </a:ext>
            </a:extLst>
          </p:cNvPr>
          <p:cNvSpPr txBox="1"/>
          <p:nvPr/>
        </p:nvSpPr>
        <p:spPr>
          <a:xfrm>
            <a:off x="2348076" y="2076779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Request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object 7">
            <a:extLst>
              <a:ext uri="{FF2B5EF4-FFF2-40B4-BE49-F238E27FC236}">
                <a16:creationId xmlns:a16="http://schemas.microsoft.com/office/drawing/2014/main" id="{309D0CD8-6519-3A44-8453-40DD71A7A65B}"/>
              </a:ext>
            </a:extLst>
          </p:cNvPr>
          <p:cNvSpPr txBox="1"/>
          <p:nvPr/>
        </p:nvSpPr>
        <p:spPr>
          <a:xfrm>
            <a:off x="2346641" y="3129746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Response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object 7">
            <a:extLst>
              <a:ext uri="{FF2B5EF4-FFF2-40B4-BE49-F238E27FC236}">
                <a16:creationId xmlns:a16="http://schemas.microsoft.com/office/drawing/2014/main" id="{242C082D-D24C-8E4B-980E-A50A0901CD6F}"/>
              </a:ext>
            </a:extLst>
          </p:cNvPr>
          <p:cNvSpPr txBox="1"/>
          <p:nvPr/>
        </p:nvSpPr>
        <p:spPr>
          <a:xfrm>
            <a:off x="1055770" y="3129746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Navegador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0A4B7141-3329-B84A-985F-1469CD572BE3}"/>
              </a:ext>
            </a:extLst>
          </p:cNvPr>
          <p:cNvSpPr txBox="1"/>
          <p:nvPr/>
        </p:nvSpPr>
        <p:spPr>
          <a:xfrm>
            <a:off x="4213665" y="4630026"/>
            <a:ext cx="13591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Contenedor Web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object 7">
            <a:extLst>
              <a:ext uri="{FF2B5EF4-FFF2-40B4-BE49-F238E27FC236}">
                <a16:creationId xmlns:a16="http://schemas.microsoft.com/office/drawing/2014/main" id="{97D52E52-CA6F-6349-8A05-A8F9AB200241}"/>
              </a:ext>
            </a:extLst>
          </p:cNvPr>
          <p:cNvSpPr txBox="1"/>
          <p:nvPr/>
        </p:nvSpPr>
        <p:spPr>
          <a:xfrm>
            <a:off x="4683821" y="3744656"/>
            <a:ext cx="13591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JSP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object 7">
            <a:extLst>
              <a:ext uri="{FF2B5EF4-FFF2-40B4-BE49-F238E27FC236}">
                <a16:creationId xmlns:a16="http://schemas.microsoft.com/office/drawing/2014/main" id="{6C7FF4EB-B869-F446-803D-FC676435E975}"/>
              </a:ext>
            </a:extLst>
          </p:cNvPr>
          <p:cNvSpPr txBox="1"/>
          <p:nvPr/>
        </p:nvSpPr>
        <p:spPr>
          <a:xfrm>
            <a:off x="5180807" y="3165722"/>
            <a:ext cx="39202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Usa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object 7">
            <a:extLst>
              <a:ext uri="{FF2B5EF4-FFF2-40B4-BE49-F238E27FC236}">
                <a16:creationId xmlns:a16="http://schemas.microsoft.com/office/drawing/2014/main" id="{33B3FB2D-807F-4B48-B12F-30B5F53F21FD}"/>
              </a:ext>
            </a:extLst>
          </p:cNvPr>
          <p:cNvSpPr txBox="1"/>
          <p:nvPr/>
        </p:nvSpPr>
        <p:spPr>
          <a:xfrm>
            <a:off x="3473171" y="2887776"/>
            <a:ext cx="679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Desplegar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object 7">
            <a:extLst>
              <a:ext uri="{FF2B5EF4-FFF2-40B4-BE49-F238E27FC236}">
                <a16:creationId xmlns:a16="http://schemas.microsoft.com/office/drawing/2014/main" id="{DCC7C7A0-D0FF-A348-8C23-3EB9497CDC6E}"/>
              </a:ext>
            </a:extLst>
          </p:cNvPr>
          <p:cNvSpPr txBox="1"/>
          <p:nvPr/>
        </p:nvSpPr>
        <p:spPr>
          <a:xfrm>
            <a:off x="4547176" y="2237611"/>
            <a:ext cx="679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Resultado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8" name="object 7">
            <a:extLst>
              <a:ext uri="{FF2B5EF4-FFF2-40B4-BE49-F238E27FC236}">
                <a16:creationId xmlns:a16="http://schemas.microsoft.com/office/drawing/2014/main" id="{2C25917D-2E97-884A-B889-906D7A52588C}"/>
              </a:ext>
            </a:extLst>
          </p:cNvPr>
          <p:cNvSpPr txBox="1"/>
          <p:nvPr/>
        </p:nvSpPr>
        <p:spPr>
          <a:xfrm>
            <a:off x="4566666" y="1780029"/>
            <a:ext cx="67934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Accede e</a:t>
            </a:r>
          </a:p>
          <a:p>
            <a:r>
              <a:rPr lang="es-PE" sz="1000" spc="-10" dirty="0">
                <a:latin typeface="Calibri" charset="0"/>
                <a:ea typeface="Calibri" charset="0"/>
                <a:cs typeface="Calibri" charset="0"/>
              </a:rPr>
              <a:t>invoca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object 7">
            <a:extLst>
              <a:ext uri="{FF2B5EF4-FFF2-40B4-BE49-F238E27FC236}">
                <a16:creationId xmlns:a16="http://schemas.microsoft.com/office/drawing/2014/main" id="{68FA09B8-C8B9-A243-B8D7-773345DA9A3D}"/>
              </a:ext>
            </a:extLst>
          </p:cNvPr>
          <p:cNvSpPr txBox="1"/>
          <p:nvPr/>
        </p:nvSpPr>
        <p:spPr>
          <a:xfrm>
            <a:off x="5416289" y="1717868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JavaBean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0" name="object 7">
            <a:extLst>
              <a:ext uri="{FF2B5EF4-FFF2-40B4-BE49-F238E27FC236}">
                <a16:creationId xmlns:a16="http://schemas.microsoft.com/office/drawing/2014/main" id="{41FFA29D-A96E-D940-8BDB-4599C05C59AE}"/>
              </a:ext>
            </a:extLst>
          </p:cNvPr>
          <p:cNvSpPr txBox="1"/>
          <p:nvPr/>
        </p:nvSpPr>
        <p:spPr>
          <a:xfrm>
            <a:off x="6478983" y="1543961"/>
            <a:ext cx="1245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Datos</a:t>
            </a:r>
          </a:p>
          <a:p>
            <a:pPr algn="ctr"/>
            <a:r>
              <a:rPr lang="es-PE" sz="1400" spc="-10" dirty="0">
                <a:latin typeface="Calibri" charset="0"/>
                <a:ea typeface="Calibri" charset="0"/>
                <a:cs typeface="Calibri" charset="0"/>
              </a:rPr>
              <a:t>Persistentes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92DDF3D5-2E59-D74A-8574-7C860F948995}"/>
              </a:ext>
            </a:extLst>
          </p:cNvPr>
          <p:cNvCxnSpPr>
            <a:cxnSpLocks/>
          </p:cNvCxnSpPr>
          <p:nvPr/>
        </p:nvCxnSpPr>
        <p:spPr>
          <a:xfrm flipH="1">
            <a:off x="2346641" y="2295586"/>
            <a:ext cx="1016939" cy="260723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5FF1B823-3069-3C49-A279-3B5D7FA48C90}"/>
              </a:ext>
            </a:extLst>
          </p:cNvPr>
          <p:cNvCxnSpPr>
            <a:cxnSpLocks/>
            <a:stCxn id="47" idx="3"/>
            <a:endCxn id="74" idx="1"/>
          </p:cNvCxnSpPr>
          <p:nvPr/>
        </p:nvCxnSpPr>
        <p:spPr>
          <a:xfrm>
            <a:off x="2330176" y="2673381"/>
            <a:ext cx="2236490" cy="1175638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C7D50341-4798-D045-A6A0-A97E8C82A171}"/>
              </a:ext>
            </a:extLst>
          </p:cNvPr>
          <p:cNvSpPr/>
          <p:nvPr/>
        </p:nvSpPr>
        <p:spPr>
          <a:xfrm>
            <a:off x="3214737" y="1516529"/>
            <a:ext cx="3120700" cy="3048144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001B2F53-21D5-0D4A-BEE9-A23C5BF9B274}"/>
              </a:ext>
            </a:extLst>
          </p:cNvPr>
          <p:cNvCxnSpPr>
            <a:cxnSpLocks/>
          </p:cNvCxnSpPr>
          <p:nvPr/>
        </p:nvCxnSpPr>
        <p:spPr>
          <a:xfrm flipH="1">
            <a:off x="4468815" y="2185438"/>
            <a:ext cx="917654" cy="1780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660A343E-9267-DD4C-9273-437AF119BEFE}"/>
              </a:ext>
            </a:extLst>
          </p:cNvPr>
          <p:cNvCxnSpPr>
            <a:cxnSpLocks/>
          </p:cNvCxnSpPr>
          <p:nvPr/>
        </p:nvCxnSpPr>
        <p:spPr>
          <a:xfrm>
            <a:off x="4459897" y="2395805"/>
            <a:ext cx="956392" cy="0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1887A58E-34B7-E342-968F-38CB04514943}"/>
              </a:ext>
            </a:extLst>
          </p:cNvPr>
          <p:cNvSpPr/>
          <p:nvPr/>
        </p:nvSpPr>
        <p:spPr>
          <a:xfrm>
            <a:off x="5357936" y="1989148"/>
            <a:ext cx="808265" cy="808265"/>
          </a:xfrm>
          <a:prstGeom prst="ellipse">
            <a:avLst/>
          </a:prstGeom>
          <a:solidFill>
            <a:srgbClr val="FFB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object 7">
            <a:extLst>
              <a:ext uri="{FF2B5EF4-FFF2-40B4-BE49-F238E27FC236}">
                <a16:creationId xmlns:a16="http://schemas.microsoft.com/office/drawing/2014/main" id="{BA62B69B-CBA2-E84B-90AA-89A89184201B}"/>
              </a:ext>
            </a:extLst>
          </p:cNvPr>
          <p:cNvSpPr txBox="1"/>
          <p:nvPr/>
        </p:nvSpPr>
        <p:spPr>
          <a:xfrm>
            <a:off x="5107101" y="2260509"/>
            <a:ext cx="13099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rtl="0">
              <a:buClr>
                <a:schemeClr val="dk1"/>
              </a:buClr>
              <a:buSzPct val="100000"/>
            </a:pPr>
            <a:r>
              <a:rPr lang="es-PE" sz="1400" dirty="0"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</a:p>
        </p:txBody>
      </p:sp>
      <p:sp>
        <p:nvSpPr>
          <p:cNvPr id="68" name="object 7">
            <a:extLst>
              <a:ext uri="{FF2B5EF4-FFF2-40B4-BE49-F238E27FC236}">
                <a16:creationId xmlns:a16="http://schemas.microsoft.com/office/drawing/2014/main" id="{D506CFA4-D2C8-E147-B4ED-5A5B3F3E74A7}"/>
              </a:ext>
            </a:extLst>
          </p:cNvPr>
          <p:cNvSpPr txBox="1"/>
          <p:nvPr/>
        </p:nvSpPr>
        <p:spPr>
          <a:xfrm>
            <a:off x="5839866" y="2207347"/>
            <a:ext cx="1359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Guardar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object 7">
            <a:extLst>
              <a:ext uri="{FF2B5EF4-FFF2-40B4-BE49-F238E27FC236}">
                <a16:creationId xmlns:a16="http://schemas.microsoft.com/office/drawing/2014/main" id="{CDE33444-3AE6-1340-A4AD-1E520FC76040}"/>
              </a:ext>
            </a:extLst>
          </p:cNvPr>
          <p:cNvSpPr txBox="1"/>
          <p:nvPr/>
        </p:nvSpPr>
        <p:spPr>
          <a:xfrm>
            <a:off x="5832033" y="2372346"/>
            <a:ext cx="1359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Obtener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FD1568F5-D546-C44F-89C6-FD80E75C0784}"/>
              </a:ext>
            </a:extLst>
          </p:cNvPr>
          <p:cNvCxnSpPr/>
          <p:nvPr/>
        </p:nvCxnSpPr>
        <p:spPr>
          <a:xfrm>
            <a:off x="6166201" y="2361235"/>
            <a:ext cx="691603" cy="0"/>
          </a:xfrm>
          <a:prstGeom prst="straightConnector1">
            <a:avLst/>
          </a:prstGeom>
          <a:ln w="19050">
            <a:solidFill>
              <a:srgbClr val="98999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FF843074-1F30-9745-A2DC-77B732594994}"/>
              </a:ext>
            </a:extLst>
          </p:cNvPr>
          <p:cNvCxnSpPr>
            <a:cxnSpLocks/>
          </p:cNvCxnSpPr>
          <p:nvPr/>
        </p:nvCxnSpPr>
        <p:spPr>
          <a:xfrm flipH="1" flipV="1">
            <a:off x="4015260" y="2510158"/>
            <a:ext cx="606281" cy="950342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ángulo redondeado 71">
            <a:extLst>
              <a:ext uri="{FF2B5EF4-FFF2-40B4-BE49-F238E27FC236}">
                <a16:creationId xmlns:a16="http://schemas.microsoft.com/office/drawing/2014/main" id="{63B801B6-CD60-2549-AA6B-89F49A49D58A}"/>
              </a:ext>
            </a:extLst>
          </p:cNvPr>
          <p:cNvSpPr/>
          <p:nvPr/>
        </p:nvSpPr>
        <p:spPr>
          <a:xfrm>
            <a:off x="3363580" y="2059864"/>
            <a:ext cx="1109118" cy="496445"/>
          </a:xfrm>
          <a:prstGeom prst="roundRect">
            <a:avLst/>
          </a:prstGeom>
          <a:solidFill>
            <a:srgbClr val="FE782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  <a:latin typeface="Calibri" panose="020F0502020204030204" pitchFamily="34" charset="0"/>
                <a:ea typeface="Calibri Normal" charset="0"/>
                <a:cs typeface="Calibri" panose="020F0502020204030204" pitchFamily="34" charset="0"/>
              </a:rPr>
              <a:t>Controlador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003B4ADA-12D0-8C46-9C09-45E2E0C2A2F4}"/>
              </a:ext>
            </a:extLst>
          </p:cNvPr>
          <p:cNvCxnSpPr>
            <a:cxnSpLocks/>
          </p:cNvCxnSpPr>
          <p:nvPr/>
        </p:nvCxnSpPr>
        <p:spPr>
          <a:xfrm flipH="1">
            <a:off x="4917371" y="2750384"/>
            <a:ext cx="695534" cy="729639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Imagen 73">
            <a:extLst>
              <a:ext uri="{FF2B5EF4-FFF2-40B4-BE49-F238E27FC236}">
                <a16:creationId xmlns:a16="http://schemas.microsoft.com/office/drawing/2014/main" id="{FD39B73D-4C3F-4047-836B-A928A404E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666" y="3460500"/>
            <a:ext cx="575791" cy="777038"/>
          </a:xfrm>
          <a:prstGeom prst="rect">
            <a:avLst/>
          </a:prstGeom>
        </p:spPr>
      </p:pic>
      <p:sp>
        <p:nvSpPr>
          <p:cNvPr id="75" name="object 7">
            <a:extLst>
              <a:ext uri="{FF2B5EF4-FFF2-40B4-BE49-F238E27FC236}">
                <a16:creationId xmlns:a16="http://schemas.microsoft.com/office/drawing/2014/main" id="{FB5F5DCA-C8F0-3147-B7F7-F2B6C1D1FEA3}"/>
              </a:ext>
            </a:extLst>
          </p:cNvPr>
          <p:cNvSpPr txBox="1"/>
          <p:nvPr/>
        </p:nvSpPr>
        <p:spPr>
          <a:xfrm>
            <a:off x="4658546" y="3579657"/>
            <a:ext cx="39202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Vista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1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8EABDC-EE9F-6D4B-8493-73E3A05BE100}"/>
              </a:ext>
            </a:extLst>
          </p:cNvPr>
          <p:cNvSpPr txBox="1"/>
          <p:nvPr/>
        </p:nvSpPr>
        <p:spPr>
          <a:xfrm>
            <a:off x="1008063" y="3169972"/>
            <a:ext cx="7348758" cy="775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EFICIENCIA EN USO DE PATRÓN MVC</a:t>
            </a:r>
            <a:br>
              <a:rPr lang="es-PE" sz="28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</a:br>
            <a:r>
              <a:rPr lang="es-PE" sz="28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USANDO JSPS Y SERVLETS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E011318-DF6A-E443-82C0-13421C5F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2869612"/>
            <a:ext cx="195423" cy="2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2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02;p2"/>
          <p:cNvCxnSpPr/>
          <p:nvPr/>
        </p:nvCxnSpPr>
        <p:spPr>
          <a:xfrm flipH="1">
            <a:off x="2144494" y="4594029"/>
            <a:ext cx="4733384" cy="0"/>
          </a:xfrm>
          <a:prstGeom prst="straightConnector1">
            <a:avLst/>
          </a:prstGeom>
          <a:noFill/>
          <a:ln w="25400" cap="flat" cmpd="sng">
            <a:solidFill>
              <a:srgbClr val="80879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" name="Google Shape;102;p2"/>
          <p:cNvCxnSpPr/>
          <p:nvPr/>
        </p:nvCxnSpPr>
        <p:spPr>
          <a:xfrm>
            <a:off x="2205308" y="4323684"/>
            <a:ext cx="4733384" cy="0"/>
          </a:xfrm>
          <a:prstGeom prst="straightConnector1">
            <a:avLst/>
          </a:prstGeom>
          <a:noFill/>
          <a:ln w="25400" cap="flat" cmpd="sng">
            <a:solidFill>
              <a:srgbClr val="80879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" name="Google Shape;104;p4"/>
          <p:cNvSpPr txBox="1">
            <a:spLocks noGrp="1"/>
          </p:cNvSpPr>
          <p:nvPr>
            <p:ph type="title" idx="4294967295"/>
          </p:nvPr>
        </p:nvSpPr>
        <p:spPr>
          <a:xfrm>
            <a:off x="511189" y="920764"/>
            <a:ext cx="5897562" cy="38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s-PE" sz="1600" b="1" dirty="0">
                <a:latin typeface="Calibri" charset="0"/>
                <a:ea typeface="Calibri" charset="0"/>
                <a:cs typeface="Calibri" charset="0"/>
              </a:rPr>
              <a:t>PATRÓN DE DISEÑO MODEL VIEW CONTROLLER</a:t>
            </a:r>
          </a:p>
        </p:txBody>
      </p:sp>
      <p:sp>
        <p:nvSpPr>
          <p:cNvPr id="4" name="Rectangle 5"/>
          <p:cNvSpPr/>
          <p:nvPr/>
        </p:nvSpPr>
        <p:spPr>
          <a:xfrm>
            <a:off x="503238" y="376836"/>
            <a:ext cx="6350786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EFICIENCIA EN USO DE PATRÓN MVC USANDO JSPS Y SERVLETS</a:t>
            </a:r>
          </a:p>
        </p:txBody>
      </p:sp>
      <p:sp>
        <p:nvSpPr>
          <p:cNvPr id="5" name="Google Shape;98;p2"/>
          <p:cNvSpPr txBox="1"/>
          <p:nvPr/>
        </p:nvSpPr>
        <p:spPr>
          <a:xfrm>
            <a:off x="3192811" y="1339287"/>
            <a:ext cx="224805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Classes or Components</a:t>
            </a:r>
          </a:p>
        </p:txBody>
      </p:sp>
      <p:sp>
        <p:nvSpPr>
          <p:cNvPr id="10" name="Google Shape;98;p2"/>
          <p:cNvSpPr txBox="1"/>
          <p:nvPr/>
        </p:nvSpPr>
        <p:spPr>
          <a:xfrm>
            <a:off x="1238775" y="4829926"/>
            <a:ext cx="1187153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JSP Components</a:t>
            </a:r>
          </a:p>
        </p:txBody>
      </p:sp>
      <p:sp>
        <p:nvSpPr>
          <p:cNvPr id="13" name="Google Shape;98;p2"/>
          <p:cNvSpPr txBox="1"/>
          <p:nvPr/>
        </p:nvSpPr>
        <p:spPr>
          <a:xfrm>
            <a:off x="6628340" y="4953391"/>
            <a:ext cx="107921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 Servlet</a:t>
            </a:r>
          </a:p>
        </p:txBody>
      </p:sp>
      <p:cxnSp>
        <p:nvCxnSpPr>
          <p:cNvPr id="20" name="Conector recto 19"/>
          <p:cNvCxnSpPr/>
          <p:nvPr/>
        </p:nvCxnSpPr>
        <p:spPr>
          <a:xfrm>
            <a:off x="5879449" y="1945667"/>
            <a:ext cx="0" cy="1139439"/>
          </a:xfrm>
          <a:prstGeom prst="line">
            <a:avLst/>
          </a:prstGeom>
          <a:ln w="25400">
            <a:solidFill>
              <a:srgbClr val="808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7262976" y="3066800"/>
            <a:ext cx="0" cy="1298465"/>
          </a:xfrm>
          <a:prstGeom prst="line">
            <a:avLst/>
          </a:prstGeom>
          <a:ln w="25400">
            <a:solidFill>
              <a:srgbClr val="808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H="1">
            <a:off x="5866321" y="3071980"/>
            <a:ext cx="1401171" cy="0"/>
          </a:xfrm>
          <a:prstGeom prst="line">
            <a:avLst/>
          </a:prstGeom>
          <a:ln w="25400">
            <a:solidFill>
              <a:srgbClr val="808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oogle Shape;102;p2"/>
          <p:cNvCxnSpPr/>
          <p:nvPr/>
        </p:nvCxnSpPr>
        <p:spPr>
          <a:xfrm flipH="1">
            <a:off x="4808181" y="1954196"/>
            <a:ext cx="1075784" cy="0"/>
          </a:xfrm>
          <a:prstGeom prst="straightConnector1">
            <a:avLst/>
          </a:prstGeom>
          <a:noFill/>
          <a:ln w="25400" cap="flat" cmpd="sng">
            <a:solidFill>
              <a:srgbClr val="80879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" name="Google Shape;98;p2"/>
          <p:cNvSpPr txBox="1"/>
          <p:nvPr/>
        </p:nvSpPr>
        <p:spPr>
          <a:xfrm>
            <a:off x="5528324" y="2375087"/>
            <a:ext cx="69754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 model</a:t>
            </a:r>
          </a:p>
        </p:txBody>
      </p:sp>
      <p:sp>
        <p:nvSpPr>
          <p:cNvPr id="7" name="Google Shape;98;p2"/>
          <p:cNvSpPr txBox="1"/>
          <p:nvPr/>
        </p:nvSpPr>
        <p:spPr>
          <a:xfrm>
            <a:off x="1947349" y="3694043"/>
            <a:ext cx="5066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Renders data</a:t>
            </a:r>
          </a:p>
        </p:txBody>
      </p:sp>
      <p:sp>
        <p:nvSpPr>
          <p:cNvPr id="8" name="Google Shape;98;p2"/>
          <p:cNvSpPr txBox="1"/>
          <p:nvPr/>
        </p:nvSpPr>
        <p:spPr>
          <a:xfrm>
            <a:off x="6856192" y="3470855"/>
            <a:ext cx="69754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Retrieves data</a:t>
            </a:r>
          </a:p>
        </p:txBody>
      </p:sp>
      <p:sp>
        <p:nvSpPr>
          <p:cNvPr id="9" name="Google Shape;98;p2"/>
          <p:cNvSpPr txBox="1"/>
          <p:nvPr/>
        </p:nvSpPr>
        <p:spPr>
          <a:xfrm>
            <a:off x="3723261" y="4083423"/>
            <a:ext cx="1187153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 events</a:t>
            </a:r>
          </a:p>
        </p:txBody>
      </p:sp>
      <p:sp>
        <p:nvSpPr>
          <p:cNvPr id="11" name="Google Shape;98;p2"/>
          <p:cNvSpPr txBox="1"/>
          <p:nvPr/>
        </p:nvSpPr>
        <p:spPr>
          <a:xfrm>
            <a:off x="2832716" y="4448868"/>
            <a:ext cx="45322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view</a:t>
            </a:r>
          </a:p>
        </p:txBody>
      </p:sp>
      <p:sp>
        <p:nvSpPr>
          <p:cNvPr id="12" name="Google Shape;98;p2"/>
          <p:cNvSpPr txBox="1"/>
          <p:nvPr/>
        </p:nvSpPr>
        <p:spPr>
          <a:xfrm>
            <a:off x="4659464" y="4448868"/>
            <a:ext cx="45322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 data</a:t>
            </a:r>
            <a:endParaRPr lang="es-PE"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163D34BA-ED0F-474E-9AA0-30C8334A51E3}"/>
              </a:ext>
            </a:extLst>
          </p:cNvPr>
          <p:cNvSpPr/>
          <p:nvPr/>
        </p:nvSpPr>
        <p:spPr>
          <a:xfrm>
            <a:off x="3799621" y="1563901"/>
            <a:ext cx="998426" cy="998426"/>
          </a:xfrm>
          <a:prstGeom prst="ellipse">
            <a:avLst/>
          </a:prstGeom>
          <a:solidFill>
            <a:srgbClr val="FE7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04F337C-21A9-544F-828A-14C63E988697}"/>
              </a:ext>
            </a:extLst>
          </p:cNvPr>
          <p:cNvGrpSpPr/>
          <p:nvPr/>
        </p:nvGrpSpPr>
        <p:grpSpPr>
          <a:xfrm rot="21227019">
            <a:off x="3995936" y="1744428"/>
            <a:ext cx="657135" cy="704880"/>
            <a:chOff x="2922894" y="2383398"/>
            <a:chExt cx="755737" cy="810646"/>
          </a:xfrm>
        </p:grpSpPr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493288A9-5795-6747-A81B-BD09CBAD0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0845" y="2383398"/>
              <a:ext cx="747786" cy="405130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0B4D67F2-F38A-3F49-9823-FB89C5C42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2922894" y="2788914"/>
              <a:ext cx="747786" cy="405130"/>
            </a:xfrm>
            <a:prstGeom prst="rect">
              <a:avLst/>
            </a:prstGeom>
          </p:spPr>
        </p:pic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CFEC6BBF-E9BD-E04C-BA85-2EE1C5D39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474687">
            <a:off x="3882874" y="1798206"/>
            <a:ext cx="404906" cy="52885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14B7323-E05D-9D46-8EFF-683CCE963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511" y="4271182"/>
            <a:ext cx="587040" cy="58704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42276B8C-AE21-3741-8FEB-907CC4225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0305" y="4041247"/>
            <a:ext cx="564094" cy="714843"/>
          </a:xfrm>
          <a:prstGeom prst="rect">
            <a:avLst/>
          </a:prstGeom>
        </p:spPr>
      </p:pic>
      <p:sp>
        <p:nvSpPr>
          <p:cNvPr id="25" name="Pentágono regular 24"/>
          <p:cNvSpPr/>
          <p:nvPr/>
        </p:nvSpPr>
        <p:spPr>
          <a:xfrm>
            <a:off x="6610672" y="4474394"/>
            <a:ext cx="522012" cy="394344"/>
          </a:xfrm>
          <a:prstGeom prst="pentagon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recto 18"/>
          <p:cNvCxnSpPr>
            <a:cxnSpLocks/>
            <a:endCxn id="41" idx="3"/>
          </p:cNvCxnSpPr>
          <p:nvPr/>
        </p:nvCxnSpPr>
        <p:spPr>
          <a:xfrm flipH="1" flipV="1">
            <a:off x="2452137" y="3858241"/>
            <a:ext cx="867390" cy="4619"/>
          </a:xfrm>
          <a:prstGeom prst="line">
            <a:avLst/>
          </a:prstGeom>
          <a:ln w="25400">
            <a:solidFill>
              <a:srgbClr val="EE45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/>
          <p:cNvGrpSpPr/>
          <p:nvPr/>
        </p:nvGrpSpPr>
        <p:grpSpPr>
          <a:xfrm flipV="1">
            <a:off x="3543973" y="3287575"/>
            <a:ext cx="674193" cy="792507"/>
            <a:chOff x="3348633" y="2492845"/>
            <a:chExt cx="674193" cy="792507"/>
          </a:xfrm>
        </p:grpSpPr>
        <p:cxnSp>
          <p:nvCxnSpPr>
            <p:cNvPr id="23" name="Google Shape;102;p2"/>
            <p:cNvCxnSpPr>
              <a:cxnSpLocks/>
            </p:cNvCxnSpPr>
            <p:nvPr/>
          </p:nvCxnSpPr>
          <p:spPr>
            <a:xfrm flipV="1">
              <a:off x="3348633" y="3276321"/>
              <a:ext cx="674193" cy="0"/>
            </a:xfrm>
            <a:prstGeom prst="straightConnector1">
              <a:avLst/>
            </a:prstGeom>
            <a:noFill/>
            <a:ln w="25400" cap="flat" cmpd="sng">
              <a:solidFill>
                <a:srgbClr val="EE453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" name="Conector recto 23"/>
            <p:cNvCxnSpPr/>
            <p:nvPr/>
          </p:nvCxnSpPr>
          <p:spPr>
            <a:xfrm rot="5400000" flipH="1">
              <a:off x="2966251" y="2889099"/>
              <a:ext cx="792507" cy="0"/>
            </a:xfrm>
            <a:prstGeom prst="line">
              <a:avLst/>
            </a:prstGeom>
            <a:ln w="25400">
              <a:solidFill>
                <a:srgbClr val="EE45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ángulo 27"/>
          <p:cNvSpPr/>
          <p:nvPr/>
        </p:nvSpPr>
        <p:spPr>
          <a:xfrm>
            <a:off x="4913905" y="1510348"/>
            <a:ext cx="2830663" cy="3283888"/>
          </a:xfrm>
          <a:prstGeom prst="rect">
            <a:avLst/>
          </a:prstGeom>
          <a:noFill/>
          <a:ln w="25400">
            <a:solidFill>
              <a:srgbClr val="808799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ectangle 5"/>
          <p:cNvSpPr/>
          <p:nvPr/>
        </p:nvSpPr>
        <p:spPr>
          <a:xfrm>
            <a:off x="503238" y="376836"/>
            <a:ext cx="6350786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EFICIENCIA EN USO DE PATRÓN MVC USANDO JSPS Y SERVLETS</a:t>
            </a:r>
          </a:p>
        </p:txBody>
      </p:sp>
      <p:sp>
        <p:nvSpPr>
          <p:cNvPr id="5" name="Google Shape;104;p4"/>
          <p:cNvSpPr txBox="1">
            <a:spLocks/>
          </p:cNvSpPr>
          <p:nvPr/>
        </p:nvSpPr>
        <p:spPr>
          <a:xfrm>
            <a:off x="511189" y="920764"/>
            <a:ext cx="5897562" cy="38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s-PE" sz="1600" b="1" dirty="0"/>
              <a:t>MANEJO DE SESIONES EN APLICACIONES WEB</a:t>
            </a:r>
          </a:p>
        </p:txBody>
      </p:sp>
      <p:sp>
        <p:nvSpPr>
          <p:cNvPr id="13" name="Google Shape;98;p2"/>
          <p:cNvSpPr txBox="1"/>
          <p:nvPr/>
        </p:nvSpPr>
        <p:spPr>
          <a:xfrm>
            <a:off x="4974024" y="1587321"/>
            <a:ext cx="1187153" cy="161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s-PE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Container</a:t>
            </a:r>
            <a:endParaRPr lang="es-PE"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8;p2"/>
          <p:cNvSpPr txBox="1"/>
          <p:nvPr/>
        </p:nvSpPr>
        <p:spPr>
          <a:xfrm>
            <a:off x="6989681" y="3189428"/>
            <a:ext cx="615742" cy="161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s-PE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 </a:t>
            </a:r>
          </a:p>
        </p:txBody>
      </p:sp>
      <p:cxnSp>
        <p:nvCxnSpPr>
          <p:cNvPr id="15" name="Conector recto 14"/>
          <p:cNvCxnSpPr/>
          <p:nvPr/>
        </p:nvCxnSpPr>
        <p:spPr>
          <a:xfrm flipH="1">
            <a:off x="2419819" y="2451378"/>
            <a:ext cx="792507" cy="0"/>
          </a:xfrm>
          <a:prstGeom prst="line">
            <a:avLst/>
          </a:prstGeom>
          <a:ln w="25400">
            <a:solidFill>
              <a:srgbClr val="EE45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/>
          <p:cNvGrpSpPr/>
          <p:nvPr/>
        </p:nvGrpSpPr>
        <p:grpSpPr>
          <a:xfrm>
            <a:off x="3543973" y="2261857"/>
            <a:ext cx="674193" cy="792507"/>
            <a:chOff x="3348633" y="2492845"/>
            <a:chExt cx="674193" cy="792507"/>
          </a:xfrm>
        </p:grpSpPr>
        <p:cxnSp>
          <p:nvCxnSpPr>
            <p:cNvPr id="16" name="Google Shape;102;p2"/>
            <p:cNvCxnSpPr>
              <a:cxnSpLocks/>
            </p:cNvCxnSpPr>
            <p:nvPr/>
          </p:nvCxnSpPr>
          <p:spPr>
            <a:xfrm>
              <a:off x="3348633" y="3276321"/>
              <a:ext cx="674193" cy="0"/>
            </a:xfrm>
            <a:prstGeom prst="straightConnector1">
              <a:avLst/>
            </a:prstGeom>
            <a:noFill/>
            <a:ln w="25400" cap="flat" cmpd="sng">
              <a:solidFill>
                <a:srgbClr val="EE4539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" name="Conector recto 19"/>
            <p:cNvCxnSpPr/>
            <p:nvPr/>
          </p:nvCxnSpPr>
          <p:spPr>
            <a:xfrm rot="5400000" flipH="1">
              <a:off x="2966251" y="2889099"/>
              <a:ext cx="792507" cy="0"/>
            </a:xfrm>
            <a:prstGeom prst="line">
              <a:avLst/>
            </a:prstGeom>
            <a:ln w="25400">
              <a:solidFill>
                <a:srgbClr val="EE45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Google Shape;102;p2"/>
          <p:cNvCxnSpPr/>
          <p:nvPr/>
        </p:nvCxnSpPr>
        <p:spPr>
          <a:xfrm>
            <a:off x="5051536" y="3187573"/>
            <a:ext cx="1373117" cy="0"/>
          </a:xfrm>
          <a:prstGeom prst="straightConnector1">
            <a:avLst/>
          </a:prstGeom>
          <a:noFill/>
          <a:ln w="25400" cap="flat" cmpd="sng">
            <a:solidFill>
              <a:srgbClr val="EE453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" name="Google Shape;102;p2"/>
          <p:cNvCxnSpPr/>
          <p:nvPr/>
        </p:nvCxnSpPr>
        <p:spPr>
          <a:xfrm flipV="1">
            <a:off x="6672374" y="2662295"/>
            <a:ext cx="0" cy="655254"/>
          </a:xfrm>
          <a:prstGeom prst="straightConnector1">
            <a:avLst/>
          </a:prstGeom>
          <a:noFill/>
          <a:ln w="25400" cap="flat" cmpd="sng">
            <a:solidFill>
              <a:srgbClr val="EE453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" name="Google Shape;102;p2"/>
          <p:cNvCxnSpPr/>
          <p:nvPr/>
        </p:nvCxnSpPr>
        <p:spPr>
          <a:xfrm>
            <a:off x="6672374" y="3115520"/>
            <a:ext cx="0" cy="713701"/>
          </a:xfrm>
          <a:prstGeom prst="straightConnector1">
            <a:avLst/>
          </a:prstGeom>
          <a:noFill/>
          <a:ln w="25400" cap="flat" cmpd="sng">
            <a:solidFill>
              <a:srgbClr val="EE453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7" name="Agrupar 36"/>
          <p:cNvGrpSpPr/>
          <p:nvPr/>
        </p:nvGrpSpPr>
        <p:grpSpPr>
          <a:xfrm>
            <a:off x="5867274" y="1865740"/>
            <a:ext cx="1645802" cy="767997"/>
            <a:chOff x="2797021" y="1370906"/>
            <a:chExt cx="997334" cy="598694"/>
          </a:xfrm>
        </p:grpSpPr>
        <p:sp>
          <p:nvSpPr>
            <p:cNvPr id="39" name="Rectángulo 38"/>
            <p:cNvSpPr/>
            <p:nvPr/>
          </p:nvSpPr>
          <p:spPr>
            <a:xfrm>
              <a:off x="2797021" y="1370906"/>
              <a:ext cx="997334" cy="349692"/>
            </a:xfrm>
            <a:prstGeom prst="rect">
              <a:avLst/>
            </a:prstGeom>
            <a:solidFill>
              <a:srgbClr val="FFEDBF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sz="1050" b="1" dirty="0" err="1">
                  <a:latin typeface="Calibri" charset="0"/>
                  <a:ea typeface="Calibri" charset="0"/>
                  <a:cs typeface="Calibri" charset="0"/>
                </a:rPr>
                <a:t>HttpSession</a:t>
              </a:r>
              <a:endParaRPr lang="en-US" sz="105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8" name="Rectángulo 37"/>
            <p:cNvSpPr/>
            <p:nvPr/>
          </p:nvSpPr>
          <p:spPr>
            <a:xfrm>
              <a:off x="2797021" y="1555691"/>
              <a:ext cx="997334" cy="413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050" b="1" dirty="0" err="1">
                  <a:latin typeface="Calibri" charset="0"/>
                  <a:ea typeface="Calibri" charset="0"/>
                  <a:cs typeface="Calibri" charset="0"/>
                </a:rPr>
                <a:t>sessionID</a:t>
              </a:r>
              <a:r>
                <a:rPr lang="en-US" sz="1050" b="1" dirty="0">
                  <a:latin typeface="Calibri" charset="0"/>
                  <a:ea typeface="Calibri" charset="0"/>
                  <a:cs typeface="Calibri" charset="0"/>
                </a:rPr>
                <a:t>=2JQ88</a:t>
              </a:r>
            </a:p>
            <a:p>
              <a:pPr algn="ctr"/>
              <a:r>
                <a:rPr lang="en-US" sz="1050" b="1" dirty="0">
                  <a:latin typeface="Calibri" charset="0"/>
                  <a:ea typeface="Calibri" charset="0"/>
                  <a:cs typeface="Calibri" charset="0"/>
                </a:rPr>
                <a:t>name=</a:t>
              </a:r>
              <a:r>
                <a:rPr lang="en-US" sz="1050" b="1" dirty="0" err="1">
                  <a:latin typeface="Calibri" charset="0"/>
                  <a:ea typeface="Calibri" charset="0"/>
                  <a:cs typeface="Calibri" charset="0"/>
                </a:rPr>
                <a:t>mary</a:t>
              </a:r>
              <a:endParaRPr lang="en-US" sz="1050" b="1" dirty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sz="1050" b="1" dirty="0">
                  <a:latin typeface="Calibri" charset="0"/>
                  <a:ea typeface="Calibri" charset="0"/>
                  <a:cs typeface="Calibri" charset="0"/>
                </a:rPr>
                <a:t>email=</a:t>
              </a:r>
              <a:r>
                <a:rPr lang="en-US" sz="1050" b="1" dirty="0" err="1">
                  <a:latin typeface="Calibri" charset="0"/>
                  <a:ea typeface="Calibri" charset="0"/>
                  <a:cs typeface="Calibri" charset="0"/>
                </a:rPr>
                <a:t>mary@oracle.com</a:t>
              </a:r>
              <a:endParaRPr lang="en-US" sz="105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7" name="Google Shape;98;p2"/>
          <p:cNvSpPr txBox="1"/>
          <p:nvPr/>
        </p:nvSpPr>
        <p:spPr>
          <a:xfrm>
            <a:off x="1321361" y="2882059"/>
            <a:ext cx="1187153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 1</a:t>
            </a:r>
          </a:p>
        </p:txBody>
      </p:sp>
      <p:sp>
        <p:nvSpPr>
          <p:cNvPr id="11" name="Google Shape;98;p2"/>
          <p:cNvSpPr txBox="1"/>
          <p:nvPr/>
        </p:nvSpPr>
        <p:spPr>
          <a:xfrm>
            <a:off x="1316545" y="4367655"/>
            <a:ext cx="1187153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PE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 2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3047486" y="1895290"/>
            <a:ext cx="1170680" cy="696433"/>
            <a:chOff x="2797021" y="1370906"/>
            <a:chExt cx="997334" cy="598694"/>
          </a:xfrm>
        </p:grpSpPr>
        <p:sp>
          <p:nvSpPr>
            <p:cNvPr id="32" name="Rectángulo 31"/>
            <p:cNvSpPr/>
            <p:nvPr/>
          </p:nvSpPr>
          <p:spPr>
            <a:xfrm>
              <a:off x="2797021" y="1725433"/>
              <a:ext cx="997334" cy="2441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endParaRPr lang="en-US" sz="105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2797021" y="1370906"/>
              <a:ext cx="997334" cy="410185"/>
            </a:xfrm>
            <a:prstGeom prst="rect">
              <a:avLst/>
            </a:prstGeom>
            <a:solidFill>
              <a:srgbClr val="FFEDBF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sz="1050" b="1" dirty="0">
                  <a:latin typeface="Calibri" charset="0"/>
                  <a:ea typeface="Calibri" charset="0"/>
                  <a:cs typeface="Calibri" charset="0"/>
                </a:rPr>
                <a:t>Request Header</a:t>
              </a:r>
            </a:p>
            <a:p>
              <a:pPr algn="ctr"/>
              <a:r>
                <a:rPr lang="en-US" sz="1050" b="1" dirty="0" err="1">
                  <a:latin typeface="Calibri" charset="0"/>
                  <a:ea typeface="Calibri" charset="0"/>
                  <a:cs typeface="Calibri" charset="0"/>
                </a:rPr>
                <a:t>sessionID</a:t>
              </a:r>
              <a:r>
                <a:rPr lang="en-US" sz="1050" b="1" dirty="0">
                  <a:latin typeface="Calibri" charset="0"/>
                  <a:ea typeface="Calibri" charset="0"/>
                  <a:cs typeface="Calibri" charset="0"/>
                </a:rPr>
                <a:t>=2JQ88</a:t>
              </a:r>
            </a:p>
          </p:txBody>
        </p:sp>
      </p:grpSp>
      <p:grpSp>
        <p:nvGrpSpPr>
          <p:cNvPr id="34" name="Agrupar 33"/>
          <p:cNvGrpSpPr/>
          <p:nvPr/>
        </p:nvGrpSpPr>
        <p:grpSpPr>
          <a:xfrm>
            <a:off x="3047486" y="3644577"/>
            <a:ext cx="1170680" cy="696433"/>
            <a:chOff x="2797021" y="1370906"/>
            <a:chExt cx="997334" cy="598694"/>
          </a:xfrm>
        </p:grpSpPr>
        <p:sp>
          <p:nvSpPr>
            <p:cNvPr id="35" name="Rectángulo 34"/>
            <p:cNvSpPr/>
            <p:nvPr/>
          </p:nvSpPr>
          <p:spPr>
            <a:xfrm>
              <a:off x="2797021" y="1725433"/>
              <a:ext cx="997334" cy="2441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endParaRPr lang="en-US" sz="105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2797021" y="1370906"/>
              <a:ext cx="997334" cy="410185"/>
            </a:xfrm>
            <a:prstGeom prst="rect">
              <a:avLst/>
            </a:prstGeom>
            <a:solidFill>
              <a:srgbClr val="FFEDBF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sz="1050" b="1" dirty="0">
                  <a:latin typeface="Calibri" charset="0"/>
                  <a:ea typeface="Calibri" charset="0"/>
                  <a:cs typeface="Calibri" charset="0"/>
                </a:rPr>
                <a:t>Request Header</a:t>
              </a:r>
            </a:p>
            <a:p>
              <a:pPr algn="ctr"/>
              <a:r>
                <a:rPr lang="en-US" sz="1050" b="1" dirty="0" err="1">
                  <a:latin typeface="Calibri" charset="0"/>
                  <a:ea typeface="Calibri" charset="0"/>
                  <a:cs typeface="Calibri" charset="0"/>
                </a:rPr>
                <a:t>sessionID</a:t>
              </a:r>
              <a:r>
                <a:rPr lang="en-US" sz="1050" b="1" dirty="0">
                  <a:latin typeface="Calibri" charset="0"/>
                  <a:ea typeface="Calibri" charset="0"/>
                  <a:cs typeface="Calibri" charset="0"/>
                </a:rPr>
                <a:t>=1A78J</a:t>
              </a: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5860449" y="3865137"/>
            <a:ext cx="1645802" cy="767997"/>
            <a:chOff x="2797021" y="1370906"/>
            <a:chExt cx="997334" cy="598694"/>
          </a:xfrm>
        </p:grpSpPr>
        <p:sp>
          <p:nvSpPr>
            <p:cNvPr id="46" name="Rectángulo 45"/>
            <p:cNvSpPr/>
            <p:nvPr/>
          </p:nvSpPr>
          <p:spPr>
            <a:xfrm>
              <a:off x="2797021" y="1370906"/>
              <a:ext cx="997334" cy="349692"/>
            </a:xfrm>
            <a:prstGeom prst="rect">
              <a:avLst/>
            </a:prstGeom>
            <a:solidFill>
              <a:srgbClr val="FFEDBF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36000" rIns="0" bIns="0" rtlCol="0" anchor="t"/>
            <a:lstStyle/>
            <a:p>
              <a:pPr algn="ctr"/>
              <a:r>
                <a:rPr lang="en-US" sz="1050" b="1" dirty="0" err="1">
                  <a:latin typeface="Calibri" charset="0"/>
                  <a:ea typeface="Calibri" charset="0"/>
                  <a:cs typeface="Calibri" charset="0"/>
                </a:rPr>
                <a:t>HttpSession</a:t>
              </a:r>
              <a:endParaRPr lang="en-US" sz="105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ángulo 46"/>
            <p:cNvSpPr/>
            <p:nvPr/>
          </p:nvSpPr>
          <p:spPr>
            <a:xfrm>
              <a:off x="2797021" y="1555691"/>
              <a:ext cx="997334" cy="413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80879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050" b="1" dirty="0" err="1">
                  <a:latin typeface="Calibri" charset="0"/>
                  <a:ea typeface="Calibri" charset="0"/>
                  <a:cs typeface="Calibri" charset="0"/>
                </a:rPr>
                <a:t>sessionID</a:t>
              </a:r>
              <a:r>
                <a:rPr lang="en-US" sz="1050" b="1" dirty="0">
                  <a:latin typeface="Calibri" charset="0"/>
                  <a:ea typeface="Calibri" charset="0"/>
                  <a:cs typeface="Calibri" charset="0"/>
                </a:rPr>
                <a:t>=1A78J</a:t>
              </a:r>
            </a:p>
            <a:p>
              <a:pPr algn="ctr"/>
              <a:r>
                <a:rPr lang="en-US" sz="1050" b="1" dirty="0">
                  <a:latin typeface="Calibri" charset="0"/>
                  <a:ea typeface="Calibri" charset="0"/>
                  <a:cs typeface="Calibri" charset="0"/>
                </a:rPr>
                <a:t>name=</a:t>
              </a:r>
              <a:r>
                <a:rPr lang="en-US" sz="1050" b="1" dirty="0" err="1">
                  <a:latin typeface="Calibri" charset="0"/>
                  <a:ea typeface="Calibri" charset="0"/>
                  <a:cs typeface="Calibri" charset="0"/>
                </a:rPr>
                <a:t>fred</a:t>
              </a:r>
              <a:endParaRPr lang="en-US" sz="1050" b="1" dirty="0">
                <a:latin typeface="Calibri" charset="0"/>
                <a:ea typeface="Calibri" charset="0"/>
                <a:cs typeface="Calibri" charset="0"/>
              </a:endParaRPr>
            </a:p>
            <a:p>
              <a:pPr algn="ctr"/>
              <a:r>
                <a:rPr lang="en-US" sz="1050" b="1" dirty="0">
                  <a:latin typeface="Calibri" charset="0"/>
                  <a:ea typeface="Calibri" charset="0"/>
                  <a:cs typeface="Calibri" charset="0"/>
                </a:rPr>
                <a:t>email=</a:t>
              </a:r>
              <a:r>
                <a:rPr lang="en-US" sz="1050" b="1" dirty="0" err="1">
                  <a:latin typeface="Calibri" charset="0"/>
                  <a:ea typeface="Calibri" charset="0"/>
                  <a:cs typeface="Calibri" charset="0"/>
                </a:rPr>
                <a:t>fred@oracle.com</a:t>
              </a:r>
              <a:endParaRPr lang="en-US" sz="105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pic>
        <p:nvPicPr>
          <p:cNvPr id="40" name="Imagen 39">
            <a:extLst>
              <a:ext uri="{FF2B5EF4-FFF2-40B4-BE49-F238E27FC236}">
                <a16:creationId xmlns:a16="http://schemas.microsoft.com/office/drawing/2014/main" id="{FD628ABC-4439-5342-A418-9C29E1657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71" y="1942687"/>
            <a:ext cx="960086" cy="856582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25A56844-8DE9-6E45-A3DC-945DE9B83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51" y="3429950"/>
            <a:ext cx="960086" cy="856582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DC1E27F9-196B-9F4D-B53C-4696EDCCD9D5}"/>
              </a:ext>
            </a:extLst>
          </p:cNvPr>
          <p:cNvSpPr/>
          <p:nvPr/>
        </p:nvSpPr>
        <p:spPr>
          <a:xfrm>
            <a:off x="4794636" y="2535886"/>
            <a:ext cx="429370" cy="894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2CFED12E-44F3-0C4D-9F7E-F3DCAC2BD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605" y="2658111"/>
            <a:ext cx="919405" cy="864240"/>
          </a:xfrm>
          <a:prstGeom prst="rect">
            <a:avLst/>
          </a:prstGeom>
        </p:spPr>
      </p:pic>
      <p:grpSp>
        <p:nvGrpSpPr>
          <p:cNvPr id="51" name="Grupo 50">
            <a:extLst>
              <a:ext uri="{FF2B5EF4-FFF2-40B4-BE49-F238E27FC236}">
                <a16:creationId xmlns:a16="http://schemas.microsoft.com/office/drawing/2014/main" id="{006879C7-FCB8-BD4B-8AC3-1807514B77D9}"/>
              </a:ext>
            </a:extLst>
          </p:cNvPr>
          <p:cNvGrpSpPr/>
          <p:nvPr/>
        </p:nvGrpSpPr>
        <p:grpSpPr>
          <a:xfrm>
            <a:off x="6437753" y="3035800"/>
            <a:ext cx="492294" cy="496437"/>
            <a:chOff x="7687707" y="3379128"/>
            <a:chExt cx="492294" cy="496437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02E2196E-509F-294A-A67E-019E07F8C40F}"/>
                </a:ext>
              </a:extLst>
            </p:cNvPr>
            <p:cNvSpPr/>
            <p:nvPr/>
          </p:nvSpPr>
          <p:spPr>
            <a:xfrm>
              <a:off x="7687707" y="3379128"/>
              <a:ext cx="492294" cy="4922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49" name="Imagen 48">
              <a:extLst>
                <a:ext uri="{FF2B5EF4-FFF2-40B4-BE49-F238E27FC236}">
                  <a16:creationId xmlns:a16="http://schemas.microsoft.com/office/drawing/2014/main" id="{92D747EA-9D8A-C140-BA15-640F871ED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7707" y="3383271"/>
              <a:ext cx="492294" cy="492294"/>
            </a:xfrm>
            <a:prstGeom prst="rect">
              <a:avLst/>
            </a:prstGeom>
          </p:spPr>
        </p:pic>
      </p:grpSp>
      <p:sp>
        <p:nvSpPr>
          <p:cNvPr id="44" name="Pentágono regular 43"/>
          <p:cNvSpPr/>
          <p:nvPr/>
        </p:nvSpPr>
        <p:spPr>
          <a:xfrm>
            <a:off x="6090036" y="3322165"/>
            <a:ext cx="522704" cy="394871"/>
          </a:xfrm>
          <a:prstGeom prst="pentagon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8EABDC-EE9F-6D4B-8493-73E3A05BE100}"/>
              </a:ext>
            </a:extLst>
          </p:cNvPr>
          <p:cNvSpPr txBox="1"/>
          <p:nvPr/>
        </p:nvSpPr>
        <p:spPr>
          <a:xfrm>
            <a:off x="1008062" y="3169972"/>
            <a:ext cx="6967095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RESUMEN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E011318-DF6A-E443-82C0-13421C5F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2869612"/>
            <a:ext cx="195423" cy="2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2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503238" y="379026"/>
            <a:ext cx="6350786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RESUMEN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EDDB59C9-6D88-734C-AE6C-7D0ED67D9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63" y="2331219"/>
            <a:ext cx="767013" cy="684324"/>
          </a:xfrm>
          <a:prstGeom prst="rect">
            <a:avLst/>
          </a:prstGeom>
        </p:spPr>
      </p:pic>
      <p:sp>
        <p:nvSpPr>
          <p:cNvPr id="40" name="object 7">
            <a:extLst>
              <a:ext uri="{FF2B5EF4-FFF2-40B4-BE49-F238E27FC236}">
                <a16:creationId xmlns:a16="http://schemas.microsoft.com/office/drawing/2014/main" id="{A7A738EE-05BA-BF41-A624-EF15AF830419}"/>
              </a:ext>
            </a:extLst>
          </p:cNvPr>
          <p:cNvSpPr txBox="1"/>
          <p:nvPr/>
        </p:nvSpPr>
        <p:spPr>
          <a:xfrm>
            <a:off x="3401012" y="1750922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Servlet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5D8FACEC-176A-D34F-AF23-FCAD4C231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04" y="2092643"/>
            <a:ext cx="447247" cy="614604"/>
          </a:xfrm>
          <a:prstGeom prst="rect">
            <a:avLst/>
          </a:prstGeom>
        </p:spPr>
      </p:pic>
      <p:sp>
        <p:nvSpPr>
          <p:cNvPr id="43" name="object 7">
            <a:extLst>
              <a:ext uri="{FF2B5EF4-FFF2-40B4-BE49-F238E27FC236}">
                <a16:creationId xmlns:a16="http://schemas.microsoft.com/office/drawing/2014/main" id="{DE01F208-7120-CD4B-881C-95A734F2AE02}"/>
              </a:ext>
            </a:extLst>
          </p:cNvPr>
          <p:cNvSpPr txBox="1"/>
          <p:nvPr/>
        </p:nvSpPr>
        <p:spPr>
          <a:xfrm>
            <a:off x="2348076" y="2076779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Request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5F11B538-D8C4-D04C-86BB-5F2AF22DFC4F}"/>
              </a:ext>
            </a:extLst>
          </p:cNvPr>
          <p:cNvSpPr txBox="1"/>
          <p:nvPr/>
        </p:nvSpPr>
        <p:spPr>
          <a:xfrm>
            <a:off x="2346641" y="3129746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Response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186AEEA0-43B5-7F4D-964E-5B83459B1901}"/>
              </a:ext>
            </a:extLst>
          </p:cNvPr>
          <p:cNvSpPr txBox="1"/>
          <p:nvPr/>
        </p:nvSpPr>
        <p:spPr>
          <a:xfrm>
            <a:off x="1055770" y="3129746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Navegador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3E1AABE0-6B6C-8E45-A029-65E427D627B7}"/>
              </a:ext>
            </a:extLst>
          </p:cNvPr>
          <p:cNvSpPr txBox="1"/>
          <p:nvPr/>
        </p:nvSpPr>
        <p:spPr>
          <a:xfrm>
            <a:off x="4213665" y="4630026"/>
            <a:ext cx="13591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Contenedor Web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AA9A77C7-853A-1B4C-86B2-589283C68021}"/>
              </a:ext>
            </a:extLst>
          </p:cNvPr>
          <p:cNvSpPr txBox="1"/>
          <p:nvPr/>
        </p:nvSpPr>
        <p:spPr>
          <a:xfrm>
            <a:off x="4683821" y="3744656"/>
            <a:ext cx="13591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JSP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0374563A-4F84-284C-A43E-124E9E153651}"/>
              </a:ext>
            </a:extLst>
          </p:cNvPr>
          <p:cNvSpPr txBox="1"/>
          <p:nvPr/>
        </p:nvSpPr>
        <p:spPr>
          <a:xfrm>
            <a:off x="5180807" y="3165722"/>
            <a:ext cx="39202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Usa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A274CDED-141C-594A-B9AF-720F8B29D3DF}"/>
              </a:ext>
            </a:extLst>
          </p:cNvPr>
          <p:cNvSpPr txBox="1"/>
          <p:nvPr/>
        </p:nvSpPr>
        <p:spPr>
          <a:xfrm>
            <a:off x="3473171" y="2887776"/>
            <a:ext cx="679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Desplegar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object 7">
            <a:extLst>
              <a:ext uri="{FF2B5EF4-FFF2-40B4-BE49-F238E27FC236}">
                <a16:creationId xmlns:a16="http://schemas.microsoft.com/office/drawing/2014/main" id="{833CDB38-94A8-4E42-A6B0-B0BEE5E844F3}"/>
              </a:ext>
            </a:extLst>
          </p:cNvPr>
          <p:cNvSpPr txBox="1"/>
          <p:nvPr/>
        </p:nvSpPr>
        <p:spPr>
          <a:xfrm>
            <a:off x="4547176" y="2237611"/>
            <a:ext cx="679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Resultado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object 7">
            <a:extLst>
              <a:ext uri="{FF2B5EF4-FFF2-40B4-BE49-F238E27FC236}">
                <a16:creationId xmlns:a16="http://schemas.microsoft.com/office/drawing/2014/main" id="{3E077163-B07D-F343-8520-8831E07016FB}"/>
              </a:ext>
            </a:extLst>
          </p:cNvPr>
          <p:cNvSpPr txBox="1"/>
          <p:nvPr/>
        </p:nvSpPr>
        <p:spPr>
          <a:xfrm>
            <a:off x="4566666" y="1780029"/>
            <a:ext cx="67934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Accede e</a:t>
            </a:r>
          </a:p>
          <a:p>
            <a:r>
              <a:rPr lang="es-PE" sz="1000" spc="-10" dirty="0">
                <a:latin typeface="Calibri" charset="0"/>
                <a:ea typeface="Calibri" charset="0"/>
                <a:cs typeface="Calibri" charset="0"/>
              </a:rPr>
              <a:t>invoca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7F69E38D-E86D-014A-AFDA-20A396243BFA}"/>
              </a:ext>
            </a:extLst>
          </p:cNvPr>
          <p:cNvSpPr txBox="1"/>
          <p:nvPr/>
        </p:nvSpPr>
        <p:spPr>
          <a:xfrm>
            <a:off x="5416289" y="1717868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JavaBean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object 7">
            <a:extLst>
              <a:ext uri="{FF2B5EF4-FFF2-40B4-BE49-F238E27FC236}">
                <a16:creationId xmlns:a16="http://schemas.microsoft.com/office/drawing/2014/main" id="{55EE83B2-82FF-A44E-A087-1875AC5D7ABA}"/>
              </a:ext>
            </a:extLst>
          </p:cNvPr>
          <p:cNvSpPr txBox="1"/>
          <p:nvPr/>
        </p:nvSpPr>
        <p:spPr>
          <a:xfrm>
            <a:off x="6478983" y="1543961"/>
            <a:ext cx="1245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Datos</a:t>
            </a:r>
          </a:p>
          <a:p>
            <a:pPr algn="ctr"/>
            <a:r>
              <a:rPr lang="es-PE" sz="1400" spc="-10" dirty="0">
                <a:latin typeface="Calibri" charset="0"/>
                <a:ea typeface="Calibri" charset="0"/>
                <a:cs typeface="Calibri" charset="0"/>
              </a:rPr>
              <a:t>Persistentes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F1D2D99B-A6BC-D04D-B823-8059BE564800}"/>
              </a:ext>
            </a:extLst>
          </p:cNvPr>
          <p:cNvCxnSpPr>
            <a:cxnSpLocks/>
          </p:cNvCxnSpPr>
          <p:nvPr/>
        </p:nvCxnSpPr>
        <p:spPr>
          <a:xfrm flipH="1">
            <a:off x="2346641" y="2295586"/>
            <a:ext cx="1016939" cy="260723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80CC76A-602F-C04A-9C55-EE50F6690862}"/>
              </a:ext>
            </a:extLst>
          </p:cNvPr>
          <p:cNvCxnSpPr>
            <a:cxnSpLocks/>
            <a:stCxn id="39" idx="3"/>
            <a:endCxn id="68" idx="1"/>
          </p:cNvCxnSpPr>
          <p:nvPr/>
        </p:nvCxnSpPr>
        <p:spPr>
          <a:xfrm>
            <a:off x="2330176" y="2673381"/>
            <a:ext cx="2236490" cy="1175638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0326B59-4942-B54F-AD61-117C5560D396}"/>
              </a:ext>
            </a:extLst>
          </p:cNvPr>
          <p:cNvSpPr/>
          <p:nvPr/>
        </p:nvSpPr>
        <p:spPr>
          <a:xfrm>
            <a:off x="3214737" y="1516529"/>
            <a:ext cx="3120700" cy="3048144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6D827D37-36B0-DB40-B3CF-44D1CFD8D99C}"/>
              </a:ext>
            </a:extLst>
          </p:cNvPr>
          <p:cNvCxnSpPr>
            <a:cxnSpLocks/>
          </p:cNvCxnSpPr>
          <p:nvPr/>
        </p:nvCxnSpPr>
        <p:spPr>
          <a:xfrm flipH="1">
            <a:off x="4468815" y="2185438"/>
            <a:ext cx="917654" cy="1780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400995B-E80B-A644-B244-DF984C88305A}"/>
              </a:ext>
            </a:extLst>
          </p:cNvPr>
          <p:cNvCxnSpPr>
            <a:cxnSpLocks/>
          </p:cNvCxnSpPr>
          <p:nvPr/>
        </p:nvCxnSpPr>
        <p:spPr>
          <a:xfrm>
            <a:off x="4459897" y="2395805"/>
            <a:ext cx="956392" cy="0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D10EC08E-E2BC-0F4D-BB6D-2770FBBAD032}"/>
              </a:ext>
            </a:extLst>
          </p:cNvPr>
          <p:cNvSpPr/>
          <p:nvPr/>
        </p:nvSpPr>
        <p:spPr>
          <a:xfrm>
            <a:off x="5357936" y="1989148"/>
            <a:ext cx="808265" cy="808265"/>
          </a:xfrm>
          <a:prstGeom prst="ellipse">
            <a:avLst/>
          </a:prstGeom>
          <a:solidFill>
            <a:srgbClr val="FFB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object 7">
            <a:extLst>
              <a:ext uri="{FF2B5EF4-FFF2-40B4-BE49-F238E27FC236}">
                <a16:creationId xmlns:a16="http://schemas.microsoft.com/office/drawing/2014/main" id="{C1D6CEA1-9DB9-674D-A8A6-3B9E4EDD9F3E}"/>
              </a:ext>
            </a:extLst>
          </p:cNvPr>
          <p:cNvSpPr txBox="1"/>
          <p:nvPr/>
        </p:nvSpPr>
        <p:spPr>
          <a:xfrm>
            <a:off x="5107101" y="2260509"/>
            <a:ext cx="13099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rtl="0">
              <a:buClr>
                <a:schemeClr val="dk1"/>
              </a:buClr>
              <a:buSzPct val="100000"/>
            </a:pPr>
            <a:r>
              <a:rPr lang="es-PE" sz="1400" dirty="0"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</a:p>
        </p:txBody>
      </p:sp>
      <p:sp>
        <p:nvSpPr>
          <p:cNvPr id="62" name="object 7">
            <a:extLst>
              <a:ext uri="{FF2B5EF4-FFF2-40B4-BE49-F238E27FC236}">
                <a16:creationId xmlns:a16="http://schemas.microsoft.com/office/drawing/2014/main" id="{B258755A-ED35-E548-AFD1-2DAFE651AF56}"/>
              </a:ext>
            </a:extLst>
          </p:cNvPr>
          <p:cNvSpPr txBox="1"/>
          <p:nvPr/>
        </p:nvSpPr>
        <p:spPr>
          <a:xfrm>
            <a:off x="5839866" y="2207347"/>
            <a:ext cx="1359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Guardar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3" name="object 7">
            <a:extLst>
              <a:ext uri="{FF2B5EF4-FFF2-40B4-BE49-F238E27FC236}">
                <a16:creationId xmlns:a16="http://schemas.microsoft.com/office/drawing/2014/main" id="{3321E7D3-228A-024C-9CF2-DF22AE8E312A}"/>
              </a:ext>
            </a:extLst>
          </p:cNvPr>
          <p:cNvSpPr txBox="1"/>
          <p:nvPr/>
        </p:nvSpPr>
        <p:spPr>
          <a:xfrm>
            <a:off x="5832033" y="2372346"/>
            <a:ext cx="1359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Obtener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F92B3BE6-7839-CD4F-9B7A-3BBD4A8CF79D}"/>
              </a:ext>
            </a:extLst>
          </p:cNvPr>
          <p:cNvCxnSpPr/>
          <p:nvPr/>
        </p:nvCxnSpPr>
        <p:spPr>
          <a:xfrm>
            <a:off x="6166201" y="2361235"/>
            <a:ext cx="691603" cy="0"/>
          </a:xfrm>
          <a:prstGeom prst="straightConnector1">
            <a:avLst/>
          </a:prstGeom>
          <a:ln w="19050">
            <a:solidFill>
              <a:srgbClr val="98999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799E78CC-15C8-9946-B0BC-80C25F16216A}"/>
              </a:ext>
            </a:extLst>
          </p:cNvPr>
          <p:cNvCxnSpPr>
            <a:cxnSpLocks/>
          </p:cNvCxnSpPr>
          <p:nvPr/>
        </p:nvCxnSpPr>
        <p:spPr>
          <a:xfrm flipH="1" flipV="1">
            <a:off x="4015260" y="2510158"/>
            <a:ext cx="606281" cy="950342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ángulo redondeado 65">
            <a:extLst>
              <a:ext uri="{FF2B5EF4-FFF2-40B4-BE49-F238E27FC236}">
                <a16:creationId xmlns:a16="http://schemas.microsoft.com/office/drawing/2014/main" id="{C4BE366E-0D80-2F4E-AF1A-995C033DCE7B}"/>
              </a:ext>
            </a:extLst>
          </p:cNvPr>
          <p:cNvSpPr/>
          <p:nvPr/>
        </p:nvSpPr>
        <p:spPr>
          <a:xfrm>
            <a:off x="3363580" y="2059864"/>
            <a:ext cx="1109118" cy="496445"/>
          </a:xfrm>
          <a:prstGeom prst="roundRect">
            <a:avLst/>
          </a:prstGeom>
          <a:solidFill>
            <a:srgbClr val="FE782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  <a:latin typeface="Calibri" panose="020F0502020204030204" pitchFamily="34" charset="0"/>
                <a:ea typeface="Calibri Normal" charset="0"/>
                <a:cs typeface="Calibri" panose="020F0502020204030204" pitchFamily="34" charset="0"/>
              </a:rPr>
              <a:t>Controlador</a:t>
            </a: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8C5B2487-5554-F441-943C-9558EA3D98B4}"/>
              </a:ext>
            </a:extLst>
          </p:cNvPr>
          <p:cNvCxnSpPr>
            <a:cxnSpLocks/>
          </p:cNvCxnSpPr>
          <p:nvPr/>
        </p:nvCxnSpPr>
        <p:spPr>
          <a:xfrm flipH="1">
            <a:off x="4917371" y="2750384"/>
            <a:ext cx="695534" cy="729639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Imagen 67">
            <a:extLst>
              <a:ext uri="{FF2B5EF4-FFF2-40B4-BE49-F238E27FC236}">
                <a16:creationId xmlns:a16="http://schemas.microsoft.com/office/drawing/2014/main" id="{0980E752-78EA-B44B-90B8-4B46984B8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666" y="3460500"/>
            <a:ext cx="575791" cy="777038"/>
          </a:xfrm>
          <a:prstGeom prst="rect">
            <a:avLst/>
          </a:prstGeom>
        </p:spPr>
      </p:pic>
      <p:sp>
        <p:nvSpPr>
          <p:cNvPr id="69" name="object 7">
            <a:extLst>
              <a:ext uri="{FF2B5EF4-FFF2-40B4-BE49-F238E27FC236}">
                <a16:creationId xmlns:a16="http://schemas.microsoft.com/office/drawing/2014/main" id="{CAA34544-10B6-F948-8430-CD82E48043EB}"/>
              </a:ext>
            </a:extLst>
          </p:cNvPr>
          <p:cNvSpPr txBox="1"/>
          <p:nvPr/>
        </p:nvSpPr>
        <p:spPr>
          <a:xfrm>
            <a:off x="4658546" y="3579657"/>
            <a:ext cx="39202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Vista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0" name="Google Shape;124;p7">
            <a:extLst>
              <a:ext uri="{FF2B5EF4-FFF2-40B4-BE49-F238E27FC236}">
                <a16:creationId xmlns:a16="http://schemas.microsoft.com/office/drawing/2014/main" id="{0C2D0BF2-6762-3042-ABBD-18F8CFF94006}"/>
              </a:ext>
            </a:extLst>
          </p:cNvPr>
          <p:cNvSpPr/>
          <p:nvPr/>
        </p:nvSpPr>
        <p:spPr>
          <a:xfrm>
            <a:off x="3381551" y="1669893"/>
            <a:ext cx="776980" cy="375557"/>
          </a:xfrm>
          <a:prstGeom prst="ellipse">
            <a:avLst/>
          </a:prstGeom>
          <a:noFill/>
          <a:ln w="28575" cap="flat" cmpd="sng">
            <a:solidFill>
              <a:srgbClr val="EE45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124;p7">
            <a:extLst>
              <a:ext uri="{FF2B5EF4-FFF2-40B4-BE49-F238E27FC236}">
                <a16:creationId xmlns:a16="http://schemas.microsoft.com/office/drawing/2014/main" id="{09D2C482-70BF-C749-88BF-E25CC3172D9F}"/>
              </a:ext>
            </a:extLst>
          </p:cNvPr>
          <p:cNvSpPr/>
          <p:nvPr/>
        </p:nvSpPr>
        <p:spPr>
          <a:xfrm>
            <a:off x="4987714" y="3681573"/>
            <a:ext cx="706149" cy="334316"/>
          </a:xfrm>
          <a:prstGeom prst="ellipse">
            <a:avLst/>
          </a:prstGeom>
          <a:noFill/>
          <a:ln w="28575" cap="flat" cmpd="sng">
            <a:solidFill>
              <a:srgbClr val="EE453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8EABDC-EE9F-6D4B-8493-73E3A05BE100}"/>
              </a:ext>
            </a:extLst>
          </p:cNvPr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BASE DE DATOS CON JAVA</a:t>
            </a:r>
            <a:br>
              <a:rPr lang="es-PE" sz="28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</a:br>
            <a:r>
              <a:rPr lang="es-PE" sz="28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(TAREA)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E011318-DF6A-E443-82C0-13421C5F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2869612"/>
            <a:ext cx="195423" cy="2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13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239</Words>
  <Application>Microsoft Macintosh PowerPoint</Application>
  <PresentationFormat>Presentación en pantalla (16:10)</PresentationFormat>
  <Paragraphs>87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Graphik Bold</vt:lpstr>
      <vt:lpstr>Graphik Medium</vt:lpstr>
      <vt:lpstr>Graphik 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PATRÓN DE DISEÑO MODEL VIEW CONTROLLER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Edwin Maravi (emaravi@cjavaperu.com)</dc:creator>
  <cp:lastModifiedBy>Microsoft Office User</cp:lastModifiedBy>
  <cp:revision>28</cp:revision>
  <dcterms:created xsi:type="dcterms:W3CDTF">2016-06-03T13:37:43Z</dcterms:created>
  <dcterms:modified xsi:type="dcterms:W3CDTF">2023-04-21T15:36:44Z</dcterms:modified>
</cp:coreProperties>
</file>