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66" r:id="rId2"/>
    <p:sldId id="267" r:id="rId3"/>
    <p:sldId id="268" r:id="rId4"/>
    <p:sldId id="269" r:id="rId5"/>
    <p:sldId id="259" r:id="rId6"/>
    <p:sldId id="260" r:id="rId7"/>
    <p:sldId id="270" r:id="rId8"/>
    <p:sldId id="262" r:id="rId9"/>
    <p:sldId id="271" r:id="rId10"/>
    <p:sldId id="272" r:id="rId11"/>
    <p:sldId id="273" r:id="rId12"/>
    <p:sldId id="274" r:id="rId13"/>
  </p:sldIdLst>
  <p:sldSz cx="9144000" cy="5715000" type="screen16x1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97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575" userDrawn="1">
          <p15:clr>
            <a:srgbClr val="A4A3A4"/>
          </p15:clr>
        </p15:guide>
        <p15:guide id="4" orient="horz" pos="326" userDrawn="1">
          <p15:clr>
            <a:srgbClr val="A4A3A4"/>
          </p15:clr>
        </p15:guide>
        <p15:guide id="5" pos="317" userDrawn="1">
          <p15:clr>
            <a:srgbClr val="A4A3A4"/>
          </p15:clr>
        </p15:guide>
        <p15:guide id="6" pos="2767" userDrawn="1">
          <p15:clr>
            <a:srgbClr val="A4A3A4"/>
          </p15:clr>
        </p15:guide>
        <p15:guide id="7" pos="2993" userDrawn="1">
          <p15:clr>
            <a:srgbClr val="A4A3A4"/>
          </p15:clr>
        </p15:guide>
        <p15:guide id="8" pos="5465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jw1ul71C8dCvUGneofImz4Ryym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4639"/>
    <a:srgbClr val="808799"/>
    <a:srgbClr val="D9DBE1"/>
    <a:srgbClr val="FDC212"/>
    <a:srgbClr val="FDE07E"/>
    <a:srgbClr val="FDEBB2"/>
    <a:srgbClr val="DDEE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6221BF-D1BB-4D87-8000-5A741BDC0EF7}">
  <a:tblStyle styleId="{BB6221BF-D1BB-4D87-8000-5A741BDC0EF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09"/>
    <p:restoredTop sz="94740"/>
  </p:normalViewPr>
  <p:slideViewPr>
    <p:cSldViewPr snapToGrid="0">
      <p:cViewPr varScale="1">
        <p:scale>
          <a:sx n="149" d="100"/>
          <a:sy n="149" d="100"/>
        </p:scale>
        <p:origin x="1536" y="168"/>
      </p:cViewPr>
      <p:guideLst>
        <p:guide orient="horz" pos="3297"/>
        <p:guide pos="2880"/>
        <p:guide orient="horz" pos="575"/>
        <p:guide orient="horz" pos="326"/>
        <p:guide pos="317"/>
        <p:guide pos="2767"/>
        <p:guide pos="2993"/>
        <p:guide pos="54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6B7E992D-280B-41DE-9EA7-7D9ADBA98B46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4844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2741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6B7E992D-280B-41DE-9EA7-7D9ADBA98B46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8472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6B7E992D-280B-41DE-9EA7-7D9ADBA98B46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5299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6B7E992D-280B-41DE-9EA7-7D9ADBA98B46}" type="slidenum">
              <a:rPr lang="es-ES" smtClean="0"/>
              <a:pPr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3822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6B7E992D-280B-41DE-9EA7-7D9ADBA98B46}" type="slidenum">
              <a:rPr lang="es-ES" smtClean="0"/>
              <a:pPr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9594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7639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userDrawn="1">
  <p:cSld name="OBJECT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userDrawn="1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userDrawn="1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3803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0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E431DC42-303B-F545-9789-3724F9E97760}"/>
              </a:ext>
            </a:extLst>
          </p:cNvPr>
          <p:cNvSpPr/>
          <p:nvPr userDrawn="1"/>
        </p:nvSpPr>
        <p:spPr>
          <a:xfrm>
            <a:off x="7204422" y="5371562"/>
            <a:ext cx="15440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ES_tradnl" sz="600" dirty="0">
                <a:solidFill>
                  <a:schemeClr val="bg1">
                    <a:lumMod val="50000"/>
                  </a:schemeClr>
                </a:solidFill>
              </a:rPr>
              <a:t>© ISIL. Todos los derechos reservados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9372701D-0A84-0448-9BAF-91437343CCCB}"/>
              </a:ext>
            </a:extLst>
          </p:cNvPr>
          <p:cNvSpPr txBox="1"/>
          <p:nvPr userDrawn="1"/>
        </p:nvSpPr>
        <p:spPr>
          <a:xfrm>
            <a:off x="876300" y="5343295"/>
            <a:ext cx="32271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kern="1200" dirty="0">
                <a:solidFill>
                  <a:schemeClr val="bg1">
                    <a:lumMod val="50000"/>
                  </a:schemeClr>
                </a:solidFill>
                <a:latin typeface="Calibri"/>
                <a:ea typeface="+mn-ea"/>
                <a:cs typeface="Calibri"/>
                <a:sym typeface="Wingdings"/>
              </a:rPr>
              <a:t>GESTIÓN DE PROCESOS, SIMULACIÓN Y MEJORA CONTINUA</a:t>
            </a:r>
            <a:r>
              <a:rPr lang="en-US" sz="800" kern="1200" baseline="0" dirty="0">
                <a:solidFill>
                  <a:schemeClr val="bg1">
                    <a:lumMod val="50000"/>
                  </a:schemeClr>
                </a:solidFill>
                <a:latin typeface="Calibri"/>
                <a:ea typeface="+mn-ea"/>
                <a:cs typeface="Calibri"/>
                <a:sym typeface="Wingdings"/>
              </a:rPr>
              <a:t>  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alibri"/>
                <a:ea typeface="Wingdings"/>
                <a:cs typeface="Calibri"/>
                <a:sym typeface="Wingdings"/>
              </a:rPr>
              <a:t></a:t>
            </a:r>
            <a:r>
              <a:rPr lang="en-US" sz="800" kern="1200" dirty="0">
                <a:solidFill>
                  <a:schemeClr val="bg1">
                    <a:lumMod val="50000"/>
                  </a:schemeClr>
                </a:solidFill>
                <a:latin typeface="Calibri"/>
                <a:ea typeface="+mn-ea"/>
                <a:cs typeface="Calibri"/>
                <a:sym typeface="Wingdings"/>
              </a:rPr>
              <a:t>  SESIÓN 01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E0D14F7-6E9D-9E40-BFFD-243BDDA808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316" y="5349405"/>
            <a:ext cx="369984" cy="20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37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userDrawn="1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userDrawn="1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userDrawn="1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userDrawn="1">
  <p:cSld name="TWO_OBJECTS_WITH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userDrawn="1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userDrawn="1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userDrawn="1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7E3FC8B2-801E-4522-B5EB-7F8CE407EE93}"/>
              </a:ext>
            </a:extLst>
          </p:cNvPr>
          <p:cNvSpPr/>
          <p:nvPr userDrawn="1"/>
        </p:nvSpPr>
        <p:spPr>
          <a:xfrm>
            <a:off x="7242895" y="5371563"/>
            <a:ext cx="1505540" cy="194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ES_tradnl" sz="667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© ISIL. Todos los derechos reservados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5918F74-6694-4C3D-9B86-1C2537A4A248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317" y="5349409"/>
            <a:ext cx="369984" cy="206823"/>
          </a:xfrm>
          <a:prstGeom prst="rect">
            <a:avLst/>
          </a:prstGeom>
        </p:spPr>
      </p:pic>
      <p:sp>
        <p:nvSpPr>
          <p:cNvPr id="5" name="TextBox 7">
            <a:extLst>
              <a:ext uri="{FF2B5EF4-FFF2-40B4-BE49-F238E27FC236}">
                <a16:creationId xmlns:a16="http://schemas.microsoft.com/office/drawing/2014/main" id="{095BDA0B-9EC4-4FB3-A2E7-23C16F13C2BC}"/>
              </a:ext>
            </a:extLst>
          </p:cNvPr>
          <p:cNvSpPr txBox="1"/>
          <p:nvPr userDrawn="1"/>
        </p:nvSpPr>
        <p:spPr>
          <a:xfrm>
            <a:off x="876301" y="5343295"/>
            <a:ext cx="27687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kern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  <a:sym typeface="Wingdings"/>
              </a:rPr>
              <a:t>DESARROLLO DE APLICACIONES EMPRESARIALES I 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  <a:sym typeface="Wingdings"/>
              </a:rPr>
              <a:t></a:t>
            </a:r>
            <a:r>
              <a:rPr lang="en-US" sz="800" kern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  <a:sym typeface="Wingdings"/>
              </a:rPr>
              <a:t>  SESIÓN 07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/>
          <p:cNvSpPr/>
          <p:nvPr/>
        </p:nvSpPr>
        <p:spPr>
          <a:xfrm>
            <a:off x="182881" y="5120641"/>
            <a:ext cx="4304965" cy="462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5" name="Rectángulo 24"/>
          <p:cNvSpPr/>
          <p:nvPr/>
        </p:nvSpPr>
        <p:spPr>
          <a:xfrm>
            <a:off x="503240" y="2177571"/>
            <a:ext cx="2844260" cy="9971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s-PE" sz="1800" dirty="0">
                <a:latin typeface="Graphik Medium" charset="0"/>
                <a:ea typeface="Graphik Medium" charset="0"/>
                <a:cs typeface="Graphik Medium" charset="0"/>
              </a:rPr>
              <a:t>EFICIENCIA DE </a:t>
            </a:r>
            <a:r>
              <a:rPr lang="es-PE" sz="1800" b="1" dirty="0">
                <a:latin typeface="Graphik Bold" charset="0"/>
                <a:ea typeface="Graphik Bold" charset="0"/>
                <a:cs typeface="Graphik Bold" charset="0"/>
              </a:rPr>
              <a:t>OPERACIONES WEB PARA MANTENIMIENTO DE BASE DE DATOS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93FC3217-3DCC-0941-BA6B-6CEEC9F1D080}"/>
              </a:ext>
            </a:extLst>
          </p:cNvPr>
          <p:cNvSpPr txBox="1"/>
          <p:nvPr/>
        </p:nvSpPr>
        <p:spPr>
          <a:xfrm>
            <a:off x="743902" y="1819387"/>
            <a:ext cx="145764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_tradnl" sz="2000" b="1" dirty="0">
                <a:solidFill>
                  <a:srgbClr val="6950AB"/>
                </a:solidFill>
                <a:latin typeface="Calibri" charset="0"/>
                <a:ea typeface="Calibri" charset="0"/>
                <a:cs typeface="Calibri" charset="0"/>
              </a:rPr>
              <a:t>SESIÓN 07</a:t>
            </a:r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64" y="1883412"/>
            <a:ext cx="166865" cy="170453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CB234152-B731-4E97-8816-9B9EF5A9F05F}"/>
              </a:ext>
            </a:extLst>
          </p:cNvPr>
          <p:cNvSpPr txBox="1"/>
          <p:nvPr/>
        </p:nvSpPr>
        <p:spPr>
          <a:xfrm>
            <a:off x="503243" y="808694"/>
            <a:ext cx="310474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rgbClr val="6C6D6C"/>
                </a:solidFill>
                <a:latin typeface="Calibri" charset="0"/>
                <a:cs typeface="Calibri" charset="0"/>
                <a:sym typeface="Wingdings"/>
              </a:rPr>
              <a:t>DESARROLLO DE APLICACIONES EMPRESARIALES I</a:t>
            </a:r>
            <a:endParaRPr lang="es-PE" sz="900" b="1" dirty="0">
              <a:solidFill>
                <a:srgbClr val="6C6D6C"/>
              </a:solidFill>
              <a:latin typeface="Calibri" charset="0"/>
              <a:cs typeface="Calibri" charset="0"/>
            </a:endParaRP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1C1FB762-361B-4578-9986-7199DA940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087" y="0"/>
            <a:ext cx="5395913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130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EDA42F00-38E7-0C47-BDD0-50DCE8597847}"/>
              </a:ext>
            </a:extLst>
          </p:cNvPr>
          <p:cNvSpPr/>
          <p:nvPr/>
        </p:nvSpPr>
        <p:spPr>
          <a:xfrm>
            <a:off x="683568" y="481236"/>
            <a:ext cx="909992" cy="1938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/>
            </a:pPr>
            <a:r>
              <a:rPr lang="es-PE" sz="1400" b="1" dirty="0">
                <a:solidFill>
                  <a:srgbClr val="00B1C3"/>
                </a:solidFill>
                <a:latin typeface="Calibri" charset="0"/>
                <a:ea typeface="Calibri" charset="0"/>
                <a:cs typeface="Calibri" charset="0"/>
              </a:rPr>
              <a:t>TAREA</a:t>
            </a:r>
            <a:endParaRPr lang="es-ES" sz="1600" b="1" dirty="0">
              <a:solidFill>
                <a:srgbClr val="00B1C3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10" name="Agrupar 7">
            <a:extLst>
              <a:ext uri="{FF2B5EF4-FFF2-40B4-BE49-F238E27FC236}">
                <a16:creationId xmlns:a16="http://schemas.microsoft.com/office/drawing/2014/main" id="{C1009D55-C843-C946-8EC7-F7F8D2C27332}"/>
              </a:ext>
            </a:extLst>
          </p:cNvPr>
          <p:cNvGrpSpPr/>
          <p:nvPr/>
        </p:nvGrpSpPr>
        <p:grpSpPr>
          <a:xfrm>
            <a:off x="514858" y="499074"/>
            <a:ext cx="131794" cy="132296"/>
            <a:chOff x="511902" y="912278"/>
            <a:chExt cx="281320" cy="282391"/>
          </a:xfrm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84C8B161-EAED-6847-9CFF-F251AC09DD35}"/>
                </a:ext>
              </a:extLst>
            </p:cNvPr>
            <p:cNvSpPr/>
            <p:nvPr/>
          </p:nvSpPr>
          <p:spPr>
            <a:xfrm rot="5400000">
              <a:off x="511366" y="912814"/>
              <a:ext cx="282391" cy="281320"/>
            </a:xfrm>
            <a:prstGeom prst="ellipse">
              <a:avLst/>
            </a:prstGeom>
            <a:solidFill>
              <a:srgbClr val="00B1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D994D540-FF38-FF46-85B2-E3A549079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lum bright="100000" contrast="100000"/>
            </a:blip>
            <a:stretch>
              <a:fillRect/>
            </a:stretch>
          </p:blipFill>
          <p:spPr>
            <a:xfrm rot="5400000">
              <a:off x="578093" y="979007"/>
              <a:ext cx="148937" cy="148937"/>
            </a:xfrm>
            <a:prstGeom prst="rect">
              <a:avLst/>
            </a:prstGeom>
          </p:spPr>
        </p:pic>
      </p:grpSp>
      <p:sp>
        <p:nvSpPr>
          <p:cNvPr id="13" name="Rectángulo 12"/>
          <p:cNvSpPr/>
          <p:nvPr/>
        </p:nvSpPr>
        <p:spPr>
          <a:xfrm>
            <a:off x="503238" y="912813"/>
            <a:ext cx="8172450" cy="4321175"/>
          </a:xfrm>
          <a:prstGeom prst="rect">
            <a:avLst/>
          </a:prstGeom>
          <a:solidFill>
            <a:srgbClr val="D1EFF4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Rectángulo 10"/>
          <p:cNvSpPr/>
          <p:nvPr/>
        </p:nvSpPr>
        <p:spPr>
          <a:xfrm>
            <a:off x="684213" y="1245204"/>
            <a:ext cx="7535555" cy="463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PE" sz="1400" b="1" dirty="0">
                <a:solidFill>
                  <a:schemeClr val="tx1"/>
                </a:solidFill>
                <a:latin typeface="Calibri" charset="0"/>
                <a:cs typeface="Calibri" charset="0"/>
              </a:rPr>
              <a:t>OBJETIVO</a:t>
            </a:r>
          </a:p>
          <a:p>
            <a:pPr marL="184150" indent="-184150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s-PE" sz="1400" dirty="0">
                <a:solidFill>
                  <a:schemeClr val="tx1"/>
                </a:solidFill>
                <a:latin typeface="Calibri" charset="0"/>
                <a:cs typeface="Calibri" charset="0"/>
                <a:sym typeface="Calibri"/>
              </a:rPr>
              <a:t>Desarrollar aplicaciones web usando el patrón de diseño MVC con uso de base de datos.</a:t>
            </a:r>
          </a:p>
        </p:txBody>
      </p:sp>
    </p:spTree>
    <p:extLst>
      <p:ext uri="{BB962C8B-B14F-4D97-AF65-F5344CB8AC3E}">
        <p14:creationId xmlns:p14="http://schemas.microsoft.com/office/powerpoint/2010/main" val="1094484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EDA42F00-38E7-0C47-BDD0-50DCE8597847}"/>
              </a:ext>
            </a:extLst>
          </p:cNvPr>
          <p:cNvSpPr/>
          <p:nvPr/>
        </p:nvSpPr>
        <p:spPr>
          <a:xfrm>
            <a:off x="683568" y="481236"/>
            <a:ext cx="909992" cy="1938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/>
            </a:pPr>
            <a:r>
              <a:rPr lang="es-PE" sz="1400" b="1" dirty="0">
                <a:solidFill>
                  <a:srgbClr val="00B1C3"/>
                </a:solidFill>
                <a:latin typeface="Calibri" charset="0"/>
                <a:ea typeface="Calibri" charset="0"/>
                <a:cs typeface="Calibri" charset="0"/>
              </a:rPr>
              <a:t>TAREA</a:t>
            </a:r>
            <a:endParaRPr lang="es-ES" sz="1600" b="1" dirty="0">
              <a:solidFill>
                <a:srgbClr val="00B1C3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6" name="Agrupar 7">
            <a:extLst>
              <a:ext uri="{FF2B5EF4-FFF2-40B4-BE49-F238E27FC236}">
                <a16:creationId xmlns:a16="http://schemas.microsoft.com/office/drawing/2014/main" id="{C1009D55-C843-C946-8EC7-F7F8D2C27332}"/>
              </a:ext>
            </a:extLst>
          </p:cNvPr>
          <p:cNvGrpSpPr/>
          <p:nvPr/>
        </p:nvGrpSpPr>
        <p:grpSpPr>
          <a:xfrm>
            <a:off x="514858" y="499074"/>
            <a:ext cx="131794" cy="132296"/>
            <a:chOff x="511902" y="912278"/>
            <a:chExt cx="281320" cy="282391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84C8B161-EAED-6847-9CFF-F251AC09DD35}"/>
                </a:ext>
              </a:extLst>
            </p:cNvPr>
            <p:cNvSpPr/>
            <p:nvPr/>
          </p:nvSpPr>
          <p:spPr>
            <a:xfrm rot="5400000">
              <a:off x="511366" y="912814"/>
              <a:ext cx="282391" cy="281320"/>
            </a:xfrm>
            <a:prstGeom prst="ellipse">
              <a:avLst/>
            </a:prstGeom>
            <a:solidFill>
              <a:srgbClr val="00B1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D994D540-FF38-FF46-85B2-E3A549079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lum bright="100000" contrast="100000"/>
            </a:blip>
            <a:stretch>
              <a:fillRect/>
            </a:stretch>
          </p:blipFill>
          <p:spPr>
            <a:xfrm rot="5400000">
              <a:off x="578093" y="979007"/>
              <a:ext cx="148937" cy="148937"/>
            </a:xfrm>
            <a:prstGeom prst="rect">
              <a:avLst/>
            </a:prstGeom>
          </p:spPr>
        </p:pic>
      </p:grpSp>
      <p:sp>
        <p:nvSpPr>
          <p:cNvPr id="9" name="Rectángulo 8"/>
          <p:cNvSpPr/>
          <p:nvPr/>
        </p:nvSpPr>
        <p:spPr>
          <a:xfrm>
            <a:off x="503238" y="912813"/>
            <a:ext cx="8172450" cy="4321175"/>
          </a:xfrm>
          <a:prstGeom prst="rect">
            <a:avLst/>
          </a:prstGeom>
          <a:solidFill>
            <a:srgbClr val="D1EFF4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Rectángulo 10"/>
          <p:cNvSpPr/>
          <p:nvPr/>
        </p:nvSpPr>
        <p:spPr>
          <a:xfrm>
            <a:off x="684213" y="1245204"/>
            <a:ext cx="7535555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84150" indent="-184150" defTabSz="1600200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PE" sz="1400" dirty="0">
                <a:solidFill>
                  <a:schemeClr val="tx1"/>
                </a:solidFill>
                <a:latin typeface="Calibri" charset="0"/>
                <a:cs typeface="Calibri" charset="0"/>
                <a:sym typeface="Calibri"/>
              </a:rPr>
              <a:t>Desarrolle una aplicación web que permita hacer el mantenimiento de una tabla de base de datos usando Stored Procedures.</a:t>
            </a:r>
          </a:p>
        </p:txBody>
      </p:sp>
    </p:spTree>
    <p:extLst>
      <p:ext uri="{BB962C8B-B14F-4D97-AF65-F5344CB8AC3E}">
        <p14:creationId xmlns:p14="http://schemas.microsoft.com/office/powerpoint/2010/main" val="538292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808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199" y="2666298"/>
            <a:ext cx="1295601" cy="38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152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1"/>
            <a:ext cx="9144000" cy="5715000"/>
          </a:xfrm>
          <a:prstGeom prst="rect">
            <a:avLst/>
          </a:prstGeom>
          <a:solidFill>
            <a:srgbClr val="DFA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" name="CuadroTexto 3"/>
          <p:cNvSpPr txBox="1"/>
          <p:nvPr/>
        </p:nvSpPr>
        <p:spPr>
          <a:xfrm>
            <a:off x="2519363" y="2540738"/>
            <a:ext cx="4581728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s-ES_tradnl" sz="3300" dirty="0">
                <a:solidFill>
                  <a:schemeClr val="bg1"/>
                </a:solidFill>
                <a:latin typeface="Graphik Regular" charset="0"/>
                <a:ea typeface="Graphik Regular" charset="0"/>
                <a:cs typeface="Graphik Regular" charset="0"/>
              </a:rPr>
              <a:t>OBJETIVOS</a:t>
            </a:r>
          </a:p>
          <a:p>
            <a:pPr>
              <a:lnSpc>
                <a:spcPct val="80000"/>
              </a:lnSpc>
            </a:pPr>
            <a:r>
              <a:rPr lang="es-ES_tradnl" sz="3300" b="1" dirty="0">
                <a:solidFill>
                  <a:schemeClr val="bg1"/>
                </a:solidFill>
                <a:latin typeface="Graphik Bold" charset="0"/>
                <a:ea typeface="Graphik Bold" charset="0"/>
                <a:cs typeface="Graphik Bold" charset="0"/>
              </a:rPr>
              <a:t>DE LA SESIÓN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CD7628C-6304-5D4B-BA7D-591238143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619" y="2194222"/>
            <a:ext cx="202176" cy="20821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" y="946968"/>
            <a:ext cx="2073162" cy="390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842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918960" y="5364480"/>
            <a:ext cx="2133600" cy="224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Rectángulo 1"/>
          <p:cNvSpPr/>
          <p:nvPr/>
        </p:nvSpPr>
        <p:spPr>
          <a:xfrm>
            <a:off x="8133347" y="163629"/>
            <a:ext cx="808522" cy="754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Rectángulo 8"/>
          <p:cNvSpPr/>
          <p:nvPr/>
        </p:nvSpPr>
        <p:spPr>
          <a:xfrm>
            <a:off x="301556" y="5321030"/>
            <a:ext cx="8453337" cy="291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" name="Rectangle 5"/>
          <p:cNvSpPr/>
          <p:nvPr/>
        </p:nvSpPr>
        <p:spPr>
          <a:xfrm>
            <a:off x="503238" y="376836"/>
            <a:ext cx="2430462" cy="138499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+ </a:t>
            </a:r>
            <a:r>
              <a:rPr lang="es-PE" sz="10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OBJETIVOS </a:t>
            </a:r>
          </a:p>
        </p:txBody>
      </p:sp>
      <p:pic>
        <p:nvPicPr>
          <p:cNvPr id="50" name="Imagen 49">
            <a:extLst>
              <a:ext uri="{FF2B5EF4-FFF2-40B4-BE49-F238E27FC236}">
                <a16:creationId xmlns:a16="http://schemas.microsoft.com/office/drawing/2014/main" id="{042669FA-6FDD-994D-A6F2-374E26A2A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163" y="2331219"/>
            <a:ext cx="767013" cy="684324"/>
          </a:xfrm>
          <a:prstGeom prst="rect">
            <a:avLst/>
          </a:prstGeom>
        </p:spPr>
      </p:pic>
      <p:sp>
        <p:nvSpPr>
          <p:cNvPr id="51" name="object 7">
            <a:extLst>
              <a:ext uri="{FF2B5EF4-FFF2-40B4-BE49-F238E27FC236}">
                <a16:creationId xmlns:a16="http://schemas.microsoft.com/office/drawing/2014/main" id="{7AE4E644-E442-4143-BCC2-070A8F98BC92}"/>
              </a:ext>
            </a:extLst>
          </p:cNvPr>
          <p:cNvSpPr txBox="1"/>
          <p:nvPr/>
        </p:nvSpPr>
        <p:spPr>
          <a:xfrm>
            <a:off x="3401012" y="1750922"/>
            <a:ext cx="795119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4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Servlet</a:t>
            </a:r>
            <a:endParaRPr lang="es-ES_tradnl" sz="1400" spc="-10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52" name="Imagen 51">
            <a:extLst>
              <a:ext uri="{FF2B5EF4-FFF2-40B4-BE49-F238E27FC236}">
                <a16:creationId xmlns:a16="http://schemas.microsoft.com/office/drawing/2014/main" id="{2603A044-C7AC-AB4B-80DF-CAF654787F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804" y="2092643"/>
            <a:ext cx="447247" cy="614604"/>
          </a:xfrm>
          <a:prstGeom prst="rect">
            <a:avLst/>
          </a:prstGeom>
        </p:spPr>
      </p:pic>
      <p:sp>
        <p:nvSpPr>
          <p:cNvPr id="53" name="object 7">
            <a:extLst>
              <a:ext uri="{FF2B5EF4-FFF2-40B4-BE49-F238E27FC236}">
                <a16:creationId xmlns:a16="http://schemas.microsoft.com/office/drawing/2014/main" id="{DA7E3B22-1423-924E-9671-6F7A922B9B1A}"/>
              </a:ext>
            </a:extLst>
          </p:cNvPr>
          <p:cNvSpPr txBox="1"/>
          <p:nvPr/>
        </p:nvSpPr>
        <p:spPr>
          <a:xfrm>
            <a:off x="2348076" y="2076779"/>
            <a:ext cx="795119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4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Request</a:t>
            </a:r>
            <a:endParaRPr lang="es-ES_tradnl" sz="1400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4" name="object 7">
            <a:extLst>
              <a:ext uri="{FF2B5EF4-FFF2-40B4-BE49-F238E27FC236}">
                <a16:creationId xmlns:a16="http://schemas.microsoft.com/office/drawing/2014/main" id="{F8BEC93A-29A8-5640-93FA-8878F4246DB5}"/>
              </a:ext>
            </a:extLst>
          </p:cNvPr>
          <p:cNvSpPr txBox="1"/>
          <p:nvPr/>
        </p:nvSpPr>
        <p:spPr>
          <a:xfrm>
            <a:off x="2346641" y="3129746"/>
            <a:ext cx="795119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4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Response</a:t>
            </a:r>
            <a:endParaRPr lang="es-ES_tradnl" sz="1400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5" name="object 7">
            <a:extLst>
              <a:ext uri="{FF2B5EF4-FFF2-40B4-BE49-F238E27FC236}">
                <a16:creationId xmlns:a16="http://schemas.microsoft.com/office/drawing/2014/main" id="{0872CCED-390F-8142-9289-4560CA9B3912}"/>
              </a:ext>
            </a:extLst>
          </p:cNvPr>
          <p:cNvSpPr txBox="1"/>
          <p:nvPr/>
        </p:nvSpPr>
        <p:spPr>
          <a:xfrm>
            <a:off x="1055770" y="3129746"/>
            <a:ext cx="795119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4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Navegador</a:t>
            </a:r>
            <a:endParaRPr lang="es-ES_tradnl" sz="1400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6" name="object 7">
            <a:extLst>
              <a:ext uri="{FF2B5EF4-FFF2-40B4-BE49-F238E27FC236}">
                <a16:creationId xmlns:a16="http://schemas.microsoft.com/office/drawing/2014/main" id="{A320C5EB-5D5A-844F-9050-78D17EB4F236}"/>
              </a:ext>
            </a:extLst>
          </p:cNvPr>
          <p:cNvSpPr txBox="1"/>
          <p:nvPr/>
        </p:nvSpPr>
        <p:spPr>
          <a:xfrm>
            <a:off x="4213665" y="4630026"/>
            <a:ext cx="1359171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4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Contenedor Web</a:t>
            </a:r>
            <a:endParaRPr lang="es-ES_tradnl" sz="1400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7" name="object 7">
            <a:extLst>
              <a:ext uri="{FF2B5EF4-FFF2-40B4-BE49-F238E27FC236}">
                <a16:creationId xmlns:a16="http://schemas.microsoft.com/office/drawing/2014/main" id="{465DA169-F2B2-8242-915D-1CEFA3F876D8}"/>
              </a:ext>
            </a:extLst>
          </p:cNvPr>
          <p:cNvSpPr txBox="1"/>
          <p:nvPr/>
        </p:nvSpPr>
        <p:spPr>
          <a:xfrm>
            <a:off x="4683821" y="3744656"/>
            <a:ext cx="1359171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4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JSP</a:t>
            </a:r>
            <a:endParaRPr lang="es-ES_tradnl" sz="1400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8" name="object 7">
            <a:extLst>
              <a:ext uri="{FF2B5EF4-FFF2-40B4-BE49-F238E27FC236}">
                <a16:creationId xmlns:a16="http://schemas.microsoft.com/office/drawing/2014/main" id="{8F170DAF-4E79-1F47-A642-D9D675755D24}"/>
              </a:ext>
            </a:extLst>
          </p:cNvPr>
          <p:cNvSpPr txBox="1"/>
          <p:nvPr/>
        </p:nvSpPr>
        <p:spPr>
          <a:xfrm>
            <a:off x="5180807" y="3165722"/>
            <a:ext cx="39202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0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Usa</a:t>
            </a:r>
            <a:endParaRPr lang="es-ES_tradnl" sz="1000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9" name="object 7">
            <a:extLst>
              <a:ext uri="{FF2B5EF4-FFF2-40B4-BE49-F238E27FC236}">
                <a16:creationId xmlns:a16="http://schemas.microsoft.com/office/drawing/2014/main" id="{BD10588A-948D-7042-B48A-20751D1555F2}"/>
              </a:ext>
            </a:extLst>
          </p:cNvPr>
          <p:cNvSpPr txBox="1"/>
          <p:nvPr/>
        </p:nvSpPr>
        <p:spPr>
          <a:xfrm>
            <a:off x="3473171" y="2887776"/>
            <a:ext cx="67934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0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Desplegar</a:t>
            </a:r>
            <a:endParaRPr lang="es-ES_tradnl" sz="1000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0" name="object 7">
            <a:extLst>
              <a:ext uri="{FF2B5EF4-FFF2-40B4-BE49-F238E27FC236}">
                <a16:creationId xmlns:a16="http://schemas.microsoft.com/office/drawing/2014/main" id="{04F8D4A2-1072-DF4C-AC42-F9950961E789}"/>
              </a:ext>
            </a:extLst>
          </p:cNvPr>
          <p:cNvSpPr txBox="1"/>
          <p:nvPr/>
        </p:nvSpPr>
        <p:spPr>
          <a:xfrm>
            <a:off x="4547176" y="2237611"/>
            <a:ext cx="67934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0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Resultado</a:t>
            </a:r>
            <a:endParaRPr lang="es-ES_tradnl" sz="1000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1" name="object 7">
            <a:extLst>
              <a:ext uri="{FF2B5EF4-FFF2-40B4-BE49-F238E27FC236}">
                <a16:creationId xmlns:a16="http://schemas.microsoft.com/office/drawing/2014/main" id="{BB9BBCD3-B2D2-B74C-9D96-8B1B871F55F5}"/>
              </a:ext>
            </a:extLst>
          </p:cNvPr>
          <p:cNvSpPr txBox="1"/>
          <p:nvPr/>
        </p:nvSpPr>
        <p:spPr>
          <a:xfrm>
            <a:off x="4566666" y="1780029"/>
            <a:ext cx="67934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s-PE" sz="10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Accede e</a:t>
            </a:r>
          </a:p>
          <a:p>
            <a:r>
              <a:rPr lang="es-PE" sz="1000" spc="-10" dirty="0">
                <a:latin typeface="Calibri" charset="0"/>
                <a:ea typeface="Calibri" charset="0"/>
                <a:cs typeface="Calibri" charset="0"/>
              </a:rPr>
              <a:t>invoca</a:t>
            </a:r>
            <a:endParaRPr lang="es-ES_tradnl" sz="1000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2" name="object 7">
            <a:extLst>
              <a:ext uri="{FF2B5EF4-FFF2-40B4-BE49-F238E27FC236}">
                <a16:creationId xmlns:a16="http://schemas.microsoft.com/office/drawing/2014/main" id="{34382BCE-2781-1948-A7B3-71AEB99AF498}"/>
              </a:ext>
            </a:extLst>
          </p:cNvPr>
          <p:cNvSpPr txBox="1"/>
          <p:nvPr/>
        </p:nvSpPr>
        <p:spPr>
          <a:xfrm>
            <a:off x="5416289" y="1717868"/>
            <a:ext cx="795119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4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JavaBean</a:t>
            </a:r>
            <a:endParaRPr lang="es-ES_tradnl" sz="1400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3" name="object 7">
            <a:extLst>
              <a:ext uri="{FF2B5EF4-FFF2-40B4-BE49-F238E27FC236}">
                <a16:creationId xmlns:a16="http://schemas.microsoft.com/office/drawing/2014/main" id="{03F6633D-D883-6E42-8A4C-536B21B72E88}"/>
              </a:ext>
            </a:extLst>
          </p:cNvPr>
          <p:cNvSpPr txBox="1"/>
          <p:nvPr/>
        </p:nvSpPr>
        <p:spPr>
          <a:xfrm>
            <a:off x="6478983" y="1543961"/>
            <a:ext cx="1245809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s-PE" sz="14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Datos</a:t>
            </a:r>
          </a:p>
          <a:p>
            <a:pPr algn="ctr"/>
            <a:r>
              <a:rPr lang="es-PE" sz="1400" spc="-10" dirty="0">
                <a:latin typeface="Calibri" charset="0"/>
                <a:ea typeface="Calibri" charset="0"/>
                <a:cs typeface="Calibri" charset="0"/>
              </a:rPr>
              <a:t>Persistentes</a:t>
            </a:r>
            <a:endParaRPr lang="es-ES_tradnl" sz="1400" spc="-1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124A95CD-97DA-5540-9697-0840BB31BC99}"/>
              </a:ext>
            </a:extLst>
          </p:cNvPr>
          <p:cNvCxnSpPr>
            <a:cxnSpLocks/>
          </p:cNvCxnSpPr>
          <p:nvPr/>
        </p:nvCxnSpPr>
        <p:spPr>
          <a:xfrm flipH="1">
            <a:off x="2346641" y="2295586"/>
            <a:ext cx="1016939" cy="260723"/>
          </a:xfrm>
          <a:prstGeom prst="line">
            <a:avLst/>
          </a:prstGeom>
          <a:ln w="19050">
            <a:solidFill>
              <a:srgbClr val="808799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3153B843-0282-6140-85C8-F95031F6AECC}"/>
              </a:ext>
            </a:extLst>
          </p:cNvPr>
          <p:cNvCxnSpPr>
            <a:cxnSpLocks/>
            <a:stCxn id="50" idx="3"/>
            <a:endCxn id="77" idx="1"/>
          </p:cNvCxnSpPr>
          <p:nvPr/>
        </p:nvCxnSpPr>
        <p:spPr>
          <a:xfrm>
            <a:off x="2330176" y="2673381"/>
            <a:ext cx="2236490" cy="1175638"/>
          </a:xfrm>
          <a:prstGeom prst="line">
            <a:avLst/>
          </a:prstGeom>
          <a:ln w="19050">
            <a:solidFill>
              <a:srgbClr val="808799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ángulo 65">
            <a:extLst>
              <a:ext uri="{FF2B5EF4-FFF2-40B4-BE49-F238E27FC236}">
                <a16:creationId xmlns:a16="http://schemas.microsoft.com/office/drawing/2014/main" id="{BD04C99D-6EAC-5742-998B-4F0ED304CBCB}"/>
              </a:ext>
            </a:extLst>
          </p:cNvPr>
          <p:cNvSpPr/>
          <p:nvPr/>
        </p:nvSpPr>
        <p:spPr>
          <a:xfrm>
            <a:off x="3214737" y="1516529"/>
            <a:ext cx="3120700" cy="3048144"/>
          </a:xfrm>
          <a:prstGeom prst="rect">
            <a:avLst/>
          </a:prstGeom>
          <a:noFill/>
          <a:ln w="25400">
            <a:solidFill>
              <a:srgbClr val="EE463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1FB7CB26-7B20-894D-9290-49AF13E6F8AE}"/>
              </a:ext>
            </a:extLst>
          </p:cNvPr>
          <p:cNvCxnSpPr>
            <a:cxnSpLocks/>
          </p:cNvCxnSpPr>
          <p:nvPr/>
        </p:nvCxnSpPr>
        <p:spPr>
          <a:xfrm flipH="1">
            <a:off x="4468815" y="2185438"/>
            <a:ext cx="917654" cy="1780"/>
          </a:xfrm>
          <a:prstGeom prst="line">
            <a:avLst/>
          </a:prstGeom>
          <a:ln w="19050">
            <a:solidFill>
              <a:srgbClr val="808799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8BF66F99-619A-5549-9443-4D36975EDA20}"/>
              </a:ext>
            </a:extLst>
          </p:cNvPr>
          <p:cNvCxnSpPr>
            <a:cxnSpLocks/>
          </p:cNvCxnSpPr>
          <p:nvPr/>
        </p:nvCxnSpPr>
        <p:spPr>
          <a:xfrm>
            <a:off x="4459897" y="2395805"/>
            <a:ext cx="956392" cy="0"/>
          </a:xfrm>
          <a:prstGeom prst="line">
            <a:avLst/>
          </a:prstGeom>
          <a:ln w="19050">
            <a:solidFill>
              <a:srgbClr val="808799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Elipse 68">
            <a:extLst>
              <a:ext uri="{FF2B5EF4-FFF2-40B4-BE49-F238E27FC236}">
                <a16:creationId xmlns:a16="http://schemas.microsoft.com/office/drawing/2014/main" id="{AD052536-2D5D-DE4B-B077-777A7A789679}"/>
              </a:ext>
            </a:extLst>
          </p:cNvPr>
          <p:cNvSpPr/>
          <p:nvPr/>
        </p:nvSpPr>
        <p:spPr>
          <a:xfrm>
            <a:off x="5357936" y="1989148"/>
            <a:ext cx="808265" cy="808265"/>
          </a:xfrm>
          <a:prstGeom prst="ellipse">
            <a:avLst/>
          </a:prstGeom>
          <a:solidFill>
            <a:srgbClr val="FFB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0" name="object 7">
            <a:extLst>
              <a:ext uri="{FF2B5EF4-FFF2-40B4-BE49-F238E27FC236}">
                <a16:creationId xmlns:a16="http://schemas.microsoft.com/office/drawing/2014/main" id="{3EFFE6D5-E7B4-974A-994A-585FB0EF68F2}"/>
              </a:ext>
            </a:extLst>
          </p:cNvPr>
          <p:cNvSpPr txBox="1"/>
          <p:nvPr/>
        </p:nvSpPr>
        <p:spPr>
          <a:xfrm>
            <a:off x="5107101" y="2260509"/>
            <a:ext cx="1309934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algn="ctr" rtl="0">
              <a:buClr>
                <a:schemeClr val="dk1"/>
              </a:buClr>
              <a:buSzPct val="100000"/>
            </a:pPr>
            <a:r>
              <a:rPr lang="es-PE" sz="1400" dirty="0">
                <a:latin typeface="Calibri" panose="020F0502020204030204" pitchFamily="34" charset="0"/>
                <a:cs typeface="Calibri" panose="020F0502020204030204" pitchFamily="34" charset="0"/>
              </a:rPr>
              <a:t>Modelo</a:t>
            </a:r>
          </a:p>
        </p:txBody>
      </p:sp>
      <p:sp>
        <p:nvSpPr>
          <p:cNvPr id="71" name="object 7">
            <a:extLst>
              <a:ext uri="{FF2B5EF4-FFF2-40B4-BE49-F238E27FC236}">
                <a16:creationId xmlns:a16="http://schemas.microsoft.com/office/drawing/2014/main" id="{FBF3F540-3D9B-B949-B786-BADAEB01A49D}"/>
              </a:ext>
            </a:extLst>
          </p:cNvPr>
          <p:cNvSpPr txBox="1"/>
          <p:nvPr/>
        </p:nvSpPr>
        <p:spPr>
          <a:xfrm>
            <a:off x="5839866" y="2207347"/>
            <a:ext cx="1359171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0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Guardar</a:t>
            </a:r>
            <a:endParaRPr lang="es-ES_tradnl" sz="1000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2" name="object 7">
            <a:extLst>
              <a:ext uri="{FF2B5EF4-FFF2-40B4-BE49-F238E27FC236}">
                <a16:creationId xmlns:a16="http://schemas.microsoft.com/office/drawing/2014/main" id="{E2163434-E17C-884A-A449-A82381757E8A}"/>
              </a:ext>
            </a:extLst>
          </p:cNvPr>
          <p:cNvSpPr txBox="1"/>
          <p:nvPr/>
        </p:nvSpPr>
        <p:spPr>
          <a:xfrm>
            <a:off x="5832033" y="2372346"/>
            <a:ext cx="1359171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0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Obtener</a:t>
            </a:r>
            <a:endParaRPr lang="es-ES_tradnl" sz="1000" spc="-1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C4027E3A-AF59-0542-94C7-E62CDCE20C35}"/>
              </a:ext>
            </a:extLst>
          </p:cNvPr>
          <p:cNvCxnSpPr/>
          <p:nvPr/>
        </p:nvCxnSpPr>
        <p:spPr>
          <a:xfrm>
            <a:off x="6166201" y="2361235"/>
            <a:ext cx="691603" cy="0"/>
          </a:xfrm>
          <a:prstGeom prst="straightConnector1">
            <a:avLst/>
          </a:prstGeom>
          <a:ln w="19050">
            <a:solidFill>
              <a:srgbClr val="989998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F5ED7502-DA49-C04A-852D-30EC80E690CA}"/>
              </a:ext>
            </a:extLst>
          </p:cNvPr>
          <p:cNvCxnSpPr>
            <a:cxnSpLocks/>
          </p:cNvCxnSpPr>
          <p:nvPr/>
        </p:nvCxnSpPr>
        <p:spPr>
          <a:xfrm flipH="1" flipV="1">
            <a:off x="4015260" y="2510158"/>
            <a:ext cx="606281" cy="950342"/>
          </a:xfrm>
          <a:prstGeom prst="line">
            <a:avLst/>
          </a:prstGeom>
          <a:ln w="19050">
            <a:solidFill>
              <a:srgbClr val="808799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ctángulo redondeado 74">
            <a:extLst>
              <a:ext uri="{FF2B5EF4-FFF2-40B4-BE49-F238E27FC236}">
                <a16:creationId xmlns:a16="http://schemas.microsoft.com/office/drawing/2014/main" id="{1EBC81B5-4BE9-5B4E-94D1-C805431A385C}"/>
              </a:ext>
            </a:extLst>
          </p:cNvPr>
          <p:cNvSpPr/>
          <p:nvPr/>
        </p:nvSpPr>
        <p:spPr>
          <a:xfrm>
            <a:off x="3363580" y="2059864"/>
            <a:ext cx="1109118" cy="496445"/>
          </a:xfrm>
          <a:prstGeom prst="roundRect">
            <a:avLst/>
          </a:prstGeom>
          <a:solidFill>
            <a:srgbClr val="FE782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400" dirty="0">
                <a:solidFill>
                  <a:schemeClr val="bg1"/>
                </a:solidFill>
                <a:latin typeface="Calibri" panose="020F0502020204030204" pitchFamily="34" charset="0"/>
                <a:ea typeface="Calibri Normal" charset="0"/>
                <a:cs typeface="Calibri" panose="020F0502020204030204" pitchFamily="34" charset="0"/>
              </a:rPr>
              <a:t>Controlador</a:t>
            </a:r>
          </a:p>
        </p:txBody>
      </p: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47DB4915-72B9-8544-8412-16A7B3CA35FF}"/>
              </a:ext>
            </a:extLst>
          </p:cNvPr>
          <p:cNvCxnSpPr>
            <a:cxnSpLocks/>
          </p:cNvCxnSpPr>
          <p:nvPr/>
        </p:nvCxnSpPr>
        <p:spPr>
          <a:xfrm flipH="1">
            <a:off x="4917371" y="2750384"/>
            <a:ext cx="695534" cy="729639"/>
          </a:xfrm>
          <a:prstGeom prst="line">
            <a:avLst/>
          </a:prstGeom>
          <a:ln w="19050">
            <a:solidFill>
              <a:srgbClr val="808799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7" name="Imagen 76">
            <a:extLst>
              <a:ext uri="{FF2B5EF4-FFF2-40B4-BE49-F238E27FC236}">
                <a16:creationId xmlns:a16="http://schemas.microsoft.com/office/drawing/2014/main" id="{6512A724-932D-124C-BBFF-9284FD579E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6666" y="3460500"/>
            <a:ext cx="575791" cy="777038"/>
          </a:xfrm>
          <a:prstGeom prst="rect">
            <a:avLst/>
          </a:prstGeom>
        </p:spPr>
      </p:pic>
      <p:sp>
        <p:nvSpPr>
          <p:cNvPr id="78" name="object 7">
            <a:extLst>
              <a:ext uri="{FF2B5EF4-FFF2-40B4-BE49-F238E27FC236}">
                <a16:creationId xmlns:a16="http://schemas.microsoft.com/office/drawing/2014/main" id="{3992F072-5506-E440-BE6A-9A46EB903CE8}"/>
              </a:ext>
            </a:extLst>
          </p:cNvPr>
          <p:cNvSpPr txBox="1"/>
          <p:nvPr/>
        </p:nvSpPr>
        <p:spPr>
          <a:xfrm>
            <a:off x="4658546" y="3579657"/>
            <a:ext cx="392029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4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Vista</a:t>
            </a:r>
            <a:endParaRPr lang="es-ES_tradnl" sz="1400" spc="-1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481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808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58EABDC-EE9F-6D4B-8493-73E3A05BE100}"/>
              </a:ext>
            </a:extLst>
          </p:cNvPr>
          <p:cNvSpPr txBox="1"/>
          <p:nvPr/>
        </p:nvSpPr>
        <p:spPr>
          <a:xfrm>
            <a:off x="1008062" y="3169972"/>
            <a:ext cx="7770177" cy="7755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2800" dirty="0">
                <a:solidFill>
                  <a:schemeClr val="bg1"/>
                </a:solidFill>
                <a:latin typeface="Graphik Regular" charset="0"/>
                <a:ea typeface="Graphik Regular" charset="0"/>
                <a:cs typeface="Graphik Regular" charset="0"/>
              </a:rPr>
              <a:t>EFICIENCIA DE OPERACIONES WEB</a:t>
            </a:r>
            <a:br>
              <a:rPr lang="es-PE" sz="2800" dirty="0">
                <a:solidFill>
                  <a:schemeClr val="bg1"/>
                </a:solidFill>
                <a:latin typeface="Graphik Regular" charset="0"/>
                <a:ea typeface="Graphik Regular" charset="0"/>
                <a:cs typeface="Graphik Regular" charset="0"/>
              </a:rPr>
            </a:br>
            <a:r>
              <a:rPr lang="es-PE" sz="2800" b="1" dirty="0">
                <a:solidFill>
                  <a:schemeClr val="bg1"/>
                </a:solidFill>
                <a:latin typeface="Graphik Bold" charset="0"/>
                <a:ea typeface="Graphik Bold" charset="0"/>
                <a:cs typeface="Graphik Bold" charset="0"/>
              </a:rPr>
              <a:t>PARA MANTENIMIENTO DE BASE DE DATOS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2E011318-DF6A-E443-82C0-13421C5F2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063" y="2869612"/>
            <a:ext cx="195423" cy="20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681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/>
          <p:nvPr/>
        </p:nvSpPr>
        <p:spPr>
          <a:xfrm>
            <a:off x="503237" y="376836"/>
            <a:ext cx="7901291" cy="138499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1000" b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+ </a:t>
            </a:r>
            <a:r>
              <a:rPr lang="es-PE" sz="1000">
                <a:solidFill>
                  <a:schemeClr val="bg1">
                    <a:lumMod val="6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EFICIENCIA DE OPERACIONES WEB PARA MANTENIMIENTO DE BASE DE DATOS</a:t>
            </a:r>
          </a:p>
        </p:txBody>
      </p:sp>
      <p:sp>
        <p:nvSpPr>
          <p:cNvPr id="6" name="object 7"/>
          <p:cNvSpPr txBox="1"/>
          <p:nvPr/>
        </p:nvSpPr>
        <p:spPr>
          <a:xfrm>
            <a:off x="506796" y="918745"/>
            <a:ext cx="8168892" cy="18004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_tradnl" sz="1600" b="1" spc="-10" dirty="0">
                <a:latin typeface="Calibri" charset="0"/>
                <a:ea typeface="Calibri" charset="0"/>
                <a:cs typeface="Calibri" charset="0"/>
              </a:rPr>
              <a:t>MODELO DE NEGOCIO</a:t>
            </a:r>
            <a:endParaRPr lang="es-ES_tradnl" sz="1600" spc="-10" dirty="0">
              <a:latin typeface="Calibri" charset="0"/>
              <a:ea typeface="Calibri" charset="0"/>
              <a:cs typeface="Calibri" charset="0"/>
            </a:endParaRPr>
          </a:p>
          <a:p>
            <a:pPr marL="176400" indent="-182563">
              <a:buFont typeface="Arial" charset="0"/>
              <a:buChar char="•"/>
            </a:pPr>
            <a:r>
              <a:rPr lang="es-ES_tradnl" sz="1600" spc="-10" dirty="0">
                <a:latin typeface="Calibri" charset="0"/>
                <a:ea typeface="Calibri" charset="0"/>
                <a:cs typeface="Calibri" charset="0"/>
              </a:rPr>
              <a:t>Los componentes de negocio deben dar acceso a las fuentes de datos (bases de datos, archivos, etc)</a:t>
            </a:r>
          </a:p>
          <a:p>
            <a:pPr marL="176400" indent="-182563">
              <a:buFont typeface="Arial" charset="0"/>
              <a:buChar char="•"/>
            </a:pPr>
            <a:endParaRPr lang="es-ES_tradnl" sz="1600" spc="-10" dirty="0">
              <a:latin typeface="Calibri" charset="0"/>
              <a:ea typeface="Calibri" charset="0"/>
              <a:cs typeface="Calibri" charset="0"/>
            </a:endParaRPr>
          </a:p>
          <a:p>
            <a:pPr marL="176400" indent="-182563">
              <a:buFont typeface="Arial" charset="0"/>
              <a:buChar char="•"/>
            </a:pPr>
            <a:r>
              <a:rPr lang="es-ES_tradnl" sz="1600" spc="-10" dirty="0">
                <a:latin typeface="Calibri" charset="0"/>
                <a:ea typeface="Calibri" charset="0"/>
                <a:cs typeface="Calibri" charset="0"/>
              </a:rPr>
              <a:t>En el modelo MVC cada uno de los componentes son especializados y en este caso la capa de modelo de negocio puede estar al 100% en él o se pueden delegar parte de ella a los procedimientos almacenados.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7"/>
          <p:cNvSpPr txBox="1"/>
          <p:nvPr/>
        </p:nvSpPr>
        <p:spPr>
          <a:xfrm>
            <a:off x="1826712" y="1713875"/>
            <a:ext cx="860829" cy="446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b="1" spc="-10" dirty="0">
                <a:latin typeface="Calibri" charset="0"/>
                <a:ea typeface="Calibri" charset="0"/>
                <a:cs typeface="Calibri" charset="0"/>
              </a:rPr>
              <a:t>1</a:t>
            </a:r>
          </a:p>
          <a:p>
            <a:pPr algn="ctr">
              <a:spcAft>
                <a:spcPts val="600"/>
              </a:spcAft>
            </a:pPr>
            <a:r>
              <a:rPr lang="en-US" sz="1200" b="1" spc="-10" dirty="0">
                <a:latin typeface="Calibri" charset="0"/>
                <a:ea typeface="Calibri" charset="0"/>
                <a:cs typeface="Calibri" charset="0"/>
              </a:rPr>
              <a:t>Request </a:t>
            </a:r>
            <a:endParaRPr lang="en-US" sz="1200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6" name="object 7"/>
          <p:cNvSpPr txBox="1"/>
          <p:nvPr/>
        </p:nvSpPr>
        <p:spPr>
          <a:xfrm>
            <a:off x="1826712" y="3264379"/>
            <a:ext cx="860829" cy="446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b="1" spc="-10" dirty="0">
                <a:latin typeface="Calibri" charset="0"/>
                <a:ea typeface="Calibri" charset="0"/>
                <a:cs typeface="Calibri" charset="0"/>
              </a:rPr>
              <a:t>5</a:t>
            </a:r>
          </a:p>
          <a:p>
            <a:pPr algn="ctr">
              <a:spcAft>
                <a:spcPts val="600"/>
              </a:spcAft>
            </a:pPr>
            <a:r>
              <a:rPr lang="en-US" sz="1200" b="1" spc="-10" dirty="0">
                <a:latin typeface="Calibri" charset="0"/>
                <a:ea typeface="Calibri" charset="0"/>
                <a:cs typeface="Calibri" charset="0"/>
              </a:rPr>
              <a:t>Response </a:t>
            </a:r>
            <a:endParaRPr lang="en-US" sz="1200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" name="Rectángulo redondeado 9"/>
          <p:cNvSpPr/>
          <p:nvPr/>
        </p:nvSpPr>
        <p:spPr>
          <a:xfrm rot="5400000">
            <a:off x="2546881" y="1696095"/>
            <a:ext cx="2396366" cy="2289975"/>
          </a:xfrm>
          <a:prstGeom prst="roundRect">
            <a:avLst>
              <a:gd name="adj" fmla="val 451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500" b="1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5" name="Rectángulo redondeado 34"/>
          <p:cNvSpPr/>
          <p:nvPr/>
        </p:nvSpPr>
        <p:spPr>
          <a:xfrm rot="5400000">
            <a:off x="4595853" y="2456956"/>
            <a:ext cx="2234320" cy="930300"/>
          </a:xfrm>
          <a:prstGeom prst="roundRect">
            <a:avLst>
              <a:gd name="adj" fmla="val 451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500" b="1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13" name="Google Shape;113;p5"/>
          <p:cNvCxnSpPr/>
          <p:nvPr/>
        </p:nvCxnSpPr>
        <p:spPr>
          <a:xfrm flipH="1">
            <a:off x="5956652" y="3444591"/>
            <a:ext cx="597429" cy="0"/>
          </a:xfrm>
          <a:prstGeom prst="straightConnector1">
            <a:avLst/>
          </a:prstGeom>
          <a:noFill/>
          <a:ln w="28575" cap="flat" cmpd="sng">
            <a:solidFill>
              <a:srgbClr val="EE4639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4" name="Google Shape;114;p5"/>
          <p:cNvSpPr txBox="1"/>
          <p:nvPr/>
        </p:nvSpPr>
        <p:spPr>
          <a:xfrm>
            <a:off x="6558328" y="3171376"/>
            <a:ext cx="1779750" cy="50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es-PE" sz="1400" b="1" dirty="0">
                <a:solidFill>
                  <a:srgbClr val="EE4639"/>
                </a:solidFill>
                <a:latin typeface="Calibri" charset="0"/>
                <a:ea typeface="Calibri" charset="0"/>
                <a:cs typeface="Calibri" charset="0"/>
                <a:sym typeface="Calibri"/>
              </a:rPr>
              <a:t>El modelo de negocio</a:t>
            </a:r>
            <a:r>
              <a:rPr lang="es-PE" sz="1400" dirty="0">
                <a:solidFill>
                  <a:srgbClr val="EE4639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s-PE" sz="1400" dirty="0">
                <a:latin typeface="Calibri" charset="0"/>
                <a:ea typeface="Calibri" charset="0"/>
                <a:cs typeface="Calibri" charset="0"/>
              </a:rPr>
              <a:t>puede</a:t>
            </a:r>
            <a:r>
              <a:rPr lang="es-PE" sz="1400" b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  <a:sym typeface="Calibri"/>
              </a:rPr>
              <a:t> </a:t>
            </a:r>
            <a:r>
              <a:rPr lang="es-PE" sz="1400" b="1" dirty="0">
                <a:solidFill>
                  <a:srgbClr val="EE4639"/>
                </a:solidFill>
                <a:latin typeface="Calibri" charset="0"/>
                <a:ea typeface="Calibri" charset="0"/>
                <a:cs typeface="Calibri" charset="0"/>
                <a:sym typeface="Calibri"/>
              </a:rPr>
              <a:t>estar en SPs</a:t>
            </a:r>
            <a:endParaRPr sz="1400" b="1" dirty="0">
              <a:solidFill>
                <a:srgbClr val="EE4639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3237" y="376836"/>
            <a:ext cx="7901291" cy="138499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1000" b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+ </a:t>
            </a:r>
            <a:r>
              <a:rPr lang="es-PE" sz="1000">
                <a:solidFill>
                  <a:schemeClr val="bg1">
                    <a:lumMod val="6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EFICIENCIA DE OPERACIONES WEB PARA MANTENIMIENTO DE BASE DE DATOS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06796" y="918745"/>
            <a:ext cx="3885817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_tradnl" sz="1600" b="1" spc="-10" dirty="0">
                <a:latin typeface="Calibri" charset="0"/>
                <a:ea typeface="Calibri" charset="0"/>
                <a:cs typeface="Calibri" charset="0"/>
              </a:rPr>
              <a:t>MVC Y JDBC</a:t>
            </a:r>
            <a:endParaRPr lang="es-ES_tradnl" sz="1600" spc="-1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9" name="Google Shape;102;p2"/>
          <p:cNvCxnSpPr/>
          <p:nvPr/>
        </p:nvCxnSpPr>
        <p:spPr>
          <a:xfrm>
            <a:off x="1804946" y="1966734"/>
            <a:ext cx="915632" cy="0"/>
          </a:xfrm>
          <a:prstGeom prst="straightConnector1">
            <a:avLst/>
          </a:prstGeom>
          <a:noFill/>
          <a:ln w="25400" cap="flat" cmpd="sng">
            <a:solidFill>
              <a:srgbClr val="808799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" name="Google Shape;102;p2"/>
          <p:cNvCxnSpPr/>
          <p:nvPr/>
        </p:nvCxnSpPr>
        <p:spPr>
          <a:xfrm flipH="1" flipV="1">
            <a:off x="1956020" y="3501336"/>
            <a:ext cx="915632" cy="0"/>
          </a:xfrm>
          <a:prstGeom prst="straightConnector1">
            <a:avLst/>
          </a:prstGeom>
          <a:noFill/>
          <a:ln w="25400" cap="flat" cmpd="sng">
            <a:solidFill>
              <a:srgbClr val="808799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4" name="Agrupar 3"/>
          <p:cNvGrpSpPr/>
          <p:nvPr/>
        </p:nvGrpSpPr>
        <p:grpSpPr>
          <a:xfrm>
            <a:off x="3360524" y="2590295"/>
            <a:ext cx="0" cy="566373"/>
            <a:chOff x="3360524" y="2590295"/>
            <a:chExt cx="0" cy="566373"/>
          </a:xfrm>
        </p:grpSpPr>
        <p:cxnSp>
          <p:nvCxnSpPr>
            <p:cNvPr id="12" name="Google Shape;102;p2"/>
            <p:cNvCxnSpPr/>
            <p:nvPr/>
          </p:nvCxnSpPr>
          <p:spPr>
            <a:xfrm flipV="1">
              <a:off x="3360524" y="2590295"/>
              <a:ext cx="0" cy="391444"/>
            </a:xfrm>
            <a:prstGeom prst="straightConnector1">
              <a:avLst/>
            </a:prstGeom>
            <a:noFill/>
            <a:ln w="25400" cap="flat" cmpd="sng">
              <a:solidFill>
                <a:srgbClr val="808799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" name="Google Shape;102;p2"/>
            <p:cNvCxnSpPr/>
            <p:nvPr/>
          </p:nvCxnSpPr>
          <p:spPr>
            <a:xfrm>
              <a:off x="3360524" y="2765224"/>
              <a:ext cx="0" cy="391444"/>
            </a:xfrm>
            <a:prstGeom prst="straightConnector1">
              <a:avLst/>
            </a:prstGeom>
            <a:noFill/>
            <a:ln w="25400" cap="flat" cmpd="sng">
              <a:solidFill>
                <a:srgbClr val="808799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pSp>
        <p:nvGrpSpPr>
          <p:cNvPr id="16" name="Agrupar 15"/>
          <p:cNvGrpSpPr/>
          <p:nvPr/>
        </p:nvGrpSpPr>
        <p:grpSpPr>
          <a:xfrm rot="5400000">
            <a:off x="3962109" y="3357814"/>
            <a:ext cx="100307" cy="324341"/>
            <a:chOff x="3360524" y="2590295"/>
            <a:chExt cx="0" cy="566373"/>
          </a:xfrm>
        </p:grpSpPr>
        <p:cxnSp>
          <p:nvCxnSpPr>
            <p:cNvPr id="17" name="Google Shape;102;p2"/>
            <p:cNvCxnSpPr/>
            <p:nvPr/>
          </p:nvCxnSpPr>
          <p:spPr>
            <a:xfrm flipV="1">
              <a:off x="3360524" y="2590295"/>
              <a:ext cx="0" cy="391444"/>
            </a:xfrm>
            <a:prstGeom prst="straightConnector1">
              <a:avLst/>
            </a:prstGeom>
            <a:noFill/>
            <a:ln w="25400" cap="flat" cmpd="sng">
              <a:solidFill>
                <a:srgbClr val="808799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8" name="Google Shape;102;p2"/>
            <p:cNvCxnSpPr/>
            <p:nvPr/>
          </p:nvCxnSpPr>
          <p:spPr>
            <a:xfrm>
              <a:off x="3360524" y="2765224"/>
              <a:ext cx="0" cy="391444"/>
            </a:xfrm>
            <a:prstGeom prst="straightConnector1">
              <a:avLst/>
            </a:prstGeom>
            <a:noFill/>
            <a:ln w="25400" cap="flat" cmpd="sng">
              <a:solidFill>
                <a:srgbClr val="808799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pSp>
        <p:nvGrpSpPr>
          <p:cNvPr id="19" name="Agrupar 18"/>
          <p:cNvGrpSpPr/>
          <p:nvPr/>
        </p:nvGrpSpPr>
        <p:grpSpPr>
          <a:xfrm rot="5400000">
            <a:off x="5002184" y="3343458"/>
            <a:ext cx="135206" cy="419758"/>
            <a:chOff x="3360524" y="2590295"/>
            <a:chExt cx="0" cy="566373"/>
          </a:xfrm>
        </p:grpSpPr>
        <p:cxnSp>
          <p:nvCxnSpPr>
            <p:cNvPr id="20" name="Google Shape;102;p2"/>
            <p:cNvCxnSpPr/>
            <p:nvPr/>
          </p:nvCxnSpPr>
          <p:spPr>
            <a:xfrm flipV="1">
              <a:off x="3360524" y="2590295"/>
              <a:ext cx="0" cy="391444"/>
            </a:xfrm>
            <a:prstGeom prst="straightConnector1">
              <a:avLst/>
            </a:prstGeom>
            <a:noFill/>
            <a:ln w="25400" cap="flat" cmpd="sng">
              <a:solidFill>
                <a:srgbClr val="808799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1" name="Google Shape;102;p2"/>
            <p:cNvCxnSpPr/>
            <p:nvPr/>
          </p:nvCxnSpPr>
          <p:spPr>
            <a:xfrm>
              <a:off x="3360524" y="2765224"/>
              <a:ext cx="0" cy="391444"/>
            </a:xfrm>
            <a:prstGeom prst="straightConnector1">
              <a:avLst/>
            </a:prstGeom>
            <a:noFill/>
            <a:ln w="25400" cap="flat" cmpd="sng">
              <a:solidFill>
                <a:srgbClr val="808799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cxnSp>
        <p:nvCxnSpPr>
          <p:cNvPr id="24" name="Conector recto 23"/>
          <p:cNvCxnSpPr/>
          <p:nvPr/>
        </p:nvCxnSpPr>
        <p:spPr>
          <a:xfrm flipH="1">
            <a:off x="1316736" y="4342647"/>
            <a:ext cx="4932989" cy="0"/>
          </a:xfrm>
          <a:prstGeom prst="line">
            <a:avLst/>
          </a:prstGeom>
          <a:ln w="28575">
            <a:solidFill>
              <a:srgbClr val="8087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redondeado 29"/>
          <p:cNvSpPr/>
          <p:nvPr/>
        </p:nvSpPr>
        <p:spPr>
          <a:xfrm rot="10800000" flipV="1">
            <a:off x="2707610" y="3174769"/>
            <a:ext cx="1109016" cy="673661"/>
          </a:xfrm>
          <a:prstGeom prst="roundRect">
            <a:avLst/>
          </a:prstGeom>
          <a:solidFill>
            <a:srgbClr val="FDC21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sz="1400" b="1" dirty="0">
                <a:solidFill>
                  <a:srgbClr val="EE4639"/>
                </a:solidFill>
                <a:latin typeface="Calibri" charset="0"/>
                <a:ea typeface="Calibri" charset="0"/>
                <a:cs typeface="Calibri" charset="0"/>
              </a:rPr>
              <a:t>View</a:t>
            </a:r>
            <a:r>
              <a:rPr lang="en-US" sz="1400" b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JSP</a:t>
            </a:r>
          </a:p>
        </p:txBody>
      </p:sp>
      <p:sp>
        <p:nvSpPr>
          <p:cNvPr id="31" name="object 7"/>
          <p:cNvSpPr txBox="1"/>
          <p:nvPr/>
        </p:nvSpPr>
        <p:spPr>
          <a:xfrm>
            <a:off x="2965588" y="4119443"/>
            <a:ext cx="1474273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b="1" spc="-10" dirty="0">
                <a:latin typeface="Calibri" charset="0"/>
                <a:ea typeface="Calibri" charset="0"/>
                <a:cs typeface="Calibri" charset="0"/>
              </a:rPr>
              <a:t>Servlet Container</a:t>
            </a:r>
            <a:endParaRPr lang="en-US" sz="1200" spc="-1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32" name="Google Shape;113;p5"/>
          <p:cNvCxnSpPr/>
          <p:nvPr/>
        </p:nvCxnSpPr>
        <p:spPr>
          <a:xfrm>
            <a:off x="3578087" y="2433099"/>
            <a:ext cx="747423" cy="858741"/>
          </a:xfrm>
          <a:prstGeom prst="straightConnector1">
            <a:avLst/>
          </a:prstGeom>
          <a:noFill/>
          <a:ln w="25400" cap="flat" cmpd="sng">
            <a:solidFill>
              <a:srgbClr val="808799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sp>
        <p:nvSpPr>
          <p:cNvPr id="29" name="Rectángulo redondeado 28"/>
          <p:cNvSpPr/>
          <p:nvPr/>
        </p:nvSpPr>
        <p:spPr>
          <a:xfrm rot="10800000" flipV="1">
            <a:off x="2731463" y="1870756"/>
            <a:ext cx="1331653" cy="673661"/>
          </a:xfrm>
          <a:prstGeom prst="roundRect">
            <a:avLst/>
          </a:prstGeom>
          <a:solidFill>
            <a:srgbClr val="FDC21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sz="1400" b="1" dirty="0">
                <a:solidFill>
                  <a:srgbClr val="EE4639"/>
                </a:solidFill>
                <a:latin typeface="Calibri" charset="0"/>
                <a:ea typeface="Calibri" charset="0"/>
                <a:cs typeface="Calibri" charset="0"/>
              </a:rPr>
              <a:t>Controller</a:t>
            </a:r>
            <a:r>
              <a:rPr lang="en-US" sz="1400" b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Servlet</a:t>
            </a:r>
          </a:p>
        </p:txBody>
      </p:sp>
      <p:sp>
        <p:nvSpPr>
          <p:cNvPr id="37" name="object 7"/>
          <p:cNvSpPr txBox="1"/>
          <p:nvPr/>
        </p:nvSpPr>
        <p:spPr>
          <a:xfrm>
            <a:off x="5391260" y="4119443"/>
            <a:ext cx="67126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b="1" spc="-10">
                <a:latin typeface="Calibri" charset="0"/>
                <a:ea typeface="Calibri" charset="0"/>
                <a:cs typeface="Calibri" charset="0"/>
              </a:rPr>
              <a:t>(EIS</a:t>
            </a:r>
            <a:r>
              <a:rPr lang="en-US" sz="1200" spc="-10" dirty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sz="1200" b="1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9" name="object 7"/>
          <p:cNvSpPr txBox="1"/>
          <p:nvPr/>
        </p:nvSpPr>
        <p:spPr>
          <a:xfrm>
            <a:off x="2595600" y="2718773"/>
            <a:ext cx="729011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b="1" spc="-10">
                <a:latin typeface="Calibri" charset="0"/>
                <a:ea typeface="Calibri" charset="0"/>
                <a:cs typeface="Calibri" charset="0"/>
              </a:rPr>
              <a:t>Redirect </a:t>
            </a:r>
            <a:endParaRPr lang="en-US" sz="1200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0" name="object 7"/>
          <p:cNvSpPr txBox="1"/>
          <p:nvPr/>
        </p:nvSpPr>
        <p:spPr>
          <a:xfrm>
            <a:off x="3325006" y="2724059"/>
            <a:ext cx="306167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b="1" spc="-10">
                <a:latin typeface="Calibri" charset="0"/>
                <a:ea typeface="Calibri" charset="0"/>
                <a:cs typeface="Calibri" charset="0"/>
              </a:rPr>
              <a:t>3</a:t>
            </a:r>
            <a:endParaRPr lang="en-US" sz="1200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1" name="object 7"/>
          <p:cNvSpPr txBox="1"/>
          <p:nvPr/>
        </p:nvSpPr>
        <p:spPr>
          <a:xfrm>
            <a:off x="4012127" y="2782201"/>
            <a:ext cx="306167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b="1" spc="-10" dirty="0">
                <a:latin typeface="Calibri" charset="0"/>
                <a:ea typeface="Calibri" charset="0"/>
                <a:cs typeface="Calibri" charset="0"/>
              </a:rPr>
              <a:t>2</a:t>
            </a:r>
            <a:endParaRPr lang="en-US" sz="1200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2" name="object 7"/>
          <p:cNvSpPr txBox="1"/>
          <p:nvPr/>
        </p:nvSpPr>
        <p:spPr>
          <a:xfrm rot="2892219">
            <a:off x="3462429" y="2824484"/>
            <a:ext cx="81886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b="1" spc="-10" dirty="0">
                <a:latin typeface="Calibri" charset="0"/>
                <a:ea typeface="Calibri" charset="0"/>
                <a:cs typeface="Calibri" charset="0"/>
              </a:rPr>
              <a:t>Instantiate </a:t>
            </a:r>
            <a:endParaRPr lang="en-US" sz="1200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3" name="Rectángulo redondeado 42"/>
          <p:cNvSpPr/>
          <p:nvPr/>
        </p:nvSpPr>
        <p:spPr>
          <a:xfrm rot="5400000">
            <a:off x="5211627" y="2225297"/>
            <a:ext cx="756786" cy="427025"/>
          </a:xfrm>
          <a:prstGeom prst="roundRect">
            <a:avLst/>
          </a:prstGeom>
          <a:solidFill>
            <a:srgbClr val="FDEBB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800" b="1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4" name="Rectángulo redondeado 43"/>
          <p:cNvSpPr/>
          <p:nvPr/>
        </p:nvSpPr>
        <p:spPr>
          <a:xfrm rot="5400000">
            <a:off x="5269768" y="2272868"/>
            <a:ext cx="756786" cy="427025"/>
          </a:xfrm>
          <a:prstGeom prst="roundRect">
            <a:avLst/>
          </a:prstGeom>
          <a:solidFill>
            <a:srgbClr val="FDE07E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800" b="1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5" name="Rectángulo redondeado 44"/>
          <p:cNvSpPr/>
          <p:nvPr/>
        </p:nvSpPr>
        <p:spPr>
          <a:xfrm rot="5400000">
            <a:off x="5327910" y="2320439"/>
            <a:ext cx="756786" cy="427025"/>
          </a:xfrm>
          <a:prstGeom prst="roundRect">
            <a:avLst/>
          </a:prstGeom>
          <a:solidFill>
            <a:srgbClr val="FDC21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800" b="1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3" name="Elipse 32"/>
          <p:cNvSpPr/>
          <p:nvPr/>
        </p:nvSpPr>
        <p:spPr>
          <a:xfrm>
            <a:off x="4183390" y="3287612"/>
            <a:ext cx="660693" cy="332990"/>
          </a:xfrm>
          <a:prstGeom prst="ellipse">
            <a:avLst/>
          </a:prstGeom>
          <a:solidFill>
            <a:srgbClr val="FDC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7" name="object 7"/>
          <p:cNvSpPr txBox="1"/>
          <p:nvPr/>
        </p:nvSpPr>
        <p:spPr>
          <a:xfrm>
            <a:off x="3858846" y="3543320"/>
            <a:ext cx="306167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b="1" spc="-10">
                <a:latin typeface="Calibri" charset="0"/>
                <a:ea typeface="Calibri" charset="0"/>
                <a:cs typeface="Calibri" charset="0"/>
              </a:rPr>
              <a:t>4</a:t>
            </a:r>
            <a:endParaRPr lang="en-US" sz="1200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9" name="object 7"/>
          <p:cNvSpPr txBox="1"/>
          <p:nvPr/>
        </p:nvSpPr>
        <p:spPr>
          <a:xfrm>
            <a:off x="4209854" y="3330997"/>
            <a:ext cx="60776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800" b="1" spc="-10" dirty="0"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sz="800" b="1" spc="-10" dirty="0">
                <a:solidFill>
                  <a:srgbClr val="EE4639"/>
                </a:solidFill>
                <a:latin typeface="Calibri" charset="0"/>
                <a:ea typeface="Calibri" charset="0"/>
                <a:cs typeface="Calibri" charset="0"/>
              </a:rPr>
              <a:t>Model</a:t>
            </a:r>
            <a:r>
              <a:rPr lang="en-US" sz="800" b="1" spc="-10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 algn="ctr"/>
            <a:r>
              <a:rPr lang="en-US" sz="800" b="1" spc="-10" dirty="0">
                <a:latin typeface="Calibri" charset="0"/>
                <a:ea typeface="Calibri" charset="0"/>
                <a:cs typeface="Calibri" charset="0"/>
              </a:rPr>
              <a:t>Java Bean</a:t>
            </a:r>
            <a:endParaRPr lang="en-US" sz="800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Rectángulo redondeado 7"/>
          <p:cNvSpPr/>
          <p:nvPr/>
        </p:nvSpPr>
        <p:spPr>
          <a:xfrm rot="5400000">
            <a:off x="449438" y="2473622"/>
            <a:ext cx="2308900" cy="615651"/>
          </a:xfrm>
          <a:prstGeom prst="roundRect">
            <a:avLst/>
          </a:prstGeom>
          <a:solidFill>
            <a:srgbClr val="FDC21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Browser </a:t>
            </a:r>
            <a:endParaRPr lang="en-US" sz="1800" b="1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A49C87F-B87E-AD4A-B5EF-CE685DBA9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770" y="3120244"/>
            <a:ext cx="479413" cy="6588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808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58EABDC-EE9F-6D4B-8493-73E3A05BE100}"/>
              </a:ext>
            </a:extLst>
          </p:cNvPr>
          <p:cNvSpPr txBox="1"/>
          <p:nvPr/>
        </p:nvSpPr>
        <p:spPr>
          <a:xfrm>
            <a:off x="1008063" y="3169972"/>
            <a:ext cx="5993558" cy="3877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2800" b="1" dirty="0">
                <a:solidFill>
                  <a:schemeClr val="bg1"/>
                </a:solidFill>
                <a:latin typeface="Graphik Bold" charset="0"/>
                <a:ea typeface="Graphik Bold" charset="0"/>
                <a:cs typeface="Graphik Bold" charset="0"/>
              </a:rPr>
              <a:t>RESUMEN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2E011318-DF6A-E443-82C0-13421C5F2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063" y="2869612"/>
            <a:ext cx="195423" cy="20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795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/>
          <p:nvPr/>
        </p:nvSpPr>
        <p:spPr>
          <a:xfrm>
            <a:off x="503237" y="376836"/>
            <a:ext cx="7901291" cy="138499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+ </a:t>
            </a:r>
            <a:r>
              <a:rPr lang="es-PE" sz="10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RESUMEN</a:t>
            </a:r>
          </a:p>
        </p:txBody>
      </p:sp>
      <p:pic>
        <p:nvPicPr>
          <p:cNvPr id="42" name="Imagen 41">
            <a:extLst>
              <a:ext uri="{FF2B5EF4-FFF2-40B4-BE49-F238E27FC236}">
                <a16:creationId xmlns:a16="http://schemas.microsoft.com/office/drawing/2014/main" id="{FFC38313-8923-634E-A176-1759B0188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163" y="2331219"/>
            <a:ext cx="767013" cy="684324"/>
          </a:xfrm>
          <a:prstGeom prst="rect">
            <a:avLst/>
          </a:prstGeom>
        </p:spPr>
      </p:pic>
      <p:sp>
        <p:nvSpPr>
          <p:cNvPr id="43" name="object 7">
            <a:extLst>
              <a:ext uri="{FF2B5EF4-FFF2-40B4-BE49-F238E27FC236}">
                <a16:creationId xmlns:a16="http://schemas.microsoft.com/office/drawing/2014/main" id="{8AD667F4-581C-3744-AFBF-FB841729E46A}"/>
              </a:ext>
            </a:extLst>
          </p:cNvPr>
          <p:cNvSpPr txBox="1"/>
          <p:nvPr/>
        </p:nvSpPr>
        <p:spPr>
          <a:xfrm>
            <a:off x="3401012" y="1750922"/>
            <a:ext cx="795119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4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Servlet</a:t>
            </a:r>
            <a:endParaRPr lang="es-ES_tradnl" sz="1400" spc="-10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44" name="Imagen 43">
            <a:extLst>
              <a:ext uri="{FF2B5EF4-FFF2-40B4-BE49-F238E27FC236}">
                <a16:creationId xmlns:a16="http://schemas.microsoft.com/office/drawing/2014/main" id="{DC95E1E4-780C-714E-92A0-3BC672449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804" y="2092643"/>
            <a:ext cx="447247" cy="614604"/>
          </a:xfrm>
          <a:prstGeom prst="rect">
            <a:avLst/>
          </a:prstGeom>
        </p:spPr>
      </p:pic>
      <p:sp>
        <p:nvSpPr>
          <p:cNvPr id="45" name="object 7">
            <a:extLst>
              <a:ext uri="{FF2B5EF4-FFF2-40B4-BE49-F238E27FC236}">
                <a16:creationId xmlns:a16="http://schemas.microsoft.com/office/drawing/2014/main" id="{9E98D6ED-242C-0B47-9614-DA72C0986E64}"/>
              </a:ext>
            </a:extLst>
          </p:cNvPr>
          <p:cNvSpPr txBox="1"/>
          <p:nvPr/>
        </p:nvSpPr>
        <p:spPr>
          <a:xfrm>
            <a:off x="2348076" y="2076779"/>
            <a:ext cx="795119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4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Request</a:t>
            </a:r>
            <a:endParaRPr lang="es-ES_tradnl" sz="1400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6" name="object 7">
            <a:extLst>
              <a:ext uri="{FF2B5EF4-FFF2-40B4-BE49-F238E27FC236}">
                <a16:creationId xmlns:a16="http://schemas.microsoft.com/office/drawing/2014/main" id="{615F1682-FA84-0642-A2E6-E5F476A7D450}"/>
              </a:ext>
            </a:extLst>
          </p:cNvPr>
          <p:cNvSpPr txBox="1"/>
          <p:nvPr/>
        </p:nvSpPr>
        <p:spPr>
          <a:xfrm>
            <a:off x="2346641" y="3129746"/>
            <a:ext cx="795119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4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Response</a:t>
            </a:r>
            <a:endParaRPr lang="es-ES_tradnl" sz="1400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7" name="object 7">
            <a:extLst>
              <a:ext uri="{FF2B5EF4-FFF2-40B4-BE49-F238E27FC236}">
                <a16:creationId xmlns:a16="http://schemas.microsoft.com/office/drawing/2014/main" id="{9C84333C-1534-9141-91E5-6C2E335D3C62}"/>
              </a:ext>
            </a:extLst>
          </p:cNvPr>
          <p:cNvSpPr txBox="1"/>
          <p:nvPr/>
        </p:nvSpPr>
        <p:spPr>
          <a:xfrm>
            <a:off x="1055770" y="3129746"/>
            <a:ext cx="795119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4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Navegador</a:t>
            </a:r>
            <a:endParaRPr lang="es-ES_tradnl" sz="1400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8" name="object 7">
            <a:extLst>
              <a:ext uri="{FF2B5EF4-FFF2-40B4-BE49-F238E27FC236}">
                <a16:creationId xmlns:a16="http://schemas.microsoft.com/office/drawing/2014/main" id="{08D99AC1-AB04-F244-B0BA-EF9B8E30A7CE}"/>
              </a:ext>
            </a:extLst>
          </p:cNvPr>
          <p:cNvSpPr txBox="1"/>
          <p:nvPr/>
        </p:nvSpPr>
        <p:spPr>
          <a:xfrm>
            <a:off x="4213665" y="4630026"/>
            <a:ext cx="1359171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4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Contenedor Web</a:t>
            </a:r>
            <a:endParaRPr lang="es-ES_tradnl" sz="1400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9" name="object 7">
            <a:extLst>
              <a:ext uri="{FF2B5EF4-FFF2-40B4-BE49-F238E27FC236}">
                <a16:creationId xmlns:a16="http://schemas.microsoft.com/office/drawing/2014/main" id="{532AEE39-0101-094C-A60B-C36264151E2E}"/>
              </a:ext>
            </a:extLst>
          </p:cNvPr>
          <p:cNvSpPr txBox="1"/>
          <p:nvPr/>
        </p:nvSpPr>
        <p:spPr>
          <a:xfrm>
            <a:off x="4683821" y="3744656"/>
            <a:ext cx="1359171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4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JSP</a:t>
            </a:r>
            <a:endParaRPr lang="es-ES_tradnl" sz="1400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0" name="object 7">
            <a:extLst>
              <a:ext uri="{FF2B5EF4-FFF2-40B4-BE49-F238E27FC236}">
                <a16:creationId xmlns:a16="http://schemas.microsoft.com/office/drawing/2014/main" id="{5EABA6E9-3A6B-D74A-8B8C-E6F5FCE0ABFC}"/>
              </a:ext>
            </a:extLst>
          </p:cNvPr>
          <p:cNvSpPr txBox="1"/>
          <p:nvPr/>
        </p:nvSpPr>
        <p:spPr>
          <a:xfrm>
            <a:off x="5180807" y="3165722"/>
            <a:ext cx="39202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0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Usa</a:t>
            </a:r>
            <a:endParaRPr lang="es-ES_tradnl" sz="1000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1" name="object 7">
            <a:extLst>
              <a:ext uri="{FF2B5EF4-FFF2-40B4-BE49-F238E27FC236}">
                <a16:creationId xmlns:a16="http://schemas.microsoft.com/office/drawing/2014/main" id="{D0C21EB6-0D3E-224A-A549-1E3F857E6E69}"/>
              </a:ext>
            </a:extLst>
          </p:cNvPr>
          <p:cNvSpPr txBox="1"/>
          <p:nvPr/>
        </p:nvSpPr>
        <p:spPr>
          <a:xfrm>
            <a:off x="3473171" y="2887776"/>
            <a:ext cx="67934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0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Desplegar</a:t>
            </a:r>
            <a:endParaRPr lang="es-ES_tradnl" sz="1000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" name="object 7">
            <a:extLst>
              <a:ext uri="{FF2B5EF4-FFF2-40B4-BE49-F238E27FC236}">
                <a16:creationId xmlns:a16="http://schemas.microsoft.com/office/drawing/2014/main" id="{C42E1B29-7A1F-9F43-B358-1A15A2406CA6}"/>
              </a:ext>
            </a:extLst>
          </p:cNvPr>
          <p:cNvSpPr txBox="1"/>
          <p:nvPr/>
        </p:nvSpPr>
        <p:spPr>
          <a:xfrm>
            <a:off x="4547176" y="2237611"/>
            <a:ext cx="67934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0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Resultado</a:t>
            </a:r>
            <a:endParaRPr lang="es-ES_tradnl" sz="1000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3" name="object 7">
            <a:extLst>
              <a:ext uri="{FF2B5EF4-FFF2-40B4-BE49-F238E27FC236}">
                <a16:creationId xmlns:a16="http://schemas.microsoft.com/office/drawing/2014/main" id="{14329643-AA9F-AC4A-8E35-127A18BE1AC5}"/>
              </a:ext>
            </a:extLst>
          </p:cNvPr>
          <p:cNvSpPr txBox="1"/>
          <p:nvPr/>
        </p:nvSpPr>
        <p:spPr>
          <a:xfrm>
            <a:off x="4566666" y="1780029"/>
            <a:ext cx="67934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s-PE" sz="10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Accede e</a:t>
            </a:r>
          </a:p>
          <a:p>
            <a:r>
              <a:rPr lang="es-PE" sz="1000" spc="-10" dirty="0">
                <a:latin typeface="Calibri" charset="0"/>
                <a:ea typeface="Calibri" charset="0"/>
                <a:cs typeface="Calibri" charset="0"/>
              </a:rPr>
              <a:t>invoca</a:t>
            </a:r>
            <a:endParaRPr lang="es-ES_tradnl" sz="1000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4" name="object 7">
            <a:extLst>
              <a:ext uri="{FF2B5EF4-FFF2-40B4-BE49-F238E27FC236}">
                <a16:creationId xmlns:a16="http://schemas.microsoft.com/office/drawing/2014/main" id="{178C8F01-8D91-FD46-8CC4-3D76888175BD}"/>
              </a:ext>
            </a:extLst>
          </p:cNvPr>
          <p:cNvSpPr txBox="1"/>
          <p:nvPr/>
        </p:nvSpPr>
        <p:spPr>
          <a:xfrm>
            <a:off x="5416289" y="1717868"/>
            <a:ext cx="795119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4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JavaBean</a:t>
            </a:r>
            <a:endParaRPr lang="es-ES_tradnl" sz="1400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5" name="object 7">
            <a:extLst>
              <a:ext uri="{FF2B5EF4-FFF2-40B4-BE49-F238E27FC236}">
                <a16:creationId xmlns:a16="http://schemas.microsoft.com/office/drawing/2014/main" id="{A2D58814-CE99-7347-B290-D9E84BA78292}"/>
              </a:ext>
            </a:extLst>
          </p:cNvPr>
          <p:cNvSpPr txBox="1"/>
          <p:nvPr/>
        </p:nvSpPr>
        <p:spPr>
          <a:xfrm>
            <a:off x="6478983" y="1543961"/>
            <a:ext cx="1245809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s-PE" sz="14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Datos</a:t>
            </a:r>
          </a:p>
          <a:p>
            <a:pPr algn="ctr"/>
            <a:r>
              <a:rPr lang="es-PE" sz="1400" spc="-10" dirty="0">
                <a:latin typeface="Calibri" charset="0"/>
                <a:ea typeface="Calibri" charset="0"/>
                <a:cs typeface="Calibri" charset="0"/>
              </a:rPr>
              <a:t>Persistentes</a:t>
            </a:r>
            <a:endParaRPr lang="es-ES_tradnl" sz="1400" spc="-1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EE16E8F3-5844-2B49-B381-87A2E28BBF22}"/>
              </a:ext>
            </a:extLst>
          </p:cNvPr>
          <p:cNvCxnSpPr>
            <a:cxnSpLocks/>
          </p:cNvCxnSpPr>
          <p:nvPr/>
        </p:nvCxnSpPr>
        <p:spPr>
          <a:xfrm flipH="1">
            <a:off x="2346641" y="2295586"/>
            <a:ext cx="1016939" cy="260723"/>
          </a:xfrm>
          <a:prstGeom prst="line">
            <a:avLst/>
          </a:prstGeom>
          <a:ln w="19050">
            <a:solidFill>
              <a:srgbClr val="808799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A35BC571-4707-6942-9FF1-7CA67D49977E}"/>
              </a:ext>
            </a:extLst>
          </p:cNvPr>
          <p:cNvCxnSpPr>
            <a:cxnSpLocks/>
            <a:stCxn id="42" idx="3"/>
            <a:endCxn id="69" idx="1"/>
          </p:cNvCxnSpPr>
          <p:nvPr/>
        </p:nvCxnSpPr>
        <p:spPr>
          <a:xfrm>
            <a:off x="2330176" y="2673381"/>
            <a:ext cx="2236490" cy="1175638"/>
          </a:xfrm>
          <a:prstGeom prst="line">
            <a:avLst/>
          </a:prstGeom>
          <a:ln w="19050">
            <a:solidFill>
              <a:srgbClr val="808799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ángulo 57">
            <a:extLst>
              <a:ext uri="{FF2B5EF4-FFF2-40B4-BE49-F238E27FC236}">
                <a16:creationId xmlns:a16="http://schemas.microsoft.com/office/drawing/2014/main" id="{49A58B45-581A-504F-B2B6-8ED34D3AB64D}"/>
              </a:ext>
            </a:extLst>
          </p:cNvPr>
          <p:cNvSpPr/>
          <p:nvPr/>
        </p:nvSpPr>
        <p:spPr>
          <a:xfrm>
            <a:off x="3214737" y="1516529"/>
            <a:ext cx="3120700" cy="3048144"/>
          </a:xfrm>
          <a:prstGeom prst="rect">
            <a:avLst/>
          </a:prstGeom>
          <a:noFill/>
          <a:ln w="25400">
            <a:solidFill>
              <a:srgbClr val="8087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4F72E0B9-2F93-ED4D-9B9E-A60F329A872D}"/>
              </a:ext>
            </a:extLst>
          </p:cNvPr>
          <p:cNvCxnSpPr>
            <a:cxnSpLocks/>
          </p:cNvCxnSpPr>
          <p:nvPr/>
        </p:nvCxnSpPr>
        <p:spPr>
          <a:xfrm flipH="1">
            <a:off x="4468815" y="2185438"/>
            <a:ext cx="917654" cy="1780"/>
          </a:xfrm>
          <a:prstGeom prst="line">
            <a:avLst/>
          </a:prstGeom>
          <a:ln w="19050">
            <a:solidFill>
              <a:srgbClr val="808799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821559A1-1ED0-E140-8A72-D6658F8B9B82}"/>
              </a:ext>
            </a:extLst>
          </p:cNvPr>
          <p:cNvCxnSpPr>
            <a:cxnSpLocks/>
          </p:cNvCxnSpPr>
          <p:nvPr/>
        </p:nvCxnSpPr>
        <p:spPr>
          <a:xfrm>
            <a:off x="4459897" y="2395805"/>
            <a:ext cx="956392" cy="0"/>
          </a:xfrm>
          <a:prstGeom prst="line">
            <a:avLst/>
          </a:prstGeom>
          <a:ln w="19050">
            <a:solidFill>
              <a:srgbClr val="808799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Elipse 60">
            <a:extLst>
              <a:ext uri="{FF2B5EF4-FFF2-40B4-BE49-F238E27FC236}">
                <a16:creationId xmlns:a16="http://schemas.microsoft.com/office/drawing/2014/main" id="{26C1DE9E-F0D4-2C4B-BB81-6BC09D19FC28}"/>
              </a:ext>
            </a:extLst>
          </p:cNvPr>
          <p:cNvSpPr/>
          <p:nvPr/>
        </p:nvSpPr>
        <p:spPr>
          <a:xfrm>
            <a:off x="5357936" y="1989148"/>
            <a:ext cx="808265" cy="808265"/>
          </a:xfrm>
          <a:prstGeom prst="ellipse">
            <a:avLst/>
          </a:prstGeom>
          <a:solidFill>
            <a:srgbClr val="FFB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2" name="object 7">
            <a:extLst>
              <a:ext uri="{FF2B5EF4-FFF2-40B4-BE49-F238E27FC236}">
                <a16:creationId xmlns:a16="http://schemas.microsoft.com/office/drawing/2014/main" id="{CC0A7C96-E20C-C24F-94A7-6BADD8B7A975}"/>
              </a:ext>
            </a:extLst>
          </p:cNvPr>
          <p:cNvSpPr txBox="1"/>
          <p:nvPr/>
        </p:nvSpPr>
        <p:spPr>
          <a:xfrm>
            <a:off x="5107101" y="2260509"/>
            <a:ext cx="1309934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algn="ctr" rtl="0">
              <a:buClr>
                <a:schemeClr val="dk1"/>
              </a:buClr>
              <a:buSzPct val="100000"/>
            </a:pPr>
            <a:r>
              <a:rPr lang="es-PE" sz="1400" dirty="0">
                <a:latin typeface="Calibri" panose="020F0502020204030204" pitchFamily="34" charset="0"/>
                <a:cs typeface="Calibri" panose="020F0502020204030204" pitchFamily="34" charset="0"/>
              </a:rPr>
              <a:t>Modelo</a:t>
            </a:r>
          </a:p>
        </p:txBody>
      </p:sp>
      <p:sp>
        <p:nvSpPr>
          <p:cNvPr id="63" name="object 7">
            <a:extLst>
              <a:ext uri="{FF2B5EF4-FFF2-40B4-BE49-F238E27FC236}">
                <a16:creationId xmlns:a16="http://schemas.microsoft.com/office/drawing/2014/main" id="{BA0837FC-4E53-5F4D-AB9A-6E35BC147480}"/>
              </a:ext>
            </a:extLst>
          </p:cNvPr>
          <p:cNvSpPr txBox="1"/>
          <p:nvPr/>
        </p:nvSpPr>
        <p:spPr>
          <a:xfrm>
            <a:off x="5839866" y="2207347"/>
            <a:ext cx="1359171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0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Guardar</a:t>
            </a:r>
            <a:endParaRPr lang="es-ES_tradnl" sz="1000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4" name="object 7">
            <a:extLst>
              <a:ext uri="{FF2B5EF4-FFF2-40B4-BE49-F238E27FC236}">
                <a16:creationId xmlns:a16="http://schemas.microsoft.com/office/drawing/2014/main" id="{EF80431D-9FD4-D343-818E-39608F76747F}"/>
              </a:ext>
            </a:extLst>
          </p:cNvPr>
          <p:cNvSpPr txBox="1"/>
          <p:nvPr/>
        </p:nvSpPr>
        <p:spPr>
          <a:xfrm>
            <a:off x="5832033" y="2372346"/>
            <a:ext cx="1359171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0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Obtener</a:t>
            </a:r>
            <a:endParaRPr lang="es-ES_tradnl" sz="1000" spc="-1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7888AD9E-89DF-6144-8205-4BE90A61F8EA}"/>
              </a:ext>
            </a:extLst>
          </p:cNvPr>
          <p:cNvCxnSpPr/>
          <p:nvPr/>
        </p:nvCxnSpPr>
        <p:spPr>
          <a:xfrm>
            <a:off x="6166201" y="2361235"/>
            <a:ext cx="691603" cy="0"/>
          </a:xfrm>
          <a:prstGeom prst="straightConnector1">
            <a:avLst/>
          </a:prstGeom>
          <a:ln w="19050">
            <a:solidFill>
              <a:srgbClr val="989998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A0547ACE-A58D-0443-AF16-46BE8BFF25CB}"/>
              </a:ext>
            </a:extLst>
          </p:cNvPr>
          <p:cNvCxnSpPr>
            <a:cxnSpLocks/>
          </p:cNvCxnSpPr>
          <p:nvPr/>
        </p:nvCxnSpPr>
        <p:spPr>
          <a:xfrm flipH="1" flipV="1">
            <a:off x="4015260" y="2510158"/>
            <a:ext cx="606281" cy="950342"/>
          </a:xfrm>
          <a:prstGeom prst="line">
            <a:avLst/>
          </a:prstGeom>
          <a:ln w="19050">
            <a:solidFill>
              <a:srgbClr val="808799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ángulo redondeado 66">
            <a:extLst>
              <a:ext uri="{FF2B5EF4-FFF2-40B4-BE49-F238E27FC236}">
                <a16:creationId xmlns:a16="http://schemas.microsoft.com/office/drawing/2014/main" id="{6A1D745A-A3EE-734F-BFB9-53FF47A4D72E}"/>
              </a:ext>
            </a:extLst>
          </p:cNvPr>
          <p:cNvSpPr/>
          <p:nvPr/>
        </p:nvSpPr>
        <p:spPr>
          <a:xfrm>
            <a:off x="3363580" y="2059864"/>
            <a:ext cx="1109118" cy="496445"/>
          </a:xfrm>
          <a:prstGeom prst="roundRect">
            <a:avLst/>
          </a:prstGeom>
          <a:solidFill>
            <a:srgbClr val="FE782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400" dirty="0">
                <a:solidFill>
                  <a:schemeClr val="bg1"/>
                </a:solidFill>
                <a:latin typeface="Calibri" panose="020F0502020204030204" pitchFamily="34" charset="0"/>
                <a:ea typeface="Calibri Normal" charset="0"/>
                <a:cs typeface="Calibri" panose="020F0502020204030204" pitchFamily="34" charset="0"/>
              </a:rPr>
              <a:t>Controlador</a:t>
            </a:r>
          </a:p>
        </p:txBody>
      </p: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393DB927-79AD-2048-943C-34613A592C89}"/>
              </a:ext>
            </a:extLst>
          </p:cNvPr>
          <p:cNvCxnSpPr>
            <a:cxnSpLocks/>
          </p:cNvCxnSpPr>
          <p:nvPr/>
        </p:nvCxnSpPr>
        <p:spPr>
          <a:xfrm flipH="1">
            <a:off x="4917371" y="2750384"/>
            <a:ext cx="695534" cy="729639"/>
          </a:xfrm>
          <a:prstGeom prst="line">
            <a:avLst/>
          </a:prstGeom>
          <a:ln w="19050">
            <a:solidFill>
              <a:srgbClr val="808799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9" name="Imagen 68">
            <a:extLst>
              <a:ext uri="{FF2B5EF4-FFF2-40B4-BE49-F238E27FC236}">
                <a16:creationId xmlns:a16="http://schemas.microsoft.com/office/drawing/2014/main" id="{E3411CFA-3598-C742-A3BE-358A2F788D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6666" y="3460500"/>
            <a:ext cx="575791" cy="777038"/>
          </a:xfrm>
          <a:prstGeom prst="rect">
            <a:avLst/>
          </a:prstGeom>
        </p:spPr>
      </p:pic>
      <p:sp>
        <p:nvSpPr>
          <p:cNvPr id="70" name="object 7">
            <a:extLst>
              <a:ext uri="{FF2B5EF4-FFF2-40B4-BE49-F238E27FC236}">
                <a16:creationId xmlns:a16="http://schemas.microsoft.com/office/drawing/2014/main" id="{89853C3B-C545-B648-A307-4D6E4C1D38E0}"/>
              </a:ext>
            </a:extLst>
          </p:cNvPr>
          <p:cNvSpPr txBox="1"/>
          <p:nvPr/>
        </p:nvSpPr>
        <p:spPr>
          <a:xfrm>
            <a:off x="4658546" y="3579657"/>
            <a:ext cx="392029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4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Vista</a:t>
            </a:r>
            <a:endParaRPr lang="es-ES_tradnl" sz="1400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1" name="Google Shape;127;p7">
            <a:extLst>
              <a:ext uri="{FF2B5EF4-FFF2-40B4-BE49-F238E27FC236}">
                <a16:creationId xmlns:a16="http://schemas.microsoft.com/office/drawing/2014/main" id="{BD499668-3735-6C48-BC19-545EE3F0E077}"/>
              </a:ext>
            </a:extLst>
          </p:cNvPr>
          <p:cNvSpPr/>
          <p:nvPr/>
        </p:nvSpPr>
        <p:spPr>
          <a:xfrm>
            <a:off x="5436382" y="2225066"/>
            <a:ext cx="653877" cy="302078"/>
          </a:xfrm>
          <a:prstGeom prst="rect">
            <a:avLst/>
          </a:prstGeom>
          <a:noFill/>
          <a:ln w="28575" cap="flat" cmpd="sng">
            <a:solidFill>
              <a:srgbClr val="EE463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127;p7">
            <a:extLst>
              <a:ext uri="{FF2B5EF4-FFF2-40B4-BE49-F238E27FC236}">
                <a16:creationId xmlns:a16="http://schemas.microsoft.com/office/drawing/2014/main" id="{ED381602-0764-234C-871E-CC7348D56ECA}"/>
              </a:ext>
            </a:extLst>
          </p:cNvPr>
          <p:cNvSpPr/>
          <p:nvPr/>
        </p:nvSpPr>
        <p:spPr>
          <a:xfrm>
            <a:off x="7018692" y="2288675"/>
            <a:ext cx="953632" cy="340776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EE463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r>
              <a:rPr lang="es-PE" sz="900" b="1" dirty="0">
                <a:solidFill>
                  <a:srgbClr val="EE4639"/>
                </a:solidFill>
                <a:latin typeface="Calibri" charset="0"/>
                <a:ea typeface="Calibri" charset="0"/>
                <a:cs typeface="Calibri" charset="0"/>
                <a:sym typeface="Calibri"/>
              </a:rPr>
              <a:t>Procedimientos </a:t>
            </a:r>
            <a:endParaRPr lang="es-PE" sz="900" b="1" dirty="0">
              <a:solidFill>
                <a:srgbClr val="EE4639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s-PE" sz="900" b="1" dirty="0">
                <a:solidFill>
                  <a:srgbClr val="EE4639"/>
                </a:solidFill>
                <a:latin typeface="Calibri" charset="0"/>
                <a:ea typeface="Calibri" charset="0"/>
                <a:cs typeface="Calibri" charset="0"/>
                <a:sym typeface="Calibri"/>
              </a:rPr>
              <a:t>Almacenados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808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58EABDC-EE9F-6D4B-8493-73E3A05BE100}"/>
              </a:ext>
            </a:extLst>
          </p:cNvPr>
          <p:cNvSpPr txBox="1"/>
          <p:nvPr/>
        </p:nvSpPr>
        <p:spPr>
          <a:xfrm>
            <a:off x="1008062" y="3169972"/>
            <a:ext cx="7992815" cy="7478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2600" dirty="0">
                <a:solidFill>
                  <a:schemeClr val="bg1"/>
                </a:solidFill>
                <a:latin typeface="Graphik Regular" charset="0"/>
                <a:ea typeface="Graphik Regular" charset="0"/>
                <a:cs typeface="Graphik Regular" charset="0"/>
              </a:rPr>
              <a:t>EFICIENCIA DE OPERACIONES WEB PARA </a:t>
            </a:r>
            <a:r>
              <a:rPr lang="es-PE" sz="2600" b="1" dirty="0">
                <a:solidFill>
                  <a:schemeClr val="bg1"/>
                </a:solidFill>
                <a:latin typeface="Graphik Bold" charset="0"/>
                <a:ea typeface="Graphik Bold" charset="0"/>
                <a:cs typeface="Graphik Bold" charset="0"/>
              </a:rPr>
              <a:t>MANTENIMIENTO DE BASE DE DATOS (TAREA)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2E011318-DF6A-E443-82C0-13421C5F2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063" y="2869612"/>
            <a:ext cx="195423" cy="20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4467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263</Words>
  <Application>Microsoft Macintosh PowerPoint</Application>
  <PresentationFormat>Presentación en pantalla (16:10)</PresentationFormat>
  <Paragraphs>86</Paragraphs>
  <Slides>12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Graphik Bold</vt:lpstr>
      <vt:lpstr>Graphik Medium</vt:lpstr>
      <vt:lpstr>Graphik Regular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Edwin Maravi (emaravi@cjavaperu.com)</dc:creator>
  <cp:lastModifiedBy>Microsoft Office User</cp:lastModifiedBy>
  <cp:revision>14</cp:revision>
  <dcterms:created xsi:type="dcterms:W3CDTF">2016-06-03T13:37:43Z</dcterms:created>
  <dcterms:modified xsi:type="dcterms:W3CDTF">2023-04-21T15:36:37Z</dcterms:modified>
</cp:coreProperties>
</file>