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9" r:id="rId24"/>
  </p:sldIdLst>
  <p:sldSz cx="9144000" cy="57165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2880" userDrawn="1">
          <p15:clr>
            <a:srgbClr val="A4A3A4"/>
          </p15:clr>
        </p15:guide>
        <p15:guide id="3" pos="2993" userDrawn="1">
          <p15:clr>
            <a:srgbClr val="A4A3A4"/>
          </p15:clr>
        </p15:guide>
        <p15:guide id="4" pos="2767" userDrawn="1">
          <p15:clr>
            <a:srgbClr val="A4A3A4"/>
          </p15:clr>
        </p15:guide>
        <p15:guide id="5" pos="317" userDrawn="1">
          <p15:clr>
            <a:srgbClr val="A4A3A4"/>
          </p15:clr>
        </p15:guide>
        <p15:guide id="7" pos="431" userDrawn="1">
          <p15:clr>
            <a:srgbClr val="A4A3A4"/>
          </p15:clr>
        </p15:guide>
        <p15:guide id="8" orient="horz" pos="3320" userDrawn="1">
          <p15:clr>
            <a:srgbClr val="A4A3A4"/>
          </p15:clr>
        </p15:guide>
        <p15:guide id="9" orient="horz" pos="304" userDrawn="1">
          <p15:clr>
            <a:srgbClr val="A4A3A4"/>
          </p15:clr>
        </p15:guide>
        <p15:guide id="10" orient="horz" pos="576" userDrawn="1">
          <p15:clr>
            <a:srgbClr val="A4A3A4"/>
          </p15:clr>
        </p15:guide>
        <p15:guide id="11" pos="5465"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o1naEKplIhc9Id4HYjPVAFxT9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639"/>
    <a:srgbClr val="989998"/>
    <a:srgbClr val="FE7828"/>
    <a:srgbClr val="715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616A45-BC5D-4521-AEB9-2305F2858E0F}">
  <a:tblStyle styleId="{00616A45-BC5D-4521-AEB9-2305F2858E0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8"/>
    <p:restoredTop sz="94674"/>
  </p:normalViewPr>
  <p:slideViewPr>
    <p:cSldViewPr snapToGrid="0">
      <p:cViewPr varScale="1">
        <p:scale>
          <a:sx n="238" d="100"/>
          <a:sy n="238" d="100"/>
        </p:scale>
        <p:origin x="2768" y="176"/>
      </p:cViewPr>
      <p:guideLst>
        <p:guide pos="2880"/>
        <p:guide pos="2993"/>
        <p:guide pos="2767"/>
        <p:guide pos="317"/>
        <p:guide pos="431"/>
        <p:guide orient="horz" pos="3320"/>
        <p:guide orient="horz" pos="304"/>
        <p:guide orient="horz" pos="576"/>
        <p:guide pos="54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9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userDrawn="1">
  <p:cSld name="OBJECT">
    <p:spTree>
      <p:nvGrpSpPr>
        <p:cNvPr id="1" name="Shape 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userDrawn="1">
  <p:cSld name="PICTURE_WITH_CAPTION_TEXT">
    <p:spTree>
      <p:nvGrpSpPr>
        <p:cNvPr id="1" name="Shape 6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userDrawn="1">
  <p:cSld name="VERTICAL_TEXT">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userDrawn="1">
  <p:cSld name="VERTICAL_TITLE_AND_VERTICAL_TEXT">
    <p:spTree>
      <p:nvGrpSpPr>
        <p:cNvPr id="1"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userDrawn="1">
  <p:cSld name="TITLE">
    <p:spTree>
      <p:nvGrpSpPr>
        <p:cNvPr id="1"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Diapositiva de título" userDrawn="1">
  <p:cSld name="1_Diapositiva de título">
    <p:spTree>
      <p:nvGrpSpPr>
        <p:cNvPr id="1"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userDrawn="1">
  <p:cSld name="SECTION_HEADER">
    <p:spTree>
      <p:nvGrpSpPr>
        <p:cNvPr id="1" name="Shape 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userDrawn="1">
  <p:cSld name="TWO_OBJECTS">
    <p:spTree>
      <p:nvGrpSpPr>
        <p:cNvPr id="1"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userDrawn="1">
  <p:cSld name="TWO_OBJECTS_WITH_TEXT">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userDrawn="1">
  <p:cSld name="TITLE_ONLY">
    <p:spTree>
      <p:nvGrpSpPr>
        <p:cNvPr id="1"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userDrawn="1">
  <p:cSld name="OBJECT_WITH_CAPTION_TEXT">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3" name="Rectangle 3">
            <a:extLst>
              <a:ext uri="{FF2B5EF4-FFF2-40B4-BE49-F238E27FC236}">
                <a16:creationId xmlns:a16="http://schemas.microsoft.com/office/drawing/2014/main" id="{D11A762F-906E-8E4B-97C4-C99FAE916A5D}"/>
              </a:ext>
            </a:extLst>
          </p:cNvPr>
          <p:cNvSpPr/>
          <p:nvPr userDrawn="1"/>
        </p:nvSpPr>
        <p:spPr>
          <a:xfrm>
            <a:off x="7242895" y="5371563"/>
            <a:ext cx="1505540" cy="194990"/>
          </a:xfrm>
          <a:prstGeom prst="rect">
            <a:avLst/>
          </a:prstGeom>
        </p:spPr>
        <p:txBody>
          <a:bodyPr wrap="none">
            <a:spAutoFit/>
          </a:bodyPr>
          <a:lstStyle/>
          <a:p>
            <a:pPr algn="r"/>
            <a:r>
              <a:rPr lang="es-ES_tradnl" sz="667" dirty="0">
                <a:solidFill>
                  <a:schemeClr val="bg1">
                    <a:lumMod val="50000"/>
                  </a:schemeClr>
                </a:solidFill>
              </a:rPr>
              <a:t>© ISIL. Todos los derechos reservados</a:t>
            </a:r>
          </a:p>
        </p:txBody>
      </p:sp>
      <p:pic>
        <p:nvPicPr>
          <p:cNvPr id="4" name="Imagen 3">
            <a:extLst>
              <a:ext uri="{FF2B5EF4-FFF2-40B4-BE49-F238E27FC236}">
                <a16:creationId xmlns:a16="http://schemas.microsoft.com/office/drawing/2014/main" id="{5B7E86DC-9BCE-3D49-929C-F8612850FA62}"/>
              </a:ext>
            </a:extLst>
          </p:cNvPr>
          <p:cNvPicPr>
            <a:picLocks noChangeAspect="1"/>
          </p:cNvPicPr>
          <p:nvPr userDrawn="1"/>
        </p:nvPicPr>
        <p:blipFill>
          <a:blip r:embed="rId14" cstate="screen">
            <a:alphaModFix amt="20000"/>
            <a:extLst>
              <a:ext uri="{28A0092B-C50C-407E-A947-70E740481C1C}">
                <a14:useLocalDpi xmlns:a14="http://schemas.microsoft.com/office/drawing/2010/main"/>
              </a:ext>
            </a:extLst>
          </a:blip>
          <a:stretch>
            <a:fillRect/>
          </a:stretch>
        </p:blipFill>
        <p:spPr>
          <a:xfrm>
            <a:off x="506317" y="5349409"/>
            <a:ext cx="369984" cy="206823"/>
          </a:xfrm>
          <a:prstGeom prst="rect">
            <a:avLst/>
          </a:prstGeom>
        </p:spPr>
      </p:pic>
      <p:sp>
        <p:nvSpPr>
          <p:cNvPr id="5" name="TextBox 7">
            <a:extLst>
              <a:ext uri="{FF2B5EF4-FFF2-40B4-BE49-F238E27FC236}">
                <a16:creationId xmlns:a16="http://schemas.microsoft.com/office/drawing/2014/main" id="{52AF9FD4-8558-6941-882D-E8309D33BF05}"/>
              </a:ext>
            </a:extLst>
          </p:cNvPr>
          <p:cNvSpPr txBox="1"/>
          <p:nvPr userDrawn="1"/>
        </p:nvSpPr>
        <p:spPr>
          <a:xfrm>
            <a:off x="876301" y="5343295"/>
            <a:ext cx="2768707" cy="215444"/>
          </a:xfrm>
          <a:prstGeom prst="rect">
            <a:avLst/>
          </a:prstGeom>
          <a:noFill/>
        </p:spPr>
        <p:txBody>
          <a:bodyPr wrap="none" rtlCol="0">
            <a:spAutoFit/>
          </a:bodyPr>
          <a:lstStyle/>
          <a:p>
            <a:r>
              <a:rPr lang="en-US" sz="800" kern="1200" dirty="0">
                <a:solidFill>
                  <a:schemeClr val="bg1">
                    <a:lumMod val="50000"/>
                  </a:schemeClr>
                </a:solidFill>
                <a:latin typeface="Calibri"/>
                <a:ea typeface="+mn-ea"/>
                <a:cs typeface="Calibri"/>
                <a:sym typeface="Wingdings"/>
              </a:rPr>
              <a:t>DESARROLLO DE APLICACIONES EMPRESARIALES I </a:t>
            </a:r>
            <a:r>
              <a:rPr lang="en-US" sz="800" dirty="0">
                <a:solidFill>
                  <a:schemeClr val="bg1">
                    <a:lumMod val="50000"/>
                  </a:schemeClr>
                </a:solidFill>
                <a:latin typeface="Calibri"/>
                <a:ea typeface="Wingdings"/>
                <a:cs typeface="Calibri"/>
                <a:sym typeface="Wingdings"/>
              </a:rPr>
              <a:t></a:t>
            </a:r>
            <a:r>
              <a:rPr lang="en-US" sz="800" kern="1200" dirty="0">
                <a:solidFill>
                  <a:schemeClr val="bg1">
                    <a:lumMod val="50000"/>
                  </a:schemeClr>
                </a:solidFill>
                <a:latin typeface="Calibri"/>
                <a:ea typeface="+mn-ea"/>
                <a:cs typeface="Calibri"/>
                <a:sym typeface="Wingdings"/>
              </a:rPr>
              <a:t>  SESIÓN 09</a:t>
            </a:r>
            <a:endParaRPr lang="en-US" sz="800" dirty="0">
              <a:solidFill>
                <a:schemeClr val="bg1">
                  <a:lumMod val="50000"/>
                </a:schemeClr>
              </a:solidFill>
              <a:latin typeface="Calibri"/>
              <a:cs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5" name="Rectángulo 4">
            <a:extLst>
              <a:ext uri="{FF2B5EF4-FFF2-40B4-BE49-F238E27FC236}">
                <a16:creationId xmlns:a16="http://schemas.microsoft.com/office/drawing/2014/main" id="{CAF7367F-094B-C642-B243-37B8DC403580}"/>
              </a:ext>
            </a:extLst>
          </p:cNvPr>
          <p:cNvSpPr/>
          <p:nvPr/>
        </p:nvSpPr>
        <p:spPr>
          <a:xfrm>
            <a:off x="182881" y="5120641"/>
            <a:ext cx="4304965" cy="46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a:extLst>
              <a:ext uri="{FF2B5EF4-FFF2-40B4-BE49-F238E27FC236}">
                <a16:creationId xmlns:a16="http://schemas.microsoft.com/office/drawing/2014/main" id="{DF24AFC3-7D2E-8B45-B4B4-441F153EC6E4}"/>
              </a:ext>
            </a:extLst>
          </p:cNvPr>
          <p:cNvSpPr/>
          <p:nvPr/>
        </p:nvSpPr>
        <p:spPr>
          <a:xfrm>
            <a:off x="503240" y="2177571"/>
            <a:ext cx="2587432" cy="1107996"/>
          </a:xfrm>
          <a:prstGeom prst="rect">
            <a:avLst/>
          </a:prstGeom>
        </p:spPr>
        <p:txBody>
          <a:bodyPr wrap="square" lIns="0" tIns="0" rIns="0" bIns="0">
            <a:spAutoFit/>
          </a:bodyPr>
          <a:lstStyle/>
          <a:p>
            <a:pPr>
              <a:lnSpc>
                <a:spcPct val="90000"/>
              </a:lnSpc>
            </a:pPr>
            <a:r>
              <a:rPr lang="es-PE" sz="2000" dirty="0">
                <a:latin typeface="Graphik Medium" charset="0"/>
                <a:sym typeface="Calibri"/>
              </a:rPr>
              <a:t>GESTIÓN DE FRAMEWORK DE </a:t>
            </a:r>
            <a:r>
              <a:rPr lang="es-PE" sz="2000" b="1" dirty="0">
                <a:latin typeface="Graphik Bold" panose="020B0503030202060203" pitchFamily="34" charset="77"/>
                <a:sym typeface="Calibri"/>
              </a:rPr>
              <a:t>PERSISTENCIA JPA Y MAPEOS ORM</a:t>
            </a:r>
            <a:endParaRPr lang="es-PE" sz="2000" b="1" dirty="0">
              <a:latin typeface="Graphik Bold" panose="020B0503030202060203" pitchFamily="34" charset="77"/>
            </a:endParaRPr>
          </a:p>
        </p:txBody>
      </p:sp>
      <p:sp>
        <p:nvSpPr>
          <p:cNvPr id="7" name="CuadroTexto 6">
            <a:extLst>
              <a:ext uri="{FF2B5EF4-FFF2-40B4-BE49-F238E27FC236}">
                <a16:creationId xmlns:a16="http://schemas.microsoft.com/office/drawing/2014/main" id="{85D2A082-CA70-904B-A28D-68571AF25C51}"/>
              </a:ext>
            </a:extLst>
          </p:cNvPr>
          <p:cNvSpPr txBox="1"/>
          <p:nvPr/>
        </p:nvSpPr>
        <p:spPr>
          <a:xfrm>
            <a:off x="743902" y="1819387"/>
            <a:ext cx="1457648" cy="307777"/>
          </a:xfrm>
          <a:prstGeom prst="rect">
            <a:avLst/>
          </a:prstGeom>
          <a:noFill/>
        </p:spPr>
        <p:txBody>
          <a:bodyPr wrap="square" lIns="0" tIns="0" rIns="0" bIns="0" rtlCol="0">
            <a:spAutoFit/>
          </a:bodyPr>
          <a:lstStyle/>
          <a:p>
            <a:r>
              <a:rPr lang="es-ES_tradnl" sz="2000" b="1" dirty="0">
                <a:solidFill>
                  <a:srgbClr val="6950AB"/>
                </a:solidFill>
                <a:latin typeface="Calibri" charset="0"/>
                <a:ea typeface="Calibri" charset="0"/>
                <a:cs typeface="Calibri" charset="0"/>
              </a:rPr>
              <a:t>SESIÓN 09</a:t>
            </a:r>
          </a:p>
        </p:txBody>
      </p:sp>
      <p:pic>
        <p:nvPicPr>
          <p:cNvPr id="8" name="Imagen 7">
            <a:extLst>
              <a:ext uri="{FF2B5EF4-FFF2-40B4-BE49-F238E27FC236}">
                <a16:creationId xmlns:a16="http://schemas.microsoft.com/office/drawing/2014/main" id="{7242D1EF-514F-AD4D-850B-75DE19A2F0CA}"/>
              </a:ext>
            </a:extLst>
          </p:cNvPr>
          <p:cNvPicPr>
            <a:picLocks noChangeAspect="1"/>
          </p:cNvPicPr>
          <p:nvPr/>
        </p:nvPicPr>
        <p:blipFill>
          <a:blip r:embed="rId3"/>
          <a:stretch>
            <a:fillRect/>
          </a:stretch>
        </p:blipFill>
        <p:spPr>
          <a:xfrm>
            <a:off x="507464" y="1883412"/>
            <a:ext cx="166865" cy="170453"/>
          </a:xfrm>
          <a:prstGeom prst="rect">
            <a:avLst/>
          </a:prstGeom>
        </p:spPr>
      </p:pic>
      <p:sp>
        <p:nvSpPr>
          <p:cNvPr id="9" name="CuadroTexto 8">
            <a:extLst>
              <a:ext uri="{FF2B5EF4-FFF2-40B4-BE49-F238E27FC236}">
                <a16:creationId xmlns:a16="http://schemas.microsoft.com/office/drawing/2014/main" id="{83A422C0-BF9F-A64B-8609-45F38E02F8EB}"/>
              </a:ext>
            </a:extLst>
          </p:cNvPr>
          <p:cNvSpPr txBox="1"/>
          <p:nvPr/>
        </p:nvSpPr>
        <p:spPr>
          <a:xfrm>
            <a:off x="503243" y="808694"/>
            <a:ext cx="3104743" cy="138499"/>
          </a:xfrm>
          <a:prstGeom prst="rect">
            <a:avLst/>
          </a:prstGeom>
          <a:noFill/>
        </p:spPr>
        <p:txBody>
          <a:bodyPr wrap="square" lIns="0" tIns="0" rIns="0" bIns="0" rtlCol="0">
            <a:spAutoFit/>
          </a:bodyPr>
          <a:lstStyle/>
          <a:p>
            <a:r>
              <a:rPr lang="en-US" sz="900" b="1" dirty="0">
                <a:solidFill>
                  <a:srgbClr val="6C6D6C"/>
                </a:solidFill>
                <a:latin typeface="Calibri" charset="0"/>
                <a:cs typeface="Calibri" charset="0"/>
                <a:sym typeface="Wingdings"/>
              </a:rPr>
              <a:t>DESARROLLO DE APLICACIONES EMPRESARIALES I</a:t>
            </a:r>
            <a:endParaRPr lang="es-PE" sz="900" b="1" dirty="0">
              <a:solidFill>
                <a:srgbClr val="6C6D6C"/>
              </a:solidFill>
              <a:latin typeface="Calibri" charset="0"/>
              <a:cs typeface="Calibri" charset="0"/>
            </a:endParaRPr>
          </a:p>
        </p:txBody>
      </p:sp>
      <p:pic>
        <p:nvPicPr>
          <p:cNvPr id="10" name="Imagen 9">
            <a:extLst>
              <a:ext uri="{FF2B5EF4-FFF2-40B4-BE49-F238E27FC236}">
                <a16:creationId xmlns:a16="http://schemas.microsoft.com/office/drawing/2014/main" id="{4DFF6127-3955-924B-B85F-A99D38634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087" y="0"/>
            <a:ext cx="5395913" cy="571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4" name="Rectangle 5">
            <a:extLst>
              <a:ext uri="{FF2B5EF4-FFF2-40B4-BE49-F238E27FC236}">
                <a16:creationId xmlns:a16="http://schemas.microsoft.com/office/drawing/2014/main" id="{DC9153FA-0AC6-B144-909F-BB0A98A9B170}"/>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5" name="object 7">
            <a:extLst>
              <a:ext uri="{FF2B5EF4-FFF2-40B4-BE49-F238E27FC236}">
                <a16:creationId xmlns:a16="http://schemas.microsoft.com/office/drawing/2014/main" id="{929979C8-C2CD-9041-86F5-0F23B5D8880E}"/>
              </a:ext>
            </a:extLst>
          </p:cNvPr>
          <p:cNvSpPr txBox="1"/>
          <p:nvPr/>
        </p:nvSpPr>
        <p:spPr>
          <a:xfrm>
            <a:off x="487554" y="914400"/>
            <a:ext cx="8168892" cy="1308050"/>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ACCESO A RESULTADOS DE JPQL</a:t>
            </a:r>
          </a:p>
          <a:p>
            <a:pPr marL="179388" indent="-179388">
              <a:buFont typeface="Arial" panose="020B0604020202020204" pitchFamily="34" charset="0"/>
              <a:buChar char="•"/>
            </a:pPr>
            <a:r>
              <a:rPr lang="es-ES" sz="1600" spc="-10" dirty="0">
                <a:latin typeface="Calibri" charset="0"/>
                <a:cs typeface="Calibri" charset="0"/>
              </a:rPr>
              <a:t>Para ejecutar una consulta de tipo SELECT se utiliza el método </a:t>
            </a:r>
            <a:r>
              <a:rPr lang="es-ES" sz="1600" spc="-10" dirty="0" err="1">
                <a:latin typeface="Calibri" charset="0"/>
                <a:cs typeface="Calibri" charset="0"/>
              </a:rPr>
              <a:t>getResultList</a:t>
            </a:r>
            <a:r>
              <a:rPr lang="es-ES" sz="1600" spc="-10" dirty="0">
                <a:latin typeface="Calibri" charset="0"/>
                <a:cs typeface="Calibri" charset="0"/>
              </a:rPr>
              <a:t>, que devuelve una lista de objetos:</a:t>
            </a:r>
          </a:p>
          <a:p>
            <a:pPr marL="179388" indent="-179388">
              <a:buFont typeface="Arial" panose="020B0604020202020204" pitchFamily="34" charset="0"/>
              <a:buChar char="•"/>
            </a:pPr>
            <a:endParaRPr lang="es-ES" sz="1600" spc="-10" dirty="0">
              <a:latin typeface="Calibri" charset="0"/>
              <a:ea typeface="Calibri" charset="0"/>
              <a:cs typeface="Calibri" charset="0"/>
            </a:endParaRPr>
          </a:p>
          <a:p>
            <a:r>
              <a:rPr lang="es-ES" sz="1600" spc="-10" dirty="0">
                <a:solidFill>
                  <a:srgbClr val="7150A0"/>
                </a:solidFill>
                <a:latin typeface="Calibri" charset="0"/>
                <a:ea typeface="Calibri" charset="0"/>
                <a:cs typeface="Calibri" charset="0"/>
              </a:rPr>
              <a:t>     </a:t>
            </a:r>
            <a:r>
              <a:rPr lang="es-ES" sz="1600" spc="-10" dirty="0" err="1">
                <a:solidFill>
                  <a:srgbClr val="7150A0"/>
                </a:solidFill>
                <a:latin typeface="Calibri" charset="0"/>
                <a:ea typeface="Calibri" charset="0"/>
                <a:cs typeface="Calibri" charset="0"/>
              </a:rPr>
              <a:t>Java.util.List</a:t>
            </a:r>
            <a:r>
              <a:rPr lang="es-ES" sz="1600" spc="-10" dirty="0">
                <a:solidFill>
                  <a:srgbClr val="7150A0"/>
                </a:solidFill>
                <a:latin typeface="Calibri" charset="0"/>
                <a:ea typeface="Calibri" charset="0"/>
                <a:cs typeface="Calibri" charset="0"/>
              </a:rPr>
              <a:t>&lt;Persona&gt; </a:t>
            </a:r>
            <a:r>
              <a:rPr lang="es-ES" sz="1600" spc="-10" dirty="0" err="1">
                <a:solidFill>
                  <a:srgbClr val="7150A0"/>
                </a:solidFill>
                <a:latin typeface="Calibri" charset="0"/>
                <a:ea typeface="Calibri" charset="0"/>
                <a:cs typeface="Calibri" charset="0"/>
              </a:rPr>
              <a:t>pers</a:t>
            </a:r>
            <a:r>
              <a:rPr lang="es-ES" sz="1600" spc="-10" dirty="0">
                <a:solidFill>
                  <a:srgbClr val="7150A0"/>
                </a:solidFill>
                <a:latin typeface="Calibri" charset="0"/>
                <a:ea typeface="Calibri" charset="0"/>
                <a:cs typeface="Calibri" charset="0"/>
              </a:rPr>
              <a:t> = </a:t>
            </a:r>
            <a:r>
              <a:rPr lang="es-ES" sz="1600" spc="-10" dirty="0" err="1">
                <a:solidFill>
                  <a:srgbClr val="7150A0"/>
                </a:solidFill>
                <a:latin typeface="Calibri" charset="0"/>
                <a:ea typeface="Calibri" charset="0"/>
                <a:cs typeface="Calibri" charset="0"/>
              </a:rPr>
              <a:t>query.getResultList</a:t>
            </a:r>
            <a:r>
              <a:rPr lang="es-ES" sz="1600" spc="-10" dirty="0">
                <a:solidFill>
                  <a:srgbClr val="7150A0"/>
                </a:solidFill>
                <a:latin typeface="Calibri" charset="0"/>
                <a:ea typeface="Calibri" charset="0"/>
                <a:cs typeface="Calibri" charset="0"/>
              </a:rPr>
              <a:t>();</a:t>
            </a:r>
            <a:endParaRPr lang="es-ES_tradnl" sz="1600" spc="-10" dirty="0">
              <a:solidFill>
                <a:srgbClr val="7150A0"/>
              </a:solidFill>
              <a:latin typeface="Calibri" charset="0"/>
              <a:ea typeface="Calibri" charset="0"/>
              <a:cs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4" name="Rectangle 5">
            <a:extLst>
              <a:ext uri="{FF2B5EF4-FFF2-40B4-BE49-F238E27FC236}">
                <a16:creationId xmlns:a16="http://schemas.microsoft.com/office/drawing/2014/main" id="{807C9F81-A774-8F43-8F61-E1F8FFC53EF9}"/>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5" name="object 7">
            <a:extLst>
              <a:ext uri="{FF2B5EF4-FFF2-40B4-BE49-F238E27FC236}">
                <a16:creationId xmlns:a16="http://schemas.microsoft.com/office/drawing/2014/main" id="{00F3AF98-4AE6-2141-BA71-E5E802A9C264}"/>
              </a:ext>
            </a:extLst>
          </p:cNvPr>
          <p:cNvSpPr txBox="1"/>
          <p:nvPr/>
        </p:nvSpPr>
        <p:spPr>
          <a:xfrm>
            <a:off x="487554" y="914400"/>
            <a:ext cx="8168892" cy="2292935"/>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GESTIÓN DE PERSISTENCIA EN JAVA EE:</a:t>
            </a:r>
          </a:p>
          <a:p>
            <a:pPr marL="179388" indent="-179388">
              <a:buFont typeface="Arial" panose="020B0604020202020204" pitchFamily="34" charset="0"/>
              <a:buChar char="•"/>
            </a:pPr>
            <a:r>
              <a:rPr lang="es-ES" sz="1600" spc="-10" dirty="0">
                <a:latin typeface="Calibri" charset="0"/>
                <a:cs typeface="Calibri" charset="0"/>
              </a:rPr>
              <a:t>Ejemplo de inyección de </a:t>
            </a:r>
            <a:r>
              <a:rPr lang="es-ES" sz="1600" spc="-10" dirty="0" err="1">
                <a:latin typeface="Calibri" charset="0"/>
                <a:cs typeface="Calibri" charset="0"/>
              </a:rPr>
              <a:t>E.M.Factory</a:t>
            </a:r>
            <a:r>
              <a:rPr lang="es-ES" sz="1600" spc="-10" dirty="0">
                <a:latin typeface="Calibri" charset="0"/>
                <a:cs typeface="Calibri" charset="0"/>
              </a:rPr>
              <a:t>:</a:t>
            </a:r>
          </a:p>
          <a:p>
            <a:pPr marL="180000"/>
            <a:r>
              <a:rPr lang="es-ES" sz="1600" b="1" spc="-10" dirty="0">
                <a:solidFill>
                  <a:schemeClr val="tx1"/>
                </a:solidFill>
                <a:latin typeface="Calibri" charset="0"/>
                <a:ea typeface="Calibri" charset="0"/>
                <a:cs typeface="Calibri" charset="0"/>
              </a:rPr>
              <a:t>@</a:t>
            </a:r>
            <a:r>
              <a:rPr lang="es-ES" sz="1600" b="1" spc="-10" dirty="0" err="1">
                <a:solidFill>
                  <a:schemeClr val="tx1"/>
                </a:solidFill>
                <a:latin typeface="Calibri" charset="0"/>
                <a:ea typeface="Calibri" charset="0"/>
                <a:cs typeface="Calibri" charset="0"/>
              </a:rPr>
              <a:t>PersistenceUnit</a:t>
            </a:r>
            <a:endParaRPr lang="es-ES" sz="1600" b="1" spc="-10" dirty="0">
              <a:solidFill>
                <a:schemeClr val="tx1"/>
              </a:solidFill>
              <a:latin typeface="Calibri" charset="0"/>
              <a:ea typeface="Calibri" charset="0"/>
              <a:cs typeface="Calibri" charset="0"/>
            </a:endParaRPr>
          </a:p>
          <a:p>
            <a:pPr marL="180000"/>
            <a:r>
              <a:rPr lang="es-ES" sz="1600" spc="-10" dirty="0" err="1">
                <a:solidFill>
                  <a:schemeClr val="tx1"/>
                </a:solidFill>
                <a:latin typeface="Calibri" charset="0"/>
                <a:ea typeface="Calibri" charset="0"/>
                <a:cs typeface="Calibri" charset="0"/>
              </a:rPr>
              <a:t>Private</a:t>
            </a:r>
            <a:r>
              <a:rPr lang="es-ES" sz="1600" b="1" spc="-10" dirty="0">
                <a:solidFill>
                  <a:schemeClr val="tx1"/>
                </a:solidFill>
                <a:latin typeface="Calibri" charset="0"/>
                <a:ea typeface="Calibri" charset="0"/>
                <a:cs typeface="Calibri" charset="0"/>
              </a:rPr>
              <a:t> </a:t>
            </a:r>
            <a:r>
              <a:rPr lang="es-ES" sz="1600" b="1" spc="-10" dirty="0" err="1">
                <a:solidFill>
                  <a:schemeClr val="tx1"/>
                </a:solidFill>
                <a:latin typeface="Calibri" charset="0"/>
                <a:ea typeface="Calibri" charset="0"/>
                <a:cs typeface="Calibri" charset="0"/>
              </a:rPr>
              <a:t>EntityManagerFactory</a:t>
            </a:r>
            <a:r>
              <a:rPr lang="es-ES" sz="1600" b="1" spc="-10" dirty="0">
                <a:solidFill>
                  <a:schemeClr val="tx1"/>
                </a:solidFill>
                <a:latin typeface="Calibri" charset="0"/>
                <a:ea typeface="Calibri" charset="0"/>
                <a:cs typeface="Calibri" charset="0"/>
              </a:rPr>
              <a:t> </a:t>
            </a:r>
            <a:r>
              <a:rPr lang="es-ES" sz="1600" spc="-10" dirty="0" err="1">
                <a:solidFill>
                  <a:schemeClr val="tx1"/>
                </a:solidFill>
                <a:latin typeface="Calibri" charset="0"/>
                <a:ea typeface="Calibri" charset="0"/>
                <a:cs typeface="Calibri" charset="0"/>
              </a:rPr>
              <a:t>emf</a:t>
            </a:r>
            <a:r>
              <a:rPr lang="es-ES" sz="1600" spc="-10" dirty="0">
                <a:solidFill>
                  <a:schemeClr val="tx1"/>
                </a:solidFill>
                <a:latin typeface="Calibri" charset="0"/>
                <a:ea typeface="Calibri" charset="0"/>
                <a:cs typeface="Calibri" charset="0"/>
              </a:rPr>
              <a:t>;</a:t>
            </a:r>
          </a:p>
          <a:p>
            <a:pPr marL="180000"/>
            <a:r>
              <a:rPr lang="es-ES" sz="1600" b="1" spc="-10" dirty="0" err="1">
                <a:solidFill>
                  <a:schemeClr val="tx1"/>
                </a:solidFill>
                <a:latin typeface="Calibri" charset="0"/>
                <a:ea typeface="Calibri" charset="0"/>
                <a:cs typeface="Calibri" charset="0"/>
              </a:rPr>
              <a:t>EntityManager</a:t>
            </a:r>
            <a:r>
              <a:rPr lang="es-ES" sz="1600" b="1" spc="-10" dirty="0">
                <a:solidFill>
                  <a:schemeClr val="tx1"/>
                </a:solidFill>
                <a:latin typeface="Calibri" charset="0"/>
                <a:ea typeface="Calibri" charset="0"/>
                <a:cs typeface="Calibri" charset="0"/>
              </a:rPr>
              <a:t> </a:t>
            </a:r>
            <a:r>
              <a:rPr lang="es-ES" sz="1600" spc="-10" dirty="0" err="1">
                <a:solidFill>
                  <a:schemeClr val="tx1"/>
                </a:solidFill>
                <a:latin typeface="Calibri" charset="0"/>
                <a:ea typeface="Calibri" charset="0"/>
                <a:cs typeface="Calibri" charset="0"/>
              </a:rPr>
              <a:t>em</a:t>
            </a:r>
            <a:r>
              <a:rPr lang="es-ES" sz="1600" spc="-10" dirty="0">
                <a:solidFill>
                  <a:schemeClr val="tx1"/>
                </a:solidFill>
                <a:latin typeface="Calibri" charset="0"/>
                <a:ea typeface="Calibri" charset="0"/>
                <a:cs typeface="Calibri" charset="0"/>
              </a:rPr>
              <a:t> = </a:t>
            </a:r>
            <a:r>
              <a:rPr lang="es-ES" sz="1600" spc="-10" dirty="0" err="1">
                <a:solidFill>
                  <a:schemeClr val="tx1"/>
                </a:solidFill>
                <a:latin typeface="Calibri" charset="0"/>
                <a:ea typeface="Calibri" charset="0"/>
                <a:cs typeface="Calibri" charset="0"/>
              </a:rPr>
              <a:t>emf.createEntityManager</a:t>
            </a:r>
            <a:r>
              <a:rPr lang="es-ES" sz="1600" spc="-10" dirty="0">
                <a:solidFill>
                  <a:schemeClr val="tx1"/>
                </a:solidFill>
                <a:latin typeface="Calibri" charset="0"/>
                <a:ea typeface="Calibri" charset="0"/>
                <a:cs typeface="Calibri" charset="0"/>
              </a:rPr>
              <a:t>();</a:t>
            </a:r>
          </a:p>
          <a:p>
            <a:pPr marL="180000"/>
            <a:endParaRPr lang="es-ES" sz="1600" b="1" spc="-10" dirty="0">
              <a:solidFill>
                <a:schemeClr val="tx1"/>
              </a:solidFill>
              <a:latin typeface="Calibri" charset="0"/>
              <a:ea typeface="Calibri" charset="0"/>
              <a:cs typeface="Calibri" charset="0"/>
            </a:endParaRPr>
          </a:p>
          <a:p>
            <a:pPr marL="180000"/>
            <a:r>
              <a:rPr lang="es-ES" sz="1600" spc="-10" dirty="0">
                <a:solidFill>
                  <a:schemeClr val="tx1"/>
                </a:solidFill>
                <a:latin typeface="Calibri" charset="0"/>
                <a:ea typeface="Calibri" charset="0"/>
                <a:cs typeface="Calibri" charset="0"/>
              </a:rPr>
              <a:t>Ejemplo de inyección de </a:t>
            </a:r>
            <a:r>
              <a:rPr lang="es-ES" sz="1600" spc="-10" dirty="0" err="1">
                <a:solidFill>
                  <a:schemeClr val="tx1"/>
                </a:solidFill>
                <a:latin typeface="Calibri" charset="0"/>
                <a:ea typeface="Calibri" charset="0"/>
                <a:cs typeface="Calibri" charset="0"/>
              </a:rPr>
              <a:t>EntityManager</a:t>
            </a:r>
            <a:r>
              <a:rPr lang="es-ES" sz="1600" spc="-10" dirty="0">
                <a:solidFill>
                  <a:schemeClr val="tx1"/>
                </a:solidFill>
                <a:latin typeface="Calibri" charset="0"/>
                <a:ea typeface="Calibri" charset="0"/>
                <a:cs typeface="Calibri" charset="0"/>
              </a:rPr>
              <a:t>:</a:t>
            </a:r>
          </a:p>
          <a:p>
            <a:pPr marL="180000"/>
            <a:r>
              <a:rPr lang="es-ES" sz="1600" b="1" spc="-10" dirty="0">
                <a:solidFill>
                  <a:schemeClr val="tx1"/>
                </a:solidFill>
                <a:latin typeface="Calibri" charset="0"/>
                <a:ea typeface="Calibri" charset="0"/>
                <a:cs typeface="Calibri" charset="0"/>
              </a:rPr>
              <a:t>@</a:t>
            </a:r>
            <a:r>
              <a:rPr lang="es-ES" sz="1600" b="1" spc="-10" dirty="0" err="1">
                <a:solidFill>
                  <a:schemeClr val="tx1"/>
                </a:solidFill>
                <a:latin typeface="Calibri" charset="0"/>
                <a:ea typeface="Calibri" charset="0"/>
                <a:cs typeface="Calibri" charset="0"/>
              </a:rPr>
              <a:t>PersistenceContext</a:t>
            </a:r>
            <a:endParaRPr lang="es-ES" sz="1600" b="1" spc="-10" dirty="0">
              <a:solidFill>
                <a:schemeClr val="tx1"/>
              </a:solidFill>
              <a:latin typeface="Calibri" charset="0"/>
              <a:ea typeface="Calibri" charset="0"/>
              <a:cs typeface="Calibri" charset="0"/>
            </a:endParaRPr>
          </a:p>
          <a:p>
            <a:pPr marL="180000"/>
            <a:r>
              <a:rPr lang="es-ES" sz="1600" b="1" spc="-10" dirty="0" err="1">
                <a:solidFill>
                  <a:schemeClr val="tx1"/>
                </a:solidFill>
                <a:latin typeface="Calibri" charset="0"/>
                <a:ea typeface="Calibri" charset="0"/>
                <a:cs typeface="Calibri" charset="0"/>
              </a:rPr>
              <a:t>EntityManager</a:t>
            </a:r>
            <a:r>
              <a:rPr lang="es-ES" sz="1600" b="1" spc="-10" dirty="0">
                <a:solidFill>
                  <a:schemeClr val="tx1"/>
                </a:solidFill>
                <a:latin typeface="Calibri" charset="0"/>
                <a:ea typeface="Calibri" charset="0"/>
                <a:cs typeface="Calibri" charset="0"/>
              </a:rPr>
              <a:t> </a:t>
            </a:r>
            <a:r>
              <a:rPr lang="es-ES" sz="1600" spc="-10" dirty="0" err="1">
                <a:solidFill>
                  <a:schemeClr val="tx1"/>
                </a:solidFill>
                <a:latin typeface="Calibri" charset="0"/>
                <a:ea typeface="Calibri" charset="0"/>
                <a:cs typeface="Calibri" charset="0"/>
              </a:rPr>
              <a:t>em</a:t>
            </a:r>
            <a:r>
              <a:rPr lang="es-ES" sz="1600" spc="-10" dirty="0">
                <a:solidFill>
                  <a:schemeClr val="tx1"/>
                </a:solidFill>
                <a:latin typeface="Calibri" charset="0"/>
                <a:ea typeface="Calibri" charset="0"/>
                <a:cs typeface="Calibri" charset="0"/>
              </a:rPr>
              <a:t>;</a:t>
            </a:r>
            <a:endParaRPr lang="es-ES_tradnl" sz="1600" spc="-10" dirty="0">
              <a:solidFill>
                <a:schemeClr val="tx1"/>
              </a:solidFill>
              <a:latin typeface="Calibri" charset="0"/>
              <a:ea typeface="Calibri"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5" name="Rectángulo 4">
            <a:extLst>
              <a:ext uri="{FF2B5EF4-FFF2-40B4-BE49-F238E27FC236}">
                <a16:creationId xmlns:a16="http://schemas.microsoft.com/office/drawing/2014/main" id="{4D120A9A-C0BF-C342-A21E-3B5E8BDBAACC}"/>
              </a:ext>
            </a:extLst>
          </p:cNvPr>
          <p:cNvSpPr/>
          <p:nvPr/>
        </p:nvSpPr>
        <p:spPr>
          <a:xfrm>
            <a:off x="503238" y="1404594"/>
            <a:ext cx="8172450" cy="38293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51" name="Google Shape;151;p11"/>
          <p:cNvPicPr preferRelativeResize="0">
            <a:picLocks noGrp="1"/>
          </p:cNvPicPr>
          <p:nvPr>
            <p:ph type="body" idx="4294967295"/>
          </p:nvPr>
        </p:nvPicPr>
        <p:blipFill rotWithShape="1">
          <a:blip r:embed="rId3">
            <a:alphaModFix/>
          </a:blip>
          <a:srcRect l="23266" t="30447" r="25521" b="14684"/>
          <a:stretch/>
        </p:blipFill>
        <p:spPr>
          <a:xfrm>
            <a:off x="2102675" y="1826002"/>
            <a:ext cx="4938650" cy="2976186"/>
          </a:xfrm>
          <a:prstGeom prst="rect">
            <a:avLst/>
          </a:prstGeom>
          <a:noFill/>
          <a:ln>
            <a:noFill/>
          </a:ln>
        </p:spPr>
      </p:pic>
      <p:sp>
        <p:nvSpPr>
          <p:cNvPr id="4" name="Rectangle 5">
            <a:extLst>
              <a:ext uri="{FF2B5EF4-FFF2-40B4-BE49-F238E27FC236}">
                <a16:creationId xmlns:a16="http://schemas.microsoft.com/office/drawing/2014/main" id="{D69B2159-FDC9-4542-B904-B98C33E870F0}"/>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6" name="object 7">
            <a:extLst>
              <a:ext uri="{FF2B5EF4-FFF2-40B4-BE49-F238E27FC236}">
                <a16:creationId xmlns:a16="http://schemas.microsoft.com/office/drawing/2014/main" id="{CC794AAE-25FB-224A-991D-AFE6749E7EAA}"/>
              </a:ext>
            </a:extLst>
          </p:cNvPr>
          <p:cNvSpPr txBox="1"/>
          <p:nvPr/>
        </p:nvSpPr>
        <p:spPr>
          <a:xfrm>
            <a:off x="487554" y="914400"/>
            <a:ext cx="8168892" cy="246221"/>
          </a:xfrm>
          <a:prstGeom prst="rect">
            <a:avLst/>
          </a:prstGeom>
        </p:spPr>
        <p:txBody>
          <a:bodyPr vert="horz" wrap="square" lIns="0" tIns="0" rIns="0" bIns="0" rtlCol="0">
            <a:spAutoFit/>
          </a:bodyPr>
          <a:lstStyle/>
          <a:p>
            <a:pPr>
              <a:spcAft>
                <a:spcPts val="600"/>
              </a:spcAft>
            </a:pPr>
            <a:r>
              <a:rPr lang="es-PE" sz="1600" b="1" spc="-10" dirty="0">
                <a:latin typeface="Calibri" charset="0"/>
                <a:cs typeface="Calibri" charset="0"/>
              </a:rPr>
              <a:t>EL ARCHIVO PERSISTENCE.XML</a:t>
            </a:r>
            <a:endParaRPr lang="es-PE" sz="1600" b="1" spc="-10" dirty="0">
              <a:solidFill>
                <a:srgbClr val="000000"/>
              </a:solidFill>
              <a:latin typeface="Calibri" charset="0"/>
              <a:cs typeface="Calibri"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4" name="Rectangle 5">
            <a:extLst>
              <a:ext uri="{FF2B5EF4-FFF2-40B4-BE49-F238E27FC236}">
                <a16:creationId xmlns:a16="http://schemas.microsoft.com/office/drawing/2014/main" id="{474ABE2F-6384-AB49-99C0-136FAD0534F8}"/>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5" name="object 7">
            <a:extLst>
              <a:ext uri="{FF2B5EF4-FFF2-40B4-BE49-F238E27FC236}">
                <a16:creationId xmlns:a16="http://schemas.microsoft.com/office/drawing/2014/main" id="{1E374CA7-E40A-1943-A4D2-DB4599F2DD8D}"/>
              </a:ext>
            </a:extLst>
          </p:cNvPr>
          <p:cNvSpPr txBox="1"/>
          <p:nvPr/>
        </p:nvSpPr>
        <p:spPr>
          <a:xfrm>
            <a:off x="506796" y="914400"/>
            <a:ext cx="8168892" cy="1800493"/>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LAS CLASES ENTIDAD</a:t>
            </a:r>
          </a:p>
          <a:p>
            <a:pPr marL="179388" indent="-179388">
              <a:buFont typeface="Arial" panose="020B0604020202020204" pitchFamily="34" charset="0"/>
              <a:buChar char="•"/>
            </a:pPr>
            <a:r>
              <a:rPr lang="es-ES" sz="1600" spc="-10" dirty="0">
                <a:latin typeface="Calibri" charset="0"/>
                <a:cs typeface="Calibri" charset="0"/>
              </a:rPr>
              <a:t>Son clases asociadas a tablas (una o varias) en una base de datos.</a:t>
            </a:r>
          </a:p>
          <a:p>
            <a:pPr marL="179388" indent="-179388">
              <a:buFont typeface="Arial" panose="020B0604020202020204" pitchFamily="34" charset="0"/>
              <a:buChar char="•"/>
            </a:pPr>
            <a:r>
              <a:rPr lang="es-ES" sz="1600" spc="-10" dirty="0">
                <a:latin typeface="Calibri" charset="0"/>
                <a:ea typeface="Calibri" charset="0"/>
                <a:cs typeface="Calibri" charset="0"/>
              </a:rPr>
              <a:t>Sus objetos se asocian a registros.</a:t>
            </a:r>
          </a:p>
          <a:p>
            <a:pPr marL="179388" indent="-179388">
              <a:buFont typeface="Arial" panose="020B0604020202020204" pitchFamily="34" charset="0"/>
              <a:buChar char="•"/>
            </a:pPr>
            <a:r>
              <a:rPr lang="es-ES" sz="1600" spc="-10" dirty="0">
                <a:latin typeface="Calibri" charset="0"/>
                <a:ea typeface="Calibri" charset="0"/>
                <a:cs typeface="Calibri" charset="0"/>
              </a:rPr>
              <a:t>Se declaran mediante la anotación @</a:t>
            </a:r>
            <a:r>
              <a:rPr lang="es-ES" sz="1600" spc="-10" dirty="0" err="1">
                <a:latin typeface="Calibri" charset="0"/>
                <a:ea typeface="Calibri" charset="0"/>
                <a:cs typeface="Calibri" charset="0"/>
              </a:rPr>
              <a:t>Entity</a:t>
            </a:r>
            <a:r>
              <a:rPr lang="es-ES" sz="1600" spc="-10" dirty="0">
                <a:latin typeface="Calibri" charset="0"/>
                <a:ea typeface="Calibri" charset="0"/>
                <a:cs typeface="Calibri" charset="0"/>
              </a:rPr>
              <a:t>.</a:t>
            </a:r>
          </a:p>
          <a:p>
            <a:pPr marL="179388" indent="-179388">
              <a:buFont typeface="Arial" panose="020B0604020202020204" pitchFamily="34" charset="0"/>
              <a:buChar char="•"/>
            </a:pPr>
            <a:r>
              <a:rPr lang="es-ES" sz="1600" spc="-10" dirty="0">
                <a:latin typeface="Calibri" charset="0"/>
                <a:ea typeface="Calibri" charset="0"/>
                <a:cs typeface="Calibri" charset="0"/>
              </a:rPr>
              <a:t>La clave primaria se indica mediante la anotación @Id (obligatorio).</a:t>
            </a:r>
          </a:p>
          <a:p>
            <a:pPr marL="179388" indent="-179388">
              <a:buFont typeface="Arial" panose="020B0604020202020204" pitchFamily="34" charset="0"/>
              <a:buChar char="•"/>
            </a:pPr>
            <a:r>
              <a:rPr lang="es-ES" sz="1600" b="1" spc="-10" dirty="0">
                <a:latin typeface="Calibri" charset="0"/>
                <a:ea typeface="Calibri" charset="0"/>
                <a:cs typeface="Calibri" charset="0"/>
              </a:rPr>
              <a:t>@</a:t>
            </a:r>
            <a:r>
              <a:rPr lang="es-ES" sz="1600" b="1" spc="-10" dirty="0" err="1">
                <a:latin typeface="Calibri" charset="0"/>
                <a:ea typeface="Calibri" charset="0"/>
                <a:cs typeface="Calibri" charset="0"/>
              </a:rPr>
              <a:t>Entity</a:t>
            </a:r>
            <a:endParaRPr lang="es-ES" sz="1600" b="1" spc="-10" dirty="0">
              <a:latin typeface="Calibri" charset="0"/>
              <a:ea typeface="Calibri" charset="0"/>
              <a:cs typeface="Calibri" charset="0"/>
            </a:endParaRPr>
          </a:p>
          <a:p>
            <a:r>
              <a:rPr lang="es-ES" sz="1600" b="1" spc="-10" dirty="0">
                <a:latin typeface="Calibri" charset="0"/>
                <a:ea typeface="Calibri" charset="0"/>
                <a:cs typeface="Calibri" charset="0"/>
              </a:rPr>
              <a:t>    </a:t>
            </a:r>
            <a:r>
              <a:rPr lang="es-ES" sz="1600" b="1" spc="-10" dirty="0" err="1">
                <a:latin typeface="Calibri" charset="0"/>
                <a:ea typeface="Calibri" charset="0"/>
                <a:cs typeface="Calibri" charset="0"/>
              </a:rPr>
              <a:t>Public</a:t>
            </a:r>
            <a:r>
              <a:rPr lang="es-ES" sz="1600" b="1" spc="-10" dirty="0">
                <a:latin typeface="Calibri" charset="0"/>
                <a:ea typeface="Calibri" charset="0"/>
                <a:cs typeface="Calibri" charset="0"/>
              </a:rPr>
              <a:t> </a:t>
            </a:r>
            <a:r>
              <a:rPr lang="es-ES" sz="1600" b="1" spc="-10" dirty="0" err="1">
                <a:latin typeface="Calibri" charset="0"/>
                <a:ea typeface="Calibri" charset="0"/>
                <a:cs typeface="Calibri" charset="0"/>
              </a:rPr>
              <a:t>class</a:t>
            </a:r>
            <a:r>
              <a:rPr lang="es-ES" sz="1600" b="1" spc="-10" dirty="0">
                <a:latin typeface="Calibri" charset="0"/>
                <a:ea typeface="Calibri" charset="0"/>
                <a:cs typeface="Calibri" charset="0"/>
              </a:rPr>
              <a:t> </a:t>
            </a:r>
            <a:r>
              <a:rPr lang="es-ES" sz="1600" b="1" spc="-10" dirty="0" err="1">
                <a:latin typeface="Calibri" charset="0"/>
                <a:ea typeface="Calibri" charset="0"/>
                <a:cs typeface="Calibri" charset="0"/>
              </a:rPr>
              <a:t>Person</a:t>
            </a:r>
            <a:r>
              <a:rPr lang="es-ES" sz="1600" b="1" spc="-10" dirty="0">
                <a:latin typeface="Calibri" charset="0"/>
                <a:ea typeface="Calibri" charset="0"/>
                <a:cs typeface="Calibri" charset="0"/>
              </a:rPr>
              <a:t>    @Id </a:t>
            </a:r>
            <a:r>
              <a:rPr lang="es-ES" sz="1600" b="1" spc="-10" dirty="0" err="1">
                <a:latin typeface="Calibri" charset="0"/>
                <a:ea typeface="Calibri" charset="0"/>
                <a:cs typeface="Calibri" charset="0"/>
              </a:rPr>
              <a:t>int</a:t>
            </a:r>
            <a:r>
              <a:rPr lang="es-ES" sz="1600" b="1" spc="-10" dirty="0">
                <a:latin typeface="Calibri" charset="0"/>
                <a:ea typeface="Calibri" charset="0"/>
                <a:cs typeface="Calibri" charset="0"/>
              </a:rPr>
              <a:t> id; …</a:t>
            </a:r>
            <a:endParaRPr lang="es-ES_tradnl" sz="1600" b="1" spc="-10" dirty="0">
              <a:latin typeface="Calibri" charset="0"/>
              <a:ea typeface="Calibri" charset="0"/>
              <a:cs typeface="Calibri" charset="0"/>
            </a:endParaRPr>
          </a:p>
        </p:txBody>
      </p:sp>
      <p:sp>
        <p:nvSpPr>
          <p:cNvPr id="2" name="Abrir llave 1">
            <a:extLst>
              <a:ext uri="{FF2B5EF4-FFF2-40B4-BE49-F238E27FC236}">
                <a16:creationId xmlns:a16="http://schemas.microsoft.com/office/drawing/2014/main" id="{CFD85E7A-622A-0D47-8F80-7CBEABAF3CC5}"/>
              </a:ext>
            </a:extLst>
          </p:cNvPr>
          <p:cNvSpPr/>
          <p:nvPr/>
        </p:nvSpPr>
        <p:spPr>
          <a:xfrm>
            <a:off x="2306568" y="2502242"/>
            <a:ext cx="85060" cy="212651"/>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6" name="Cerrar llave 5">
            <a:extLst>
              <a:ext uri="{FF2B5EF4-FFF2-40B4-BE49-F238E27FC236}">
                <a16:creationId xmlns:a16="http://schemas.microsoft.com/office/drawing/2014/main" id="{E10BEE48-16DF-BA4E-AF0F-7EADD83BC6B9}"/>
              </a:ext>
            </a:extLst>
          </p:cNvPr>
          <p:cNvSpPr/>
          <p:nvPr/>
        </p:nvSpPr>
        <p:spPr>
          <a:xfrm>
            <a:off x="3506513" y="2502241"/>
            <a:ext cx="93566" cy="212651"/>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Rectangle 5">
            <a:extLst>
              <a:ext uri="{FF2B5EF4-FFF2-40B4-BE49-F238E27FC236}">
                <a16:creationId xmlns:a16="http://schemas.microsoft.com/office/drawing/2014/main" id="{8CE11098-3BC2-AA4D-A6EA-C3C24FE5EF0D}"/>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5" name="object 7">
            <a:extLst>
              <a:ext uri="{FF2B5EF4-FFF2-40B4-BE49-F238E27FC236}">
                <a16:creationId xmlns:a16="http://schemas.microsoft.com/office/drawing/2014/main" id="{3F1EB26B-6A67-5648-967D-67B56DB87C8F}"/>
              </a:ext>
            </a:extLst>
          </p:cNvPr>
          <p:cNvSpPr txBox="1"/>
          <p:nvPr/>
        </p:nvSpPr>
        <p:spPr>
          <a:xfrm>
            <a:off x="506796" y="914400"/>
            <a:ext cx="8168892" cy="1061829"/>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CLASES ENTIDAD</a:t>
            </a:r>
          </a:p>
          <a:p>
            <a:pPr marL="179388" indent="-179388">
              <a:buFont typeface="Arial" panose="020B0604020202020204" pitchFamily="34" charset="0"/>
              <a:buChar char="•"/>
            </a:pPr>
            <a:r>
              <a:rPr lang="es-ES" sz="1600" spc="-10" dirty="0">
                <a:latin typeface="Calibri" charset="0"/>
                <a:cs typeface="Calibri" charset="0"/>
              </a:rPr>
              <a:t>Si la tabla primaria tiene un nombre diferente de la clase, éste se especifica mediante la anotación @</a:t>
            </a:r>
            <a:r>
              <a:rPr lang="es-ES" sz="1600" spc="-10" dirty="0" err="1">
                <a:latin typeface="Calibri" charset="0"/>
                <a:cs typeface="Calibri" charset="0"/>
              </a:rPr>
              <a:t>Table</a:t>
            </a:r>
            <a:r>
              <a:rPr lang="es-ES" sz="1600" spc="-10" dirty="0">
                <a:latin typeface="Calibri" charset="0"/>
                <a:cs typeface="Calibri" charset="0"/>
              </a:rPr>
              <a:t>(</a:t>
            </a:r>
            <a:r>
              <a:rPr lang="es-ES" sz="1600" spc="-10" dirty="0" err="1">
                <a:latin typeface="Calibri" charset="0"/>
                <a:cs typeface="Calibri" charset="0"/>
              </a:rPr>
              <a:t>name</a:t>
            </a:r>
            <a:r>
              <a:rPr lang="es-ES" sz="1600" spc="-10" dirty="0">
                <a:latin typeface="Calibri" charset="0"/>
                <a:cs typeface="Calibri" charset="0"/>
              </a:rPr>
              <a:t>).</a:t>
            </a:r>
          </a:p>
          <a:p>
            <a:pPr marL="179388" indent="-179388">
              <a:buFont typeface="Arial" panose="020B0604020202020204" pitchFamily="34" charset="0"/>
              <a:buChar char="•"/>
            </a:pPr>
            <a:r>
              <a:rPr lang="es-ES" sz="1600" spc="-10" dirty="0" err="1">
                <a:latin typeface="Calibri" charset="0"/>
                <a:ea typeface="Calibri" charset="0"/>
                <a:cs typeface="Calibri" charset="0"/>
              </a:rPr>
              <a:t>NetBeans</a:t>
            </a:r>
            <a:r>
              <a:rPr lang="es-ES" sz="1600" spc="-10" dirty="0">
                <a:latin typeface="Calibri" charset="0"/>
                <a:ea typeface="Calibri" charset="0"/>
                <a:cs typeface="Calibri" charset="0"/>
              </a:rPr>
              <a:t> permite la opción de crear la tabla (si no existe) al compilar el código de la clase</a:t>
            </a:r>
            <a:endParaRPr lang="es-ES_tradnl" sz="1600" spc="-10" dirty="0">
              <a:latin typeface="Calibri" charset="0"/>
              <a:ea typeface="Calibri" charset="0"/>
              <a:cs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3" name="Rectángulo 2">
            <a:extLst>
              <a:ext uri="{FF2B5EF4-FFF2-40B4-BE49-F238E27FC236}">
                <a16:creationId xmlns:a16="http://schemas.microsoft.com/office/drawing/2014/main" id="{B9926FDA-ECE3-3A44-ABDB-0D59DEB0B80C}"/>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CuadroTexto 3">
            <a:extLst>
              <a:ext uri="{FF2B5EF4-FFF2-40B4-BE49-F238E27FC236}">
                <a16:creationId xmlns:a16="http://schemas.microsoft.com/office/drawing/2014/main" id="{AC17ED75-29CC-404D-BBB4-916E25F201C2}"/>
              </a:ext>
            </a:extLst>
          </p:cNvPr>
          <p:cNvSpPr txBox="1"/>
          <p:nvPr/>
        </p:nvSpPr>
        <p:spPr>
          <a:xfrm>
            <a:off x="1008062" y="3169973"/>
            <a:ext cx="4807522" cy="1357808"/>
          </a:xfrm>
          <a:prstGeom prst="rect">
            <a:avLst/>
          </a:prstGeom>
          <a:noFill/>
        </p:spPr>
        <p:txBody>
          <a:bodyPr wrap="square" lIns="0" tIns="0" rIns="0" bIns="0" rtlCol="0">
            <a:spAutoFit/>
          </a:bodyPr>
          <a:lstStyle/>
          <a:p>
            <a:pPr>
              <a:defRPr/>
            </a:pPr>
            <a:r>
              <a:rPr lang="es-PE" sz="2400" dirty="0">
                <a:solidFill>
                  <a:schemeClr val="bg1"/>
                </a:solidFill>
                <a:latin typeface="Graphik Regular" charset="0"/>
                <a:sym typeface="Calibri"/>
              </a:rPr>
              <a:t>GESTIÓN DE FRAMEWORK DE </a:t>
            </a:r>
            <a:r>
              <a:rPr lang="es-PE" sz="2400" b="1" dirty="0">
                <a:solidFill>
                  <a:schemeClr val="bg1"/>
                </a:solidFill>
                <a:latin typeface="Graphik Bold" panose="020B0503030202060203" pitchFamily="34" charset="77"/>
                <a:sym typeface="Calibri"/>
              </a:rPr>
              <a:t>PERSISTENCIA JPA Y MAPEOS ORM</a:t>
            </a:r>
            <a:r>
              <a:rPr lang="es-PE" sz="2400" b="1" dirty="0">
                <a:solidFill>
                  <a:schemeClr val="bg1"/>
                </a:solidFill>
                <a:latin typeface="Graphik Bold" panose="020B0503030202060203" pitchFamily="34" charset="77"/>
              </a:rPr>
              <a:t> </a:t>
            </a:r>
            <a:r>
              <a:rPr lang="es-PE" sz="2400" b="1" dirty="0">
                <a:solidFill>
                  <a:schemeClr val="bg1"/>
                </a:solidFill>
                <a:latin typeface="Graphik Bold" panose="020B0503030202060203" pitchFamily="34" charset="77"/>
                <a:sym typeface="Calibri"/>
              </a:rPr>
              <a:t>RESUMEN</a:t>
            </a:r>
          </a:p>
          <a:p>
            <a:pPr>
              <a:lnSpc>
                <a:spcPct val="110000"/>
              </a:lnSpc>
              <a:defRPr/>
            </a:pPr>
            <a:endParaRPr lang="es-ES" sz="1600" dirty="0">
              <a:solidFill>
                <a:schemeClr val="bg1"/>
              </a:solidFill>
              <a:cs typeface="Calibri"/>
            </a:endParaRPr>
          </a:p>
        </p:txBody>
      </p:sp>
      <p:pic>
        <p:nvPicPr>
          <p:cNvPr id="5" name="Imagen 4">
            <a:extLst>
              <a:ext uri="{FF2B5EF4-FFF2-40B4-BE49-F238E27FC236}">
                <a16:creationId xmlns:a16="http://schemas.microsoft.com/office/drawing/2014/main" id="{5AB35380-5024-BE42-8F07-B7A66226EBB9}"/>
              </a:ext>
            </a:extLst>
          </p:cNvPr>
          <p:cNvPicPr>
            <a:picLocks noChangeAspect="1"/>
          </p:cNvPicPr>
          <p:nvPr/>
        </p:nvPicPr>
        <p:blipFill>
          <a:blip r:embed="rId3"/>
          <a:stretch>
            <a:fillRect/>
          </a:stretch>
        </p:blipFill>
        <p:spPr>
          <a:xfrm>
            <a:off x="1008064" y="2869613"/>
            <a:ext cx="195424" cy="2012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3" name="Google Shape;183;p16"/>
          <p:cNvSpPr txBox="1"/>
          <p:nvPr/>
        </p:nvSpPr>
        <p:spPr>
          <a:xfrm>
            <a:off x="6422712" y="3416415"/>
            <a:ext cx="1925239" cy="861774"/>
          </a:xfrm>
          <a:prstGeom prst="rect">
            <a:avLst/>
          </a:prstGeom>
          <a:noFill/>
          <a:ln>
            <a:noFill/>
          </a:ln>
        </p:spPr>
        <p:txBody>
          <a:bodyPr spcFirstLastPara="1" wrap="square" lIns="0" tIns="0" rIns="0" bIns="0" anchor="t" anchorCtr="0">
            <a:spAutoFit/>
          </a:bodyPr>
          <a:lstStyle/>
          <a:p>
            <a:r>
              <a:rPr lang="es-PE" sz="1400" b="1" dirty="0">
                <a:solidFill>
                  <a:srgbClr val="EE4639"/>
                </a:solidFill>
                <a:latin typeface="Calibri" panose="020F0502020204030204" pitchFamily="34" charset="0"/>
                <a:ea typeface="Calibri"/>
                <a:cs typeface="Calibri" panose="020F0502020204030204" pitchFamily="34" charset="0"/>
                <a:sym typeface="Calibri"/>
              </a:rPr>
              <a:t>Motor de Persistencia </a:t>
            </a:r>
            <a:endParaRPr sz="1400" dirty="0">
              <a:solidFill>
                <a:srgbClr val="EE4639"/>
              </a:solidFill>
              <a:latin typeface="Calibri" panose="020F0502020204030204" pitchFamily="34" charset="0"/>
              <a:cs typeface="Calibri" panose="020F0502020204030204" pitchFamily="34" charset="0"/>
            </a:endParaRPr>
          </a:p>
          <a:p>
            <a:r>
              <a:rPr lang="es-PE" sz="1400" b="1" dirty="0">
                <a:solidFill>
                  <a:srgbClr val="EE4639"/>
                </a:solidFill>
                <a:latin typeface="Calibri" panose="020F0502020204030204" pitchFamily="34" charset="0"/>
                <a:ea typeface="Calibri"/>
                <a:cs typeface="Calibri" panose="020F0502020204030204" pitchFamily="34" charset="0"/>
                <a:sym typeface="Calibri"/>
              </a:rPr>
              <a:t>JPA:</a:t>
            </a:r>
            <a:endParaRPr sz="1400" dirty="0">
              <a:solidFill>
                <a:srgbClr val="EE4639"/>
              </a:solidFill>
              <a:latin typeface="Calibri" panose="020F0502020204030204" pitchFamily="34" charset="0"/>
              <a:cs typeface="Calibri" panose="020F0502020204030204" pitchFamily="34" charset="0"/>
            </a:endParaRPr>
          </a:p>
          <a:p>
            <a:pPr marL="180975" indent="-180975">
              <a:buClr>
                <a:srgbClr val="FF0000"/>
              </a:buClr>
              <a:buFont typeface="Arial" panose="020B0604020202020204" pitchFamily="34" charset="0"/>
              <a:buChar char="•"/>
            </a:pPr>
            <a:r>
              <a:rPr lang="es-PE" sz="1400" b="1" dirty="0">
                <a:solidFill>
                  <a:srgbClr val="EE4639"/>
                </a:solidFill>
                <a:latin typeface="Calibri" panose="020F0502020204030204" pitchFamily="34" charset="0"/>
                <a:ea typeface="Calibri"/>
                <a:cs typeface="Calibri" panose="020F0502020204030204" pitchFamily="34" charset="0"/>
                <a:sym typeface="Calibri"/>
              </a:rPr>
              <a:t>Persistence.xml</a:t>
            </a:r>
            <a:endParaRPr sz="1400" dirty="0">
              <a:solidFill>
                <a:srgbClr val="EE4639"/>
              </a:solidFill>
              <a:latin typeface="Calibri" panose="020F0502020204030204" pitchFamily="34" charset="0"/>
              <a:cs typeface="Calibri" panose="020F0502020204030204" pitchFamily="34" charset="0"/>
            </a:endParaRPr>
          </a:p>
          <a:p>
            <a:pPr marL="180975" indent="-180975">
              <a:buClr>
                <a:srgbClr val="FF0000"/>
              </a:buClr>
              <a:buFont typeface="Arial" panose="020B0604020202020204" pitchFamily="34" charset="0"/>
              <a:buChar char="•"/>
            </a:pPr>
            <a:r>
              <a:rPr lang="es-PE" sz="1400" b="1" dirty="0">
                <a:solidFill>
                  <a:srgbClr val="EE4639"/>
                </a:solidFill>
                <a:latin typeface="Calibri" panose="020F0502020204030204" pitchFamily="34" charset="0"/>
                <a:ea typeface="Calibri"/>
                <a:cs typeface="Calibri" panose="020F0502020204030204" pitchFamily="34" charset="0"/>
                <a:sym typeface="Calibri"/>
              </a:rPr>
              <a:t>NamedQueries</a:t>
            </a:r>
            <a:endParaRPr sz="1400" b="1" dirty="0">
              <a:solidFill>
                <a:srgbClr val="EE4639"/>
              </a:solidFill>
              <a:latin typeface="Calibri" panose="020F0502020204030204" pitchFamily="34" charset="0"/>
              <a:ea typeface="Calibri"/>
              <a:cs typeface="Calibri" panose="020F0502020204030204" pitchFamily="34" charset="0"/>
              <a:sym typeface="Calibri"/>
            </a:endParaRPr>
          </a:p>
        </p:txBody>
      </p:sp>
      <p:pic>
        <p:nvPicPr>
          <p:cNvPr id="11" name="Imagen 10">
            <a:extLst>
              <a:ext uri="{FF2B5EF4-FFF2-40B4-BE49-F238E27FC236}">
                <a16:creationId xmlns:a16="http://schemas.microsoft.com/office/drawing/2014/main" id="{13186443-2B2F-8F4E-A817-A1E922B4DA3D}"/>
              </a:ext>
            </a:extLst>
          </p:cNvPr>
          <p:cNvPicPr>
            <a:picLocks noChangeAspect="1"/>
          </p:cNvPicPr>
          <p:nvPr/>
        </p:nvPicPr>
        <p:blipFill>
          <a:blip r:embed="rId3"/>
          <a:stretch>
            <a:fillRect/>
          </a:stretch>
        </p:blipFill>
        <p:spPr>
          <a:xfrm>
            <a:off x="1445646" y="2292826"/>
            <a:ext cx="767013" cy="684324"/>
          </a:xfrm>
          <a:prstGeom prst="rect">
            <a:avLst/>
          </a:prstGeom>
        </p:spPr>
      </p:pic>
      <p:sp>
        <p:nvSpPr>
          <p:cNvPr id="13" name="object 7">
            <a:extLst>
              <a:ext uri="{FF2B5EF4-FFF2-40B4-BE49-F238E27FC236}">
                <a16:creationId xmlns:a16="http://schemas.microsoft.com/office/drawing/2014/main" id="{1181FF83-0021-EB47-BE45-DFAE708CD797}"/>
              </a:ext>
            </a:extLst>
          </p:cNvPr>
          <p:cNvSpPr txBox="1"/>
          <p:nvPr/>
        </p:nvSpPr>
        <p:spPr>
          <a:xfrm>
            <a:off x="3283495" y="1712529"/>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Servlet</a:t>
            </a:r>
            <a:endParaRPr lang="es-ES_tradnl" sz="1400" spc="-10" dirty="0">
              <a:latin typeface="Calibri" charset="0"/>
              <a:ea typeface="Calibri" charset="0"/>
              <a:cs typeface="Calibri" charset="0"/>
            </a:endParaRPr>
          </a:p>
        </p:txBody>
      </p:sp>
      <p:pic>
        <p:nvPicPr>
          <p:cNvPr id="14" name="Imagen 13">
            <a:extLst>
              <a:ext uri="{FF2B5EF4-FFF2-40B4-BE49-F238E27FC236}">
                <a16:creationId xmlns:a16="http://schemas.microsoft.com/office/drawing/2014/main" id="{BCF213AF-CE4A-B849-B95C-4E10C086D089}"/>
              </a:ext>
            </a:extLst>
          </p:cNvPr>
          <p:cNvPicPr>
            <a:picLocks noChangeAspect="1"/>
          </p:cNvPicPr>
          <p:nvPr/>
        </p:nvPicPr>
        <p:blipFill>
          <a:blip r:embed="rId4"/>
          <a:stretch>
            <a:fillRect/>
          </a:stretch>
        </p:blipFill>
        <p:spPr>
          <a:xfrm>
            <a:off x="6740287" y="2054250"/>
            <a:ext cx="447247" cy="614604"/>
          </a:xfrm>
          <a:prstGeom prst="rect">
            <a:avLst/>
          </a:prstGeom>
        </p:spPr>
      </p:pic>
      <p:sp>
        <p:nvSpPr>
          <p:cNvPr id="15" name="object 7">
            <a:extLst>
              <a:ext uri="{FF2B5EF4-FFF2-40B4-BE49-F238E27FC236}">
                <a16:creationId xmlns:a16="http://schemas.microsoft.com/office/drawing/2014/main" id="{4D0978D9-84BC-5048-B79F-2B35705EAB0C}"/>
              </a:ext>
            </a:extLst>
          </p:cNvPr>
          <p:cNvSpPr txBox="1"/>
          <p:nvPr/>
        </p:nvSpPr>
        <p:spPr>
          <a:xfrm>
            <a:off x="2230559" y="2038386"/>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Request</a:t>
            </a:r>
            <a:endParaRPr lang="es-ES_tradnl" sz="1400" spc="-10" dirty="0">
              <a:latin typeface="Calibri" charset="0"/>
              <a:ea typeface="Calibri" charset="0"/>
              <a:cs typeface="Calibri" charset="0"/>
            </a:endParaRPr>
          </a:p>
        </p:txBody>
      </p:sp>
      <p:sp>
        <p:nvSpPr>
          <p:cNvPr id="16" name="object 7">
            <a:extLst>
              <a:ext uri="{FF2B5EF4-FFF2-40B4-BE49-F238E27FC236}">
                <a16:creationId xmlns:a16="http://schemas.microsoft.com/office/drawing/2014/main" id="{43F543CD-F305-1543-906D-9204DF28DFB9}"/>
              </a:ext>
            </a:extLst>
          </p:cNvPr>
          <p:cNvSpPr txBox="1"/>
          <p:nvPr/>
        </p:nvSpPr>
        <p:spPr>
          <a:xfrm>
            <a:off x="2229124" y="3091353"/>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Response</a:t>
            </a:r>
            <a:endParaRPr lang="es-ES_tradnl" sz="1400" spc="-10" dirty="0">
              <a:latin typeface="Calibri" charset="0"/>
              <a:ea typeface="Calibri" charset="0"/>
              <a:cs typeface="Calibri" charset="0"/>
            </a:endParaRPr>
          </a:p>
        </p:txBody>
      </p:sp>
      <p:sp>
        <p:nvSpPr>
          <p:cNvPr id="17" name="object 7">
            <a:extLst>
              <a:ext uri="{FF2B5EF4-FFF2-40B4-BE49-F238E27FC236}">
                <a16:creationId xmlns:a16="http://schemas.microsoft.com/office/drawing/2014/main" id="{79BD8667-A32F-A541-8806-98F69E08AD79}"/>
              </a:ext>
            </a:extLst>
          </p:cNvPr>
          <p:cNvSpPr txBox="1"/>
          <p:nvPr/>
        </p:nvSpPr>
        <p:spPr>
          <a:xfrm>
            <a:off x="938253" y="3091353"/>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Navegador</a:t>
            </a:r>
            <a:endParaRPr lang="es-ES_tradnl" sz="1400" spc="-10" dirty="0">
              <a:latin typeface="Calibri" charset="0"/>
              <a:ea typeface="Calibri" charset="0"/>
              <a:cs typeface="Calibri" charset="0"/>
            </a:endParaRPr>
          </a:p>
        </p:txBody>
      </p:sp>
      <p:sp>
        <p:nvSpPr>
          <p:cNvPr id="18" name="object 7">
            <a:extLst>
              <a:ext uri="{FF2B5EF4-FFF2-40B4-BE49-F238E27FC236}">
                <a16:creationId xmlns:a16="http://schemas.microsoft.com/office/drawing/2014/main" id="{54533573-C780-A245-ABE1-CB10DA53D206}"/>
              </a:ext>
            </a:extLst>
          </p:cNvPr>
          <p:cNvSpPr txBox="1"/>
          <p:nvPr/>
        </p:nvSpPr>
        <p:spPr>
          <a:xfrm>
            <a:off x="4096148" y="4591633"/>
            <a:ext cx="1359171"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Contenedor Web</a:t>
            </a:r>
            <a:endParaRPr lang="es-ES_tradnl" sz="1400" spc="-10" dirty="0">
              <a:latin typeface="Calibri" charset="0"/>
              <a:ea typeface="Calibri" charset="0"/>
              <a:cs typeface="Calibri" charset="0"/>
            </a:endParaRPr>
          </a:p>
        </p:txBody>
      </p:sp>
      <p:sp>
        <p:nvSpPr>
          <p:cNvPr id="19" name="object 7">
            <a:extLst>
              <a:ext uri="{FF2B5EF4-FFF2-40B4-BE49-F238E27FC236}">
                <a16:creationId xmlns:a16="http://schemas.microsoft.com/office/drawing/2014/main" id="{6AB70634-F072-7246-A93A-19C48A6015DE}"/>
              </a:ext>
            </a:extLst>
          </p:cNvPr>
          <p:cNvSpPr txBox="1"/>
          <p:nvPr/>
        </p:nvSpPr>
        <p:spPr>
          <a:xfrm>
            <a:off x="4566304" y="3706263"/>
            <a:ext cx="1359171"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JSP</a:t>
            </a:r>
            <a:endParaRPr lang="es-ES_tradnl" sz="1400" spc="-10" dirty="0">
              <a:latin typeface="Calibri" charset="0"/>
              <a:ea typeface="Calibri" charset="0"/>
              <a:cs typeface="Calibri" charset="0"/>
            </a:endParaRPr>
          </a:p>
        </p:txBody>
      </p:sp>
      <p:sp>
        <p:nvSpPr>
          <p:cNvPr id="20" name="object 7">
            <a:extLst>
              <a:ext uri="{FF2B5EF4-FFF2-40B4-BE49-F238E27FC236}">
                <a16:creationId xmlns:a16="http://schemas.microsoft.com/office/drawing/2014/main" id="{456875B3-2C5D-7243-B9BC-39F112953EC4}"/>
              </a:ext>
            </a:extLst>
          </p:cNvPr>
          <p:cNvSpPr txBox="1"/>
          <p:nvPr/>
        </p:nvSpPr>
        <p:spPr>
          <a:xfrm>
            <a:off x="5063290" y="3127329"/>
            <a:ext cx="392029"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Usa</a:t>
            </a:r>
            <a:endParaRPr lang="es-ES_tradnl" sz="1000" spc="-10" dirty="0">
              <a:latin typeface="Calibri" charset="0"/>
              <a:ea typeface="Calibri" charset="0"/>
              <a:cs typeface="Calibri" charset="0"/>
            </a:endParaRPr>
          </a:p>
        </p:txBody>
      </p:sp>
      <p:sp>
        <p:nvSpPr>
          <p:cNvPr id="21" name="object 7">
            <a:extLst>
              <a:ext uri="{FF2B5EF4-FFF2-40B4-BE49-F238E27FC236}">
                <a16:creationId xmlns:a16="http://schemas.microsoft.com/office/drawing/2014/main" id="{02A9CB44-F62C-EE41-ADB7-652FE6A8B6CE}"/>
              </a:ext>
            </a:extLst>
          </p:cNvPr>
          <p:cNvSpPr txBox="1"/>
          <p:nvPr/>
        </p:nvSpPr>
        <p:spPr>
          <a:xfrm>
            <a:off x="3355654" y="2849383"/>
            <a:ext cx="679344"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Desplegar</a:t>
            </a:r>
            <a:endParaRPr lang="es-ES_tradnl" sz="1000" spc="-10" dirty="0">
              <a:latin typeface="Calibri" charset="0"/>
              <a:ea typeface="Calibri" charset="0"/>
              <a:cs typeface="Calibri" charset="0"/>
            </a:endParaRPr>
          </a:p>
        </p:txBody>
      </p:sp>
      <p:sp>
        <p:nvSpPr>
          <p:cNvPr id="22" name="object 7">
            <a:extLst>
              <a:ext uri="{FF2B5EF4-FFF2-40B4-BE49-F238E27FC236}">
                <a16:creationId xmlns:a16="http://schemas.microsoft.com/office/drawing/2014/main" id="{9042F6CA-287F-0E46-B073-C4F78B3F3068}"/>
              </a:ext>
            </a:extLst>
          </p:cNvPr>
          <p:cNvSpPr txBox="1"/>
          <p:nvPr/>
        </p:nvSpPr>
        <p:spPr>
          <a:xfrm>
            <a:off x="4429659" y="2208898"/>
            <a:ext cx="679344"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Resultado</a:t>
            </a:r>
            <a:endParaRPr lang="es-ES_tradnl" sz="1000" spc="-10" dirty="0">
              <a:latin typeface="Calibri" charset="0"/>
              <a:ea typeface="Calibri" charset="0"/>
              <a:cs typeface="Calibri" charset="0"/>
            </a:endParaRPr>
          </a:p>
        </p:txBody>
      </p:sp>
      <p:sp>
        <p:nvSpPr>
          <p:cNvPr id="23" name="object 7">
            <a:extLst>
              <a:ext uri="{FF2B5EF4-FFF2-40B4-BE49-F238E27FC236}">
                <a16:creationId xmlns:a16="http://schemas.microsoft.com/office/drawing/2014/main" id="{C4CF9C55-3D5B-8845-8855-C84501033B15}"/>
              </a:ext>
            </a:extLst>
          </p:cNvPr>
          <p:cNvSpPr txBox="1"/>
          <p:nvPr/>
        </p:nvSpPr>
        <p:spPr>
          <a:xfrm>
            <a:off x="4449149" y="1741636"/>
            <a:ext cx="679344" cy="307777"/>
          </a:xfrm>
          <a:prstGeom prst="rect">
            <a:avLst/>
          </a:prstGeom>
        </p:spPr>
        <p:txBody>
          <a:bodyPr vert="horz" wrap="square" lIns="0" tIns="0" rIns="0" bIns="0" rtlCol="0">
            <a:spAutoFit/>
          </a:bodyPr>
          <a:lstStyle/>
          <a:p>
            <a:r>
              <a:rPr lang="es-PE" sz="1000" spc="-10" dirty="0">
                <a:solidFill>
                  <a:srgbClr val="000000"/>
                </a:solidFill>
                <a:latin typeface="Calibri" charset="0"/>
                <a:cs typeface="Calibri" charset="0"/>
                <a:sym typeface="Arial"/>
              </a:rPr>
              <a:t>Accede e</a:t>
            </a:r>
          </a:p>
          <a:p>
            <a:r>
              <a:rPr lang="es-PE" sz="1000" spc="-10" dirty="0">
                <a:latin typeface="Calibri" charset="0"/>
                <a:ea typeface="Calibri" charset="0"/>
                <a:cs typeface="Calibri" charset="0"/>
              </a:rPr>
              <a:t>invoca</a:t>
            </a:r>
            <a:endParaRPr lang="es-ES_tradnl" sz="1000" spc="-10" dirty="0">
              <a:latin typeface="Calibri" charset="0"/>
              <a:ea typeface="Calibri" charset="0"/>
              <a:cs typeface="Calibri" charset="0"/>
            </a:endParaRPr>
          </a:p>
        </p:txBody>
      </p:sp>
      <p:sp>
        <p:nvSpPr>
          <p:cNvPr id="24" name="object 7">
            <a:extLst>
              <a:ext uri="{FF2B5EF4-FFF2-40B4-BE49-F238E27FC236}">
                <a16:creationId xmlns:a16="http://schemas.microsoft.com/office/drawing/2014/main" id="{70E5CE03-6B92-644C-99C6-89D811D45827}"/>
              </a:ext>
            </a:extLst>
          </p:cNvPr>
          <p:cNvSpPr txBox="1"/>
          <p:nvPr/>
        </p:nvSpPr>
        <p:spPr>
          <a:xfrm>
            <a:off x="5298772" y="1679475"/>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JavaBean</a:t>
            </a:r>
            <a:endParaRPr lang="es-ES_tradnl" sz="1400" spc="-10" dirty="0">
              <a:latin typeface="Calibri" charset="0"/>
              <a:ea typeface="Calibri" charset="0"/>
              <a:cs typeface="Calibri" charset="0"/>
            </a:endParaRPr>
          </a:p>
        </p:txBody>
      </p:sp>
      <p:sp>
        <p:nvSpPr>
          <p:cNvPr id="25" name="object 7">
            <a:extLst>
              <a:ext uri="{FF2B5EF4-FFF2-40B4-BE49-F238E27FC236}">
                <a16:creationId xmlns:a16="http://schemas.microsoft.com/office/drawing/2014/main" id="{BCCF73E5-AE02-2A42-B6C5-EF3F91DEF1C0}"/>
              </a:ext>
            </a:extLst>
          </p:cNvPr>
          <p:cNvSpPr txBox="1"/>
          <p:nvPr/>
        </p:nvSpPr>
        <p:spPr>
          <a:xfrm>
            <a:off x="6361466" y="1505568"/>
            <a:ext cx="1245809" cy="430887"/>
          </a:xfrm>
          <a:prstGeom prst="rect">
            <a:avLst/>
          </a:prstGeom>
        </p:spPr>
        <p:txBody>
          <a:bodyPr vert="horz" wrap="square" lIns="0" tIns="0" rIns="0" bIns="0" rtlCol="0">
            <a:spAutoFit/>
          </a:bodyPr>
          <a:lstStyle/>
          <a:p>
            <a:pPr algn="ctr"/>
            <a:r>
              <a:rPr lang="es-PE" sz="1400" spc="-10" dirty="0">
                <a:solidFill>
                  <a:srgbClr val="000000"/>
                </a:solidFill>
                <a:latin typeface="Calibri" charset="0"/>
                <a:cs typeface="Calibri" charset="0"/>
                <a:sym typeface="Arial"/>
              </a:rPr>
              <a:t>Datos</a:t>
            </a:r>
          </a:p>
          <a:p>
            <a:pPr algn="ctr"/>
            <a:r>
              <a:rPr lang="es-PE" sz="1400" spc="-10" dirty="0">
                <a:latin typeface="Calibri" charset="0"/>
                <a:ea typeface="Calibri" charset="0"/>
                <a:cs typeface="Calibri" charset="0"/>
              </a:rPr>
              <a:t>Persistentes</a:t>
            </a:r>
            <a:endParaRPr lang="es-ES_tradnl" sz="1400" spc="-10" dirty="0">
              <a:latin typeface="Calibri" charset="0"/>
              <a:ea typeface="Calibri" charset="0"/>
              <a:cs typeface="Calibri" charset="0"/>
            </a:endParaRPr>
          </a:p>
        </p:txBody>
      </p:sp>
      <p:cxnSp>
        <p:nvCxnSpPr>
          <p:cNvPr id="26" name="Conector recto 25">
            <a:extLst>
              <a:ext uri="{FF2B5EF4-FFF2-40B4-BE49-F238E27FC236}">
                <a16:creationId xmlns:a16="http://schemas.microsoft.com/office/drawing/2014/main" id="{F55FE8DC-E73A-134D-9596-BBF69C87CC49}"/>
              </a:ext>
            </a:extLst>
          </p:cNvPr>
          <p:cNvCxnSpPr>
            <a:cxnSpLocks/>
          </p:cNvCxnSpPr>
          <p:nvPr/>
        </p:nvCxnSpPr>
        <p:spPr>
          <a:xfrm flipH="1">
            <a:off x="2229124" y="2257193"/>
            <a:ext cx="1016939" cy="260723"/>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FBFD8BC2-C831-6A41-B258-CC1414E195D9}"/>
              </a:ext>
            </a:extLst>
          </p:cNvPr>
          <p:cNvCxnSpPr>
            <a:cxnSpLocks/>
            <a:stCxn id="11" idx="3"/>
            <a:endCxn id="39" idx="1"/>
          </p:cNvCxnSpPr>
          <p:nvPr/>
        </p:nvCxnSpPr>
        <p:spPr>
          <a:xfrm>
            <a:off x="2212659" y="2634988"/>
            <a:ext cx="2236490" cy="1175638"/>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sp>
        <p:nvSpPr>
          <p:cNvPr id="28" name="Rectángulo 27">
            <a:extLst>
              <a:ext uri="{FF2B5EF4-FFF2-40B4-BE49-F238E27FC236}">
                <a16:creationId xmlns:a16="http://schemas.microsoft.com/office/drawing/2014/main" id="{F7B839BF-4457-1E46-AC4D-EAD18B1E98F5}"/>
              </a:ext>
            </a:extLst>
          </p:cNvPr>
          <p:cNvSpPr/>
          <p:nvPr/>
        </p:nvSpPr>
        <p:spPr>
          <a:xfrm>
            <a:off x="3097220" y="1478136"/>
            <a:ext cx="3120700" cy="3048144"/>
          </a:xfrm>
          <a:prstGeom prst="rect">
            <a:avLst/>
          </a:prstGeom>
          <a:noFill/>
          <a:ln w="254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9" name="Conector recto 28">
            <a:extLst>
              <a:ext uri="{FF2B5EF4-FFF2-40B4-BE49-F238E27FC236}">
                <a16:creationId xmlns:a16="http://schemas.microsoft.com/office/drawing/2014/main" id="{91B39527-CC02-5C4A-B2D9-B2E923F30D7F}"/>
              </a:ext>
            </a:extLst>
          </p:cNvPr>
          <p:cNvCxnSpPr>
            <a:cxnSpLocks/>
          </p:cNvCxnSpPr>
          <p:nvPr/>
        </p:nvCxnSpPr>
        <p:spPr>
          <a:xfrm flipH="1">
            <a:off x="4351298" y="2147045"/>
            <a:ext cx="917654" cy="1780"/>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724EA742-773E-BB42-B53B-D8E14F887DA3}"/>
              </a:ext>
            </a:extLst>
          </p:cNvPr>
          <p:cNvCxnSpPr>
            <a:cxnSpLocks/>
          </p:cNvCxnSpPr>
          <p:nvPr/>
        </p:nvCxnSpPr>
        <p:spPr>
          <a:xfrm>
            <a:off x="4342380" y="2357412"/>
            <a:ext cx="956392" cy="0"/>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sp>
        <p:nvSpPr>
          <p:cNvPr id="31" name="Elipse 30">
            <a:extLst>
              <a:ext uri="{FF2B5EF4-FFF2-40B4-BE49-F238E27FC236}">
                <a16:creationId xmlns:a16="http://schemas.microsoft.com/office/drawing/2014/main" id="{FE5E75EC-2F70-9641-9845-9E65609E10EA}"/>
              </a:ext>
            </a:extLst>
          </p:cNvPr>
          <p:cNvSpPr/>
          <p:nvPr/>
        </p:nvSpPr>
        <p:spPr>
          <a:xfrm>
            <a:off x="5240419" y="1950755"/>
            <a:ext cx="808265" cy="808265"/>
          </a:xfrm>
          <a:prstGeom prst="ellipse">
            <a:avLst/>
          </a:prstGeom>
          <a:solidFill>
            <a:srgbClr val="FFB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bject 7">
            <a:extLst>
              <a:ext uri="{FF2B5EF4-FFF2-40B4-BE49-F238E27FC236}">
                <a16:creationId xmlns:a16="http://schemas.microsoft.com/office/drawing/2014/main" id="{98DEF773-08E3-5246-8A54-6872FF7151A4}"/>
              </a:ext>
            </a:extLst>
          </p:cNvPr>
          <p:cNvSpPr txBox="1"/>
          <p:nvPr/>
        </p:nvSpPr>
        <p:spPr>
          <a:xfrm>
            <a:off x="4989584" y="2222116"/>
            <a:ext cx="1309934" cy="215444"/>
          </a:xfrm>
          <a:prstGeom prst="rect">
            <a:avLst/>
          </a:prstGeom>
        </p:spPr>
        <p:txBody>
          <a:bodyPr vert="horz" wrap="square" lIns="0" tIns="0" rIns="0" bIns="0" rtlCol="0">
            <a:spAutoFit/>
          </a:bodyPr>
          <a:lstStyle/>
          <a:p>
            <a:pPr lvl="0" algn="ctr" rtl="0">
              <a:buClr>
                <a:schemeClr val="dk1"/>
              </a:buClr>
              <a:buSzPct val="100000"/>
            </a:pPr>
            <a:r>
              <a:rPr lang="es-PE" sz="1400" dirty="0">
                <a:latin typeface="Calibri" panose="020F0502020204030204" pitchFamily="34" charset="0"/>
                <a:cs typeface="Calibri" panose="020F0502020204030204" pitchFamily="34" charset="0"/>
              </a:rPr>
              <a:t>Modelo</a:t>
            </a:r>
          </a:p>
        </p:txBody>
      </p:sp>
      <p:sp>
        <p:nvSpPr>
          <p:cNvPr id="33" name="object 7">
            <a:extLst>
              <a:ext uri="{FF2B5EF4-FFF2-40B4-BE49-F238E27FC236}">
                <a16:creationId xmlns:a16="http://schemas.microsoft.com/office/drawing/2014/main" id="{EFD74365-4252-5544-9569-6A7B7C1DDCF3}"/>
              </a:ext>
            </a:extLst>
          </p:cNvPr>
          <p:cNvSpPr txBox="1"/>
          <p:nvPr/>
        </p:nvSpPr>
        <p:spPr>
          <a:xfrm>
            <a:off x="5722349" y="2168954"/>
            <a:ext cx="1359171"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Guardar</a:t>
            </a:r>
            <a:endParaRPr lang="es-ES_tradnl" sz="1000" spc="-10" dirty="0">
              <a:latin typeface="Calibri" charset="0"/>
              <a:ea typeface="Calibri" charset="0"/>
              <a:cs typeface="Calibri" charset="0"/>
            </a:endParaRPr>
          </a:p>
        </p:txBody>
      </p:sp>
      <p:sp>
        <p:nvSpPr>
          <p:cNvPr id="34" name="object 7">
            <a:extLst>
              <a:ext uri="{FF2B5EF4-FFF2-40B4-BE49-F238E27FC236}">
                <a16:creationId xmlns:a16="http://schemas.microsoft.com/office/drawing/2014/main" id="{CE00ED61-E7B5-7241-9927-A0E9798B9EFB}"/>
              </a:ext>
            </a:extLst>
          </p:cNvPr>
          <p:cNvSpPr txBox="1"/>
          <p:nvPr/>
        </p:nvSpPr>
        <p:spPr>
          <a:xfrm>
            <a:off x="5714516" y="2333953"/>
            <a:ext cx="1359171"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Obtener</a:t>
            </a:r>
            <a:endParaRPr lang="es-ES_tradnl" sz="1000" spc="-10" dirty="0">
              <a:latin typeface="Calibri" charset="0"/>
              <a:ea typeface="Calibri" charset="0"/>
              <a:cs typeface="Calibri" charset="0"/>
            </a:endParaRPr>
          </a:p>
        </p:txBody>
      </p:sp>
      <p:cxnSp>
        <p:nvCxnSpPr>
          <p:cNvPr id="35" name="Conector recto de flecha 34">
            <a:extLst>
              <a:ext uri="{FF2B5EF4-FFF2-40B4-BE49-F238E27FC236}">
                <a16:creationId xmlns:a16="http://schemas.microsoft.com/office/drawing/2014/main" id="{2C2F5132-F72F-B94F-9F8B-C0B14AA8FDF1}"/>
              </a:ext>
            </a:extLst>
          </p:cNvPr>
          <p:cNvCxnSpPr/>
          <p:nvPr/>
        </p:nvCxnSpPr>
        <p:spPr>
          <a:xfrm>
            <a:off x="6048684" y="2322842"/>
            <a:ext cx="691603" cy="0"/>
          </a:xfrm>
          <a:prstGeom prst="straightConnector1">
            <a:avLst/>
          </a:prstGeom>
          <a:ln w="19050">
            <a:solidFill>
              <a:srgbClr val="9899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14E72761-A043-D243-B6ED-24B11708BCD6}"/>
              </a:ext>
            </a:extLst>
          </p:cNvPr>
          <p:cNvCxnSpPr>
            <a:cxnSpLocks/>
          </p:cNvCxnSpPr>
          <p:nvPr/>
        </p:nvCxnSpPr>
        <p:spPr>
          <a:xfrm flipH="1" flipV="1">
            <a:off x="3897743" y="2471765"/>
            <a:ext cx="606281" cy="950342"/>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sp>
        <p:nvSpPr>
          <p:cNvPr id="37" name="Rectángulo redondeado 36">
            <a:extLst>
              <a:ext uri="{FF2B5EF4-FFF2-40B4-BE49-F238E27FC236}">
                <a16:creationId xmlns:a16="http://schemas.microsoft.com/office/drawing/2014/main" id="{FD7144C5-0C7E-744B-94C9-0E8520B61967}"/>
              </a:ext>
            </a:extLst>
          </p:cNvPr>
          <p:cNvSpPr/>
          <p:nvPr/>
        </p:nvSpPr>
        <p:spPr>
          <a:xfrm>
            <a:off x="3246063" y="2021471"/>
            <a:ext cx="1109118" cy="496445"/>
          </a:xfrm>
          <a:prstGeom prst="roundRect">
            <a:avLst/>
          </a:prstGeom>
          <a:solidFill>
            <a:srgbClr val="FE7828"/>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s-PE" sz="1400" dirty="0">
                <a:solidFill>
                  <a:schemeClr val="bg1"/>
                </a:solidFill>
                <a:latin typeface="Calibri" panose="020F0502020204030204" pitchFamily="34" charset="0"/>
                <a:ea typeface="Calibri Normal" charset="0"/>
                <a:cs typeface="Calibri" panose="020F0502020204030204" pitchFamily="34" charset="0"/>
              </a:rPr>
              <a:t>Controlador</a:t>
            </a:r>
          </a:p>
        </p:txBody>
      </p:sp>
      <p:cxnSp>
        <p:nvCxnSpPr>
          <p:cNvPr id="38" name="Conector recto 37">
            <a:extLst>
              <a:ext uri="{FF2B5EF4-FFF2-40B4-BE49-F238E27FC236}">
                <a16:creationId xmlns:a16="http://schemas.microsoft.com/office/drawing/2014/main" id="{6F0FF909-62E7-1A47-BA9D-14BEC13BD10B}"/>
              </a:ext>
            </a:extLst>
          </p:cNvPr>
          <p:cNvCxnSpPr>
            <a:cxnSpLocks/>
          </p:cNvCxnSpPr>
          <p:nvPr/>
        </p:nvCxnSpPr>
        <p:spPr>
          <a:xfrm flipH="1">
            <a:off x="4799854" y="2711991"/>
            <a:ext cx="695534" cy="729639"/>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pic>
        <p:nvPicPr>
          <p:cNvPr id="39" name="Imagen 38">
            <a:extLst>
              <a:ext uri="{FF2B5EF4-FFF2-40B4-BE49-F238E27FC236}">
                <a16:creationId xmlns:a16="http://schemas.microsoft.com/office/drawing/2014/main" id="{E32E676A-C1A0-7445-8D41-55E2F44312B5}"/>
              </a:ext>
            </a:extLst>
          </p:cNvPr>
          <p:cNvPicPr>
            <a:picLocks noChangeAspect="1"/>
          </p:cNvPicPr>
          <p:nvPr/>
        </p:nvPicPr>
        <p:blipFill>
          <a:blip r:embed="rId5"/>
          <a:stretch>
            <a:fillRect/>
          </a:stretch>
        </p:blipFill>
        <p:spPr>
          <a:xfrm>
            <a:off x="4449149" y="3422107"/>
            <a:ext cx="575791" cy="777038"/>
          </a:xfrm>
          <a:prstGeom prst="rect">
            <a:avLst/>
          </a:prstGeom>
        </p:spPr>
      </p:pic>
      <p:sp>
        <p:nvSpPr>
          <p:cNvPr id="40" name="object 7">
            <a:extLst>
              <a:ext uri="{FF2B5EF4-FFF2-40B4-BE49-F238E27FC236}">
                <a16:creationId xmlns:a16="http://schemas.microsoft.com/office/drawing/2014/main" id="{3B514E05-BC6D-C44F-866D-94140B43CEA3}"/>
              </a:ext>
            </a:extLst>
          </p:cNvPr>
          <p:cNvSpPr txBox="1"/>
          <p:nvPr/>
        </p:nvSpPr>
        <p:spPr>
          <a:xfrm>
            <a:off x="4541029" y="3541264"/>
            <a:ext cx="39202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Vista</a:t>
            </a:r>
            <a:endParaRPr lang="es-ES_tradnl" sz="1400" spc="-10" dirty="0">
              <a:latin typeface="Calibri" charset="0"/>
              <a:ea typeface="Calibri" charset="0"/>
              <a:cs typeface="Calibri" charset="0"/>
            </a:endParaRPr>
          </a:p>
        </p:txBody>
      </p:sp>
      <p:cxnSp>
        <p:nvCxnSpPr>
          <p:cNvPr id="41" name="Google Shape;97;p2">
            <a:extLst>
              <a:ext uri="{FF2B5EF4-FFF2-40B4-BE49-F238E27FC236}">
                <a16:creationId xmlns:a16="http://schemas.microsoft.com/office/drawing/2014/main" id="{9D6BE987-9D34-3C4E-A77D-8AAC2A33B639}"/>
              </a:ext>
            </a:extLst>
          </p:cNvPr>
          <p:cNvCxnSpPr/>
          <p:nvPr/>
        </p:nvCxnSpPr>
        <p:spPr>
          <a:xfrm rot="10800000">
            <a:off x="5900938" y="2668854"/>
            <a:ext cx="808265" cy="710293"/>
          </a:xfrm>
          <a:prstGeom prst="straightConnector1">
            <a:avLst/>
          </a:prstGeom>
          <a:noFill/>
          <a:ln w="19050" cap="flat" cmpd="sng">
            <a:solidFill>
              <a:srgbClr val="EE4639"/>
            </a:solidFill>
            <a:prstDash val="solid"/>
            <a:miter lim="800000"/>
            <a:headEnd type="none" w="sm" len="sm"/>
            <a:tailEnd type="triangle" w="med" len="med"/>
          </a:ln>
        </p:spPr>
      </p:cxnSp>
      <p:sp>
        <p:nvSpPr>
          <p:cNvPr id="9" name="Google Shape;95;p2">
            <a:extLst>
              <a:ext uri="{FF2B5EF4-FFF2-40B4-BE49-F238E27FC236}">
                <a16:creationId xmlns:a16="http://schemas.microsoft.com/office/drawing/2014/main" id="{0858B897-7631-704C-BFB7-C8C1BD034DD4}"/>
              </a:ext>
            </a:extLst>
          </p:cNvPr>
          <p:cNvSpPr/>
          <p:nvPr/>
        </p:nvSpPr>
        <p:spPr>
          <a:xfrm>
            <a:off x="5109003" y="1256430"/>
            <a:ext cx="2579915" cy="1885950"/>
          </a:xfrm>
          <a:custGeom>
            <a:avLst/>
            <a:gdLst/>
            <a:ahLst/>
            <a:cxnLst/>
            <a:rect l="l" t="t" r="r" b="b"/>
            <a:pathLst>
              <a:path w="3439886" h="2514600" extrusionOk="0">
                <a:moveTo>
                  <a:pt x="0" y="10886"/>
                </a:moveTo>
                <a:lnTo>
                  <a:pt x="3439886" y="0"/>
                </a:lnTo>
                <a:lnTo>
                  <a:pt x="3407229" y="2481943"/>
                </a:lnTo>
                <a:lnTo>
                  <a:pt x="772886" y="2514600"/>
                </a:lnTo>
                <a:lnTo>
                  <a:pt x="0" y="1796143"/>
                </a:lnTo>
                <a:lnTo>
                  <a:pt x="0" y="10886"/>
                </a:lnTo>
                <a:close/>
              </a:path>
            </a:pathLst>
          </a:custGeom>
          <a:noFill/>
          <a:ln w="31750" cap="flat" cmpd="sng">
            <a:solidFill>
              <a:srgbClr val="EE4639"/>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43" name="object 7">
            <a:extLst>
              <a:ext uri="{FF2B5EF4-FFF2-40B4-BE49-F238E27FC236}">
                <a16:creationId xmlns:a16="http://schemas.microsoft.com/office/drawing/2014/main" id="{F2533AA9-77D2-CD4D-A147-2031A2819F09}"/>
              </a:ext>
            </a:extLst>
          </p:cNvPr>
          <p:cNvSpPr txBox="1"/>
          <p:nvPr/>
        </p:nvSpPr>
        <p:spPr>
          <a:xfrm>
            <a:off x="506796" y="914400"/>
            <a:ext cx="8168892" cy="246221"/>
          </a:xfrm>
          <a:prstGeom prst="rect">
            <a:avLst/>
          </a:prstGeom>
        </p:spPr>
        <p:txBody>
          <a:bodyPr vert="horz" wrap="square" lIns="0" tIns="0" rIns="0" bIns="0" rtlCol="0">
            <a:spAutoFit/>
          </a:bodyPr>
          <a:lstStyle/>
          <a:p>
            <a:pPr>
              <a:spcAft>
                <a:spcPts val="600"/>
              </a:spcAft>
            </a:pPr>
            <a:r>
              <a:rPr lang="es-PE" sz="1600" b="1" spc="-10" dirty="0">
                <a:latin typeface="Calibri" charset="0"/>
                <a:cs typeface="Calibri" charset="0"/>
              </a:rPr>
              <a:t>RESUMEN</a:t>
            </a:r>
            <a:endParaRPr lang="es-ES_tradnl" sz="1600" spc="-10" dirty="0">
              <a:latin typeface="Calibri" charset="0"/>
              <a:ea typeface="Calibri" charset="0"/>
              <a:cs typeface="Calibri" charset="0"/>
            </a:endParaRPr>
          </a:p>
        </p:txBody>
      </p:sp>
      <p:sp>
        <p:nvSpPr>
          <p:cNvPr id="44" name="Rectangle 5">
            <a:extLst>
              <a:ext uri="{FF2B5EF4-FFF2-40B4-BE49-F238E27FC236}">
                <a16:creationId xmlns:a16="http://schemas.microsoft.com/office/drawing/2014/main" id="{1BDD9FE2-2D72-9E4D-A592-395CDE0F5661}"/>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sym typeface="Calibri"/>
              </a:rPr>
              <a:t>GESTIÓN DE FRAMEWORK DE PERSISTENCIA JPA Y MAPEOS ORM</a:t>
            </a:r>
            <a:r>
              <a:rPr lang="es-PE" sz="1000" dirty="0">
                <a:solidFill>
                  <a:schemeClr val="bg1">
                    <a:lumMod val="65000"/>
                  </a:schemeClr>
                </a:solidFill>
                <a:latin typeface="Calibri" charset="0"/>
                <a:cs typeface="Calibri" charset="0"/>
              </a:rPr>
              <a:t> </a:t>
            </a:r>
            <a:r>
              <a:rPr lang="es-PE" sz="1000" dirty="0">
                <a:solidFill>
                  <a:schemeClr val="bg1">
                    <a:lumMod val="65000"/>
                  </a:schemeClr>
                </a:solidFill>
                <a:latin typeface="Calibri" charset="0"/>
                <a:cs typeface="Calibri" charset="0"/>
                <a:sym typeface="Calibri"/>
              </a:rPr>
              <a:t>RESUMEN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5" name="Rectangle 5">
            <a:extLst>
              <a:ext uri="{FF2B5EF4-FFF2-40B4-BE49-F238E27FC236}">
                <a16:creationId xmlns:a16="http://schemas.microsoft.com/office/drawing/2014/main" id="{1AA05E6C-0CE8-A94C-AA67-609D1767E99D}"/>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sym typeface="Calibri"/>
              </a:rPr>
              <a:t>GESTIÓN DE FRAMEWORK DE PERSISTENCIA JPA Y MAPEOS ORM</a:t>
            </a:r>
            <a:r>
              <a:rPr lang="es-PE" sz="1000" dirty="0">
                <a:solidFill>
                  <a:schemeClr val="bg1">
                    <a:lumMod val="65000"/>
                  </a:schemeClr>
                </a:solidFill>
                <a:latin typeface="Calibri" charset="0"/>
                <a:cs typeface="Calibri" charset="0"/>
              </a:rPr>
              <a:t> </a:t>
            </a:r>
            <a:r>
              <a:rPr lang="es-PE" sz="1000" dirty="0">
                <a:solidFill>
                  <a:schemeClr val="bg1">
                    <a:lumMod val="65000"/>
                  </a:schemeClr>
                </a:solidFill>
                <a:latin typeface="Calibri" charset="0"/>
                <a:cs typeface="Calibri" charset="0"/>
                <a:sym typeface="Calibri"/>
              </a:rPr>
              <a:t>RESUMEN</a:t>
            </a:r>
          </a:p>
        </p:txBody>
      </p:sp>
      <p:sp>
        <p:nvSpPr>
          <p:cNvPr id="6" name="object 7">
            <a:extLst>
              <a:ext uri="{FF2B5EF4-FFF2-40B4-BE49-F238E27FC236}">
                <a16:creationId xmlns:a16="http://schemas.microsoft.com/office/drawing/2014/main" id="{7D9BE7A3-2361-B14A-859D-7500782E0BB0}"/>
              </a:ext>
            </a:extLst>
          </p:cNvPr>
          <p:cNvSpPr txBox="1"/>
          <p:nvPr/>
        </p:nvSpPr>
        <p:spPr>
          <a:xfrm>
            <a:off x="506796" y="914400"/>
            <a:ext cx="8168892" cy="1308050"/>
          </a:xfrm>
          <a:prstGeom prst="rect">
            <a:avLst/>
          </a:prstGeom>
        </p:spPr>
        <p:txBody>
          <a:bodyPr vert="horz" wrap="square" lIns="0" tIns="0" rIns="0" bIns="0" rtlCol="0">
            <a:spAutoFit/>
          </a:bodyPr>
          <a:lstStyle/>
          <a:p>
            <a:pPr>
              <a:spcAft>
                <a:spcPts val="600"/>
              </a:spcAft>
            </a:pPr>
            <a:r>
              <a:rPr lang="es-PE" sz="1600" b="1" spc="-10" dirty="0">
                <a:latin typeface="Calibri" charset="0"/>
                <a:cs typeface="Calibri" charset="0"/>
              </a:rPr>
              <a:t>RESUMEN</a:t>
            </a:r>
            <a:endParaRPr lang="es-PE" sz="1600" b="1" spc="-10" dirty="0">
              <a:solidFill>
                <a:srgbClr val="000000"/>
              </a:solidFill>
              <a:latin typeface="Calibri" charset="0"/>
              <a:cs typeface="Calibri" charset="0"/>
              <a:sym typeface="Arial"/>
            </a:endParaRPr>
          </a:p>
          <a:p>
            <a:pPr marL="179388" indent="-179388">
              <a:buFont typeface="Arial" panose="020B0604020202020204" pitchFamily="34" charset="0"/>
              <a:buChar char="•"/>
            </a:pPr>
            <a:r>
              <a:rPr lang="es-ES" sz="1600" spc="-10" dirty="0">
                <a:latin typeface="Calibri" charset="0"/>
                <a:cs typeface="Calibri" charset="0"/>
              </a:rPr>
              <a:t>Las clases de entidades representan registros de tablas. Se definen mediante la anotación @</a:t>
            </a:r>
            <a:r>
              <a:rPr lang="es-ES" sz="1600" spc="-10" dirty="0" err="1">
                <a:latin typeface="Calibri" charset="0"/>
                <a:cs typeface="Calibri" charset="0"/>
              </a:rPr>
              <a:t>Entity</a:t>
            </a:r>
            <a:r>
              <a:rPr lang="es-ES" sz="1600" spc="-10" dirty="0">
                <a:latin typeface="Calibri" charset="0"/>
                <a:cs typeface="Calibri" charset="0"/>
              </a:rPr>
              <a:t>.</a:t>
            </a:r>
          </a:p>
          <a:p>
            <a:pPr marL="179388" indent="-179388">
              <a:buFont typeface="Arial" panose="020B0604020202020204" pitchFamily="34" charset="0"/>
              <a:buChar char="•"/>
            </a:pPr>
            <a:r>
              <a:rPr lang="es-ES" sz="1600" spc="-10" dirty="0">
                <a:latin typeface="Calibri" charset="0"/>
                <a:ea typeface="Calibri" charset="0"/>
                <a:cs typeface="Calibri" charset="0"/>
              </a:rPr>
              <a:t>Los recursos JDBC y los pools de conexiones se utilizan por el servidor web para implementar la conexión a la base de datos. Se definen en el servidor.</a:t>
            </a:r>
            <a:endParaRPr lang="es-ES_tradnl" sz="1600" spc="-10" dirty="0">
              <a:latin typeface="Calibri" charset="0"/>
              <a:ea typeface="Calibri" charset="0"/>
              <a:cs typeface="Calibr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5" name="Rectangle 5">
            <a:extLst>
              <a:ext uri="{FF2B5EF4-FFF2-40B4-BE49-F238E27FC236}">
                <a16:creationId xmlns:a16="http://schemas.microsoft.com/office/drawing/2014/main" id="{2BEA3586-1AD7-C549-B879-7A0B4DB21998}"/>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sym typeface="Calibri"/>
              </a:rPr>
              <a:t>GESTIÓN DE FRAMEWORK DE PERSISTENCIA JPA Y MAPEOS ORM</a:t>
            </a:r>
            <a:r>
              <a:rPr lang="es-PE" sz="1000" dirty="0">
                <a:solidFill>
                  <a:schemeClr val="bg1">
                    <a:lumMod val="65000"/>
                  </a:schemeClr>
                </a:solidFill>
                <a:latin typeface="Calibri" charset="0"/>
                <a:cs typeface="Calibri" charset="0"/>
              </a:rPr>
              <a:t> </a:t>
            </a:r>
            <a:r>
              <a:rPr lang="es-PE" sz="1000" dirty="0">
                <a:solidFill>
                  <a:schemeClr val="bg1">
                    <a:lumMod val="65000"/>
                  </a:schemeClr>
                </a:solidFill>
                <a:latin typeface="Calibri" charset="0"/>
                <a:cs typeface="Calibri" charset="0"/>
                <a:sym typeface="Calibri"/>
              </a:rPr>
              <a:t>RESUMEN</a:t>
            </a:r>
          </a:p>
        </p:txBody>
      </p:sp>
      <p:sp>
        <p:nvSpPr>
          <p:cNvPr id="6" name="object 7">
            <a:extLst>
              <a:ext uri="{FF2B5EF4-FFF2-40B4-BE49-F238E27FC236}">
                <a16:creationId xmlns:a16="http://schemas.microsoft.com/office/drawing/2014/main" id="{F1224681-5A42-D741-A012-801057299E88}"/>
              </a:ext>
            </a:extLst>
          </p:cNvPr>
          <p:cNvSpPr txBox="1"/>
          <p:nvPr/>
        </p:nvSpPr>
        <p:spPr>
          <a:xfrm>
            <a:off x="506796" y="914400"/>
            <a:ext cx="7663983" cy="1308050"/>
          </a:xfrm>
          <a:prstGeom prst="rect">
            <a:avLst/>
          </a:prstGeom>
        </p:spPr>
        <p:txBody>
          <a:bodyPr vert="horz" wrap="square" lIns="0" tIns="0" rIns="0" bIns="0" rtlCol="0">
            <a:spAutoFit/>
          </a:bodyPr>
          <a:lstStyle/>
          <a:p>
            <a:pPr>
              <a:spcAft>
                <a:spcPts val="600"/>
              </a:spcAft>
            </a:pPr>
            <a:r>
              <a:rPr lang="es-PE" sz="1600" b="1" spc="-10" dirty="0">
                <a:latin typeface="Calibri" charset="0"/>
                <a:cs typeface="Calibri" charset="0"/>
              </a:rPr>
              <a:t>RESUMEN</a:t>
            </a:r>
            <a:endParaRPr lang="es-PE" sz="1600" b="1" spc="-10" dirty="0">
              <a:solidFill>
                <a:srgbClr val="000000"/>
              </a:solidFill>
              <a:latin typeface="Calibri" charset="0"/>
              <a:cs typeface="Calibri" charset="0"/>
              <a:sym typeface="Arial"/>
            </a:endParaRPr>
          </a:p>
          <a:p>
            <a:pPr marL="179388" indent="-179388">
              <a:buFont typeface="Arial" panose="020B0604020202020204" pitchFamily="34" charset="0"/>
              <a:buChar char="•"/>
            </a:pPr>
            <a:r>
              <a:rPr lang="es-ES" sz="1600" spc="-10" dirty="0">
                <a:latin typeface="Calibri" charset="0"/>
                <a:cs typeface="Calibri" charset="0"/>
              </a:rPr>
              <a:t>Los recursos utilizados por una aplicación se especifican en el fichero </a:t>
            </a:r>
            <a:r>
              <a:rPr lang="es-ES" sz="1600" spc="-10" dirty="0" err="1">
                <a:latin typeface="Calibri" charset="0"/>
                <a:cs typeface="Calibri" charset="0"/>
              </a:rPr>
              <a:t>persistence.xml</a:t>
            </a:r>
            <a:r>
              <a:rPr lang="es-ES" sz="1600" spc="-10" dirty="0">
                <a:latin typeface="Calibri" charset="0"/>
                <a:cs typeface="Calibri" charset="0"/>
              </a:rPr>
              <a:t>.</a:t>
            </a:r>
          </a:p>
          <a:p>
            <a:pPr marL="179388" indent="-179388">
              <a:buFont typeface="Arial" panose="020B0604020202020204" pitchFamily="34" charset="0"/>
              <a:buChar char="•"/>
            </a:pPr>
            <a:r>
              <a:rPr lang="es-ES" sz="1600" spc="-10" dirty="0">
                <a:latin typeface="Calibri" charset="0"/>
                <a:ea typeface="Calibri" charset="0"/>
                <a:cs typeface="Calibri" charset="0"/>
              </a:rPr>
              <a:t>Los </a:t>
            </a:r>
            <a:r>
              <a:rPr lang="es-ES" sz="1600" spc="-10" dirty="0" err="1">
                <a:latin typeface="Calibri" charset="0"/>
                <a:ea typeface="Calibri" charset="0"/>
                <a:cs typeface="Calibri" charset="0"/>
              </a:rPr>
              <a:t>EntityManagers</a:t>
            </a:r>
            <a:r>
              <a:rPr lang="es-ES" sz="1600" spc="-10" dirty="0">
                <a:latin typeface="Calibri" charset="0"/>
                <a:ea typeface="Calibri" charset="0"/>
                <a:cs typeface="Calibri" charset="0"/>
              </a:rPr>
              <a:t> gestionan el acceso a las bases de datos. Se inyectan en un objeto gestionado por un contenedor o se crean a partir de una fábrica inyectada. Están asociados a un recurso JDBC.</a:t>
            </a:r>
            <a:endParaRPr lang="es-ES_tradnl" sz="1600" spc="-10" dirty="0">
              <a:latin typeface="Calibri" charset="0"/>
              <a:ea typeface="Calibri" charset="0"/>
              <a:cs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5" name="Rectangle 5">
            <a:extLst>
              <a:ext uri="{FF2B5EF4-FFF2-40B4-BE49-F238E27FC236}">
                <a16:creationId xmlns:a16="http://schemas.microsoft.com/office/drawing/2014/main" id="{F429775D-2EC0-9D40-8024-980D6CCA4041}"/>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sym typeface="Calibri"/>
              </a:rPr>
              <a:t>GESTIÓN DE FRAMEWORK DE PERSISTENCIA JPA Y MAPEOS ORM</a:t>
            </a:r>
            <a:r>
              <a:rPr lang="es-PE" sz="1000" dirty="0">
                <a:solidFill>
                  <a:schemeClr val="bg1">
                    <a:lumMod val="65000"/>
                  </a:schemeClr>
                </a:solidFill>
                <a:latin typeface="Calibri" charset="0"/>
                <a:cs typeface="Calibri" charset="0"/>
              </a:rPr>
              <a:t> </a:t>
            </a:r>
            <a:r>
              <a:rPr lang="es-PE" sz="1000" dirty="0">
                <a:solidFill>
                  <a:schemeClr val="bg1">
                    <a:lumMod val="65000"/>
                  </a:schemeClr>
                </a:solidFill>
                <a:latin typeface="Calibri" charset="0"/>
                <a:cs typeface="Calibri" charset="0"/>
                <a:sym typeface="Calibri"/>
              </a:rPr>
              <a:t>RESUMEN</a:t>
            </a:r>
          </a:p>
        </p:txBody>
      </p:sp>
      <p:sp>
        <p:nvSpPr>
          <p:cNvPr id="6" name="object 7">
            <a:extLst>
              <a:ext uri="{FF2B5EF4-FFF2-40B4-BE49-F238E27FC236}">
                <a16:creationId xmlns:a16="http://schemas.microsoft.com/office/drawing/2014/main" id="{9D7AC2B3-BFF3-6348-96B5-BCF8F6C3CB8C}"/>
              </a:ext>
            </a:extLst>
          </p:cNvPr>
          <p:cNvSpPr txBox="1"/>
          <p:nvPr/>
        </p:nvSpPr>
        <p:spPr>
          <a:xfrm>
            <a:off x="506796" y="914400"/>
            <a:ext cx="8168892" cy="815608"/>
          </a:xfrm>
          <a:prstGeom prst="rect">
            <a:avLst/>
          </a:prstGeom>
        </p:spPr>
        <p:txBody>
          <a:bodyPr vert="horz" wrap="square" lIns="0" tIns="0" rIns="0" bIns="0" rtlCol="0">
            <a:spAutoFit/>
          </a:bodyPr>
          <a:lstStyle/>
          <a:p>
            <a:pPr>
              <a:spcAft>
                <a:spcPts val="600"/>
              </a:spcAft>
            </a:pPr>
            <a:r>
              <a:rPr lang="es-PE" sz="1600" b="1" spc="-10" dirty="0">
                <a:latin typeface="Calibri" charset="0"/>
                <a:cs typeface="Calibri" charset="0"/>
              </a:rPr>
              <a:t>RESUMEN</a:t>
            </a:r>
            <a:endParaRPr lang="es-PE" sz="1600" b="1" spc="-10" dirty="0">
              <a:solidFill>
                <a:srgbClr val="000000"/>
              </a:solidFill>
              <a:latin typeface="Calibri" charset="0"/>
              <a:cs typeface="Calibri" charset="0"/>
              <a:sym typeface="Arial"/>
            </a:endParaRPr>
          </a:p>
          <a:p>
            <a:pPr marL="179388" indent="-179388">
              <a:buFont typeface="Arial" panose="020B0604020202020204" pitchFamily="34" charset="0"/>
              <a:buChar char="•"/>
            </a:pPr>
            <a:r>
              <a:rPr lang="es-ES" sz="1600" spc="-10" dirty="0">
                <a:latin typeface="Calibri" charset="0"/>
                <a:cs typeface="Calibri" charset="0"/>
              </a:rPr>
              <a:t>Los </a:t>
            </a:r>
            <a:r>
              <a:rPr lang="es-ES" sz="1600" spc="-10" dirty="0" err="1">
                <a:latin typeface="Calibri" charset="0"/>
                <a:cs typeface="Calibri" charset="0"/>
              </a:rPr>
              <a:t>TypedQuerys</a:t>
            </a:r>
            <a:r>
              <a:rPr lang="es-ES" sz="1600" spc="-10" dirty="0">
                <a:latin typeface="Calibri" charset="0"/>
                <a:cs typeface="Calibri" charset="0"/>
              </a:rPr>
              <a:t> pueden ejecutar consultas JPA.</a:t>
            </a:r>
          </a:p>
          <a:p>
            <a:pPr marL="180000"/>
            <a:r>
              <a:rPr lang="es-ES" sz="1600" spc="-10" dirty="0">
                <a:latin typeface="Calibri" charset="0"/>
                <a:ea typeface="Calibri" charset="0"/>
                <a:cs typeface="Calibri" charset="0"/>
              </a:rPr>
              <a:t>Se crean a partir de ellas y en su caso devuelven listas de entidades.</a:t>
            </a:r>
            <a:endParaRPr lang="es-ES_tradnl" sz="1600" spc="-10" dirty="0">
              <a:latin typeface="Calibri" charset="0"/>
              <a:ea typeface="Calibri"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694D36-CE3C-5146-BF25-C5EF52F1A45F}"/>
              </a:ext>
            </a:extLst>
          </p:cNvPr>
          <p:cNvSpPr/>
          <p:nvPr/>
        </p:nvSpPr>
        <p:spPr>
          <a:xfrm>
            <a:off x="0" y="1"/>
            <a:ext cx="9144000" cy="5715000"/>
          </a:xfrm>
          <a:prstGeom prst="rect">
            <a:avLst/>
          </a:prstGeom>
          <a:solidFill>
            <a:srgbClr val="DFA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CuadroTexto 4">
            <a:extLst>
              <a:ext uri="{FF2B5EF4-FFF2-40B4-BE49-F238E27FC236}">
                <a16:creationId xmlns:a16="http://schemas.microsoft.com/office/drawing/2014/main" id="{366D246F-8D18-7542-966E-E12BA1CD73F1}"/>
              </a:ext>
            </a:extLst>
          </p:cNvPr>
          <p:cNvSpPr txBox="1"/>
          <p:nvPr/>
        </p:nvSpPr>
        <p:spPr>
          <a:xfrm>
            <a:off x="2519363" y="2540738"/>
            <a:ext cx="4581728" cy="812530"/>
          </a:xfrm>
          <a:prstGeom prst="rect">
            <a:avLst/>
          </a:prstGeom>
          <a:noFill/>
        </p:spPr>
        <p:txBody>
          <a:bodyPr wrap="square" lIns="0" tIns="0" rIns="0" bIns="0" rtlCol="0">
            <a:spAutoFit/>
          </a:bodyPr>
          <a:lstStyle/>
          <a:p>
            <a:pPr>
              <a:lnSpc>
                <a:spcPct val="80000"/>
              </a:lnSpc>
            </a:pPr>
            <a:r>
              <a:rPr lang="es-ES_tradnl" sz="3300" dirty="0">
                <a:solidFill>
                  <a:schemeClr val="bg1"/>
                </a:solidFill>
                <a:latin typeface="Graphik Regular" charset="0"/>
                <a:ea typeface="Graphik Regular" charset="0"/>
                <a:cs typeface="Graphik Regular" charset="0"/>
              </a:rPr>
              <a:t>OBJETIVOS</a:t>
            </a:r>
          </a:p>
          <a:p>
            <a:pPr>
              <a:lnSpc>
                <a:spcPct val="80000"/>
              </a:lnSpc>
            </a:pPr>
            <a:r>
              <a:rPr lang="es-ES_tradnl" sz="3300" b="1" dirty="0">
                <a:solidFill>
                  <a:schemeClr val="bg1"/>
                </a:solidFill>
                <a:latin typeface="Graphik Bold" charset="0"/>
                <a:ea typeface="Graphik Bold" charset="0"/>
                <a:cs typeface="Graphik Bold" charset="0"/>
              </a:rPr>
              <a:t>DE LA SESIÓN</a:t>
            </a:r>
          </a:p>
        </p:txBody>
      </p:sp>
      <p:pic>
        <p:nvPicPr>
          <p:cNvPr id="6" name="Imagen 5">
            <a:extLst>
              <a:ext uri="{FF2B5EF4-FFF2-40B4-BE49-F238E27FC236}">
                <a16:creationId xmlns:a16="http://schemas.microsoft.com/office/drawing/2014/main" id="{546DAC70-F161-7347-A5C4-312CA1251FEE}"/>
              </a:ext>
            </a:extLst>
          </p:cNvPr>
          <p:cNvPicPr>
            <a:picLocks noChangeAspect="1"/>
          </p:cNvPicPr>
          <p:nvPr/>
        </p:nvPicPr>
        <p:blipFill>
          <a:blip r:embed="rId2"/>
          <a:stretch>
            <a:fillRect/>
          </a:stretch>
        </p:blipFill>
        <p:spPr>
          <a:xfrm>
            <a:off x="2528619" y="2194222"/>
            <a:ext cx="202176" cy="208211"/>
          </a:xfrm>
          <a:prstGeom prst="rect">
            <a:avLst/>
          </a:prstGeom>
        </p:spPr>
      </p:pic>
      <p:pic>
        <p:nvPicPr>
          <p:cNvPr id="7" name="Imagen 6">
            <a:extLst>
              <a:ext uri="{FF2B5EF4-FFF2-40B4-BE49-F238E27FC236}">
                <a16:creationId xmlns:a16="http://schemas.microsoft.com/office/drawing/2014/main" id="{36C2CB43-F9C8-4241-B411-8CAB51506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 y="946968"/>
            <a:ext cx="2073162" cy="3900135"/>
          </a:xfrm>
          <a:prstGeom prst="rect">
            <a:avLst/>
          </a:prstGeom>
        </p:spPr>
      </p:pic>
    </p:spTree>
    <p:extLst>
      <p:ext uri="{BB962C8B-B14F-4D97-AF65-F5344CB8AC3E}">
        <p14:creationId xmlns:p14="http://schemas.microsoft.com/office/powerpoint/2010/main" val="210307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3" name="Rectángulo 2">
            <a:extLst>
              <a:ext uri="{FF2B5EF4-FFF2-40B4-BE49-F238E27FC236}">
                <a16:creationId xmlns:a16="http://schemas.microsoft.com/office/drawing/2014/main" id="{0BDD6D79-0B27-BC46-B198-0D07ABB429DD}"/>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CuadroTexto 3">
            <a:extLst>
              <a:ext uri="{FF2B5EF4-FFF2-40B4-BE49-F238E27FC236}">
                <a16:creationId xmlns:a16="http://schemas.microsoft.com/office/drawing/2014/main" id="{DF6F3D45-867E-6C45-8629-167AE88D013E}"/>
              </a:ext>
            </a:extLst>
          </p:cNvPr>
          <p:cNvSpPr txBox="1"/>
          <p:nvPr/>
        </p:nvSpPr>
        <p:spPr>
          <a:xfrm>
            <a:off x="1008063" y="3169973"/>
            <a:ext cx="4578921" cy="1107996"/>
          </a:xfrm>
          <a:prstGeom prst="rect">
            <a:avLst/>
          </a:prstGeom>
          <a:noFill/>
        </p:spPr>
        <p:txBody>
          <a:bodyPr wrap="square" lIns="0" tIns="0" rIns="0" bIns="0" rtlCol="0">
            <a:spAutoFit/>
          </a:bodyPr>
          <a:lstStyle/>
          <a:p>
            <a:pPr marL="0" marR="0" lvl="0" indent="0" rtl="0">
              <a:spcBef>
                <a:spcPts val="0"/>
              </a:spcBef>
              <a:spcAft>
                <a:spcPts val="0"/>
              </a:spcAft>
              <a:buClr>
                <a:schemeClr val="accent5"/>
              </a:buClr>
              <a:buSzPts val="5400"/>
              <a:buFont typeface="Calibri"/>
              <a:buNone/>
            </a:pPr>
            <a:r>
              <a:rPr lang="es-PE" sz="2400" dirty="0">
                <a:solidFill>
                  <a:schemeClr val="bg1"/>
                </a:solidFill>
                <a:latin typeface="Graphik Regular" charset="0"/>
                <a:sym typeface="Calibri"/>
              </a:rPr>
              <a:t>GESTIÓN DE MARCO DE </a:t>
            </a:r>
            <a:r>
              <a:rPr lang="es-PE" sz="2400" b="1" dirty="0">
                <a:solidFill>
                  <a:schemeClr val="bg1"/>
                </a:solidFill>
                <a:latin typeface="Graphik Bold" panose="020B0503030202060203" pitchFamily="34" charset="77"/>
                <a:sym typeface="Calibri"/>
              </a:rPr>
              <a:t>TRABAJO DE PERSISTENCIA JPA Y MAPEOS ORM. (TAREA)</a:t>
            </a:r>
          </a:p>
        </p:txBody>
      </p:sp>
      <p:pic>
        <p:nvPicPr>
          <p:cNvPr id="5" name="Imagen 4">
            <a:extLst>
              <a:ext uri="{FF2B5EF4-FFF2-40B4-BE49-F238E27FC236}">
                <a16:creationId xmlns:a16="http://schemas.microsoft.com/office/drawing/2014/main" id="{05F4B9EE-8BCC-404B-B7E0-EB7D1FF7AFD0}"/>
              </a:ext>
            </a:extLst>
          </p:cNvPr>
          <p:cNvPicPr>
            <a:picLocks noChangeAspect="1"/>
          </p:cNvPicPr>
          <p:nvPr/>
        </p:nvPicPr>
        <p:blipFill>
          <a:blip r:embed="rId3"/>
          <a:stretch>
            <a:fillRect/>
          </a:stretch>
        </p:blipFill>
        <p:spPr>
          <a:xfrm>
            <a:off x="1008064" y="2869613"/>
            <a:ext cx="195424" cy="2012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9" name="Rectángulo 8">
            <a:extLst>
              <a:ext uri="{FF2B5EF4-FFF2-40B4-BE49-F238E27FC236}">
                <a16:creationId xmlns:a16="http://schemas.microsoft.com/office/drawing/2014/main" id="{7E981460-DA89-4C46-8D62-924EAE3D612D}"/>
              </a:ext>
            </a:extLst>
          </p:cNvPr>
          <p:cNvSpPr/>
          <p:nvPr/>
        </p:nvSpPr>
        <p:spPr>
          <a:xfrm>
            <a:off x="683568" y="481236"/>
            <a:ext cx="909992" cy="193899"/>
          </a:xfrm>
          <a:prstGeom prst="rect">
            <a:avLst/>
          </a:prstGeom>
        </p:spPr>
        <p:txBody>
          <a:bodyPr wrap="square" lIns="0" tIns="0" rIns="0" bIns="0">
            <a:spAutoFit/>
          </a:bodyPr>
          <a:lstStyle/>
          <a:p>
            <a:pPr>
              <a:lnSpc>
                <a:spcPct val="90000"/>
              </a:lnSpc>
              <a:spcBef>
                <a:spcPts val="0"/>
              </a:spcBef>
              <a:defRPr/>
            </a:pPr>
            <a:r>
              <a:rPr lang="es-PE" sz="1400" b="1" dirty="0">
                <a:solidFill>
                  <a:srgbClr val="00B1C3"/>
                </a:solidFill>
                <a:latin typeface="Calibri" charset="0"/>
                <a:ea typeface="Calibri" charset="0"/>
                <a:cs typeface="Calibri" charset="0"/>
              </a:rPr>
              <a:t>TAREA</a:t>
            </a:r>
            <a:endParaRPr lang="es-ES" sz="1600" b="1" dirty="0">
              <a:solidFill>
                <a:srgbClr val="00B1C3"/>
              </a:solidFill>
              <a:latin typeface="Calibri" charset="0"/>
              <a:ea typeface="Calibri" charset="0"/>
              <a:cs typeface="Calibri" charset="0"/>
            </a:endParaRPr>
          </a:p>
        </p:txBody>
      </p:sp>
      <p:grpSp>
        <p:nvGrpSpPr>
          <p:cNvPr id="10" name="Agrupar 7">
            <a:extLst>
              <a:ext uri="{FF2B5EF4-FFF2-40B4-BE49-F238E27FC236}">
                <a16:creationId xmlns:a16="http://schemas.microsoft.com/office/drawing/2014/main" id="{CC3AC05B-0A26-5242-87C7-EEDF2E9F5B4C}"/>
              </a:ext>
            </a:extLst>
          </p:cNvPr>
          <p:cNvGrpSpPr/>
          <p:nvPr/>
        </p:nvGrpSpPr>
        <p:grpSpPr>
          <a:xfrm>
            <a:off x="514858" y="499074"/>
            <a:ext cx="131794" cy="132296"/>
            <a:chOff x="511902" y="912278"/>
            <a:chExt cx="281320" cy="282391"/>
          </a:xfrm>
        </p:grpSpPr>
        <p:sp>
          <p:nvSpPr>
            <p:cNvPr id="11" name="Elipse 10">
              <a:extLst>
                <a:ext uri="{FF2B5EF4-FFF2-40B4-BE49-F238E27FC236}">
                  <a16:creationId xmlns:a16="http://schemas.microsoft.com/office/drawing/2014/main" id="{4828A77A-E23E-0144-AA71-C3D0596C35F4}"/>
                </a:ext>
              </a:extLst>
            </p:cNvPr>
            <p:cNvSpPr/>
            <p:nvPr/>
          </p:nvSpPr>
          <p:spPr>
            <a:xfrm rot="5400000">
              <a:off x="511366" y="912814"/>
              <a:ext cx="282391" cy="281320"/>
            </a:xfrm>
            <a:prstGeom prst="ellipse">
              <a:avLst/>
            </a:prstGeom>
            <a:solidFill>
              <a:srgbClr val="00B1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2" name="Imagen 11">
              <a:extLst>
                <a:ext uri="{FF2B5EF4-FFF2-40B4-BE49-F238E27FC236}">
                  <a16:creationId xmlns:a16="http://schemas.microsoft.com/office/drawing/2014/main" id="{BD6F7F83-6FF9-7747-8945-525E2E159B58}"/>
                </a:ext>
              </a:extLst>
            </p:cNvPr>
            <p:cNvPicPr>
              <a:picLocks noChangeAspect="1"/>
            </p:cNvPicPr>
            <p:nvPr/>
          </p:nvPicPr>
          <p:blipFill>
            <a:blip r:embed="rId3">
              <a:alphaModFix/>
              <a:lum bright="100000" contrast="100000"/>
            </a:blip>
            <a:stretch>
              <a:fillRect/>
            </a:stretch>
          </p:blipFill>
          <p:spPr>
            <a:xfrm rot="5400000">
              <a:off x="578093" y="979007"/>
              <a:ext cx="148937" cy="148937"/>
            </a:xfrm>
            <a:prstGeom prst="rect">
              <a:avLst/>
            </a:prstGeom>
          </p:spPr>
        </p:pic>
      </p:grpSp>
      <p:sp>
        <p:nvSpPr>
          <p:cNvPr id="13" name="Rectángulo 12">
            <a:extLst>
              <a:ext uri="{FF2B5EF4-FFF2-40B4-BE49-F238E27FC236}">
                <a16:creationId xmlns:a16="http://schemas.microsoft.com/office/drawing/2014/main" id="{5800E133-3CE6-1C40-94D5-482582DFC1FE}"/>
              </a:ext>
            </a:extLst>
          </p:cNvPr>
          <p:cNvSpPr/>
          <p:nvPr/>
        </p:nvSpPr>
        <p:spPr>
          <a:xfrm>
            <a:off x="503238" y="912813"/>
            <a:ext cx="8172450" cy="4321175"/>
          </a:xfrm>
          <a:prstGeom prst="rect">
            <a:avLst/>
          </a:prstGeom>
          <a:solidFill>
            <a:srgbClr val="D1EFF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0">
            <a:extLst>
              <a:ext uri="{FF2B5EF4-FFF2-40B4-BE49-F238E27FC236}">
                <a16:creationId xmlns:a16="http://schemas.microsoft.com/office/drawing/2014/main" id="{FFA467B2-03D2-E142-AB3B-C687A5CA8BD6}"/>
              </a:ext>
            </a:extLst>
          </p:cNvPr>
          <p:cNvSpPr/>
          <p:nvPr/>
        </p:nvSpPr>
        <p:spPr>
          <a:xfrm>
            <a:off x="684213" y="1245204"/>
            <a:ext cx="7535555" cy="463204"/>
          </a:xfrm>
          <a:prstGeom prst="rect">
            <a:avLst/>
          </a:prstGeom>
        </p:spPr>
        <p:txBody>
          <a:bodyPr wrap="square" lIns="0" tIns="0" rIns="0" bIns="0">
            <a:spAutoFit/>
          </a:bodyPr>
          <a:lstStyle/>
          <a:p>
            <a:pPr marL="0" lvl="0" indent="0" algn="l" defTabSz="1600200">
              <a:lnSpc>
                <a:spcPct val="90000"/>
              </a:lnSpc>
              <a:spcBef>
                <a:spcPct val="0"/>
              </a:spcBef>
              <a:spcAft>
                <a:spcPct val="35000"/>
              </a:spcAft>
              <a:buNone/>
            </a:pPr>
            <a:r>
              <a:rPr lang="es-PE" sz="1400" b="1" dirty="0">
                <a:solidFill>
                  <a:schemeClr val="tx1"/>
                </a:solidFill>
                <a:latin typeface="Calibri" charset="0"/>
                <a:cs typeface="Calibri" charset="0"/>
              </a:rPr>
              <a:t>OBJETIVO</a:t>
            </a:r>
          </a:p>
          <a:p>
            <a:pPr marL="184150" indent="-184150" defTabSz="1600200">
              <a:lnSpc>
                <a:spcPct val="90000"/>
              </a:lnSpc>
              <a:spcBef>
                <a:spcPct val="0"/>
              </a:spcBef>
              <a:spcAft>
                <a:spcPct val="35000"/>
              </a:spcAft>
              <a:buFont typeface="Arial" panose="020B0604020202020204" pitchFamily="34" charset="0"/>
              <a:buChar char="•"/>
            </a:pPr>
            <a:r>
              <a:rPr lang="es-PE" sz="1400" dirty="0">
                <a:solidFill>
                  <a:schemeClr val="tx1"/>
                </a:solidFill>
                <a:latin typeface="Calibri" charset="0"/>
                <a:cs typeface="Calibri" charset="0"/>
                <a:sym typeface="Calibri"/>
              </a:rPr>
              <a:t>Reconocer el uso de motores de persistencia en la capa de dominio de negocio.</a:t>
            </a:r>
            <a:endParaRPr lang="es-PE" sz="14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5" name="Rectángulo 4">
            <a:extLst>
              <a:ext uri="{FF2B5EF4-FFF2-40B4-BE49-F238E27FC236}">
                <a16:creationId xmlns:a16="http://schemas.microsoft.com/office/drawing/2014/main" id="{C794FCBF-35BF-7F40-9477-98458C527B2F}"/>
              </a:ext>
            </a:extLst>
          </p:cNvPr>
          <p:cNvSpPr/>
          <p:nvPr/>
        </p:nvSpPr>
        <p:spPr>
          <a:xfrm>
            <a:off x="683568" y="481236"/>
            <a:ext cx="909992" cy="193899"/>
          </a:xfrm>
          <a:prstGeom prst="rect">
            <a:avLst/>
          </a:prstGeom>
        </p:spPr>
        <p:txBody>
          <a:bodyPr wrap="square" lIns="0" tIns="0" rIns="0" bIns="0">
            <a:spAutoFit/>
          </a:bodyPr>
          <a:lstStyle/>
          <a:p>
            <a:pPr>
              <a:lnSpc>
                <a:spcPct val="90000"/>
              </a:lnSpc>
              <a:spcBef>
                <a:spcPts val="0"/>
              </a:spcBef>
              <a:defRPr/>
            </a:pPr>
            <a:r>
              <a:rPr lang="es-PE" sz="1400" b="1" dirty="0">
                <a:solidFill>
                  <a:srgbClr val="00B1C3"/>
                </a:solidFill>
                <a:latin typeface="Calibri" charset="0"/>
                <a:ea typeface="Calibri" charset="0"/>
                <a:cs typeface="Calibri" charset="0"/>
              </a:rPr>
              <a:t>TAREA</a:t>
            </a:r>
            <a:endParaRPr lang="es-ES" sz="1600" b="1" dirty="0">
              <a:solidFill>
                <a:srgbClr val="00B1C3"/>
              </a:solidFill>
              <a:latin typeface="Calibri" charset="0"/>
              <a:ea typeface="Calibri" charset="0"/>
              <a:cs typeface="Calibri" charset="0"/>
            </a:endParaRPr>
          </a:p>
        </p:txBody>
      </p:sp>
      <p:grpSp>
        <p:nvGrpSpPr>
          <p:cNvPr id="6" name="Agrupar 7">
            <a:extLst>
              <a:ext uri="{FF2B5EF4-FFF2-40B4-BE49-F238E27FC236}">
                <a16:creationId xmlns:a16="http://schemas.microsoft.com/office/drawing/2014/main" id="{622C55DF-5662-1F46-A2C3-9DFA1548AAB3}"/>
              </a:ext>
            </a:extLst>
          </p:cNvPr>
          <p:cNvGrpSpPr/>
          <p:nvPr/>
        </p:nvGrpSpPr>
        <p:grpSpPr>
          <a:xfrm>
            <a:off x="514858" y="499074"/>
            <a:ext cx="131794" cy="132296"/>
            <a:chOff x="511902" y="912278"/>
            <a:chExt cx="281320" cy="282391"/>
          </a:xfrm>
        </p:grpSpPr>
        <p:sp>
          <p:nvSpPr>
            <p:cNvPr id="7" name="Elipse 6">
              <a:extLst>
                <a:ext uri="{FF2B5EF4-FFF2-40B4-BE49-F238E27FC236}">
                  <a16:creationId xmlns:a16="http://schemas.microsoft.com/office/drawing/2014/main" id="{3772109C-E106-334B-B1A4-40B3D0CA4633}"/>
                </a:ext>
              </a:extLst>
            </p:cNvPr>
            <p:cNvSpPr/>
            <p:nvPr/>
          </p:nvSpPr>
          <p:spPr>
            <a:xfrm rot="5400000">
              <a:off x="511366" y="912814"/>
              <a:ext cx="282391" cy="281320"/>
            </a:xfrm>
            <a:prstGeom prst="ellipse">
              <a:avLst/>
            </a:prstGeom>
            <a:solidFill>
              <a:srgbClr val="00B1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8" name="Imagen 7">
              <a:extLst>
                <a:ext uri="{FF2B5EF4-FFF2-40B4-BE49-F238E27FC236}">
                  <a16:creationId xmlns:a16="http://schemas.microsoft.com/office/drawing/2014/main" id="{4806A971-C29F-D949-9618-72098308306B}"/>
                </a:ext>
              </a:extLst>
            </p:cNvPr>
            <p:cNvPicPr>
              <a:picLocks noChangeAspect="1"/>
            </p:cNvPicPr>
            <p:nvPr/>
          </p:nvPicPr>
          <p:blipFill>
            <a:blip r:embed="rId3">
              <a:alphaModFix/>
              <a:lum bright="100000" contrast="100000"/>
            </a:blip>
            <a:stretch>
              <a:fillRect/>
            </a:stretch>
          </p:blipFill>
          <p:spPr>
            <a:xfrm rot="5400000">
              <a:off x="578093" y="979007"/>
              <a:ext cx="148937" cy="148937"/>
            </a:xfrm>
            <a:prstGeom prst="rect">
              <a:avLst/>
            </a:prstGeom>
          </p:spPr>
        </p:pic>
      </p:grpSp>
      <p:sp>
        <p:nvSpPr>
          <p:cNvPr id="9" name="Rectángulo 8">
            <a:extLst>
              <a:ext uri="{FF2B5EF4-FFF2-40B4-BE49-F238E27FC236}">
                <a16:creationId xmlns:a16="http://schemas.microsoft.com/office/drawing/2014/main" id="{39515476-A14A-4F42-80A5-8BF6D9EBA4FE}"/>
              </a:ext>
            </a:extLst>
          </p:cNvPr>
          <p:cNvSpPr/>
          <p:nvPr/>
        </p:nvSpPr>
        <p:spPr>
          <a:xfrm>
            <a:off x="503238" y="912813"/>
            <a:ext cx="8172450" cy="4321175"/>
          </a:xfrm>
          <a:prstGeom prst="rect">
            <a:avLst/>
          </a:prstGeom>
          <a:solidFill>
            <a:srgbClr val="D1EFF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ángulo 10">
            <a:extLst>
              <a:ext uri="{FF2B5EF4-FFF2-40B4-BE49-F238E27FC236}">
                <a16:creationId xmlns:a16="http://schemas.microsoft.com/office/drawing/2014/main" id="{695F8BE8-4928-A74E-8530-583239F11202}"/>
              </a:ext>
            </a:extLst>
          </p:cNvPr>
          <p:cNvSpPr/>
          <p:nvPr/>
        </p:nvSpPr>
        <p:spPr>
          <a:xfrm>
            <a:off x="684213" y="1245204"/>
            <a:ext cx="7535555" cy="387798"/>
          </a:xfrm>
          <a:prstGeom prst="rect">
            <a:avLst/>
          </a:prstGeom>
        </p:spPr>
        <p:txBody>
          <a:bodyPr wrap="square" lIns="0" tIns="0" rIns="0" bIns="0">
            <a:spAutoFit/>
          </a:bodyPr>
          <a:lstStyle/>
          <a:p>
            <a:pPr marL="184150" indent="-184150" defTabSz="1600200">
              <a:lnSpc>
                <a:spcPct val="90000"/>
              </a:lnSpc>
              <a:spcBef>
                <a:spcPct val="0"/>
              </a:spcBef>
              <a:spcAft>
                <a:spcPct val="35000"/>
              </a:spcAft>
              <a:buFont typeface="Arial" panose="020B0604020202020204" pitchFamily="34" charset="0"/>
              <a:buChar char="•"/>
            </a:pPr>
            <a:r>
              <a:rPr lang="es-PE" sz="1400" dirty="0">
                <a:solidFill>
                  <a:schemeClr val="tx1"/>
                </a:solidFill>
                <a:latin typeface="Calibri" charset="0"/>
                <a:cs typeface="Calibri" charset="0"/>
                <a:sym typeface="Calibri"/>
              </a:rPr>
              <a:t>Desarrolle los componentes necesarios para poder hacer consultas a bases de datos usando Java Persistence API para el caso. Use namedQueries.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537B0B3-526C-5644-8E97-6C4E9E7D206A}"/>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3" name="Imagen 2">
            <a:extLst>
              <a:ext uri="{FF2B5EF4-FFF2-40B4-BE49-F238E27FC236}">
                <a16:creationId xmlns:a16="http://schemas.microsoft.com/office/drawing/2014/main" id="{A1D9D5F3-1B30-D146-947C-999BC4966006}"/>
              </a:ext>
            </a:extLst>
          </p:cNvPr>
          <p:cNvPicPr>
            <a:picLocks noChangeAspect="1"/>
          </p:cNvPicPr>
          <p:nvPr/>
        </p:nvPicPr>
        <p:blipFill>
          <a:blip r:embed="rId2"/>
          <a:stretch>
            <a:fillRect/>
          </a:stretch>
        </p:blipFill>
        <p:spPr>
          <a:xfrm>
            <a:off x="3924199" y="2666298"/>
            <a:ext cx="1295602" cy="386803"/>
          </a:xfrm>
          <a:prstGeom prst="rect">
            <a:avLst/>
          </a:prstGeom>
        </p:spPr>
      </p:pic>
    </p:spTree>
    <p:extLst>
      <p:ext uri="{BB962C8B-B14F-4D97-AF65-F5344CB8AC3E}">
        <p14:creationId xmlns:p14="http://schemas.microsoft.com/office/powerpoint/2010/main" val="32740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8" name="Rectangle 5">
            <a:extLst>
              <a:ext uri="{FF2B5EF4-FFF2-40B4-BE49-F238E27FC236}">
                <a16:creationId xmlns:a16="http://schemas.microsoft.com/office/drawing/2014/main" id="{6CDA48A1-C89D-E24B-8A80-FA03580ADFF6}"/>
              </a:ext>
            </a:extLst>
          </p:cNvPr>
          <p:cNvSpPr/>
          <p:nvPr/>
        </p:nvSpPr>
        <p:spPr>
          <a:xfrm>
            <a:off x="503239" y="376838"/>
            <a:ext cx="2430462"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ea typeface="Calibri" charset="0"/>
                <a:cs typeface="Calibri" charset="0"/>
              </a:rPr>
              <a:t>OBJETIVOS </a:t>
            </a:r>
          </a:p>
        </p:txBody>
      </p:sp>
      <p:sp>
        <p:nvSpPr>
          <p:cNvPr id="18" name="CuadroTexto 17">
            <a:extLst>
              <a:ext uri="{FF2B5EF4-FFF2-40B4-BE49-F238E27FC236}">
                <a16:creationId xmlns:a16="http://schemas.microsoft.com/office/drawing/2014/main" id="{4FE7B39F-E390-EE4A-829A-022F4D85F035}"/>
              </a:ext>
            </a:extLst>
          </p:cNvPr>
          <p:cNvSpPr txBox="1"/>
          <p:nvPr/>
        </p:nvSpPr>
        <p:spPr>
          <a:xfrm>
            <a:off x="6305070" y="3377970"/>
            <a:ext cx="2127505" cy="307777"/>
          </a:xfrm>
          <a:prstGeom prst="rect">
            <a:avLst/>
          </a:prstGeom>
          <a:noFill/>
          <a:ln w="12700">
            <a:solidFill>
              <a:srgbClr val="EE4639"/>
            </a:solidFill>
          </a:ln>
        </p:spPr>
        <p:txBody>
          <a:bodyPr wrap="none" rtlCol="0">
            <a:spAutoFit/>
          </a:bodyPr>
          <a:lstStyle/>
          <a:p>
            <a:r>
              <a:rPr lang="es-PE" sz="1400" b="1" dirty="0">
                <a:solidFill>
                  <a:srgbClr val="FF0000"/>
                </a:solidFill>
                <a:latin typeface="Calibri"/>
                <a:ea typeface="Calibri"/>
                <a:cs typeface="Calibri"/>
                <a:sym typeface="Calibri"/>
              </a:rPr>
              <a:t>Motor de Persistencia JPA</a:t>
            </a:r>
          </a:p>
        </p:txBody>
      </p:sp>
      <p:pic>
        <p:nvPicPr>
          <p:cNvPr id="4" name="Imagen 3">
            <a:extLst>
              <a:ext uri="{FF2B5EF4-FFF2-40B4-BE49-F238E27FC236}">
                <a16:creationId xmlns:a16="http://schemas.microsoft.com/office/drawing/2014/main" id="{31207B34-DDAD-A843-8824-77CAAC187134}"/>
              </a:ext>
            </a:extLst>
          </p:cNvPr>
          <p:cNvPicPr>
            <a:picLocks noChangeAspect="1"/>
          </p:cNvPicPr>
          <p:nvPr/>
        </p:nvPicPr>
        <p:blipFill>
          <a:blip r:embed="rId3"/>
          <a:stretch>
            <a:fillRect/>
          </a:stretch>
        </p:blipFill>
        <p:spPr>
          <a:xfrm>
            <a:off x="1445646" y="2292826"/>
            <a:ext cx="767013" cy="684324"/>
          </a:xfrm>
          <a:prstGeom prst="rect">
            <a:avLst/>
          </a:prstGeom>
        </p:spPr>
      </p:pic>
      <p:sp>
        <p:nvSpPr>
          <p:cNvPr id="10" name="object 7">
            <a:extLst>
              <a:ext uri="{FF2B5EF4-FFF2-40B4-BE49-F238E27FC236}">
                <a16:creationId xmlns:a16="http://schemas.microsoft.com/office/drawing/2014/main" id="{57C64EDF-9214-9E41-A4F2-11F2D878C48F}"/>
              </a:ext>
            </a:extLst>
          </p:cNvPr>
          <p:cNvSpPr txBox="1"/>
          <p:nvPr/>
        </p:nvSpPr>
        <p:spPr>
          <a:xfrm>
            <a:off x="3283495" y="1712529"/>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Servlet</a:t>
            </a:r>
            <a:endParaRPr lang="es-ES_tradnl" sz="1400" spc="-10" dirty="0">
              <a:latin typeface="Calibri" charset="0"/>
              <a:ea typeface="Calibri" charset="0"/>
              <a:cs typeface="Calibri" charset="0"/>
            </a:endParaRPr>
          </a:p>
        </p:txBody>
      </p:sp>
      <p:pic>
        <p:nvPicPr>
          <p:cNvPr id="5" name="Imagen 4">
            <a:extLst>
              <a:ext uri="{FF2B5EF4-FFF2-40B4-BE49-F238E27FC236}">
                <a16:creationId xmlns:a16="http://schemas.microsoft.com/office/drawing/2014/main" id="{FED54467-CBF3-B643-84C9-F4986E7C6F12}"/>
              </a:ext>
            </a:extLst>
          </p:cNvPr>
          <p:cNvPicPr>
            <a:picLocks noChangeAspect="1"/>
          </p:cNvPicPr>
          <p:nvPr/>
        </p:nvPicPr>
        <p:blipFill>
          <a:blip r:embed="rId4"/>
          <a:stretch>
            <a:fillRect/>
          </a:stretch>
        </p:blipFill>
        <p:spPr>
          <a:xfrm>
            <a:off x="6740287" y="2054250"/>
            <a:ext cx="447247" cy="614604"/>
          </a:xfrm>
          <a:prstGeom prst="rect">
            <a:avLst/>
          </a:prstGeom>
        </p:spPr>
      </p:pic>
      <p:sp>
        <p:nvSpPr>
          <p:cNvPr id="15" name="object 7">
            <a:extLst>
              <a:ext uri="{FF2B5EF4-FFF2-40B4-BE49-F238E27FC236}">
                <a16:creationId xmlns:a16="http://schemas.microsoft.com/office/drawing/2014/main" id="{A06E40AC-DE81-A14E-A4C8-FF86B3C14607}"/>
              </a:ext>
            </a:extLst>
          </p:cNvPr>
          <p:cNvSpPr txBox="1"/>
          <p:nvPr/>
        </p:nvSpPr>
        <p:spPr>
          <a:xfrm>
            <a:off x="2230559" y="2038386"/>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Request</a:t>
            </a:r>
            <a:endParaRPr lang="es-ES_tradnl" sz="1400" spc="-10" dirty="0">
              <a:latin typeface="Calibri" charset="0"/>
              <a:ea typeface="Calibri" charset="0"/>
              <a:cs typeface="Calibri" charset="0"/>
            </a:endParaRPr>
          </a:p>
        </p:txBody>
      </p:sp>
      <p:sp>
        <p:nvSpPr>
          <p:cNvPr id="16" name="object 7">
            <a:extLst>
              <a:ext uri="{FF2B5EF4-FFF2-40B4-BE49-F238E27FC236}">
                <a16:creationId xmlns:a16="http://schemas.microsoft.com/office/drawing/2014/main" id="{03D37FF8-7849-BF4D-A9C5-60C9B8FBA279}"/>
              </a:ext>
            </a:extLst>
          </p:cNvPr>
          <p:cNvSpPr txBox="1"/>
          <p:nvPr/>
        </p:nvSpPr>
        <p:spPr>
          <a:xfrm>
            <a:off x="2229124" y="3091353"/>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Response</a:t>
            </a:r>
            <a:endParaRPr lang="es-ES_tradnl" sz="1400" spc="-10" dirty="0">
              <a:latin typeface="Calibri" charset="0"/>
              <a:ea typeface="Calibri" charset="0"/>
              <a:cs typeface="Calibri" charset="0"/>
            </a:endParaRPr>
          </a:p>
        </p:txBody>
      </p:sp>
      <p:sp>
        <p:nvSpPr>
          <p:cNvPr id="17" name="object 7">
            <a:extLst>
              <a:ext uri="{FF2B5EF4-FFF2-40B4-BE49-F238E27FC236}">
                <a16:creationId xmlns:a16="http://schemas.microsoft.com/office/drawing/2014/main" id="{74856B44-543A-A74E-B4CA-BEA589A90E65}"/>
              </a:ext>
            </a:extLst>
          </p:cNvPr>
          <p:cNvSpPr txBox="1"/>
          <p:nvPr/>
        </p:nvSpPr>
        <p:spPr>
          <a:xfrm>
            <a:off x="938253" y="3091353"/>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Navegador</a:t>
            </a:r>
            <a:endParaRPr lang="es-ES_tradnl" sz="1400" spc="-10" dirty="0">
              <a:latin typeface="Calibri" charset="0"/>
              <a:ea typeface="Calibri" charset="0"/>
              <a:cs typeface="Calibri" charset="0"/>
            </a:endParaRPr>
          </a:p>
        </p:txBody>
      </p:sp>
      <p:sp>
        <p:nvSpPr>
          <p:cNvPr id="19" name="object 7">
            <a:extLst>
              <a:ext uri="{FF2B5EF4-FFF2-40B4-BE49-F238E27FC236}">
                <a16:creationId xmlns:a16="http://schemas.microsoft.com/office/drawing/2014/main" id="{4AC52270-12D4-794C-85B1-BC4F0380E53B}"/>
              </a:ext>
            </a:extLst>
          </p:cNvPr>
          <p:cNvSpPr txBox="1"/>
          <p:nvPr/>
        </p:nvSpPr>
        <p:spPr>
          <a:xfrm>
            <a:off x="4096148" y="4591633"/>
            <a:ext cx="1359171"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Contenedor Web</a:t>
            </a:r>
            <a:endParaRPr lang="es-ES_tradnl" sz="1400" spc="-10" dirty="0">
              <a:latin typeface="Calibri" charset="0"/>
              <a:ea typeface="Calibri" charset="0"/>
              <a:cs typeface="Calibri" charset="0"/>
            </a:endParaRPr>
          </a:p>
        </p:txBody>
      </p:sp>
      <p:sp>
        <p:nvSpPr>
          <p:cNvPr id="20" name="object 7">
            <a:extLst>
              <a:ext uri="{FF2B5EF4-FFF2-40B4-BE49-F238E27FC236}">
                <a16:creationId xmlns:a16="http://schemas.microsoft.com/office/drawing/2014/main" id="{3470ECD4-E534-074B-AA20-E46E32213157}"/>
              </a:ext>
            </a:extLst>
          </p:cNvPr>
          <p:cNvSpPr txBox="1"/>
          <p:nvPr/>
        </p:nvSpPr>
        <p:spPr>
          <a:xfrm>
            <a:off x="4566304" y="3706263"/>
            <a:ext cx="1359171"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JSP</a:t>
            </a:r>
            <a:endParaRPr lang="es-ES_tradnl" sz="1400" spc="-10" dirty="0">
              <a:latin typeface="Calibri" charset="0"/>
              <a:ea typeface="Calibri" charset="0"/>
              <a:cs typeface="Calibri" charset="0"/>
            </a:endParaRPr>
          </a:p>
        </p:txBody>
      </p:sp>
      <p:sp>
        <p:nvSpPr>
          <p:cNvPr id="22" name="object 7">
            <a:extLst>
              <a:ext uri="{FF2B5EF4-FFF2-40B4-BE49-F238E27FC236}">
                <a16:creationId xmlns:a16="http://schemas.microsoft.com/office/drawing/2014/main" id="{79255749-8ACD-9146-9D3D-0F25C6CA80E8}"/>
              </a:ext>
            </a:extLst>
          </p:cNvPr>
          <p:cNvSpPr txBox="1"/>
          <p:nvPr/>
        </p:nvSpPr>
        <p:spPr>
          <a:xfrm>
            <a:off x="5063290" y="3127329"/>
            <a:ext cx="392029"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Usa</a:t>
            </a:r>
            <a:endParaRPr lang="es-ES_tradnl" sz="1000" spc="-10" dirty="0">
              <a:latin typeface="Calibri" charset="0"/>
              <a:ea typeface="Calibri" charset="0"/>
              <a:cs typeface="Calibri" charset="0"/>
            </a:endParaRPr>
          </a:p>
        </p:txBody>
      </p:sp>
      <p:sp>
        <p:nvSpPr>
          <p:cNvPr id="23" name="object 7">
            <a:extLst>
              <a:ext uri="{FF2B5EF4-FFF2-40B4-BE49-F238E27FC236}">
                <a16:creationId xmlns:a16="http://schemas.microsoft.com/office/drawing/2014/main" id="{405508C1-45F1-AD4D-975F-6E8A2C815F15}"/>
              </a:ext>
            </a:extLst>
          </p:cNvPr>
          <p:cNvSpPr txBox="1"/>
          <p:nvPr/>
        </p:nvSpPr>
        <p:spPr>
          <a:xfrm>
            <a:off x="3355654" y="2849383"/>
            <a:ext cx="679344"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Desplegar</a:t>
            </a:r>
            <a:endParaRPr lang="es-ES_tradnl" sz="1000" spc="-10" dirty="0">
              <a:latin typeface="Calibri" charset="0"/>
              <a:ea typeface="Calibri" charset="0"/>
              <a:cs typeface="Calibri" charset="0"/>
            </a:endParaRPr>
          </a:p>
        </p:txBody>
      </p:sp>
      <p:sp>
        <p:nvSpPr>
          <p:cNvPr id="24" name="object 7">
            <a:extLst>
              <a:ext uri="{FF2B5EF4-FFF2-40B4-BE49-F238E27FC236}">
                <a16:creationId xmlns:a16="http://schemas.microsoft.com/office/drawing/2014/main" id="{771D3D1F-F8F6-A14F-BB4D-B2E6739D5FA6}"/>
              </a:ext>
            </a:extLst>
          </p:cNvPr>
          <p:cNvSpPr txBox="1"/>
          <p:nvPr/>
        </p:nvSpPr>
        <p:spPr>
          <a:xfrm>
            <a:off x="4429659" y="2199218"/>
            <a:ext cx="679344"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Resultado</a:t>
            </a:r>
            <a:endParaRPr lang="es-ES_tradnl" sz="1000" spc="-10" dirty="0">
              <a:latin typeface="Calibri" charset="0"/>
              <a:ea typeface="Calibri" charset="0"/>
              <a:cs typeface="Calibri" charset="0"/>
            </a:endParaRPr>
          </a:p>
        </p:txBody>
      </p:sp>
      <p:sp>
        <p:nvSpPr>
          <p:cNvPr id="25" name="object 7">
            <a:extLst>
              <a:ext uri="{FF2B5EF4-FFF2-40B4-BE49-F238E27FC236}">
                <a16:creationId xmlns:a16="http://schemas.microsoft.com/office/drawing/2014/main" id="{2DE139EC-464F-7F4E-8A00-358E82FAB9D7}"/>
              </a:ext>
            </a:extLst>
          </p:cNvPr>
          <p:cNvSpPr txBox="1"/>
          <p:nvPr/>
        </p:nvSpPr>
        <p:spPr>
          <a:xfrm>
            <a:off x="4449149" y="1741636"/>
            <a:ext cx="679344" cy="307777"/>
          </a:xfrm>
          <a:prstGeom prst="rect">
            <a:avLst/>
          </a:prstGeom>
        </p:spPr>
        <p:txBody>
          <a:bodyPr vert="horz" wrap="square" lIns="0" tIns="0" rIns="0" bIns="0" rtlCol="0">
            <a:spAutoFit/>
          </a:bodyPr>
          <a:lstStyle/>
          <a:p>
            <a:r>
              <a:rPr lang="es-PE" sz="1000" spc="-10" dirty="0">
                <a:solidFill>
                  <a:srgbClr val="000000"/>
                </a:solidFill>
                <a:latin typeface="Calibri" charset="0"/>
                <a:cs typeface="Calibri" charset="0"/>
                <a:sym typeface="Arial"/>
              </a:rPr>
              <a:t>Accede e</a:t>
            </a:r>
          </a:p>
          <a:p>
            <a:r>
              <a:rPr lang="es-PE" sz="1000" spc="-10" dirty="0">
                <a:latin typeface="Calibri" charset="0"/>
                <a:ea typeface="Calibri" charset="0"/>
                <a:cs typeface="Calibri" charset="0"/>
              </a:rPr>
              <a:t>invoca</a:t>
            </a:r>
            <a:endParaRPr lang="es-ES_tradnl" sz="1000" spc="-10" dirty="0">
              <a:latin typeface="Calibri" charset="0"/>
              <a:ea typeface="Calibri" charset="0"/>
              <a:cs typeface="Calibri" charset="0"/>
            </a:endParaRPr>
          </a:p>
        </p:txBody>
      </p:sp>
      <p:sp>
        <p:nvSpPr>
          <p:cNvPr id="26" name="object 7">
            <a:extLst>
              <a:ext uri="{FF2B5EF4-FFF2-40B4-BE49-F238E27FC236}">
                <a16:creationId xmlns:a16="http://schemas.microsoft.com/office/drawing/2014/main" id="{191BBD5F-D036-674F-92D0-F6605A762E46}"/>
              </a:ext>
            </a:extLst>
          </p:cNvPr>
          <p:cNvSpPr txBox="1"/>
          <p:nvPr/>
        </p:nvSpPr>
        <p:spPr>
          <a:xfrm>
            <a:off x="5298772" y="1679475"/>
            <a:ext cx="79511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JavaBean</a:t>
            </a:r>
            <a:endParaRPr lang="es-ES_tradnl" sz="1400" spc="-10" dirty="0">
              <a:latin typeface="Calibri" charset="0"/>
              <a:ea typeface="Calibri" charset="0"/>
              <a:cs typeface="Calibri" charset="0"/>
            </a:endParaRPr>
          </a:p>
        </p:txBody>
      </p:sp>
      <p:sp>
        <p:nvSpPr>
          <p:cNvPr id="27" name="object 7">
            <a:extLst>
              <a:ext uri="{FF2B5EF4-FFF2-40B4-BE49-F238E27FC236}">
                <a16:creationId xmlns:a16="http://schemas.microsoft.com/office/drawing/2014/main" id="{9E1FE0E2-C6D8-0040-AE04-2A61F8D8D01B}"/>
              </a:ext>
            </a:extLst>
          </p:cNvPr>
          <p:cNvSpPr txBox="1"/>
          <p:nvPr/>
        </p:nvSpPr>
        <p:spPr>
          <a:xfrm>
            <a:off x="6361466" y="1505568"/>
            <a:ext cx="1245809" cy="430887"/>
          </a:xfrm>
          <a:prstGeom prst="rect">
            <a:avLst/>
          </a:prstGeom>
        </p:spPr>
        <p:txBody>
          <a:bodyPr vert="horz" wrap="square" lIns="0" tIns="0" rIns="0" bIns="0" rtlCol="0">
            <a:spAutoFit/>
          </a:bodyPr>
          <a:lstStyle/>
          <a:p>
            <a:pPr algn="ctr"/>
            <a:r>
              <a:rPr lang="es-PE" sz="1400" spc="-10" dirty="0">
                <a:solidFill>
                  <a:srgbClr val="000000"/>
                </a:solidFill>
                <a:latin typeface="Calibri" charset="0"/>
                <a:cs typeface="Calibri" charset="0"/>
                <a:sym typeface="Arial"/>
              </a:rPr>
              <a:t>Datos</a:t>
            </a:r>
          </a:p>
          <a:p>
            <a:pPr algn="ctr"/>
            <a:r>
              <a:rPr lang="es-PE" sz="1400" spc="-10" dirty="0">
                <a:latin typeface="Calibri" charset="0"/>
                <a:ea typeface="Calibri" charset="0"/>
                <a:cs typeface="Calibri" charset="0"/>
              </a:rPr>
              <a:t>Persistentes</a:t>
            </a:r>
            <a:endParaRPr lang="es-ES_tradnl" sz="1400" spc="-10" dirty="0">
              <a:latin typeface="Calibri" charset="0"/>
              <a:ea typeface="Calibri" charset="0"/>
              <a:cs typeface="Calibri" charset="0"/>
            </a:endParaRPr>
          </a:p>
        </p:txBody>
      </p:sp>
      <p:cxnSp>
        <p:nvCxnSpPr>
          <p:cNvPr id="31" name="Conector recto 30">
            <a:extLst>
              <a:ext uri="{FF2B5EF4-FFF2-40B4-BE49-F238E27FC236}">
                <a16:creationId xmlns:a16="http://schemas.microsoft.com/office/drawing/2014/main" id="{F023C977-0A1F-5A4F-830B-FCC7B37F2BCC}"/>
              </a:ext>
            </a:extLst>
          </p:cNvPr>
          <p:cNvCxnSpPr>
            <a:cxnSpLocks/>
          </p:cNvCxnSpPr>
          <p:nvPr/>
        </p:nvCxnSpPr>
        <p:spPr>
          <a:xfrm flipH="1">
            <a:off x="2229124" y="2257193"/>
            <a:ext cx="1016939" cy="260723"/>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1114ABA2-E5D9-E54B-ACE5-DEE34735F915}"/>
              </a:ext>
            </a:extLst>
          </p:cNvPr>
          <p:cNvCxnSpPr>
            <a:cxnSpLocks/>
            <a:stCxn id="4" idx="3"/>
            <a:endCxn id="3" idx="1"/>
          </p:cNvCxnSpPr>
          <p:nvPr/>
        </p:nvCxnSpPr>
        <p:spPr>
          <a:xfrm>
            <a:off x="2212659" y="2634988"/>
            <a:ext cx="2236490" cy="1175638"/>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sp>
        <p:nvSpPr>
          <p:cNvPr id="33" name="Rectángulo 32">
            <a:extLst>
              <a:ext uri="{FF2B5EF4-FFF2-40B4-BE49-F238E27FC236}">
                <a16:creationId xmlns:a16="http://schemas.microsoft.com/office/drawing/2014/main" id="{0FA7C7E8-E8E2-A74F-A29F-A2D3E765272C}"/>
              </a:ext>
            </a:extLst>
          </p:cNvPr>
          <p:cNvSpPr/>
          <p:nvPr/>
        </p:nvSpPr>
        <p:spPr>
          <a:xfrm>
            <a:off x="3097220" y="1478136"/>
            <a:ext cx="3120700" cy="3048144"/>
          </a:xfrm>
          <a:prstGeom prst="rect">
            <a:avLst/>
          </a:prstGeom>
          <a:noFill/>
          <a:ln w="254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38" name="Conector recto 37">
            <a:extLst>
              <a:ext uri="{FF2B5EF4-FFF2-40B4-BE49-F238E27FC236}">
                <a16:creationId xmlns:a16="http://schemas.microsoft.com/office/drawing/2014/main" id="{CC50FE61-5FF7-3148-A5D3-40B3A8779DF9}"/>
              </a:ext>
            </a:extLst>
          </p:cNvPr>
          <p:cNvCxnSpPr>
            <a:cxnSpLocks/>
          </p:cNvCxnSpPr>
          <p:nvPr/>
        </p:nvCxnSpPr>
        <p:spPr>
          <a:xfrm flipH="1">
            <a:off x="4351298" y="2147045"/>
            <a:ext cx="917654" cy="1780"/>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cxnSp>
        <p:nvCxnSpPr>
          <p:cNvPr id="43" name="Conector recto 42">
            <a:extLst>
              <a:ext uri="{FF2B5EF4-FFF2-40B4-BE49-F238E27FC236}">
                <a16:creationId xmlns:a16="http://schemas.microsoft.com/office/drawing/2014/main" id="{9CFCC078-459D-1E4E-8624-68A3129934CB}"/>
              </a:ext>
            </a:extLst>
          </p:cNvPr>
          <p:cNvCxnSpPr>
            <a:cxnSpLocks/>
          </p:cNvCxnSpPr>
          <p:nvPr/>
        </p:nvCxnSpPr>
        <p:spPr>
          <a:xfrm>
            <a:off x="4342380" y="2357412"/>
            <a:ext cx="956392" cy="0"/>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sp>
        <p:nvSpPr>
          <p:cNvPr id="13" name="Elipse 12">
            <a:extLst>
              <a:ext uri="{FF2B5EF4-FFF2-40B4-BE49-F238E27FC236}">
                <a16:creationId xmlns:a16="http://schemas.microsoft.com/office/drawing/2014/main" id="{2F77BE3F-67EF-D344-B291-296093AAB409}"/>
              </a:ext>
            </a:extLst>
          </p:cNvPr>
          <p:cNvSpPr/>
          <p:nvPr/>
        </p:nvSpPr>
        <p:spPr>
          <a:xfrm>
            <a:off x="5240419" y="1950755"/>
            <a:ext cx="808265" cy="808265"/>
          </a:xfrm>
          <a:prstGeom prst="ellipse">
            <a:avLst/>
          </a:prstGeom>
          <a:solidFill>
            <a:srgbClr val="FFBF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object 7">
            <a:extLst>
              <a:ext uri="{FF2B5EF4-FFF2-40B4-BE49-F238E27FC236}">
                <a16:creationId xmlns:a16="http://schemas.microsoft.com/office/drawing/2014/main" id="{03E58012-A859-5A4E-A236-9623CB4F5F32}"/>
              </a:ext>
            </a:extLst>
          </p:cNvPr>
          <p:cNvSpPr txBox="1"/>
          <p:nvPr/>
        </p:nvSpPr>
        <p:spPr>
          <a:xfrm>
            <a:off x="4989584" y="2222116"/>
            <a:ext cx="1309934" cy="215444"/>
          </a:xfrm>
          <a:prstGeom prst="rect">
            <a:avLst/>
          </a:prstGeom>
        </p:spPr>
        <p:txBody>
          <a:bodyPr vert="horz" wrap="square" lIns="0" tIns="0" rIns="0" bIns="0" rtlCol="0">
            <a:spAutoFit/>
          </a:bodyPr>
          <a:lstStyle/>
          <a:p>
            <a:pPr lvl="0" algn="ctr" rtl="0">
              <a:buClr>
                <a:schemeClr val="dk1"/>
              </a:buClr>
              <a:buSzPct val="100000"/>
            </a:pPr>
            <a:r>
              <a:rPr lang="es-PE" sz="1400" dirty="0">
                <a:latin typeface="Calibri" panose="020F0502020204030204" pitchFamily="34" charset="0"/>
                <a:cs typeface="Calibri" panose="020F0502020204030204" pitchFamily="34" charset="0"/>
              </a:rPr>
              <a:t>Modelo</a:t>
            </a:r>
          </a:p>
        </p:txBody>
      </p:sp>
      <p:sp>
        <p:nvSpPr>
          <p:cNvPr id="29" name="object 7">
            <a:extLst>
              <a:ext uri="{FF2B5EF4-FFF2-40B4-BE49-F238E27FC236}">
                <a16:creationId xmlns:a16="http://schemas.microsoft.com/office/drawing/2014/main" id="{5275710C-FFFD-D54A-8C9C-DED5E98CB053}"/>
              </a:ext>
            </a:extLst>
          </p:cNvPr>
          <p:cNvSpPr txBox="1"/>
          <p:nvPr/>
        </p:nvSpPr>
        <p:spPr>
          <a:xfrm>
            <a:off x="5722349" y="2168954"/>
            <a:ext cx="1359171"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Guardar</a:t>
            </a:r>
            <a:endParaRPr lang="es-ES_tradnl" sz="1000" spc="-10" dirty="0">
              <a:latin typeface="Calibri" charset="0"/>
              <a:ea typeface="Calibri" charset="0"/>
              <a:cs typeface="Calibri" charset="0"/>
            </a:endParaRPr>
          </a:p>
        </p:txBody>
      </p:sp>
      <p:sp>
        <p:nvSpPr>
          <p:cNvPr id="30" name="object 7">
            <a:extLst>
              <a:ext uri="{FF2B5EF4-FFF2-40B4-BE49-F238E27FC236}">
                <a16:creationId xmlns:a16="http://schemas.microsoft.com/office/drawing/2014/main" id="{700F01BC-2097-CB42-8BFB-39620E511085}"/>
              </a:ext>
            </a:extLst>
          </p:cNvPr>
          <p:cNvSpPr txBox="1"/>
          <p:nvPr/>
        </p:nvSpPr>
        <p:spPr>
          <a:xfrm>
            <a:off x="5714516" y="2333953"/>
            <a:ext cx="1359171" cy="153888"/>
          </a:xfrm>
          <a:prstGeom prst="rect">
            <a:avLst/>
          </a:prstGeom>
        </p:spPr>
        <p:txBody>
          <a:bodyPr vert="horz" wrap="square" lIns="0" tIns="0" rIns="0" bIns="0" rtlCol="0">
            <a:spAutoFit/>
          </a:bodyPr>
          <a:lstStyle/>
          <a:p>
            <a:pPr algn="ctr">
              <a:spcAft>
                <a:spcPts val="600"/>
              </a:spcAft>
            </a:pPr>
            <a:r>
              <a:rPr lang="es-PE" sz="1000" spc="-10" dirty="0">
                <a:solidFill>
                  <a:srgbClr val="000000"/>
                </a:solidFill>
                <a:latin typeface="Calibri" charset="0"/>
                <a:cs typeface="Calibri" charset="0"/>
                <a:sym typeface="Arial"/>
              </a:rPr>
              <a:t>Obtener</a:t>
            </a:r>
            <a:endParaRPr lang="es-ES_tradnl" sz="1000" spc="-10" dirty="0">
              <a:latin typeface="Calibri" charset="0"/>
              <a:ea typeface="Calibri" charset="0"/>
              <a:cs typeface="Calibri" charset="0"/>
            </a:endParaRPr>
          </a:p>
        </p:txBody>
      </p:sp>
      <p:cxnSp>
        <p:nvCxnSpPr>
          <p:cNvPr id="42" name="Conector recto de flecha 41">
            <a:extLst>
              <a:ext uri="{FF2B5EF4-FFF2-40B4-BE49-F238E27FC236}">
                <a16:creationId xmlns:a16="http://schemas.microsoft.com/office/drawing/2014/main" id="{3F3480D4-CAD4-E841-8322-75D4FF1FE069}"/>
              </a:ext>
            </a:extLst>
          </p:cNvPr>
          <p:cNvCxnSpPr/>
          <p:nvPr/>
        </p:nvCxnSpPr>
        <p:spPr>
          <a:xfrm>
            <a:off x="6048684" y="2322842"/>
            <a:ext cx="691603" cy="0"/>
          </a:xfrm>
          <a:prstGeom prst="straightConnector1">
            <a:avLst/>
          </a:prstGeom>
          <a:ln w="19050">
            <a:solidFill>
              <a:srgbClr val="9899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5DFD9F89-AA4E-6548-A270-097331AEB3E6}"/>
              </a:ext>
            </a:extLst>
          </p:cNvPr>
          <p:cNvCxnSpPr>
            <a:cxnSpLocks/>
          </p:cNvCxnSpPr>
          <p:nvPr/>
        </p:nvCxnSpPr>
        <p:spPr>
          <a:xfrm flipH="1" flipV="1">
            <a:off x="3897743" y="2471765"/>
            <a:ext cx="606281" cy="950342"/>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sp>
        <p:nvSpPr>
          <p:cNvPr id="12" name="Rectángulo redondeado 11">
            <a:extLst>
              <a:ext uri="{FF2B5EF4-FFF2-40B4-BE49-F238E27FC236}">
                <a16:creationId xmlns:a16="http://schemas.microsoft.com/office/drawing/2014/main" id="{1EF93BC7-BC17-0F44-A96B-672171ABE38F}"/>
              </a:ext>
            </a:extLst>
          </p:cNvPr>
          <p:cNvSpPr/>
          <p:nvPr/>
        </p:nvSpPr>
        <p:spPr>
          <a:xfrm>
            <a:off x="3246063" y="2021471"/>
            <a:ext cx="1109118" cy="496445"/>
          </a:xfrm>
          <a:prstGeom prst="roundRect">
            <a:avLst/>
          </a:prstGeom>
          <a:solidFill>
            <a:srgbClr val="FE7828"/>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s-PE" sz="1400" dirty="0">
                <a:solidFill>
                  <a:schemeClr val="bg1"/>
                </a:solidFill>
                <a:latin typeface="Calibri" panose="020F0502020204030204" pitchFamily="34" charset="0"/>
                <a:ea typeface="Calibri Normal" charset="0"/>
                <a:cs typeface="Calibri" panose="020F0502020204030204" pitchFamily="34" charset="0"/>
              </a:rPr>
              <a:t>Controlador</a:t>
            </a:r>
          </a:p>
        </p:txBody>
      </p:sp>
      <p:cxnSp>
        <p:nvCxnSpPr>
          <p:cNvPr id="51" name="Conector recto 50">
            <a:extLst>
              <a:ext uri="{FF2B5EF4-FFF2-40B4-BE49-F238E27FC236}">
                <a16:creationId xmlns:a16="http://schemas.microsoft.com/office/drawing/2014/main" id="{1499710D-29B3-1041-AD8D-8AD32CE756F0}"/>
              </a:ext>
            </a:extLst>
          </p:cNvPr>
          <p:cNvCxnSpPr>
            <a:cxnSpLocks/>
          </p:cNvCxnSpPr>
          <p:nvPr/>
        </p:nvCxnSpPr>
        <p:spPr>
          <a:xfrm flipH="1">
            <a:off x="4799854" y="2711991"/>
            <a:ext cx="695534" cy="729639"/>
          </a:xfrm>
          <a:prstGeom prst="line">
            <a:avLst/>
          </a:prstGeom>
          <a:ln w="19050">
            <a:solidFill>
              <a:srgbClr val="808799"/>
            </a:solidFill>
            <a:headEnd type="triangle"/>
          </a:ln>
        </p:spPr>
        <p:style>
          <a:lnRef idx="1">
            <a:schemeClr val="dk1"/>
          </a:lnRef>
          <a:fillRef idx="0">
            <a:schemeClr val="dk1"/>
          </a:fillRef>
          <a:effectRef idx="0">
            <a:schemeClr val="dk1"/>
          </a:effectRef>
          <a:fontRef idx="minor">
            <a:schemeClr val="tx1"/>
          </a:fontRef>
        </p:style>
      </p:cxnSp>
      <p:pic>
        <p:nvPicPr>
          <p:cNvPr id="3" name="Imagen 2">
            <a:extLst>
              <a:ext uri="{FF2B5EF4-FFF2-40B4-BE49-F238E27FC236}">
                <a16:creationId xmlns:a16="http://schemas.microsoft.com/office/drawing/2014/main" id="{9C68F425-7EB9-4A42-AE7D-FDBA2BD76F29}"/>
              </a:ext>
            </a:extLst>
          </p:cNvPr>
          <p:cNvPicPr>
            <a:picLocks noChangeAspect="1"/>
          </p:cNvPicPr>
          <p:nvPr/>
        </p:nvPicPr>
        <p:blipFill>
          <a:blip r:embed="rId5"/>
          <a:stretch>
            <a:fillRect/>
          </a:stretch>
        </p:blipFill>
        <p:spPr>
          <a:xfrm>
            <a:off x="4449149" y="3422107"/>
            <a:ext cx="575791" cy="777038"/>
          </a:xfrm>
          <a:prstGeom prst="rect">
            <a:avLst/>
          </a:prstGeom>
        </p:spPr>
      </p:pic>
      <p:sp>
        <p:nvSpPr>
          <p:cNvPr id="21" name="object 7">
            <a:extLst>
              <a:ext uri="{FF2B5EF4-FFF2-40B4-BE49-F238E27FC236}">
                <a16:creationId xmlns:a16="http://schemas.microsoft.com/office/drawing/2014/main" id="{2D3ABA63-9CD6-6F4D-A013-673F12EB84AF}"/>
              </a:ext>
            </a:extLst>
          </p:cNvPr>
          <p:cNvSpPr txBox="1"/>
          <p:nvPr/>
        </p:nvSpPr>
        <p:spPr>
          <a:xfrm>
            <a:off x="4541029" y="3541264"/>
            <a:ext cx="392029" cy="215444"/>
          </a:xfrm>
          <a:prstGeom prst="rect">
            <a:avLst/>
          </a:prstGeom>
        </p:spPr>
        <p:txBody>
          <a:bodyPr vert="horz" wrap="square" lIns="0" tIns="0" rIns="0" bIns="0" rtlCol="0">
            <a:spAutoFit/>
          </a:bodyPr>
          <a:lstStyle/>
          <a:p>
            <a:pPr algn="ctr">
              <a:spcAft>
                <a:spcPts val="600"/>
              </a:spcAft>
            </a:pPr>
            <a:r>
              <a:rPr lang="es-PE" sz="1400" spc="-10" dirty="0">
                <a:solidFill>
                  <a:srgbClr val="000000"/>
                </a:solidFill>
                <a:latin typeface="Calibri" charset="0"/>
                <a:cs typeface="Calibri" charset="0"/>
                <a:sym typeface="Arial"/>
              </a:rPr>
              <a:t>Vista</a:t>
            </a:r>
            <a:endParaRPr lang="es-ES_tradnl" sz="1400" spc="-10" dirty="0">
              <a:latin typeface="Calibri" charset="0"/>
              <a:ea typeface="Calibri" charset="0"/>
              <a:cs typeface="Calibri" charset="0"/>
            </a:endParaRPr>
          </a:p>
        </p:txBody>
      </p:sp>
      <p:cxnSp>
        <p:nvCxnSpPr>
          <p:cNvPr id="97" name="Google Shape;97;p2"/>
          <p:cNvCxnSpPr/>
          <p:nvPr/>
        </p:nvCxnSpPr>
        <p:spPr>
          <a:xfrm rot="10800000">
            <a:off x="5900938" y="2668854"/>
            <a:ext cx="808265" cy="710293"/>
          </a:xfrm>
          <a:prstGeom prst="straightConnector1">
            <a:avLst/>
          </a:prstGeom>
          <a:noFill/>
          <a:ln w="19050" cap="flat" cmpd="sng">
            <a:solidFill>
              <a:srgbClr val="EE4639"/>
            </a:solidFill>
            <a:prstDash val="solid"/>
            <a:miter lim="800000"/>
            <a:headEnd type="none" w="sm" len="sm"/>
            <a:tailEnd type="triangle" w="med" len="med"/>
          </a:ln>
        </p:spPr>
      </p:cxnSp>
      <p:sp>
        <p:nvSpPr>
          <p:cNvPr id="95" name="Google Shape;95;p2"/>
          <p:cNvSpPr/>
          <p:nvPr/>
        </p:nvSpPr>
        <p:spPr>
          <a:xfrm>
            <a:off x="5109003" y="1256430"/>
            <a:ext cx="2579915" cy="1885950"/>
          </a:xfrm>
          <a:custGeom>
            <a:avLst/>
            <a:gdLst/>
            <a:ahLst/>
            <a:cxnLst/>
            <a:rect l="l" t="t" r="r" b="b"/>
            <a:pathLst>
              <a:path w="3439886" h="2514600" extrusionOk="0">
                <a:moveTo>
                  <a:pt x="0" y="10886"/>
                </a:moveTo>
                <a:lnTo>
                  <a:pt x="3439886" y="0"/>
                </a:lnTo>
                <a:lnTo>
                  <a:pt x="3407229" y="2481943"/>
                </a:lnTo>
                <a:lnTo>
                  <a:pt x="772886" y="2514600"/>
                </a:lnTo>
                <a:lnTo>
                  <a:pt x="0" y="1796143"/>
                </a:lnTo>
                <a:lnTo>
                  <a:pt x="0" y="10886"/>
                </a:lnTo>
                <a:close/>
              </a:path>
            </a:pathLst>
          </a:custGeom>
          <a:noFill/>
          <a:ln w="31750" cap="flat" cmpd="sng">
            <a:solidFill>
              <a:srgbClr val="EE4639"/>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Rectángulo 2">
            <a:extLst>
              <a:ext uri="{FF2B5EF4-FFF2-40B4-BE49-F238E27FC236}">
                <a16:creationId xmlns:a16="http://schemas.microsoft.com/office/drawing/2014/main" id="{82BAE73F-4214-1D44-B278-AA085A374D14}"/>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CuadroTexto 3">
            <a:extLst>
              <a:ext uri="{FF2B5EF4-FFF2-40B4-BE49-F238E27FC236}">
                <a16:creationId xmlns:a16="http://schemas.microsoft.com/office/drawing/2014/main" id="{382CB9E7-64C7-2444-8F02-4B8A94DF9A9A}"/>
              </a:ext>
            </a:extLst>
          </p:cNvPr>
          <p:cNvSpPr txBox="1"/>
          <p:nvPr/>
        </p:nvSpPr>
        <p:spPr>
          <a:xfrm>
            <a:off x="1008062" y="3169973"/>
            <a:ext cx="6422467" cy="1032847"/>
          </a:xfrm>
          <a:prstGeom prst="rect">
            <a:avLst/>
          </a:prstGeom>
          <a:noFill/>
        </p:spPr>
        <p:txBody>
          <a:bodyPr wrap="square" lIns="0" tIns="0" rIns="0" bIns="0" rtlCol="0">
            <a:spAutoFit/>
          </a:bodyPr>
          <a:lstStyle/>
          <a:p>
            <a:pPr>
              <a:lnSpc>
                <a:spcPct val="90000"/>
              </a:lnSpc>
              <a:spcBef>
                <a:spcPts val="1000"/>
              </a:spcBef>
              <a:defRPr/>
            </a:pPr>
            <a:r>
              <a:rPr lang="es-PE" sz="2800" dirty="0">
                <a:solidFill>
                  <a:schemeClr val="bg1"/>
                </a:solidFill>
                <a:latin typeface="Graphik Regular" charset="0"/>
                <a:ea typeface="Graphik Regular" charset="0"/>
                <a:cs typeface="Graphik Regular" charset="0"/>
              </a:rPr>
              <a:t>GESTIÓN DE MARCO DE TRABAJO DE</a:t>
            </a:r>
            <a:br>
              <a:rPr lang="es-PE" sz="2800" b="1" dirty="0">
                <a:solidFill>
                  <a:schemeClr val="bg1"/>
                </a:solidFill>
                <a:latin typeface="Graphik Bold" charset="0"/>
                <a:ea typeface="Graphik Bold" charset="0"/>
                <a:cs typeface="Graphik Bold" charset="0"/>
              </a:rPr>
            </a:br>
            <a:r>
              <a:rPr lang="es-PE" sz="2800" b="1" dirty="0">
                <a:solidFill>
                  <a:schemeClr val="bg1"/>
                </a:solidFill>
                <a:latin typeface="Graphik Bold" charset="0"/>
                <a:ea typeface="Graphik Bold" charset="0"/>
                <a:cs typeface="Graphik Bold" charset="0"/>
              </a:rPr>
              <a:t>PERSISTENCIA JPA Y MAPEOS ORM</a:t>
            </a:r>
          </a:p>
          <a:p>
            <a:pPr>
              <a:lnSpc>
                <a:spcPct val="110000"/>
              </a:lnSpc>
              <a:defRPr/>
            </a:pPr>
            <a:endParaRPr lang="es-ES" sz="1600" dirty="0">
              <a:solidFill>
                <a:schemeClr val="bg1"/>
              </a:solidFill>
              <a:cs typeface="Calibri"/>
            </a:endParaRPr>
          </a:p>
        </p:txBody>
      </p:sp>
      <p:pic>
        <p:nvPicPr>
          <p:cNvPr id="5" name="Imagen 4">
            <a:extLst>
              <a:ext uri="{FF2B5EF4-FFF2-40B4-BE49-F238E27FC236}">
                <a16:creationId xmlns:a16="http://schemas.microsoft.com/office/drawing/2014/main" id="{43AFD8D8-4AAE-5949-9E2F-C53DC002B1D8}"/>
              </a:ext>
            </a:extLst>
          </p:cNvPr>
          <p:cNvPicPr>
            <a:picLocks noChangeAspect="1"/>
          </p:cNvPicPr>
          <p:nvPr/>
        </p:nvPicPr>
        <p:blipFill>
          <a:blip r:embed="rId3"/>
          <a:stretch>
            <a:fillRect/>
          </a:stretch>
        </p:blipFill>
        <p:spPr>
          <a:xfrm>
            <a:off x="1008064" y="2869613"/>
            <a:ext cx="195424" cy="2012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4" name="Rectangle 5">
            <a:extLst>
              <a:ext uri="{FF2B5EF4-FFF2-40B4-BE49-F238E27FC236}">
                <a16:creationId xmlns:a16="http://schemas.microsoft.com/office/drawing/2014/main" id="{68115698-D2C6-5D4B-8CAF-7756F8285476}"/>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6" name="object 7">
            <a:extLst>
              <a:ext uri="{FF2B5EF4-FFF2-40B4-BE49-F238E27FC236}">
                <a16:creationId xmlns:a16="http://schemas.microsoft.com/office/drawing/2014/main" id="{FD5C8A41-36C4-6B49-BD04-D289ADDDCF77}"/>
              </a:ext>
            </a:extLst>
          </p:cNvPr>
          <p:cNvSpPr txBox="1"/>
          <p:nvPr/>
        </p:nvSpPr>
        <p:spPr>
          <a:xfrm>
            <a:off x="506796" y="914400"/>
            <a:ext cx="8168892" cy="1800493"/>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JAVA PERSISTENCE API (JPA)</a:t>
            </a:r>
          </a:p>
          <a:p>
            <a:pPr marL="179388" indent="-179388">
              <a:buFont typeface="Arial" panose="020B0604020202020204" pitchFamily="34" charset="0"/>
              <a:buChar char="•"/>
            </a:pPr>
            <a:r>
              <a:rPr lang="es-ES" sz="1600" spc="-10" dirty="0">
                <a:latin typeface="Calibri" charset="0"/>
                <a:cs typeface="Calibri" charset="0"/>
              </a:rPr>
              <a:t>La API de persistencia, que es parte de JEE pero se puede utilizar en otras aplicaciones Java, permite la especificación de manera sencilla de aplicaciones con un número elevado de usuarios simultáneos que acceden de manera eficiente a base de datos.</a:t>
            </a:r>
          </a:p>
          <a:p>
            <a:endParaRPr lang="es-ES" sz="1600" spc="-10" dirty="0">
              <a:latin typeface="Calibri" charset="0"/>
              <a:cs typeface="Calibri" charset="0"/>
            </a:endParaRPr>
          </a:p>
          <a:p>
            <a:pPr marL="179388" indent="-179388">
              <a:buFont typeface="Arial" panose="020B0604020202020204" pitchFamily="34" charset="0"/>
              <a:buChar char="•"/>
            </a:pPr>
            <a:r>
              <a:rPr lang="es-ES" sz="1600" spc="-10" dirty="0">
                <a:latin typeface="Calibri" charset="0"/>
                <a:ea typeface="Calibri" charset="0"/>
                <a:cs typeface="Calibri" charset="0"/>
              </a:rPr>
              <a:t>Cuando una aplicación Java utiliza la API de persistencia (JPA), se crea un </a:t>
            </a:r>
            <a:r>
              <a:rPr lang="es-ES" sz="1600" b="1" i="1" spc="-10" dirty="0">
                <a:latin typeface="Calibri" charset="0"/>
                <a:ea typeface="Calibri" charset="0"/>
                <a:cs typeface="Calibri" charset="0"/>
              </a:rPr>
              <a:t>pool de conexiones JDBC </a:t>
            </a:r>
            <a:r>
              <a:rPr lang="es-ES" sz="1600" spc="-10" dirty="0">
                <a:latin typeface="Calibri" charset="0"/>
                <a:ea typeface="Calibri" charset="0"/>
                <a:cs typeface="Calibri" charset="0"/>
              </a:rPr>
              <a:t>que se reutilizan por los distintos hilos de la aplicación.</a:t>
            </a:r>
            <a:endParaRPr lang="es-ES_tradnl" sz="1600" spc="-10" dirty="0">
              <a:latin typeface="Calibri" charset="0"/>
              <a:ea typeface="Calibri" charset="0"/>
              <a:cs typeface="Calibri" charset="0"/>
            </a:endParaRPr>
          </a:p>
        </p:txBody>
      </p:sp>
      <p:sp>
        <p:nvSpPr>
          <p:cNvPr id="7" name="object 7">
            <a:extLst>
              <a:ext uri="{FF2B5EF4-FFF2-40B4-BE49-F238E27FC236}">
                <a16:creationId xmlns:a16="http://schemas.microsoft.com/office/drawing/2014/main" id="{1BE35F67-7A86-FC4A-BF2D-052613724EEF}"/>
              </a:ext>
            </a:extLst>
          </p:cNvPr>
          <p:cNvSpPr txBox="1"/>
          <p:nvPr/>
        </p:nvSpPr>
        <p:spPr>
          <a:xfrm>
            <a:off x="503238" y="5090977"/>
            <a:ext cx="6765874" cy="153888"/>
          </a:xfrm>
          <a:prstGeom prst="rect">
            <a:avLst/>
          </a:prstGeom>
        </p:spPr>
        <p:txBody>
          <a:bodyPr vert="horz" wrap="square" lIns="0" tIns="0" rIns="0" bIns="0" rtlCol="0">
            <a:spAutoFit/>
          </a:bodyPr>
          <a:lstStyle/>
          <a:p>
            <a:pPr>
              <a:spcAft>
                <a:spcPts val="600"/>
              </a:spcAft>
            </a:pPr>
            <a:r>
              <a:rPr lang="es-ES" sz="1000" spc="-10" dirty="0" err="1">
                <a:solidFill>
                  <a:schemeClr val="bg1">
                    <a:lumMod val="50000"/>
                  </a:schemeClr>
                </a:solidFill>
                <a:latin typeface="Calibri" charset="0"/>
                <a:cs typeface="Calibri" charset="0"/>
              </a:rPr>
              <a:t>httpp</a:t>
            </a:r>
            <a:r>
              <a:rPr lang="es-ES" sz="1000" spc="-10" dirty="0">
                <a:solidFill>
                  <a:schemeClr val="bg1">
                    <a:lumMod val="50000"/>
                  </a:schemeClr>
                </a:solidFill>
                <a:latin typeface="Calibri" charset="0"/>
                <a:cs typeface="Calibri" charset="0"/>
              </a:rPr>
              <a:t>://</a:t>
            </a:r>
            <a:r>
              <a:rPr lang="es-ES" sz="1000" spc="-10" dirty="0" err="1">
                <a:solidFill>
                  <a:schemeClr val="bg1">
                    <a:lumMod val="50000"/>
                  </a:schemeClr>
                </a:solidFill>
                <a:latin typeface="Calibri" charset="0"/>
                <a:cs typeface="Calibri" charset="0"/>
              </a:rPr>
              <a:t>en.Wikipedia.org</a:t>
            </a:r>
            <a:r>
              <a:rPr lang="es-ES" sz="1000" spc="-10" dirty="0">
                <a:solidFill>
                  <a:schemeClr val="bg1">
                    <a:lumMod val="50000"/>
                  </a:schemeClr>
                </a:solidFill>
                <a:latin typeface="Calibri" charset="0"/>
                <a:cs typeface="Calibri" charset="0"/>
              </a:rPr>
              <a:t>/wiki/</a:t>
            </a:r>
            <a:r>
              <a:rPr lang="es-ES" sz="1000" spc="-10" dirty="0" err="1">
                <a:solidFill>
                  <a:schemeClr val="bg1">
                    <a:lumMod val="50000"/>
                  </a:schemeClr>
                </a:solidFill>
                <a:latin typeface="Calibri" charset="0"/>
                <a:cs typeface="Calibri" charset="0"/>
              </a:rPr>
              <a:t>List_of_object-relational_mapping_software</a:t>
            </a:r>
            <a:endParaRPr lang="es-ES_tradnl" sz="1000" spc="-10" dirty="0">
              <a:solidFill>
                <a:schemeClr val="bg1">
                  <a:lumMod val="50000"/>
                </a:schemeClr>
              </a:solidFill>
              <a:latin typeface="Calibri" charset="0"/>
              <a:ea typeface="Calibri"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5" name="Rectangle 5">
            <a:extLst>
              <a:ext uri="{FF2B5EF4-FFF2-40B4-BE49-F238E27FC236}">
                <a16:creationId xmlns:a16="http://schemas.microsoft.com/office/drawing/2014/main" id="{60B5C40A-0094-A941-932F-703DBAECF5B9}"/>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6" name="object 7">
            <a:extLst>
              <a:ext uri="{FF2B5EF4-FFF2-40B4-BE49-F238E27FC236}">
                <a16:creationId xmlns:a16="http://schemas.microsoft.com/office/drawing/2014/main" id="{BB1BB688-D7B7-8F4A-8CA1-CFB8CD9D27D5}"/>
              </a:ext>
            </a:extLst>
          </p:cNvPr>
          <p:cNvSpPr txBox="1"/>
          <p:nvPr/>
        </p:nvSpPr>
        <p:spPr>
          <a:xfrm>
            <a:off x="506796" y="914400"/>
            <a:ext cx="8168892" cy="1631216"/>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CONSULTAS EN JPA </a:t>
            </a:r>
          </a:p>
          <a:p>
            <a:pPr marL="179388" indent="-179388">
              <a:spcAft>
                <a:spcPts val="600"/>
              </a:spcAft>
              <a:buFont typeface="Arial" panose="020B0604020202020204" pitchFamily="34" charset="0"/>
              <a:buChar char="•"/>
            </a:pPr>
            <a:r>
              <a:rPr lang="es-ES" sz="1600" spc="-10" dirty="0">
                <a:latin typeface="Calibri" charset="0"/>
                <a:cs typeface="Calibri" charset="0"/>
              </a:rPr>
              <a:t>El lenguaje de Consultas de Persistencia de Java (JPQL) permite especificar consultas a base de datos relacionados en forma parecida a SQL desde un programa Java.</a:t>
            </a:r>
          </a:p>
          <a:p>
            <a:endParaRPr lang="es-ES" sz="1600" spc="-10" dirty="0">
              <a:latin typeface="Calibri" charset="0"/>
              <a:cs typeface="Calibri" charset="0"/>
            </a:endParaRPr>
          </a:p>
          <a:p>
            <a:pPr marL="179388" indent="-179388">
              <a:buFont typeface="Arial" panose="020B0604020202020204" pitchFamily="34" charset="0"/>
              <a:buChar char="•"/>
            </a:pPr>
            <a:r>
              <a:rPr lang="es-ES" sz="1600" spc="-10" dirty="0">
                <a:latin typeface="Calibri" charset="0"/>
                <a:ea typeface="Calibri" charset="0"/>
                <a:cs typeface="Calibri" charset="0"/>
              </a:rPr>
              <a:t>Los objetos de la clase anterior que representan consultas que devuelven valores (tipo SELECT) al ejecutar las consultas devuelven listas de objetos.</a:t>
            </a:r>
            <a:endParaRPr lang="es-ES_tradnl" sz="1600" spc="-10" dirty="0">
              <a:latin typeface="Calibri" charset="0"/>
              <a:ea typeface="Calibri"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5">
            <a:extLst>
              <a:ext uri="{FF2B5EF4-FFF2-40B4-BE49-F238E27FC236}">
                <a16:creationId xmlns:a16="http://schemas.microsoft.com/office/drawing/2014/main" id="{3CBF28EC-7307-AD44-A10E-23BF6A9C59E5}"/>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8" name="object 7">
            <a:extLst>
              <a:ext uri="{FF2B5EF4-FFF2-40B4-BE49-F238E27FC236}">
                <a16:creationId xmlns:a16="http://schemas.microsoft.com/office/drawing/2014/main" id="{4FEE5CB2-5011-F845-A7D9-33E138F486DD}"/>
              </a:ext>
            </a:extLst>
          </p:cNvPr>
          <p:cNvSpPr txBox="1"/>
          <p:nvPr/>
        </p:nvSpPr>
        <p:spPr>
          <a:xfrm>
            <a:off x="506796" y="914400"/>
            <a:ext cx="8168892" cy="2046714"/>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SINTAXIS JPQL</a:t>
            </a:r>
            <a:endParaRPr lang="es-ES_tradnl" sz="1600" spc="-10" dirty="0">
              <a:latin typeface="Calibri" charset="0"/>
              <a:ea typeface="Calibri" charset="0"/>
              <a:cs typeface="Calibri" charset="0"/>
            </a:endParaRPr>
          </a:p>
          <a:p>
            <a:pPr marL="179388" indent="-179388">
              <a:buFont typeface="Arial" panose="020B0604020202020204" pitchFamily="34" charset="0"/>
              <a:buChar char="•"/>
            </a:pPr>
            <a:r>
              <a:rPr lang="es-ES" sz="1600" spc="-10" dirty="0">
                <a:latin typeface="Calibri" charset="0"/>
                <a:cs typeface="Calibri" charset="0"/>
              </a:rPr>
              <a:t>SELECT </a:t>
            </a:r>
            <a:r>
              <a:rPr lang="es-ES" sz="1600" b="1" spc="-10" dirty="0">
                <a:solidFill>
                  <a:srgbClr val="FF0000"/>
                </a:solidFill>
                <a:latin typeface="Calibri" charset="0"/>
                <a:cs typeface="Calibri" charset="0"/>
              </a:rPr>
              <a:t>p</a:t>
            </a:r>
            <a:r>
              <a:rPr lang="es-ES" sz="1600" spc="-10" dirty="0">
                <a:latin typeface="Calibri" charset="0"/>
                <a:cs typeface="Calibri" charset="0"/>
              </a:rPr>
              <a:t> FROM </a:t>
            </a:r>
            <a:r>
              <a:rPr lang="es-ES" sz="1600" b="1" spc="-10" dirty="0">
                <a:solidFill>
                  <a:srgbClr val="FF0000"/>
                </a:solidFill>
                <a:latin typeface="Calibri" charset="0"/>
                <a:cs typeface="Calibri" charset="0"/>
              </a:rPr>
              <a:t>Persona p</a:t>
            </a:r>
          </a:p>
          <a:p>
            <a:pPr marL="180000"/>
            <a:r>
              <a:rPr lang="es-ES" sz="1600" spc="-10" dirty="0">
                <a:latin typeface="Calibri" charset="0"/>
                <a:ea typeface="Calibri" charset="0"/>
                <a:cs typeface="Calibri" charset="0"/>
              </a:rPr>
              <a:t>- Persona es una </a:t>
            </a:r>
            <a:r>
              <a:rPr lang="es-ES" sz="1600" b="1" spc="-10" dirty="0">
                <a:solidFill>
                  <a:srgbClr val="FF0000"/>
                </a:solidFill>
                <a:latin typeface="Calibri" charset="0"/>
                <a:cs typeface="Calibri" charset="0"/>
              </a:rPr>
              <a:t>entidad</a:t>
            </a:r>
            <a:r>
              <a:rPr lang="es-ES" sz="1600" spc="-10" dirty="0">
                <a:latin typeface="Calibri" charset="0"/>
                <a:ea typeface="Calibri" charset="0"/>
                <a:cs typeface="Calibri" charset="0"/>
              </a:rPr>
              <a:t> (clase)</a:t>
            </a:r>
          </a:p>
          <a:p>
            <a:pPr marL="180000"/>
            <a:r>
              <a:rPr lang="es-ES" sz="1600" spc="-10" dirty="0">
                <a:latin typeface="Calibri" charset="0"/>
                <a:ea typeface="Calibri" charset="0"/>
                <a:cs typeface="Calibri" charset="0"/>
              </a:rPr>
              <a:t>- p representa una variable Java de la clase</a:t>
            </a:r>
          </a:p>
          <a:p>
            <a:pPr marL="180000"/>
            <a:r>
              <a:rPr lang="es-ES" sz="1600" spc="-10" dirty="0">
                <a:latin typeface="Calibri" charset="0"/>
                <a:ea typeface="Calibri" charset="0"/>
                <a:cs typeface="Calibri" charset="0"/>
              </a:rPr>
              <a:t>- El resultado de la ejecución de la consulta es una </a:t>
            </a:r>
            <a:r>
              <a:rPr lang="es-ES" sz="1600" b="1" spc="-10" dirty="0">
                <a:solidFill>
                  <a:srgbClr val="FF0000"/>
                </a:solidFill>
                <a:latin typeface="Calibri" charset="0"/>
                <a:cs typeface="Calibri" charset="0"/>
              </a:rPr>
              <a:t>lista</a:t>
            </a:r>
            <a:r>
              <a:rPr lang="es-ES" sz="1600" spc="-10" dirty="0">
                <a:latin typeface="Calibri" charset="0"/>
                <a:ea typeface="Calibri" charset="0"/>
                <a:cs typeface="Calibri" charset="0"/>
              </a:rPr>
              <a:t> de objetos de la clase</a:t>
            </a:r>
          </a:p>
          <a:p>
            <a:pPr marL="90488" indent="-196850">
              <a:buFont typeface="Arial" panose="020B0604020202020204" pitchFamily="34" charset="0"/>
              <a:buChar char="•"/>
            </a:pPr>
            <a:r>
              <a:rPr lang="es-ES_tradnl" sz="1600" spc="-10" dirty="0">
                <a:latin typeface="Calibri" charset="0"/>
                <a:ea typeface="Calibri" charset="0"/>
                <a:cs typeface="Calibri" charset="0"/>
              </a:rPr>
              <a:t>Se pueden añadir otras cláusulas:</a:t>
            </a:r>
          </a:p>
          <a:p>
            <a:pPr marL="180000"/>
            <a:r>
              <a:rPr lang="es-ES_tradnl" sz="1600" spc="-10" dirty="0">
                <a:latin typeface="Calibri" charset="0"/>
                <a:ea typeface="Calibri" charset="0"/>
                <a:cs typeface="Calibri" charset="0"/>
              </a:rPr>
              <a:t>- SELECT p FROM Persona p</a:t>
            </a:r>
          </a:p>
          <a:p>
            <a:pPr marL="180000"/>
            <a:r>
              <a:rPr lang="es-ES_tradnl" sz="1600" spc="-10" dirty="0">
                <a:latin typeface="Calibri" charset="0"/>
                <a:ea typeface="Calibri" charset="0"/>
                <a:cs typeface="Calibri" charset="0"/>
              </a:rPr>
              <a:t>                 WHERE </a:t>
            </a:r>
            <a:r>
              <a:rPr lang="es-ES_tradnl" sz="1600" spc="-10" dirty="0" err="1">
                <a:latin typeface="Calibri" charset="0"/>
                <a:ea typeface="Calibri" charset="0"/>
                <a:cs typeface="Calibri" charset="0"/>
              </a:rPr>
              <a:t>p.nombre</a:t>
            </a:r>
            <a:r>
              <a:rPr lang="es-ES_tradnl" sz="1600" spc="-10" dirty="0">
                <a:latin typeface="Calibri" charset="0"/>
                <a:ea typeface="Calibri" charset="0"/>
                <a:cs typeface="Calibri" charset="0"/>
              </a:rPr>
              <a:t> = ´Pepe´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4" name="Rectangle 5">
            <a:extLst>
              <a:ext uri="{FF2B5EF4-FFF2-40B4-BE49-F238E27FC236}">
                <a16:creationId xmlns:a16="http://schemas.microsoft.com/office/drawing/2014/main" id="{5A887681-BC41-FC48-8C6D-A3005F549C8A}"/>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5" name="object 7">
            <a:extLst>
              <a:ext uri="{FF2B5EF4-FFF2-40B4-BE49-F238E27FC236}">
                <a16:creationId xmlns:a16="http://schemas.microsoft.com/office/drawing/2014/main" id="{9628336D-6B57-C643-A6D4-144A12CA0280}"/>
              </a:ext>
            </a:extLst>
          </p:cNvPr>
          <p:cNvSpPr txBox="1"/>
          <p:nvPr/>
        </p:nvSpPr>
        <p:spPr>
          <a:xfrm>
            <a:off x="506796" y="914400"/>
            <a:ext cx="7311324" cy="2292935"/>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ENTITY MANAGER</a:t>
            </a:r>
          </a:p>
          <a:p>
            <a:pPr marL="179388" indent="-179388">
              <a:buFont typeface="Arial" panose="020B0604020202020204" pitchFamily="34" charset="0"/>
              <a:buChar char="•"/>
            </a:pPr>
            <a:r>
              <a:rPr lang="es-ES" sz="1600" spc="-10" dirty="0">
                <a:latin typeface="Calibri" charset="0"/>
                <a:cs typeface="Calibri" charset="0"/>
              </a:rPr>
              <a:t>Para crear y ejecutar consultas mediante JPA es necesario crear antes un objeto que implementa la interfaz </a:t>
            </a:r>
            <a:r>
              <a:rPr lang="es-ES" sz="1600" spc="-10" dirty="0" err="1">
                <a:latin typeface="Calibri" charset="0"/>
                <a:cs typeface="Calibri" charset="0"/>
              </a:rPr>
              <a:t>EntityManager</a:t>
            </a:r>
            <a:r>
              <a:rPr lang="es-ES" sz="1600" spc="-10" dirty="0">
                <a:latin typeface="Calibri" charset="0"/>
                <a:cs typeface="Calibri" charset="0"/>
              </a:rPr>
              <a:t>, que se ocupa de la gestión de los datos y de objetos que los representa.</a:t>
            </a:r>
          </a:p>
          <a:p>
            <a:endParaRPr lang="es-ES" sz="1600" spc="-10" dirty="0">
              <a:latin typeface="Calibri" charset="0"/>
              <a:cs typeface="Calibri" charset="0"/>
            </a:endParaRPr>
          </a:p>
          <a:p>
            <a:pPr marL="179388" indent="-179388">
              <a:buFont typeface="Arial" panose="020B0604020202020204" pitchFamily="34" charset="0"/>
              <a:buChar char="•"/>
            </a:pPr>
            <a:r>
              <a:rPr lang="es-ES" sz="1600" spc="-10" dirty="0">
                <a:latin typeface="Calibri" charset="0"/>
                <a:ea typeface="Calibri" charset="0"/>
                <a:cs typeface="Calibri" charset="0"/>
              </a:rPr>
              <a:t>A continuación veremos cómo se utilizan y cómo se crean los </a:t>
            </a:r>
            <a:r>
              <a:rPr lang="es-ES" sz="1600" spc="-10" dirty="0" err="1">
                <a:latin typeface="Calibri" charset="0"/>
                <a:ea typeface="Calibri" charset="0"/>
                <a:cs typeface="Calibri" charset="0"/>
              </a:rPr>
              <a:t>EntityManagers</a:t>
            </a:r>
            <a:r>
              <a:rPr lang="es-ES" sz="1600" spc="-10" dirty="0">
                <a:latin typeface="Calibri" charset="0"/>
                <a:ea typeface="Calibri" charset="0"/>
                <a:cs typeface="Calibri" charset="0"/>
              </a:rPr>
              <a:t>.</a:t>
            </a:r>
          </a:p>
          <a:p>
            <a:endParaRPr lang="es-ES" sz="1600" spc="-10" dirty="0">
              <a:latin typeface="Calibri" charset="0"/>
              <a:ea typeface="Calibri" charset="0"/>
              <a:cs typeface="Calibri" charset="0"/>
            </a:endParaRPr>
          </a:p>
          <a:p>
            <a:pPr marL="179388" indent="-179388">
              <a:buFont typeface="Arial" panose="020B0604020202020204" pitchFamily="34" charset="0"/>
              <a:buChar char="•"/>
            </a:pPr>
            <a:r>
              <a:rPr lang="es-ES" sz="1600" spc="-10" dirty="0">
                <a:latin typeface="Calibri" charset="0"/>
                <a:ea typeface="Calibri" charset="0"/>
                <a:cs typeface="Calibri" charset="0"/>
              </a:rPr>
              <a:t>Tras esto veremos cómo se definen las clases de objetos que representan registro de una base de datos.</a:t>
            </a:r>
            <a:endParaRPr lang="es-ES_tradnl" sz="1600" spc="-10" dirty="0">
              <a:latin typeface="Calibri" charset="0"/>
              <a:ea typeface="Calibri"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4" name="Rectangle 5">
            <a:extLst>
              <a:ext uri="{FF2B5EF4-FFF2-40B4-BE49-F238E27FC236}">
                <a16:creationId xmlns:a16="http://schemas.microsoft.com/office/drawing/2014/main" id="{B10891D9-AF8F-6B44-85D2-C2BBF8E0D575}"/>
              </a:ext>
            </a:extLst>
          </p:cNvPr>
          <p:cNvSpPr/>
          <p:nvPr/>
        </p:nvSpPr>
        <p:spPr>
          <a:xfrm>
            <a:off x="503238" y="376838"/>
            <a:ext cx="5750077"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cs typeface="Calibri" charset="0"/>
              </a:rPr>
              <a:t>GESTIÓN DE MARCO DE TRABAJO DE PERSISTENCIA JPA Y MAPEOS ORM</a:t>
            </a:r>
          </a:p>
        </p:txBody>
      </p:sp>
      <p:sp>
        <p:nvSpPr>
          <p:cNvPr id="8" name="object 7">
            <a:extLst>
              <a:ext uri="{FF2B5EF4-FFF2-40B4-BE49-F238E27FC236}">
                <a16:creationId xmlns:a16="http://schemas.microsoft.com/office/drawing/2014/main" id="{552B433F-77B4-5947-B6AC-A6F799C89479}"/>
              </a:ext>
            </a:extLst>
          </p:cNvPr>
          <p:cNvSpPr txBox="1"/>
          <p:nvPr/>
        </p:nvSpPr>
        <p:spPr>
          <a:xfrm>
            <a:off x="514986" y="914400"/>
            <a:ext cx="8168892" cy="1800493"/>
          </a:xfrm>
          <a:prstGeom prst="rect">
            <a:avLst/>
          </a:prstGeom>
        </p:spPr>
        <p:txBody>
          <a:bodyPr vert="horz" wrap="square" lIns="0" tIns="0" rIns="0" bIns="0" rtlCol="0">
            <a:spAutoFit/>
          </a:bodyPr>
          <a:lstStyle/>
          <a:p>
            <a:pPr>
              <a:spcAft>
                <a:spcPts val="600"/>
              </a:spcAft>
            </a:pPr>
            <a:r>
              <a:rPr lang="es-PE" sz="1600" b="1" spc="-10" dirty="0">
                <a:solidFill>
                  <a:srgbClr val="000000"/>
                </a:solidFill>
                <a:latin typeface="Calibri" charset="0"/>
                <a:cs typeface="Calibri" charset="0"/>
                <a:sym typeface="Arial"/>
              </a:rPr>
              <a:t>PROGRAMACIÓN DE CONSULTAS</a:t>
            </a:r>
          </a:p>
          <a:p>
            <a:pPr marL="179388" indent="-179388">
              <a:buFont typeface="Arial" panose="020B0604020202020204" pitchFamily="34" charset="0"/>
              <a:buChar char="•"/>
            </a:pPr>
            <a:r>
              <a:rPr lang="es-ES" sz="1600" spc="-10" dirty="0">
                <a:latin typeface="Calibri" charset="0"/>
                <a:cs typeface="Calibri" charset="0"/>
              </a:rPr>
              <a:t>Para crear una consulta se utiliza el método </a:t>
            </a:r>
            <a:r>
              <a:rPr lang="es-ES" sz="1600" spc="-10" dirty="0" err="1">
                <a:latin typeface="Calibri" charset="0"/>
                <a:cs typeface="Calibri" charset="0"/>
              </a:rPr>
              <a:t>createQuery</a:t>
            </a:r>
            <a:r>
              <a:rPr lang="es-ES" sz="1600" spc="-10" dirty="0">
                <a:latin typeface="Calibri" charset="0"/>
                <a:cs typeface="Calibri" charset="0"/>
              </a:rPr>
              <a:t> de la clase </a:t>
            </a:r>
            <a:r>
              <a:rPr lang="es-ES" sz="1600" spc="-10" dirty="0" err="1">
                <a:latin typeface="Calibri" charset="0"/>
                <a:cs typeface="Calibri" charset="0"/>
              </a:rPr>
              <a:t>EntityManager</a:t>
            </a:r>
            <a:r>
              <a:rPr lang="es-ES" sz="1600" spc="-10" dirty="0">
                <a:latin typeface="Calibri" charset="0"/>
                <a:cs typeface="Calibri" charset="0"/>
              </a:rPr>
              <a:t>, cuyo argumento es la cadena de caracteres que define la consulta JPQL:</a:t>
            </a:r>
          </a:p>
          <a:p>
            <a:r>
              <a:rPr lang="es-ES" sz="1600" spc="-10" dirty="0">
                <a:latin typeface="Calibri" charset="0"/>
                <a:ea typeface="Calibri" charset="0"/>
                <a:cs typeface="Calibri" charset="0"/>
              </a:rPr>
              <a:t>    </a:t>
            </a:r>
            <a:r>
              <a:rPr lang="es-ES" sz="1600" spc="-10" dirty="0" err="1">
                <a:latin typeface="Calibri" charset="0"/>
                <a:ea typeface="Calibri" charset="0"/>
                <a:cs typeface="Calibri" charset="0"/>
              </a:rPr>
              <a:t>TypedQuery</a:t>
            </a:r>
            <a:r>
              <a:rPr lang="es-ES" sz="1600" spc="-10" dirty="0">
                <a:latin typeface="Calibri" charset="0"/>
                <a:ea typeface="Calibri" charset="0"/>
                <a:cs typeface="Calibri" charset="0"/>
              </a:rPr>
              <a:t>&lt;Persona&gt; </a:t>
            </a:r>
            <a:r>
              <a:rPr lang="es-ES" sz="1600" spc="-10" dirty="0" err="1">
                <a:latin typeface="Calibri" charset="0"/>
                <a:ea typeface="Calibri" charset="0"/>
                <a:cs typeface="Calibri" charset="0"/>
              </a:rPr>
              <a:t>query</a:t>
            </a:r>
            <a:r>
              <a:rPr lang="es-ES" sz="1600" spc="-10" dirty="0">
                <a:latin typeface="Calibri" charset="0"/>
                <a:ea typeface="Calibri" charset="0"/>
                <a:cs typeface="Calibri" charset="0"/>
              </a:rPr>
              <a:t> =</a:t>
            </a:r>
          </a:p>
          <a:p>
            <a:r>
              <a:rPr lang="es-ES" sz="1600" spc="-10" dirty="0">
                <a:latin typeface="Calibri" charset="0"/>
                <a:ea typeface="Calibri" charset="0"/>
                <a:cs typeface="Calibri" charset="0"/>
              </a:rPr>
              <a:t>        </a:t>
            </a:r>
            <a:r>
              <a:rPr lang="es-ES" sz="1600" spc="-10" dirty="0" err="1">
                <a:latin typeface="Calibri" charset="0"/>
                <a:ea typeface="Calibri" charset="0"/>
                <a:cs typeface="Calibri" charset="0"/>
              </a:rPr>
              <a:t>em.createQuery</a:t>
            </a:r>
            <a:r>
              <a:rPr lang="es-ES" sz="1600" spc="-10" dirty="0">
                <a:latin typeface="Calibri" charset="0"/>
                <a:ea typeface="Calibri" charset="0"/>
                <a:cs typeface="Calibri" charset="0"/>
              </a:rPr>
              <a:t>(</a:t>
            </a:r>
          </a:p>
          <a:p>
            <a:r>
              <a:rPr lang="es-ES" sz="1600" spc="-10" dirty="0">
                <a:latin typeface="Calibri" charset="0"/>
                <a:ea typeface="Calibri" charset="0"/>
                <a:cs typeface="Calibri" charset="0"/>
              </a:rPr>
              <a:t>                                    “SELECT p FROM Persona p”,</a:t>
            </a:r>
          </a:p>
          <a:p>
            <a:r>
              <a:rPr lang="es-ES" sz="1600" spc="-10" dirty="0">
                <a:latin typeface="Calibri" charset="0"/>
                <a:ea typeface="Calibri" charset="0"/>
                <a:cs typeface="Calibri" charset="0"/>
              </a:rPr>
              <a:t>        </a:t>
            </a:r>
            <a:r>
              <a:rPr lang="es-ES" sz="1600" spc="-10" dirty="0" err="1">
                <a:latin typeface="Calibri" charset="0"/>
                <a:ea typeface="Calibri" charset="0"/>
                <a:cs typeface="Calibri" charset="0"/>
              </a:rPr>
              <a:t>Persona.class</a:t>
            </a:r>
            <a:r>
              <a:rPr lang="es-ES" sz="1600" spc="-10" dirty="0">
                <a:latin typeface="Calibri" charset="0"/>
                <a:ea typeface="Calibri" charset="0"/>
                <a:cs typeface="Calibri" charset="0"/>
              </a:rPr>
              <a:t>);                                                                                                                                                                                                                                                                                                                                                                       </a:t>
            </a:r>
            <a:endParaRPr lang="es-ES_tradnl" sz="1600" spc="-10" dirty="0">
              <a:latin typeface="Calibri" charset="0"/>
              <a:ea typeface="Calibri" charset="0"/>
              <a:cs typeface="Calibri" charset="0"/>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976</Words>
  <Application>Microsoft Macintosh PowerPoint</Application>
  <PresentationFormat>Personalizado</PresentationFormat>
  <Paragraphs>134</Paragraphs>
  <Slides>23</Slides>
  <Notes>21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Graphik Bold</vt:lpstr>
      <vt:lpstr>Graphik Medium</vt:lpstr>
      <vt:lpstr>Graphik Regular</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Edwin Maravi (emaravi@cjavaperu.com)</dc:creator>
  <cp:lastModifiedBy>Microsoft Office User</cp:lastModifiedBy>
  <cp:revision>104</cp:revision>
  <dcterms:created xsi:type="dcterms:W3CDTF">2016-06-03T13:37:43Z</dcterms:created>
  <dcterms:modified xsi:type="dcterms:W3CDTF">2023-04-21T01:26:37Z</dcterms:modified>
</cp:coreProperties>
</file>