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57165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orient="horz" pos="304" userDrawn="1">
          <p15:clr>
            <a:srgbClr val="A4A3A4"/>
          </p15:clr>
        </p15:guide>
        <p15:guide id="5" orient="horz" pos="3297" userDrawn="1">
          <p15:clr>
            <a:srgbClr val="A4A3A4"/>
          </p15:clr>
        </p15:guide>
        <p15:guide id="6" pos="2767" userDrawn="1">
          <p15:clr>
            <a:srgbClr val="A4A3A4"/>
          </p15:clr>
        </p15:guide>
        <p15:guide id="7" pos="2993" userDrawn="1">
          <p15:clr>
            <a:srgbClr val="A4A3A4"/>
          </p15:clr>
        </p15:guide>
        <p15:guide id="8" pos="5465" userDrawn="1">
          <p15:clr>
            <a:srgbClr val="A4A3A4"/>
          </p15:clr>
        </p15:guide>
        <p15:guide id="9" pos="317" userDrawn="1">
          <p15:clr>
            <a:srgbClr val="A4A3A4"/>
          </p15:clr>
        </p15:guide>
        <p15:guide id="11" pos="431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pH1X+/Hma2dosEHUbBmpkaxck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9E1B63-695B-4A5F-948B-2A3B011E0177}">
  <a:tblStyle styleId="{629E1B63-695B-4A5F-948B-2A3B011E017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0"/>
    <p:restoredTop sz="94674"/>
  </p:normalViewPr>
  <p:slideViewPr>
    <p:cSldViewPr snapToGrid="0">
      <p:cViewPr varScale="1">
        <p:scale>
          <a:sx n="233" d="100"/>
          <a:sy n="233" d="100"/>
        </p:scale>
        <p:origin x="2080" y="184"/>
      </p:cViewPr>
      <p:guideLst>
        <p:guide orient="horz" pos="1801"/>
        <p:guide pos="2880"/>
        <p:guide orient="horz" pos="576"/>
        <p:guide orient="horz" pos="304"/>
        <p:guide orient="horz" pos="3297"/>
        <p:guide pos="2767"/>
        <p:guide pos="2993"/>
        <p:guide pos="5465"/>
        <p:guide pos="317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userDrawn="1">
  <p:cSld name="OBJEC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userDrawn="1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userDrawn="1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userDrawn="1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userDrawn="1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 userDrawn="1">
  <p:cSld name="1_Diapositiva de 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userDrawn="1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userDrawn="1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userDrawn="1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userDrawn="1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userDrawn="1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A188E58A-4D4E-E946-B187-09138EFD15FE}"/>
              </a:ext>
            </a:extLst>
          </p:cNvPr>
          <p:cNvSpPr/>
          <p:nvPr userDrawn="1"/>
        </p:nvSpPr>
        <p:spPr>
          <a:xfrm>
            <a:off x="7242895" y="5371563"/>
            <a:ext cx="1505540" cy="194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_tradnl" sz="667" dirty="0">
                <a:solidFill>
                  <a:schemeClr val="bg1">
                    <a:lumMod val="50000"/>
                  </a:schemeClr>
                </a:solidFill>
              </a:rPr>
              <a:t>© ISIL. Todos los derechos reservados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B5D92F-DFBF-864B-B40E-2CD42003DBC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17" y="5349409"/>
            <a:ext cx="369984" cy="206823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EA6CF400-E5B2-B843-8466-1D3F02DE6459}"/>
              </a:ext>
            </a:extLst>
          </p:cNvPr>
          <p:cNvSpPr txBox="1"/>
          <p:nvPr userDrawn="1"/>
        </p:nvSpPr>
        <p:spPr>
          <a:xfrm>
            <a:off x="876301" y="5343295"/>
            <a:ext cx="2768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  <a:sym typeface="Wingdings"/>
              </a:rPr>
              <a:t>DESARROLLO DE APLICACIONES EMPRESARIALES I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/>
                <a:ea typeface="Wingdings"/>
                <a:cs typeface="Calibri"/>
                <a:sym typeface="Wingdings"/>
              </a:rPr>
              <a:t></a:t>
            </a:r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  <a:sym typeface="Wingdings"/>
              </a:rPr>
              <a:t>  SESIÓN 10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07681CF-FCF5-3C4B-80A6-EAD4B267A4AF}"/>
              </a:ext>
            </a:extLst>
          </p:cNvPr>
          <p:cNvSpPr/>
          <p:nvPr/>
        </p:nvSpPr>
        <p:spPr>
          <a:xfrm>
            <a:off x="182881" y="5120641"/>
            <a:ext cx="4304965" cy="462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63A251E-27F5-3E4A-977C-C2675ABAC073}"/>
              </a:ext>
            </a:extLst>
          </p:cNvPr>
          <p:cNvSpPr/>
          <p:nvPr/>
        </p:nvSpPr>
        <p:spPr>
          <a:xfrm>
            <a:off x="503240" y="2177571"/>
            <a:ext cx="2587432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2000" dirty="0">
                <a:latin typeface="Graphik Medium" charset="0"/>
                <a:sym typeface="Calibri"/>
              </a:rPr>
              <a:t>GESTIÓN DE BASES </a:t>
            </a:r>
            <a:r>
              <a:rPr lang="es-PE" sz="2000" b="1" dirty="0">
                <a:latin typeface="Graphik Bold" panose="020B0503030202060203" pitchFamily="34" charset="77"/>
                <a:sym typeface="Calibri"/>
              </a:rPr>
              <a:t>DE DATOS CON JPA</a:t>
            </a:r>
            <a:endParaRPr lang="es-PE" sz="2000" b="1" dirty="0">
              <a:latin typeface="Graphik Bold" panose="020B0503030202060203" pitchFamily="34" charset="77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807FAE0-87ED-4E49-8869-77A857B59E48}"/>
              </a:ext>
            </a:extLst>
          </p:cNvPr>
          <p:cNvSpPr txBox="1"/>
          <p:nvPr/>
        </p:nvSpPr>
        <p:spPr>
          <a:xfrm>
            <a:off x="743902" y="1819387"/>
            <a:ext cx="14576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2000" b="1" dirty="0">
                <a:solidFill>
                  <a:srgbClr val="6950AB"/>
                </a:solidFill>
                <a:latin typeface="Calibri" charset="0"/>
                <a:ea typeface="Calibri" charset="0"/>
                <a:cs typeface="Calibri" charset="0"/>
              </a:rPr>
              <a:t>SESIÓN 10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C5CA6C2-141F-BE4A-979B-9EA1D7098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64" y="1883412"/>
            <a:ext cx="166865" cy="17045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E177FBB-7338-5A48-9D5B-F79C615C8F60}"/>
              </a:ext>
            </a:extLst>
          </p:cNvPr>
          <p:cNvSpPr txBox="1"/>
          <p:nvPr/>
        </p:nvSpPr>
        <p:spPr>
          <a:xfrm>
            <a:off x="503243" y="808694"/>
            <a:ext cx="31047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6C6D6C"/>
                </a:solidFill>
                <a:latin typeface="Calibri" charset="0"/>
                <a:cs typeface="Calibri" charset="0"/>
                <a:sym typeface="Wingdings"/>
              </a:rPr>
              <a:t>DESARROLLO DE APLICACIONES EMPRESARIALES I</a:t>
            </a:r>
            <a:endParaRPr lang="es-PE" sz="900" b="1" dirty="0">
              <a:solidFill>
                <a:srgbClr val="6C6D6C"/>
              </a:solidFill>
              <a:latin typeface="Calibri" charset="0"/>
              <a:cs typeface="Calibri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9FA47FA-198B-0240-A183-350038A59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7" y="0"/>
            <a:ext cx="5395913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8FEE7092-8D72-1842-A605-4C058B376E5C}"/>
              </a:ext>
            </a:extLst>
          </p:cNvPr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cs typeface="Calibri" charset="0"/>
                <a:sym typeface="Calibri"/>
              </a:rPr>
              <a:t>GESTIÓN DE BASES DE DATOS CON JPA.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cs typeface="Calibri" charset="0"/>
              </a:rPr>
              <a:t>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cs typeface="Calibri" charset="0"/>
                <a:sym typeface="Calibri"/>
              </a:rPr>
              <a:t>RESUMEN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4904FB77-38DF-0845-87F2-1067BC0A16D6}"/>
              </a:ext>
            </a:extLst>
          </p:cNvPr>
          <p:cNvSpPr txBox="1"/>
          <p:nvPr/>
        </p:nvSpPr>
        <p:spPr>
          <a:xfrm>
            <a:off x="506796" y="914400"/>
            <a:ext cx="816889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PE" sz="1600" b="1" spc="-10" dirty="0">
                <a:latin typeface="Calibri" charset="0"/>
                <a:cs typeface="Calibri" charset="0"/>
              </a:rPr>
              <a:t>RESUMEN</a:t>
            </a:r>
            <a:endParaRPr lang="es-ES_tradnl" sz="16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Google Shape;96;p2">
            <a:extLst>
              <a:ext uri="{FF2B5EF4-FFF2-40B4-BE49-F238E27FC236}">
                <a16:creationId xmlns:a16="http://schemas.microsoft.com/office/drawing/2014/main" id="{EDE79972-B0EE-0A4B-8328-96ACC5FC664D}"/>
              </a:ext>
            </a:extLst>
          </p:cNvPr>
          <p:cNvSpPr txBox="1"/>
          <p:nvPr/>
        </p:nvSpPr>
        <p:spPr>
          <a:xfrm>
            <a:off x="6401934" y="3438989"/>
            <a:ext cx="210343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s-PE" sz="1400" b="1" dirty="0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Motor de Persistencia JPA</a:t>
            </a:r>
            <a:endParaRPr sz="1400" dirty="0">
              <a:solidFill>
                <a:srgbClr val="EE4639"/>
              </a:solidFill>
            </a:endParaRPr>
          </a:p>
          <a:p>
            <a:r>
              <a:rPr lang="es-PE" sz="1400" b="1" dirty="0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sz="1400" b="1" dirty="0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PE" sz="1400" b="1" dirty="0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 sz="1400" b="1" dirty="0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PE" sz="1400" b="1" dirty="0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400" b="1" dirty="0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PE" sz="1400" b="1" dirty="0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sz="1400" b="1" dirty="0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5615040-C007-884E-B1BA-B59491C71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646" y="2292826"/>
            <a:ext cx="767013" cy="684324"/>
          </a:xfrm>
          <a:prstGeom prst="rect">
            <a:avLst/>
          </a:prstGeom>
        </p:spPr>
      </p:pic>
      <p:sp>
        <p:nvSpPr>
          <p:cNvPr id="14" name="object 7">
            <a:extLst>
              <a:ext uri="{FF2B5EF4-FFF2-40B4-BE49-F238E27FC236}">
                <a16:creationId xmlns:a16="http://schemas.microsoft.com/office/drawing/2014/main" id="{0ED3D477-8C75-D140-BE7C-8F91BD555008}"/>
              </a:ext>
            </a:extLst>
          </p:cNvPr>
          <p:cNvSpPr txBox="1"/>
          <p:nvPr/>
        </p:nvSpPr>
        <p:spPr>
          <a:xfrm>
            <a:off x="3283495" y="1712529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Servlet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CFC770A-1438-B24C-899E-29C97C466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287" y="2054250"/>
            <a:ext cx="447247" cy="614604"/>
          </a:xfrm>
          <a:prstGeom prst="rect">
            <a:avLst/>
          </a:prstGeom>
        </p:spPr>
      </p:pic>
      <p:sp>
        <p:nvSpPr>
          <p:cNvPr id="16" name="object 7">
            <a:extLst>
              <a:ext uri="{FF2B5EF4-FFF2-40B4-BE49-F238E27FC236}">
                <a16:creationId xmlns:a16="http://schemas.microsoft.com/office/drawing/2014/main" id="{55A8658F-62E2-0841-AEEE-AAA9350892E4}"/>
              </a:ext>
            </a:extLst>
          </p:cNvPr>
          <p:cNvSpPr txBox="1"/>
          <p:nvPr/>
        </p:nvSpPr>
        <p:spPr>
          <a:xfrm>
            <a:off x="2230559" y="2038386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Request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F78B9753-36A9-8349-BDFF-CA18BEDCA9E7}"/>
              </a:ext>
            </a:extLst>
          </p:cNvPr>
          <p:cNvSpPr txBox="1"/>
          <p:nvPr/>
        </p:nvSpPr>
        <p:spPr>
          <a:xfrm>
            <a:off x="2229124" y="3091353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Response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F175ADAF-353E-F644-A8D9-A172D805B7B0}"/>
              </a:ext>
            </a:extLst>
          </p:cNvPr>
          <p:cNvSpPr txBox="1"/>
          <p:nvPr/>
        </p:nvSpPr>
        <p:spPr>
          <a:xfrm>
            <a:off x="938253" y="3091353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Navegador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213CCF2B-8539-0143-AD0B-8331F1A660C6}"/>
              </a:ext>
            </a:extLst>
          </p:cNvPr>
          <p:cNvSpPr txBox="1"/>
          <p:nvPr/>
        </p:nvSpPr>
        <p:spPr>
          <a:xfrm>
            <a:off x="4096148" y="4591633"/>
            <a:ext cx="13591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Contenedor Web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26B7B78F-7E3E-0448-964E-EDE1C4E019F8}"/>
              </a:ext>
            </a:extLst>
          </p:cNvPr>
          <p:cNvSpPr txBox="1"/>
          <p:nvPr/>
        </p:nvSpPr>
        <p:spPr>
          <a:xfrm>
            <a:off x="4566304" y="3706263"/>
            <a:ext cx="13591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JSP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9168D140-0AFD-F745-A6B5-E3DAFA12EA93}"/>
              </a:ext>
            </a:extLst>
          </p:cNvPr>
          <p:cNvSpPr txBox="1"/>
          <p:nvPr/>
        </p:nvSpPr>
        <p:spPr>
          <a:xfrm>
            <a:off x="5063290" y="3127329"/>
            <a:ext cx="39202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Usa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15F696E8-BB10-6F4D-98D7-BAC2F3AC9921}"/>
              </a:ext>
            </a:extLst>
          </p:cNvPr>
          <p:cNvSpPr txBox="1"/>
          <p:nvPr/>
        </p:nvSpPr>
        <p:spPr>
          <a:xfrm>
            <a:off x="3355654" y="2849383"/>
            <a:ext cx="6793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Desplegar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B1BA2832-8C3F-ED4D-BA27-39CB8505A891}"/>
              </a:ext>
            </a:extLst>
          </p:cNvPr>
          <p:cNvSpPr txBox="1"/>
          <p:nvPr/>
        </p:nvSpPr>
        <p:spPr>
          <a:xfrm>
            <a:off x="4429659" y="2201752"/>
            <a:ext cx="6793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Resultado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77025B4F-1584-034F-A99D-6F724E3D65D9}"/>
              </a:ext>
            </a:extLst>
          </p:cNvPr>
          <p:cNvSpPr txBox="1"/>
          <p:nvPr/>
        </p:nvSpPr>
        <p:spPr>
          <a:xfrm>
            <a:off x="4449149" y="1741636"/>
            <a:ext cx="67934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Accede e</a:t>
            </a:r>
          </a:p>
          <a:p>
            <a:r>
              <a:rPr lang="es-PE" sz="1000" spc="-10" dirty="0">
                <a:latin typeface="Calibri" charset="0"/>
                <a:ea typeface="Calibri" charset="0"/>
                <a:cs typeface="Calibri" charset="0"/>
              </a:rPr>
              <a:t>invoca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ACB83020-9BC8-8E4C-8010-619DA9ABFC79}"/>
              </a:ext>
            </a:extLst>
          </p:cNvPr>
          <p:cNvSpPr txBox="1"/>
          <p:nvPr/>
        </p:nvSpPr>
        <p:spPr>
          <a:xfrm>
            <a:off x="5298772" y="1679475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JavaBean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60DCCE31-B78E-284A-ACA6-18994F0EAC89}"/>
              </a:ext>
            </a:extLst>
          </p:cNvPr>
          <p:cNvSpPr txBox="1"/>
          <p:nvPr/>
        </p:nvSpPr>
        <p:spPr>
          <a:xfrm>
            <a:off x="6361466" y="1505568"/>
            <a:ext cx="124580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Datos</a:t>
            </a:r>
          </a:p>
          <a:p>
            <a:pPr algn="ctr"/>
            <a:r>
              <a:rPr lang="es-PE" sz="1400" spc="-10" dirty="0">
                <a:latin typeface="Calibri" charset="0"/>
                <a:ea typeface="Calibri" charset="0"/>
                <a:cs typeface="Calibri" charset="0"/>
              </a:rPr>
              <a:t>Persistentes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0CEB818-F313-E945-B49B-06255A48A493}"/>
              </a:ext>
            </a:extLst>
          </p:cNvPr>
          <p:cNvCxnSpPr>
            <a:cxnSpLocks/>
          </p:cNvCxnSpPr>
          <p:nvPr/>
        </p:nvCxnSpPr>
        <p:spPr>
          <a:xfrm flipH="1">
            <a:off x="2229124" y="2257193"/>
            <a:ext cx="1016939" cy="260723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6377DD6-78C5-964F-8E57-AE9346116A4A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>
            <a:off x="2212659" y="2634988"/>
            <a:ext cx="2236490" cy="1175638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8AE6B56-ED3C-8B41-8CBF-BF69F39A4DD6}"/>
              </a:ext>
            </a:extLst>
          </p:cNvPr>
          <p:cNvSpPr/>
          <p:nvPr/>
        </p:nvSpPr>
        <p:spPr>
          <a:xfrm>
            <a:off x="3097220" y="1478136"/>
            <a:ext cx="3120700" cy="3048144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7EA92AF-7FFD-DB4B-98F0-9BF301C74E50}"/>
              </a:ext>
            </a:extLst>
          </p:cNvPr>
          <p:cNvCxnSpPr>
            <a:cxnSpLocks/>
          </p:cNvCxnSpPr>
          <p:nvPr/>
        </p:nvCxnSpPr>
        <p:spPr>
          <a:xfrm flipH="1">
            <a:off x="4351298" y="2147045"/>
            <a:ext cx="917654" cy="1780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867A7FC-9DF2-214F-A895-562151170029}"/>
              </a:ext>
            </a:extLst>
          </p:cNvPr>
          <p:cNvCxnSpPr>
            <a:cxnSpLocks/>
          </p:cNvCxnSpPr>
          <p:nvPr/>
        </p:nvCxnSpPr>
        <p:spPr>
          <a:xfrm>
            <a:off x="4342380" y="2357412"/>
            <a:ext cx="956392" cy="0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53F12FE3-DA4B-4741-901F-D72E953D1BBA}"/>
              </a:ext>
            </a:extLst>
          </p:cNvPr>
          <p:cNvSpPr/>
          <p:nvPr/>
        </p:nvSpPr>
        <p:spPr>
          <a:xfrm>
            <a:off x="5240419" y="1950755"/>
            <a:ext cx="808265" cy="808265"/>
          </a:xfrm>
          <a:prstGeom prst="ellipse">
            <a:avLst/>
          </a:prstGeom>
          <a:solidFill>
            <a:srgbClr val="FFB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2C1072E8-62DB-784F-ACD3-1B840E187BD2}"/>
              </a:ext>
            </a:extLst>
          </p:cNvPr>
          <p:cNvSpPr txBox="1"/>
          <p:nvPr/>
        </p:nvSpPr>
        <p:spPr>
          <a:xfrm>
            <a:off x="4989584" y="2222116"/>
            <a:ext cx="130993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ctr" rtl="0">
              <a:buClr>
                <a:schemeClr val="dk1"/>
              </a:buClr>
              <a:buSzPct val="100000"/>
            </a:pPr>
            <a:r>
              <a:rPr lang="es-PE" sz="1400" dirty="0"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273490DF-AC7F-1E4E-8A1C-93F889B2ED8B}"/>
              </a:ext>
            </a:extLst>
          </p:cNvPr>
          <p:cNvSpPr txBox="1"/>
          <p:nvPr/>
        </p:nvSpPr>
        <p:spPr>
          <a:xfrm>
            <a:off x="5722349" y="2168954"/>
            <a:ext cx="135917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Guardar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object 7">
            <a:extLst>
              <a:ext uri="{FF2B5EF4-FFF2-40B4-BE49-F238E27FC236}">
                <a16:creationId xmlns:a16="http://schemas.microsoft.com/office/drawing/2014/main" id="{06A08B85-5D3C-2346-AD4D-E1395498A4FB}"/>
              </a:ext>
            </a:extLst>
          </p:cNvPr>
          <p:cNvSpPr txBox="1"/>
          <p:nvPr/>
        </p:nvSpPr>
        <p:spPr>
          <a:xfrm>
            <a:off x="5714516" y="2333953"/>
            <a:ext cx="135917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Obtener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B40DB8F-78E6-284C-9351-3A7F4B65CCAC}"/>
              </a:ext>
            </a:extLst>
          </p:cNvPr>
          <p:cNvCxnSpPr/>
          <p:nvPr/>
        </p:nvCxnSpPr>
        <p:spPr>
          <a:xfrm>
            <a:off x="6048684" y="2322842"/>
            <a:ext cx="691603" cy="0"/>
          </a:xfrm>
          <a:prstGeom prst="straightConnector1">
            <a:avLst/>
          </a:prstGeom>
          <a:ln w="19050">
            <a:solidFill>
              <a:srgbClr val="98999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31DB3FA8-38A6-274B-A409-3C84C3089C78}"/>
              </a:ext>
            </a:extLst>
          </p:cNvPr>
          <p:cNvCxnSpPr>
            <a:cxnSpLocks/>
          </p:cNvCxnSpPr>
          <p:nvPr/>
        </p:nvCxnSpPr>
        <p:spPr>
          <a:xfrm flipH="1" flipV="1">
            <a:off x="3897743" y="2471765"/>
            <a:ext cx="606281" cy="950342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ángulo redondeado 37">
            <a:extLst>
              <a:ext uri="{FF2B5EF4-FFF2-40B4-BE49-F238E27FC236}">
                <a16:creationId xmlns:a16="http://schemas.microsoft.com/office/drawing/2014/main" id="{05679E8B-3180-5142-82EF-932681F6FE03}"/>
              </a:ext>
            </a:extLst>
          </p:cNvPr>
          <p:cNvSpPr/>
          <p:nvPr/>
        </p:nvSpPr>
        <p:spPr>
          <a:xfrm>
            <a:off x="3246063" y="2021471"/>
            <a:ext cx="1109118" cy="496445"/>
          </a:xfrm>
          <a:prstGeom prst="roundRect">
            <a:avLst/>
          </a:prstGeom>
          <a:solidFill>
            <a:srgbClr val="FE782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  <a:latin typeface="Calibri" panose="020F0502020204030204" pitchFamily="34" charset="0"/>
                <a:ea typeface="Calibri Normal" charset="0"/>
                <a:cs typeface="Calibri" panose="020F0502020204030204" pitchFamily="34" charset="0"/>
              </a:rPr>
              <a:t>Controlador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140F781E-C7CB-CD4C-9FD7-BB18C208EE34}"/>
              </a:ext>
            </a:extLst>
          </p:cNvPr>
          <p:cNvCxnSpPr>
            <a:cxnSpLocks/>
          </p:cNvCxnSpPr>
          <p:nvPr/>
        </p:nvCxnSpPr>
        <p:spPr>
          <a:xfrm flipH="1">
            <a:off x="4799854" y="2711991"/>
            <a:ext cx="695534" cy="729639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Imagen 39">
            <a:extLst>
              <a:ext uri="{FF2B5EF4-FFF2-40B4-BE49-F238E27FC236}">
                <a16:creationId xmlns:a16="http://schemas.microsoft.com/office/drawing/2014/main" id="{5A2E6384-8E9C-434C-B379-4E91063D6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149" y="3422107"/>
            <a:ext cx="575791" cy="777038"/>
          </a:xfrm>
          <a:prstGeom prst="rect">
            <a:avLst/>
          </a:prstGeom>
        </p:spPr>
      </p:pic>
      <p:sp>
        <p:nvSpPr>
          <p:cNvPr id="41" name="object 7">
            <a:extLst>
              <a:ext uri="{FF2B5EF4-FFF2-40B4-BE49-F238E27FC236}">
                <a16:creationId xmlns:a16="http://schemas.microsoft.com/office/drawing/2014/main" id="{7271A435-B8C5-A446-9297-CEB74D33D1D5}"/>
              </a:ext>
            </a:extLst>
          </p:cNvPr>
          <p:cNvSpPr txBox="1"/>
          <p:nvPr/>
        </p:nvSpPr>
        <p:spPr>
          <a:xfrm>
            <a:off x="4541029" y="3541264"/>
            <a:ext cx="39202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Vista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Google Shape;95;p2">
            <a:extLst>
              <a:ext uri="{FF2B5EF4-FFF2-40B4-BE49-F238E27FC236}">
                <a16:creationId xmlns:a16="http://schemas.microsoft.com/office/drawing/2014/main" id="{B59AA7E4-A4FB-504B-AA52-F0AF75C8F2DD}"/>
              </a:ext>
            </a:extLst>
          </p:cNvPr>
          <p:cNvSpPr/>
          <p:nvPr/>
        </p:nvSpPr>
        <p:spPr>
          <a:xfrm>
            <a:off x="5109003" y="1256430"/>
            <a:ext cx="2579915" cy="1885950"/>
          </a:xfrm>
          <a:custGeom>
            <a:avLst/>
            <a:gdLst/>
            <a:ahLst/>
            <a:cxnLst/>
            <a:rect l="l" t="t" r="r" b="b"/>
            <a:pathLst>
              <a:path w="3439886" h="2514600" extrusionOk="0">
                <a:moveTo>
                  <a:pt x="0" y="10886"/>
                </a:moveTo>
                <a:lnTo>
                  <a:pt x="3439886" y="0"/>
                </a:lnTo>
                <a:lnTo>
                  <a:pt x="3407229" y="2481943"/>
                </a:lnTo>
                <a:lnTo>
                  <a:pt x="772886" y="2514600"/>
                </a:lnTo>
                <a:lnTo>
                  <a:pt x="0" y="1796143"/>
                </a:lnTo>
                <a:lnTo>
                  <a:pt x="0" y="10886"/>
                </a:lnTo>
                <a:close/>
              </a:path>
            </a:pathLst>
          </a:custGeom>
          <a:noFill/>
          <a:ln w="31750" cap="flat" cmpd="sng">
            <a:solidFill>
              <a:srgbClr val="EE46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97;p2">
            <a:extLst>
              <a:ext uri="{FF2B5EF4-FFF2-40B4-BE49-F238E27FC236}">
                <a16:creationId xmlns:a16="http://schemas.microsoft.com/office/drawing/2014/main" id="{1A909DE1-2EB6-054F-9C59-DC91EA7EC986}"/>
              </a:ext>
            </a:extLst>
          </p:cNvPr>
          <p:cNvCxnSpPr/>
          <p:nvPr/>
        </p:nvCxnSpPr>
        <p:spPr>
          <a:xfrm rot="10800000">
            <a:off x="5900938" y="2668854"/>
            <a:ext cx="808265" cy="710293"/>
          </a:xfrm>
          <a:prstGeom prst="straightConnector1">
            <a:avLst/>
          </a:prstGeom>
          <a:noFill/>
          <a:ln w="19050" cap="flat" cmpd="sng">
            <a:solidFill>
              <a:srgbClr val="EE4639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9486683-97B4-514D-82B6-4E4A1ED14582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18F424-2578-9A4D-921D-C4977E140319}"/>
              </a:ext>
            </a:extLst>
          </p:cNvPr>
          <p:cNvSpPr txBox="1"/>
          <p:nvPr/>
        </p:nvSpPr>
        <p:spPr>
          <a:xfrm>
            <a:off x="1008062" y="3169973"/>
            <a:ext cx="706422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400"/>
              <a:buFont typeface="Calibri"/>
              <a:buNone/>
            </a:pPr>
            <a:r>
              <a:rPr lang="es-PE" sz="2800" dirty="0">
                <a:solidFill>
                  <a:schemeClr val="bg1"/>
                </a:solidFill>
                <a:latin typeface="Graphik Regular" charset="0"/>
                <a:sym typeface="Calibri"/>
              </a:rPr>
              <a:t>GESTIÓN DE BASES DE DATOS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400"/>
              <a:buFont typeface="Calibri"/>
              <a:buNone/>
            </a:pPr>
            <a:r>
              <a:rPr lang="es-PE" sz="2800" b="1" dirty="0">
                <a:solidFill>
                  <a:schemeClr val="bg1"/>
                </a:solidFill>
                <a:latin typeface="Graphik Bold" charset="0"/>
                <a:sym typeface="Calibri"/>
              </a:rPr>
              <a:t>CON JPA (TAREA)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F7294D-B168-0443-B433-D51F3A64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4" y="2869613"/>
            <a:ext cx="195424" cy="2012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25F14C9C-551D-364B-B0DE-FCCF78A6D21A}"/>
              </a:ext>
            </a:extLst>
          </p:cNvPr>
          <p:cNvSpPr/>
          <p:nvPr/>
        </p:nvSpPr>
        <p:spPr>
          <a:xfrm>
            <a:off x="683568" y="481236"/>
            <a:ext cx="909992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s-PE" sz="1400" b="1" dirty="0">
                <a:solidFill>
                  <a:srgbClr val="00B1C3"/>
                </a:solidFill>
                <a:latin typeface="Calibri" charset="0"/>
                <a:ea typeface="Calibri" charset="0"/>
                <a:cs typeface="Calibri" charset="0"/>
              </a:rPr>
              <a:t>TAREA</a:t>
            </a:r>
            <a:endParaRPr lang="es-ES" sz="1600" b="1" dirty="0">
              <a:solidFill>
                <a:srgbClr val="00B1C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" name="Agrupar 7">
            <a:extLst>
              <a:ext uri="{FF2B5EF4-FFF2-40B4-BE49-F238E27FC236}">
                <a16:creationId xmlns:a16="http://schemas.microsoft.com/office/drawing/2014/main" id="{218D7E83-E9DB-C949-9E97-1E436EEB8CD1}"/>
              </a:ext>
            </a:extLst>
          </p:cNvPr>
          <p:cNvGrpSpPr/>
          <p:nvPr/>
        </p:nvGrpSpPr>
        <p:grpSpPr>
          <a:xfrm>
            <a:off x="514858" y="499074"/>
            <a:ext cx="131794" cy="132296"/>
            <a:chOff x="511902" y="912278"/>
            <a:chExt cx="281320" cy="28239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0D92C5C-CAF1-1245-A8EE-AFA6E96A3596}"/>
                </a:ext>
              </a:extLst>
            </p:cNvPr>
            <p:cNvSpPr/>
            <p:nvPr/>
          </p:nvSpPr>
          <p:spPr>
            <a:xfrm rot="5400000">
              <a:off x="511366" y="912814"/>
              <a:ext cx="282391" cy="281320"/>
            </a:xfrm>
            <a:prstGeom prst="ellipse">
              <a:avLst/>
            </a:prstGeom>
            <a:solidFill>
              <a:srgbClr val="00B1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8F01D926-1B4F-4C47-B650-AB9C09538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lum bright="100000" contrast="100000"/>
            </a:blip>
            <a:stretch>
              <a:fillRect/>
            </a:stretch>
          </p:blipFill>
          <p:spPr>
            <a:xfrm rot="5400000">
              <a:off x="578093" y="979007"/>
              <a:ext cx="148937" cy="14893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91D5BB8-0B50-5B4E-8CA6-6BA0F62681E9}"/>
              </a:ext>
            </a:extLst>
          </p:cNvPr>
          <p:cNvSpPr/>
          <p:nvPr/>
        </p:nvSpPr>
        <p:spPr>
          <a:xfrm>
            <a:off x="503238" y="912813"/>
            <a:ext cx="8172450" cy="4321175"/>
          </a:xfrm>
          <a:prstGeom prst="rect">
            <a:avLst/>
          </a:prstGeom>
          <a:solidFill>
            <a:srgbClr val="D1EFF4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Rectángulo 10">
            <a:extLst>
              <a:ext uri="{FF2B5EF4-FFF2-40B4-BE49-F238E27FC236}">
                <a16:creationId xmlns:a16="http://schemas.microsoft.com/office/drawing/2014/main" id="{270F2973-3E53-0746-A989-7AA85087843B}"/>
              </a:ext>
            </a:extLst>
          </p:cNvPr>
          <p:cNvSpPr/>
          <p:nvPr/>
        </p:nvSpPr>
        <p:spPr>
          <a:xfrm>
            <a:off x="684213" y="1245204"/>
            <a:ext cx="7535555" cy="463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PE" sz="1400" b="1" dirty="0">
                <a:solidFill>
                  <a:schemeClr val="tx1"/>
                </a:solidFill>
                <a:latin typeface="Calibri" charset="0"/>
                <a:cs typeface="Calibri" charset="0"/>
              </a:rPr>
              <a:t>OBJETIVO</a:t>
            </a:r>
          </a:p>
          <a:p>
            <a:pPr marL="184150" indent="-184150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chemeClr val="tx1"/>
                </a:solidFill>
                <a:latin typeface="Calibri" charset="0"/>
                <a:cs typeface="Calibri" charset="0"/>
                <a:sym typeface="Calibri"/>
              </a:rPr>
              <a:t>Reconocer el uso de JPA para transacciones con bases de datos.</a:t>
            </a:r>
            <a:endParaRPr lang="es-PE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A71FABA-CCAA-E442-B5D5-559BC65939DA}"/>
              </a:ext>
            </a:extLst>
          </p:cNvPr>
          <p:cNvSpPr/>
          <p:nvPr/>
        </p:nvSpPr>
        <p:spPr>
          <a:xfrm>
            <a:off x="683568" y="481236"/>
            <a:ext cx="909992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s-PE" sz="1400" b="1" dirty="0">
                <a:solidFill>
                  <a:srgbClr val="00B1C3"/>
                </a:solidFill>
                <a:latin typeface="Calibri" charset="0"/>
                <a:ea typeface="Calibri" charset="0"/>
                <a:cs typeface="Calibri" charset="0"/>
              </a:rPr>
              <a:t>TAREA</a:t>
            </a:r>
            <a:endParaRPr lang="es-ES" sz="1600" b="1" dirty="0">
              <a:solidFill>
                <a:srgbClr val="00B1C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6" name="Agrupar 7">
            <a:extLst>
              <a:ext uri="{FF2B5EF4-FFF2-40B4-BE49-F238E27FC236}">
                <a16:creationId xmlns:a16="http://schemas.microsoft.com/office/drawing/2014/main" id="{8550F179-57E9-D64D-8BB3-677FE50D97C0}"/>
              </a:ext>
            </a:extLst>
          </p:cNvPr>
          <p:cNvGrpSpPr/>
          <p:nvPr/>
        </p:nvGrpSpPr>
        <p:grpSpPr>
          <a:xfrm>
            <a:off x="514858" y="499074"/>
            <a:ext cx="131794" cy="132296"/>
            <a:chOff x="511902" y="912278"/>
            <a:chExt cx="281320" cy="282391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514EAF56-B868-6C40-9B7E-D88A2AB9D550}"/>
                </a:ext>
              </a:extLst>
            </p:cNvPr>
            <p:cNvSpPr/>
            <p:nvPr/>
          </p:nvSpPr>
          <p:spPr>
            <a:xfrm rot="5400000">
              <a:off x="511366" y="912814"/>
              <a:ext cx="282391" cy="281320"/>
            </a:xfrm>
            <a:prstGeom prst="ellipse">
              <a:avLst/>
            </a:prstGeom>
            <a:solidFill>
              <a:srgbClr val="00B1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951E182-52CE-7948-BAAB-AA932F7E8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lum bright="100000" contrast="100000"/>
            </a:blip>
            <a:stretch>
              <a:fillRect/>
            </a:stretch>
          </p:blipFill>
          <p:spPr>
            <a:xfrm rot="5400000">
              <a:off x="578093" y="979007"/>
              <a:ext cx="148937" cy="148937"/>
            </a:xfrm>
            <a:prstGeom prst="rect">
              <a:avLst/>
            </a:prstGeom>
          </p:spPr>
        </p:pic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0503D17A-CF3D-EB42-893E-B040323E08F6}"/>
              </a:ext>
            </a:extLst>
          </p:cNvPr>
          <p:cNvSpPr/>
          <p:nvPr/>
        </p:nvSpPr>
        <p:spPr>
          <a:xfrm>
            <a:off x="503238" y="912813"/>
            <a:ext cx="8172450" cy="4321175"/>
          </a:xfrm>
          <a:prstGeom prst="rect">
            <a:avLst/>
          </a:prstGeom>
          <a:solidFill>
            <a:srgbClr val="D1EFF4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ángulo 10">
            <a:extLst>
              <a:ext uri="{FF2B5EF4-FFF2-40B4-BE49-F238E27FC236}">
                <a16:creationId xmlns:a16="http://schemas.microsoft.com/office/drawing/2014/main" id="{A688BCB2-A57C-474D-9E78-5356EB03A321}"/>
              </a:ext>
            </a:extLst>
          </p:cNvPr>
          <p:cNvSpPr/>
          <p:nvPr/>
        </p:nvSpPr>
        <p:spPr>
          <a:xfrm>
            <a:off x="684213" y="1245204"/>
            <a:ext cx="7535555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84150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chemeClr val="tx1"/>
                </a:solidFill>
                <a:latin typeface="Calibri" charset="0"/>
                <a:cs typeface="Calibri" charset="0"/>
                <a:sym typeface="Calibri"/>
              </a:rPr>
              <a:t>Desarrollar una aplicación web que permita ver la lista de personas incluidas en una base de datos de personas, sencilla, como la mencionada en los ejemplos anteriores.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D5A1025-C455-184D-B257-F8D9076D94B2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5CDC03-7715-1D41-BE6E-750F38DD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199" y="2666298"/>
            <a:ext cx="1295602" cy="3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19845FB-48EE-4844-B676-06EEA5EC5FE5}"/>
              </a:ext>
            </a:extLst>
          </p:cNvPr>
          <p:cNvSpPr/>
          <p:nvPr/>
        </p:nvSpPr>
        <p:spPr>
          <a:xfrm>
            <a:off x="0" y="1"/>
            <a:ext cx="9144000" cy="5715000"/>
          </a:xfrm>
          <a:prstGeom prst="rect">
            <a:avLst/>
          </a:prstGeom>
          <a:solidFill>
            <a:srgbClr val="DFA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91B952-0C1D-FC4C-BE47-9B641F1C1FB0}"/>
              </a:ext>
            </a:extLst>
          </p:cNvPr>
          <p:cNvSpPr txBox="1"/>
          <p:nvPr/>
        </p:nvSpPr>
        <p:spPr>
          <a:xfrm>
            <a:off x="2519363" y="2540738"/>
            <a:ext cx="4581728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_tradnl" sz="3300" dirty="0">
                <a:solidFill>
                  <a:schemeClr val="bg1"/>
                </a:solidFill>
                <a:latin typeface="Graphik Regular" charset="0"/>
                <a:ea typeface="Graphik Regular" charset="0"/>
                <a:cs typeface="Graphik Regular" charset="0"/>
              </a:rPr>
              <a:t>OBJETIVOS</a:t>
            </a:r>
          </a:p>
          <a:p>
            <a:pPr>
              <a:lnSpc>
                <a:spcPct val="80000"/>
              </a:lnSpc>
            </a:pPr>
            <a:r>
              <a:rPr lang="es-ES_tradnl" sz="3300" b="1" dirty="0">
                <a:solidFill>
                  <a:schemeClr val="bg1"/>
                </a:solidFill>
                <a:latin typeface="Graphik Bold" charset="0"/>
                <a:ea typeface="Graphik Bold" charset="0"/>
                <a:cs typeface="Graphik Bold" charset="0"/>
              </a:rPr>
              <a:t>DE LA SESIÓN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2E8B0F-3452-9C4B-9303-AAF013C87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619" y="2194222"/>
            <a:ext cx="202176" cy="2082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E12FF61-1372-7C4B-9C26-E2B7C8663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946968"/>
            <a:ext cx="2073162" cy="390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1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2021B2DC-7AF8-294B-9B78-12A7F4604080}"/>
              </a:ext>
            </a:extLst>
          </p:cNvPr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OBJETIVOS </a:t>
            </a:r>
          </a:p>
        </p:txBody>
      </p:sp>
      <p:sp>
        <p:nvSpPr>
          <p:cNvPr id="96" name="Google Shape;96;p2"/>
          <p:cNvSpPr txBox="1"/>
          <p:nvPr/>
        </p:nvSpPr>
        <p:spPr>
          <a:xfrm>
            <a:off x="6401934" y="3438989"/>
            <a:ext cx="210343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s-PE" sz="1400" b="1" dirty="0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Motor de Persistencia JPA</a:t>
            </a:r>
            <a:endParaRPr sz="1400" dirty="0">
              <a:solidFill>
                <a:srgbClr val="EE4639"/>
              </a:solidFill>
            </a:endParaRPr>
          </a:p>
          <a:p>
            <a:r>
              <a:rPr lang="es-PE" sz="1400" b="1" dirty="0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sz="1400" b="1" dirty="0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PE" sz="1400" b="1" dirty="0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 sz="1400" b="1" dirty="0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PE" sz="1400" b="1" dirty="0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400" b="1" dirty="0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PE" sz="1400" b="1" dirty="0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sz="1400" b="1" dirty="0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2EC3666-1DF8-474E-9350-80A0B88DF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646" y="2292826"/>
            <a:ext cx="767013" cy="684324"/>
          </a:xfrm>
          <a:prstGeom prst="rect">
            <a:avLst/>
          </a:prstGeom>
        </p:spPr>
      </p:pic>
      <p:sp>
        <p:nvSpPr>
          <p:cNvPr id="18" name="object 7">
            <a:extLst>
              <a:ext uri="{FF2B5EF4-FFF2-40B4-BE49-F238E27FC236}">
                <a16:creationId xmlns:a16="http://schemas.microsoft.com/office/drawing/2014/main" id="{2D024B36-7D7C-8345-953C-BD54ECD00B78}"/>
              </a:ext>
            </a:extLst>
          </p:cNvPr>
          <p:cNvSpPr txBox="1"/>
          <p:nvPr/>
        </p:nvSpPr>
        <p:spPr>
          <a:xfrm>
            <a:off x="3283495" y="1712529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Servlet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53584A3-61E3-B442-9D13-C19E8BC13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287" y="2054250"/>
            <a:ext cx="447247" cy="614604"/>
          </a:xfrm>
          <a:prstGeom prst="rect">
            <a:avLst/>
          </a:prstGeom>
        </p:spPr>
      </p:pic>
      <p:sp>
        <p:nvSpPr>
          <p:cNvPr id="20" name="object 7">
            <a:extLst>
              <a:ext uri="{FF2B5EF4-FFF2-40B4-BE49-F238E27FC236}">
                <a16:creationId xmlns:a16="http://schemas.microsoft.com/office/drawing/2014/main" id="{F466F1CA-A67D-7B4E-A328-83D3A0C0AD4B}"/>
              </a:ext>
            </a:extLst>
          </p:cNvPr>
          <p:cNvSpPr txBox="1"/>
          <p:nvPr/>
        </p:nvSpPr>
        <p:spPr>
          <a:xfrm>
            <a:off x="2230559" y="2038386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Request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FFB9D745-BFBA-E540-8C2D-94E79AC2D53C}"/>
              </a:ext>
            </a:extLst>
          </p:cNvPr>
          <p:cNvSpPr txBox="1"/>
          <p:nvPr/>
        </p:nvSpPr>
        <p:spPr>
          <a:xfrm>
            <a:off x="2229124" y="3091353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Response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DA989FF1-81E6-2F44-ADF5-05E334CAAE35}"/>
              </a:ext>
            </a:extLst>
          </p:cNvPr>
          <p:cNvSpPr txBox="1"/>
          <p:nvPr/>
        </p:nvSpPr>
        <p:spPr>
          <a:xfrm>
            <a:off x="938253" y="3091353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Navegador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4E004B70-253F-D649-B5A5-AEB84DED8996}"/>
              </a:ext>
            </a:extLst>
          </p:cNvPr>
          <p:cNvSpPr txBox="1"/>
          <p:nvPr/>
        </p:nvSpPr>
        <p:spPr>
          <a:xfrm>
            <a:off x="4096148" y="4591633"/>
            <a:ext cx="13591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Contenedor Web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76782FFD-CBFB-2A43-8904-C896BC4625EB}"/>
              </a:ext>
            </a:extLst>
          </p:cNvPr>
          <p:cNvSpPr txBox="1"/>
          <p:nvPr/>
        </p:nvSpPr>
        <p:spPr>
          <a:xfrm>
            <a:off x="4566304" y="3706263"/>
            <a:ext cx="13591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JSP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8462D8BE-39EB-7941-9524-B1E855465ADC}"/>
              </a:ext>
            </a:extLst>
          </p:cNvPr>
          <p:cNvSpPr txBox="1"/>
          <p:nvPr/>
        </p:nvSpPr>
        <p:spPr>
          <a:xfrm>
            <a:off x="5063290" y="3127329"/>
            <a:ext cx="39202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Usa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7E6A35F7-03AF-5F42-8B52-F549EA09823F}"/>
              </a:ext>
            </a:extLst>
          </p:cNvPr>
          <p:cNvSpPr txBox="1"/>
          <p:nvPr/>
        </p:nvSpPr>
        <p:spPr>
          <a:xfrm>
            <a:off x="3355654" y="2849383"/>
            <a:ext cx="6793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Desplegar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F79A1A3D-530D-8E46-A2A4-548F4312B783}"/>
              </a:ext>
            </a:extLst>
          </p:cNvPr>
          <p:cNvSpPr txBox="1"/>
          <p:nvPr/>
        </p:nvSpPr>
        <p:spPr>
          <a:xfrm>
            <a:off x="4429659" y="2201752"/>
            <a:ext cx="6793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Resultado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A49BCFE3-C9EA-2C41-B131-5DE4B20E2CC4}"/>
              </a:ext>
            </a:extLst>
          </p:cNvPr>
          <p:cNvSpPr txBox="1"/>
          <p:nvPr/>
        </p:nvSpPr>
        <p:spPr>
          <a:xfrm>
            <a:off x="4449149" y="1741636"/>
            <a:ext cx="67934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Accede e</a:t>
            </a:r>
          </a:p>
          <a:p>
            <a:r>
              <a:rPr lang="es-PE" sz="1000" spc="-10" dirty="0">
                <a:latin typeface="Calibri" charset="0"/>
                <a:ea typeface="Calibri" charset="0"/>
                <a:cs typeface="Calibri" charset="0"/>
              </a:rPr>
              <a:t>invoca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921B53CE-96D7-814A-9E96-8DF452C93C93}"/>
              </a:ext>
            </a:extLst>
          </p:cNvPr>
          <p:cNvSpPr txBox="1"/>
          <p:nvPr/>
        </p:nvSpPr>
        <p:spPr>
          <a:xfrm>
            <a:off x="5298772" y="1679475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JavaBean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6E8544A7-C189-0E49-919F-5E1973E92CAC}"/>
              </a:ext>
            </a:extLst>
          </p:cNvPr>
          <p:cNvSpPr txBox="1"/>
          <p:nvPr/>
        </p:nvSpPr>
        <p:spPr>
          <a:xfrm>
            <a:off x="6361466" y="1505568"/>
            <a:ext cx="124580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Datos</a:t>
            </a:r>
          </a:p>
          <a:p>
            <a:pPr algn="ctr"/>
            <a:r>
              <a:rPr lang="es-PE" sz="1400" spc="-10" dirty="0">
                <a:latin typeface="Calibri" charset="0"/>
                <a:ea typeface="Calibri" charset="0"/>
                <a:cs typeface="Calibri" charset="0"/>
              </a:rPr>
              <a:t>Persistentes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B3962D3-BA9E-DA40-BC3E-6106E5B6E430}"/>
              </a:ext>
            </a:extLst>
          </p:cNvPr>
          <p:cNvCxnSpPr>
            <a:cxnSpLocks/>
          </p:cNvCxnSpPr>
          <p:nvPr/>
        </p:nvCxnSpPr>
        <p:spPr>
          <a:xfrm flipH="1">
            <a:off x="2229124" y="2257193"/>
            <a:ext cx="1016939" cy="260723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CC9B900-2FDB-FE4A-84A6-2813B2E76EAE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>
          <a:xfrm>
            <a:off x="2212659" y="2634988"/>
            <a:ext cx="2236490" cy="1175638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ECB0200-C78B-8F47-A48B-AF0841383969}"/>
              </a:ext>
            </a:extLst>
          </p:cNvPr>
          <p:cNvSpPr/>
          <p:nvPr/>
        </p:nvSpPr>
        <p:spPr>
          <a:xfrm>
            <a:off x="3097220" y="1478136"/>
            <a:ext cx="3120700" cy="3048144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8DE8C5F-9963-EA40-8AC7-896B4EA5F4F5}"/>
              </a:ext>
            </a:extLst>
          </p:cNvPr>
          <p:cNvCxnSpPr>
            <a:cxnSpLocks/>
          </p:cNvCxnSpPr>
          <p:nvPr/>
        </p:nvCxnSpPr>
        <p:spPr>
          <a:xfrm flipH="1">
            <a:off x="4351298" y="2147045"/>
            <a:ext cx="917654" cy="1780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51FD271-5A52-B94D-B35F-FDE23C4C2F88}"/>
              </a:ext>
            </a:extLst>
          </p:cNvPr>
          <p:cNvCxnSpPr>
            <a:cxnSpLocks/>
          </p:cNvCxnSpPr>
          <p:nvPr/>
        </p:nvCxnSpPr>
        <p:spPr>
          <a:xfrm>
            <a:off x="4342380" y="2357412"/>
            <a:ext cx="956392" cy="0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B95D008F-65DC-0C4D-ACD4-EAD7EC614213}"/>
              </a:ext>
            </a:extLst>
          </p:cNvPr>
          <p:cNvSpPr/>
          <p:nvPr/>
        </p:nvSpPr>
        <p:spPr>
          <a:xfrm>
            <a:off x="5240419" y="1950755"/>
            <a:ext cx="808265" cy="808265"/>
          </a:xfrm>
          <a:prstGeom prst="ellipse">
            <a:avLst/>
          </a:prstGeom>
          <a:solidFill>
            <a:srgbClr val="FFB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object 7">
            <a:extLst>
              <a:ext uri="{FF2B5EF4-FFF2-40B4-BE49-F238E27FC236}">
                <a16:creationId xmlns:a16="http://schemas.microsoft.com/office/drawing/2014/main" id="{2727BB02-02D5-4A40-82DE-4F7B33FB9455}"/>
              </a:ext>
            </a:extLst>
          </p:cNvPr>
          <p:cNvSpPr txBox="1"/>
          <p:nvPr/>
        </p:nvSpPr>
        <p:spPr>
          <a:xfrm>
            <a:off x="4989584" y="2222116"/>
            <a:ext cx="130993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ctr" rtl="0">
              <a:buClr>
                <a:schemeClr val="dk1"/>
              </a:buClr>
              <a:buSzPct val="100000"/>
            </a:pPr>
            <a:r>
              <a:rPr lang="es-PE" sz="1400" dirty="0"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</a:p>
        </p:txBody>
      </p:sp>
      <p:sp>
        <p:nvSpPr>
          <p:cNvPr id="38" name="object 7">
            <a:extLst>
              <a:ext uri="{FF2B5EF4-FFF2-40B4-BE49-F238E27FC236}">
                <a16:creationId xmlns:a16="http://schemas.microsoft.com/office/drawing/2014/main" id="{9431851A-B45F-BA4B-BD7B-347A928749BD}"/>
              </a:ext>
            </a:extLst>
          </p:cNvPr>
          <p:cNvSpPr txBox="1"/>
          <p:nvPr/>
        </p:nvSpPr>
        <p:spPr>
          <a:xfrm>
            <a:off x="5722349" y="2168954"/>
            <a:ext cx="135917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Guardar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C2298A96-684E-5A43-9EE7-834E2CC7B885}"/>
              </a:ext>
            </a:extLst>
          </p:cNvPr>
          <p:cNvSpPr txBox="1"/>
          <p:nvPr/>
        </p:nvSpPr>
        <p:spPr>
          <a:xfrm>
            <a:off x="5714516" y="2333953"/>
            <a:ext cx="135917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Obtener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0FE1BC33-24B4-DB49-88CA-B2FD6FB0DAFD}"/>
              </a:ext>
            </a:extLst>
          </p:cNvPr>
          <p:cNvCxnSpPr/>
          <p:nvPr/>
        </p:nvCxnSpPr>
        <p:spPr>
          <a:xfrm>
            <a:off x="6048684" y="2322842"/>
            <a:ext cx="691603" cy="0"/>
          </a:xfrm>
          <a:prstGeom prst="straightConnector1">
            <a:avLst/>
          </a:prstGeom>
          <a:ln w="19050">
            <a:solidFill>
              <a:srgbClr val="98999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F9FB576A-2E7B-0548-B08F-8CE4DB64D6C4}"/>
              </a:ext>
            </a:extLst>
          </p:cNvPr>
          <p:cNvCxnSpPr>
            <a:cxnSpLocks/>
          </p:cNvCxnSpPr>
          <p:nvPr/>
        </p:nvCxnSpPr>
        <p:spPr>
          <a:xfrm flipH="1" flipV="1">
            <a:off x="3897743" y="2471765"/>
            <a:ext cx="606281" cy="950342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ángulo redondeado 41">
            <a:extLst>
              <a:ext uri="{FF2B5EF4-FFF2-40B4-BE49-F238E27FC236}">
                <a16:creationId xmlns:a16="http://schemas.microsoft.com/office/drawing/2014/main" id="{9912DBD3-1823-5E4C-B5C3-25527D5B7976}"/>
              </a:ext>
            </a:extLst>
          </p:cNvPr>
          <p:cNvSpPr/>
          <p:nvPr/>
        </p:nvSpPr>
        <p:spPr>
          <a:xfrm>
            <a:off x="3246063" y="2021471"/>
            <a:ext cx="1109118" cy="496445"/>
          </a:xfrm>
          <a:prstGeom prst="roundRect">
            <a:avLst/>
          </a:prstGeom>
          <a:solidFill>
            <a:srgbClr val="FE782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  <a:latin typeface="Calibri" panose="020F0502020204030204" pitchFamily="34" charset="0"/>
                <a:ea typeface="Calibri Normal" charset="0"/>
                <a:cs typeface="Calibri" panose="020F0502020204030204" pitchFamily="34" charset="0"/>
              </a:rPr>
              <a:t>Controlador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E77258A-D681-9543-A225-2DCE7D368B65}"/>
              </a:ext>
            </a:extLst>
          </p:cNvPr>
          <p:cNvCxnSpPr>
            <a:cxnSpLocks/>
          </p:cNvCxnSpPr>
          <p:nvPr/>
        </p:nvCxnSpPr>
        <p:spPr>
          <a:xfrm flipH="1">
            <a:off x="4799854" y="2711991"/>
            <a:ext cx="695534" cy="729639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Imagen 43">
            <a:extLst>
              <a:ext uri="{FF2B5EF4-FFF2-40B4-BE49-F238E27FC236}">
                <a16:creationId xmlns:a16="http://schemas.microsoft.com/office/drawing/2014/main" id="{7128B510-1E83-0A49-A551-09E44E6DB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149" y="3422107"/>
            <a:ext cx="575791" cy="777038"/>
          </a:xfrm>
          <a:prstGeom prst="rect">
            <a:avLst/>
          </a:prstGeom>
        </p:spPr>
      </p:pic>
      <p:sp>
        <p:nvSpPr>
          <p:cNvPr id="45" name="object 7">
            <a:extLst>
              <a:ext uri="{FF2B5EF4-FFF2-40B4-BE49-F238E27FC236}">
                <a16:creationId xmlns:a16="http://schemas.microsoft.com/office/drawing/2014/main" id="{23918DCA-B927-6740-A9F5-6E5CFA2171D9}"/>
              </a:ext>
            </a:extLst>
          </p:cNvPr>
          <p:cNvSpPr txBox="1"/>
          <p:nvPr/>
        </p:nvSpPr>
        <p:spPr>
          <a:xfrm>
            <a:off x="4541029" y="3541264"/>
            <a:ext cx="39202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Vista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6" name="Google Shape;97;p2">
            <a:extLst>
              <a:ext uri="{FF2B5EF4-FFF2-40B4-BE49-F238E27FC236}">
                <a16:creationId xmlns:a16="http://schemas.microsoft.com/office/drawing/2014/main" id="{1BFE24C5-2193-D548-BB74-347DD5C7F53D}"/>
              </a:ext>
            </a:extLst>
          </p:cNvPr>
          <p:cNvCxnSpPr/>
          <p:nvPr/>
        </p:nvCxnSpPr>
        <p:spPr>
          <a:xfrm rot="10800000">
            <a:off x="5900938" y="2668854"/>
            <a:ext cx="808265" cy="710293"/>
          </a:xfrm>
          <a:prstGeom prst="straightConnector1">
            <a:avLst/>
          </a:prstGeom>
          <a:noFill/>
          <a:ln w="19050" cap="flat" cmpd="sng">
            <a:solidFill>
              <a:srgbClr val="EE463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" name="Google Shape;95;p2">
            <a:extLst>
              <a:ext uri="{FF2B5EF4-FFF2-40B4-BE49-F238E27FC236}">
                <a16:creationId xmlns:a16="http://schemas.microsoft.com/office/drawing/2014/main" id="{93C40297-18B2-E24F-BF6A-4B79D52176FD}"/>
              </a:ext>
            </a:extLst>
          </p:cNvPr>
          <p:cNvSpPr/>
          <p:nvPr/>
        </p:nvSpPr>
        <p:spPr>
          <a:xfrm>
            <a:off x="5109003" y="1256430"/>
            <a:ext cx="2579915" cy="1885950"/>
          </a:xfrm>
          <a:custGeom>
            <a:avLst/>
            <a:gdLst/>
            <a:ahLst/>
            <a:cxnLst/>
            <a:rect l="l" t="t" r="r" b="b"/>
            <a:pathLst>
              <a:path w="3439886" h="2514600" extrusionOk="0">
                <a:moveTo>
                  <a:pt x="0" y="10886"/>
                </a:moveTo>
                <a:lnTo>
                  <a:pt x="3439886" y="0"/>
                </a:lnTo>
                <a:lnTo>
                  <a:pt x="3407229" y="2481943"/>
                </a:lnTo>
                <a:lnTo>
                  <a:pt x="772886" y="2514600"/>
                </a:lnTo>
                <a:lnTo>
                  <a:pt x="0" y="1796143"/>
                </a:lnTo>
                <a:lnTo>
                  <a:pt x="0" y="10886"/>
                </a:lnTo>
                <a:close/>
              </a:path>
            </a:pathLst>
          </a:custGeom>
          <a:noFill/>
          <a:ln w="31750" cap="flat" cmpd="sng">
            <a:solidFill>
              <a:srgbClr val="EE46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F88195E-C460-3F40-8202-2A54B1EEC5A7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BAD7383-ADD0-C44C-93EC-D22489066550}"/>
              </a:ext>
            </a:extLst>
          </p:cNvPr>
          <p:cNvSpPr txBox="1"/>
          <p:nvPr/>
        </p:nvSpPr>
        <p:spPr>
          <a:xfrm>
            <a:off x="1008063" y="3169973"/>
            <a:ext cx="3563938" cy="10328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dirty="0">
                <a:solidFill>
                  <a:schemeClr val="bg1"/>
                </a:solidFill>
                <a:latin typeface="Graphik Regular" charset="0"/>
                <a:sym typeface="Calibri"/>
              </a:rPr>
              <a:t>GESTIÓN DE BASES </a:t>
            </a:r>
            <a:r>
              <a:rPr lang="es-PE" sz="2800" b="1" dirty="0">
                <a:solidFill>
                  <a:schemeClr val="bg1"/>
                </a:solidFill>
                <a:latin typeface="Graphik Bold" panose="020B0503030202060203" pitchFamily="34" charset="77"/>
                <a:sym typeface="Calibri"/>
              </a:rPr>
              <a:t>DE DATOS CON JPA</a:t>
            </a:r>
            <a:endParaRPr lang="es-PE" sz="2800" b="1" dirty="0">
              <a:solidFill>
                <a:schemeClr val="bg1"/>
              </a:solidFill>
              <a:latin typeface="Graphik Bold" panose="020B0503030202060203" pitchFamily="34" charset="77"/>
            </a:endParaRP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54C9A7-0276-A149-9DCC-86B6F9D3F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4" y="2869613"/>
            <a:ext cx="195424" cy="201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888E3141-B8E7-3446-8505-336CED1CA083}"/>
              </a:ext>
            </a:extLst>
          </p:cNvPr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cs typeface="Calibri" charset="0"/>
                <a:sym typeface="Calibri"/>
              </a:rPr>
              <a:t>GESTIÓN DE BASES DE DATOS CON JPA</a:t>
            </a:r>
            <a:endParaRPr lang="es-PE" sz="1000" dirty="0">
              <a:solidFill>
                <a:schemeClr val="bg1">
                  <a:lumMod val="65000"/>
                </a:schemeClr>
              </a:solidFill>
              <a:latin typeface="Calibri" charset="0"/>
              <a:cs typeface="Calibri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4B8E5B6-B2D4-5843-A04B-EE0CD7BC9440}"/>
              </a:ext>
            </a:extLst>
          </p:cNvPr>
          <p:cNvSpPr txBox="1"/>
          <p:nvPr/>
        </p:nvSpPr>
        <p:spPr>
          <a:xfrm>
            <a:off x="506796" y="914400"/>
            <a:ext cx="3885817" cy="10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PE" sz="1600" b="1" spc="-10" dirty="0">
                <a:latin typeface="Calibri" charset="0"/>
                <a:cs typeface="Calibri" charset="0"/>
              </a:rPr>
              <a:t>PROGRAMACIÓN DE CONSULTAS JPQL</a:t>
            </a:r>
            <a:endParaRPr lang="es-ES" sz="1600" spc="-10" dirty="0">
              <a:latin typeface="Calibri" charset="0"/>
              <a:cs typeface="Calibri" charset="0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Se pueden definir </a:t>
            </a:r>
            <a:r>
              <a:rPr lang="es-ES" sz="1600" spc="-10" dirty="0" err="1">
                <a:latin typeface="Calibri" charset="0"/>
                <a:ea typeface="Calibri" charset="0"/>
                <a:cs typeface="Calibri" charset="0"/>
              </a:rPr>
              <a:t>TypedQuerys</a:t>
            </a: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 con tipo atómico (</a:t>
            </a:r>
            <a:r>
              <a:rPr lang="es-ES" sz="1600" spc="-10" dirty="0" err="1">
                <a:latin typeface="Calibri" charset="0"/>
                <a:ea typeface="Calibri" charset="0"/>
                <a:cs typeface="Calibri" charset="0"/>
              </a:rPr>
              <a:t>Integer</a:t>
            </a: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s-ES" sz="1600" spc="-10" dirty="0" err="1">
                <a:latin typeface="Calibri" charset="0"/>
                <a:ea typeface="Calibri" charset="0"/>
                <a:cs typeface="Calibri" charset="0"/>
              </a:rPr>
              <a:t>String</a:t>
            </a: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, etc.) para consultas que seleccionan una sola columna: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DC4815A-4A04-FD45-9B93-A1CB8E73681E}"/>
              </a:ext>
            </a:extLst>
          </p:cNvPr>
          <p:cNvSpPr txBox="1"/>
          <p:nvPr/>
        </p:nvSpPr>
        <p:spPr>
          <a:xfrm>
            <a:off x="684213" y="2007410"/>
            <a:ext cx="4572000" cy="123110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s-ES" sz="1600" spc="-10" dirty="0" err="1">
                <a:latin typeface="Calibri" charset="0"/>
                <a:ea typeface="Calibri" charset="0"/>
                <a:cs typeface="Calibri" charset="0"/>
              </a:rPr>
              <a:t>TypedQuery</a:t>
            </a: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&lt;</a:t>
            </a:r>
            <a:r>
              <a:rPr lang="es-ES" sz="1600" spc="-10" dirty="0" err="1">
                <a:latin typeface="Calibri" charset="0"/>
                <a:ea typeface="Calibri" charset="0"/>
                <a:cs typeface="Calibri" charset="0"/>
              </a:rPr>
              <a:t>String</a:t>
            </a: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&gt; </a:t>
            </a:r>
            <a:r>
              <a:rPr lang="es-ES" sz="1600" spc="-10" dirty="0" err="1">
                <a:latin typeface="Calibri" charset="0"/>
                <a:ea typeface="Calibri" charset="0"/>
                <a:cs typeface="Calibri" charset="0"/>
              </a:rPr>
              <a:t>query</a:t>
            </a: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 =</a:t>
            </a:r>
          </a:p>
          <a:p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       </a:t>
            </a:r>
            <a:r>
              <a:rPr lang="es-ES" sz="1600" spc="-10" dirty="0" err="1">
                <a:latin typeface="Calibri" charset="0"/>
                <a:ea typeface="Calibri" charset="0"/>
                <a:cs typeface="Calibri" charset="0"/>
              </a:rPr>
              <a:t>em.createQuery</a:t>
            </a: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(</a:t>
            </a:r>
          </a:p>
          <a:p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                    “SELECT </a:t>
            </a:r>
            <a:r>
              <a:rPr lang="es-ES" sz="1600" spc="-10" dirty="0" err="1">
                <a:latin typeface="Calibri" charset="0"/>
                <a:ea typeface="Calibri" charset="0"/>
                <a:cs typeface="Calibri" charset="0"/>
              </a:rPr>
              <a:t>p.nombre</a:t>
            </a:r>
            <a:endParaRPr lang="es-ES" sz="1600" spc="-1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                                 FROM Persona p”</a:t>
            </a:r>
            <a:r>
              <a:rPr lang="es-ES_tradnl" sz="1600" spc="-10" dirty="0">
                <a:latin typeface="Calibri" charset="0"/>
                <a:ea typeface="Calibri" charset="0"/>
                <a:cs typeface="Calibri" charset="0"/>
              </a:rPr>
              <a:t>,</a:t>
            </a:r>
          </a:p>
          <a:p>
            <a:r>
              <a:rPr lang="es-ES_tradnl" sz="1600" spc="-10" dirty="0">
                <a:latin typeface="Calibri" charset="0"/>
                <a:ea typeface="Calibri" charset="0"/>
                <a:cs typeface="Calibri" charset="0"/>
              </a:rPr>
              <a:t>       </a:t>
            </a:r>
            <a:r>
              <a:rPr lang="es-ES_tradnl" sz="1600" spc="-10" dirty="0" err="1">
                <a:latin typeface="Calibri" charset="0"/>
                <a:ea typeface="Calibri" charset="0"/>
                <a:cs typeface="Calibri" charset="0"/>
              </a:rPr>
              <a:t>String.class</a:t>
            </a:r>
            <a:r>
              <a:rPr lang="es-ES_tradnl" sz="1600" spc="-10" dirty="0">
                <a:latin typeface="Calibri" charset="0"/>
                <a:ea typeface="Calibri" charset="0"/>
                <a:cs typeface="Calibri" charset="0"/>
              </a:rPr>
              <a:t>);</a:t>
            </a:r>
            <a:endParaRPr lang="es-ES" sz="1600" spc="-10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8C50614C-3D2D-2042-A44D-4B4493FBCEBD}"/>
              </a:ext>
            </a:extLst>
          </p:cNvPr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cs typeface="Calibri" charset="0"/>
                <a:sym typeface="Calibri"/>
              </a:rPr>
              <a:t>GESTIÓN DE BASES DE DATOS CON JPA</a:t>
            </a:r>
            <a:endParaRPr lang="es-PE" sz="1000" dirty="0">
              <a:solidFill>
                <a:schemeClr val="bg1">
                  <a:lumMod val="65000"/>
                </a:schemeClr>
              </a:solidFill>
              <a:latin typeface="Calibri" charset="0"/>
              <a:cs typeface="Calibri" charset="0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8277F167-F0C5-8A44-B6B6-3AC845E1B3AB}"/>
              </a:ext>
            </a:extLst>
          </p:cNvPr>
          <p:cNvSpPr txBox="1"/>
          <p:nvPr/>
        </p:nvSpPr>
        <p:spPr>
          <a:xfrm>
            <a:off x="506796" y="914400"/>
            <a:ext cx="3885817" cy="2292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PE" sz="1600" b="1" spc="-10" dirty="0">
                <a:latin typeface="Calibri" charset="0"/>
                <a:cs typeface="Calibri" charset="0"/>
              </a:rPr>
              <a:t>PROGRAMACIÓN JPQL</a:t>
            </a:r>
            <a:endParaRPr lang="es-ES" sz="1600" spc="-10" dirty="0">
              <a:latin typeface="Calibri" charset="0"/>
              <a:cs typeface="Calibri" charset="0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Las consultas de actualización o borrado se definen de forma similar:</a:t>
            </a:r>
          </a:p>
          <a:p>
            <a:endParaRPr lang="es-ES" sz="1600" spc="-10" dirty="0">
              <a:latin typeface="Calibri" charset="0"/>
              <a:ea typeface="Calibri" charset="0"/>
              <a:cs typeface="Calibri" charset="0"/>
            </a:endParaRPr>
          </a:p>
          <a:p>
            <a:pPr marL="180000"/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UPDATE Persona p</a:t>
            </a:r>
          </a:p>
          <a:p>
            <a:pPr marL="180000"/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      SET </a:t>
            </a:r>
            <a:r>
              <a:rPr lang="es-ES" sz="1600" spc="-10" dirty="0" err="1">
                <a:latin typeface="Calibri" charset="0"/>
                <a:ea typeface="Calibri" charset="0"/>
                <a:cs typeface="Calibri" charset="0"/>
              </a:rPr>
              <a:t>p.nacionalidad</a:t>
            </a: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=‘española’</a:t>
            </a:r>
          </a:p>
          <a:p>
            <a:pPr marL="180000"/>
            <a:endParaRPr lang="es-ES" sz="1600" spc="-10" dirty="0">
              <a:latin typeface="Calibri" charset="0"/>
              <a:ea typeface="Calibri" charset="0"/>
              <a:cs typeface="Calibri" charset="0"/>
            </a:endParaRPr>
          </a:p>
          <a:p>
            <a:pPr marL="180000"/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DELETE FROM Persona p</a:t>
            </a:r>
          </a:p>
          <a:p>
            <a:pPr marL="180000"/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       WHERE </a:t>
            </a:r>
            <a:r>
              <a:rPr lang="es-ES" sz="1600" spc="-10" dirty="0" err="1">
                <a:latin typeface="Calibri" charset="0"/>
                <a:ea typeface="Calibri" charset="0"/>
                <a:cs typeface="Calibri" charset="0"/>
              </a:rPr>
              <a:t>p.estado</a:t>
            </a: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=‘fallecido’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508EE750-DBCD-1843-BBFC-66A188A8FECE}"/>
              </a:ext>
            </a:extLst>
          </p:cNvPr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cs typeface="Calibri" charset="0"/>
                <a:sym typeface="Calibri"/>
              </a:rPr>
              <a:t>GESTIÓN DE BASES DE DATOS CON JPA</a:t>
            </a:r>
            <a:endParaRPr lang="es-PE" sz="1000" dirty="0">
              <a:solidFill>
                <a:schemeClr val="bg1">
                  <a:lumMod val="65000"/>
                </a:schemeClr>
              </a:solidFill>
              <a:latin typeface="Calibri" charset="0"/>
              <a:cs typeface="Calibri" charset="0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CEBFC3B3-4AD3-9845-ACB4-EB4298BF6C79}"/>
              </a:ext>
            </a:extLst>
          </p:cNvPr>
          <p:cNvSpPr txBox="1"/>
          <p:nvPr/>
        </p:nvSpPr>
        <p:spPr>
          <a:xfrm>
            <a:off x="506796" y="914400"/>
            <a:ext cx="3885817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PE" sz="1600" b="1" spc="-10" dirty="0">
                <a:latin typeface="Calibri" charset="0"/>
                <a:cs typeface="Calibri" charset="0"/>
              </a:rPr>
              <a:t>PROGRAMACIÓN JPQL</a:t>
            </a:r>
            <a:endParaRPr lang="es-ES" sz="1600" spc="-10" dirty="0">
              <a:latin typeface="Calibri" charset="0"/>
              <a:cs typeface="Calibri" charset="0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Para ejecutar una consulta de tipo UPDATE o DELETE se utiliza el método </a:t>
            </a:r>
            <a:r>
              <a:rPr lang="es-ES" sz="1600" spc="-10" dirty="0" err="1">
                <a:latin typeface="Calibri" charset="0"/>
                <a:ea typeface="Calibri" charset="0"/>
                <a:cs typeface="Calibri" charset="0"/>
              </a:rPr>
              <a:t>executeUpdate</a:t>
            </a: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():</a:t>
            </a:r>
          </a:p>
          <a:p>
            <a:endParaRPr lang="es-ES" sz="1600" spc="-10" dirty="0">
              <a:latin typeface="Calibri" charset="0"/>
              <a:ea typeface="Calibri" charset="0"/>
              <a:cs typeface="Calibri" charset="0"/>
            </a:endParaRPr>
          </a:p>
          <a:p>
            <a:pPr marL="180000"/>
            <a:r>
              <a:rPr lang="es-ES" sz="1600" spc="-10" dirty="0" err="1">
                <a:latin typeface="Calibri" charset="0"/>
                <a:ea typeface="Calibri" charset="0"/>
                <a:cs typeface="Calibri" charset="0"/>
              </a:rPr>
              <a:t>query.executeUpdate</a:t>
            </a: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();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796CE78B-AA67-434F-966D-F3006E8CDCE8}"/>
              </a:ext>
            </a:extLst>
          </p:cNvPr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cs typeface="Calibri" charset="0"/>
                <a:sym typeface="Calibri"/>
              </a:rPr>
              <a:t>GESTIÓN DE BASES DE DATOS CON JPA</a:t>
            </a:r>
            <a:endParaRPr lang="es-PE" sz="1000" dirty="0">
              <a:solidFill>
                <a:schemeClr val="bg1">
                  <a:lumMod val="65000"/>
                </a:schemeClr>
              </a:solidFill>
              <a:latin typeface="Calibri" charset="0"/>
              <a:cs typeface="Calibri" charset="0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C7CF3B63-27D5-FD41-935E-D8D57E9D13ED}"/>
              </a:ext>
            </a:extLst>
          </p:cNvPr>
          <p:cNvSpPr txBox="1"/>
          <p:nvPr/>
        </p:nvSpPr>
        <p:spPr>
          <a:xfrm>
            <a:off x="506796" y="914400"/>
            <a:ext cx="3885817" cy="815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PE" sz="1600" b="1" spc="-10" dirty="0">
                <a:latin typeface="Calibri" charset="0"/>
                <a:cs typeface="Calibri" charset="0"/>
              </a:rPr>
              <a:t>CONSULTAS PARAMETRIZADAS</a:t>
            </a:r>
          </a:p>
          <a:p>
            <a:pPr marL="180975" indent="-18097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Se pueden definir consultas parametrizadas utilizando patrones de parámetros: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894A2F2-76AF-9C42-8099-045FE09610D5}"/>
              </a:ext>
            </a:extLst>
          </p:cNvPr>
          <p:cNvSpPr txBox="1"/>
          <p:nvPr/>
        </p:nvSpPr>
        <p:spPr>
          <a:xfrm>
            <a:off x="684213" y="1799913"/>
            <a:ext cx="3887787" cy="15388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spc="-10" dirty="0" err="1">
                <a:latin typeface="Calibri" charset="0"/>
                <a:ea typeface="Calibri" charset="0"/>
                <a:cs typeface="Calibri" charset="0"/>
              </a:rPr>
              <a:t>TypedQuery</a:t>
            </a: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&lt;Persona&gt; </a:t>
            </a:r>
            <a:r>
              <a:rPr lang="es-ES" sz="1600" spc="-10" dirty="0" err="1">
                <a:latin typeface="Calibri" charset="0"/>
                <a:ea typeface="Calibri" charset="0"/>
                <a:cs typeface="Calibri" charset="0"/>
              </a:rPr>
              <a:t>query</a:t>
            </a: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=</a:t>
            </a:r>
          </a:p>
          <a:p>
            <a:pPr>
              <a:spcAft>
                <a:spcPts val="600"/>
              </a:spcAft>
            </a:pP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       </a:t>
            </a:r>
            <a:r>
              <a:rPr lang="es-ES" sz="1600" spc="-10" dirty="0" err="1">
                <a:latin typeface="Calibri" charset="0"/>
                <a:ea typeface="Calibri" charset="0"/>
                <a:cs typeface="Calibri" charset="0"/>
              </a:rPr>
              <a:t>em.createQuery</a:t>
            </a: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(</a:t>
            </a:r>
          </a:p>
          <a:p>
            <a:pPr>
              <a:spcAft>
                <a:spcPts val="600"/>
              </a:spcAft>
            </a:pP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                  “SELECT p FROM Persona p</a:t>
            </a:r>
          </a:p>
          <a:p>
            <a:pPr>
              <a:spcAft>
                <a:spcPts val="600"/>
              </a:spcAft>
            </a:pP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                             WHERE </a:t>
            </a:r>
            <a:r>
              <a:rPr lang="es-ES" sz="1600" spc="-10" dirty="0" err="1">
                <a:latin typeface="Calibri" charset="0"/>
                <a:ea typeface="Calibri" charset="0"/>
                <a:cs typeface="Calibri" charset="0"/>
              </a:rPr>
              <a:t>p.edad</a:t>
            </a: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=?1);</a:t>
            </a:r>
          </a:p>
          <a:p>
            <a:pPr>
              <a:spcAft>
                <a:spcPts val="600"/>
              </a:spcAft>
            </a:pPr>
            <a:r>
              <a:rPr lang="es-ES" sz="1600" spc="-10" dirty="0" err="1">
                <a:latin typeface="Calibri" charset="0"/>
                <a:ea typeface="Calibri" charset="0"/>
                <a:cs typeface="Calibri" charset="0"/>
              </a:rPr>
              <a:t>pers</a:t>
            </a: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s-ES" sz="1600" spc="-10" dirty="0" err="1">
                <a:latin typeface="Calibri" charset="0"/>
                <a:ea typeface="Calibri" charset="0"/>
                <a:cs typeface="Calibri" charset="0"/>
              </a:rPr>
              <a:t>query.setParameter</a:t>
            </a: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(1, 3).</a:t>
            </a:r>
            <a:r>
              <a:rPr lang="es-ES" sz="1600" spc="-10" dirty="0" err="1">
                <a:latin typeface="Calibri" charset="0"/>
                <a:ea typeface="Calibri" charset="0"/>
                <a:cs typeface="Calibri" charset="0"/>
              </a:rPr>
              <a:t>getResultList</a:t>
            </a:r>
            <a:r>
              <a:rPr lang="es-ES" sz="1600" spc="-10" dirty="0">
                <a:latin typeface="Calibri" charset="0"/>
                <a:ea typeface="Calibri" charset="0"/>
                <a:cs typeface="Calibri" charset="0"/>
              </a:rPr>
              <a:t>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ED02759-6AC5-F54D-833F-62384D3E32B2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0760EA-C1CC-0A47-B524-404FE338EBAD}"/>
              </a:ext>
            </a:extLst>
          </p:cNvPr>
          <p:cNvSpPr txBox="1"/>
          <p:nvPr/>
        </p:nvSpPr>
        <p:spPr>
          <a:xfrm>
            <a:off x="1008063" y="3169973"/>
            <a:ext cx="5301298" cy="10254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s-PE" sz="2800" dirty="0">
                <a:solidFill>
                  <a:schemeClr val="bg1"/>
                </a:solidFill>
                <a:latin typeface="Graphik Regular" charset="0"/>
                <a:sym typeface="Calibri"/>
              </a:rPr>
              <a:t>GESTIÓN DE BASES DE DATOS </a:t>
            </a:r>
            <a:r>
              <a:rPr lang="es-PE" sz="2800" b="1" dirty="0">
                <a:solidFill>
                  <a:schemeClr val="bg1"/>
                </a:solidFill>
                <a:latin typeface="Graphik Bold" panose="020B0503030202060203" pitchFamily="34" charset="77"/>
                <a:sym typeface="Calibri"/>
              </a:rPr>
              <a:t>CON JPA.</a:t>
            </a:r>
            <a:r>
              <a:rPr lang="es-PE" sz="2800" b="1" dirty="0">
                <a:solidFill>
                  <a:schemeClr val="bg1"/>
                </a:solidFill>
                <a:latin typeface="Graphik Bold" panose="020B0503030202060203" pitchFamily="34" charset="77"/>
              </a:rPr>
              <a:t> </a:t>
            </a:r>
            <a:r>
              <a:rPr lang="es-PE" sz="2800" b="1" dirty="0">
                <a:solidFill>
                  <a:schemeClr val="bg1"/>
                </a:solidFill>
                <a:latin typeface="Graphik Bold" panose="020B0503030202060203" pitchFamily="34" charset="77"/>
                <a:sym typeface="Calibri"/>
              </a:rPr>
              <a:t>RESUMEN</a:t>
            </a: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718FD6-DF5F-E248-815D-894C71426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4" y="2869613"/>
            <a:ext cx="195424" cy="2012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354</Words>
  <Application>Microsoft Macintosh PowerPoint</Application>
  <PresentationFormat>Personalizado</PresentationFormat>
  <Paragraphs>95</Paragraphs>
  <Slides>14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Graphik Bold</vt:lpstr>
      <vt:lpstr>Graphik Medium</vt:lpstr>
      <vt:lpstr>Graphik Regular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Edwin Maravi (emaravi@cjavaperu.com)</dc:creator>
  <cp:lastModifiedBy>Microsoft Office User</cp:lastModifiedBy>
  <cp:revision>47</cp:revision>
  <dcterms:created xsi:type="dcterms:W3CDTF">2016-06-03T13:37:43Z</dcterms:created>
  <dcterms:modified xsi:type="dcterms:W3CDTF">2023-04-21T01:23:02Z</dcterms:modified>
</cp:coreProperties>
</file>