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716575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  <p15:guide id="3" pos="317">
          <p15:clr>
            <a:srgbClr val="A4A3A4"/>
          </p15:clr>
        </p15:guide>
        <p15:guide id="4" pos="431">
          <p15:clr>
            <a:srgbClr val="A4A3A4"/>
          </p15:clr>
        </p15:guide>
        <p15:guide id="5" pos="5465">
          <p15:clr>
            <a:srgbClr val="A4A3A4"/>
          </p15:clr>
        </p15:guide>
        <p15:guide id="6" orient="horz" pos="3297">
          <p15:clr>
            <a:srgbClr val="A4A3A4"/>
          </p15:clr>
        </p15:guide>
        <p15:guide id="7" orient="horz" pos="576">
          <p15:clr>
            <a:srgbClr val="A4A3A4"/>
          </p15:clr>
        </p15:guide>
        <p15:guide id="8" orient="horz" pos="304">
          <p15:clr>
            <a:srgbClr val="A4A3A4"/>
          </p15:clr>
        </p15:guide>
        <p15:guide id="9" pos="2767">
          <p15:clr>
            <a:srgbClr val="A4A3A4"/>
          </p15:clr>
        </p15:guide>
        <p15:guide id="10" pos="2993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mw3qA95KmrJt9eZumZoA1LeC9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1" orient="horz"/>
        <p:guide pos="2880"/>
        <p:guide pos="317"/>
        <p:guide pos="431"/>
        <p:guide pos="5465"/>
        <p:guide pos="3297" orient="horz"/>
        <p:guide pos="576" orient="horz"/>
        <p:guide pos="304" orient="horz"/>
        <p:guide pos="2767"/>
        <p:guide pos="299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7388" y="685800"/>
            <a:ext cx="5483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0:notes"/>
          <p:cNvSpPr/>
          <p:nvPr>
            <p:ph idx="2" type="sldImg"/>
          </p:nvPr>
        </p:nvSpPr>
        <p:spPr>
          <a:xfrm>
            <a:off x="687388" y="685800"/>
            <a:ext cx="5483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9:notes"/>
          <p:cNvSpPr/>
          <p:nvPr>
            <p:ph idx="2" type="sldImg"/>
          </p:nvPr>
        </p:nvSpPr>
        <p:spPr>
          <a:xfrm>
            <a:off x="687388" y="685800"/>
            <a:ext cx="5483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7242895" y="5371563"/>
            <a:ext cx="1505540" cy="194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67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ISIL. Todos los derechos reservados</a:t>
            </a:r>
            <a:endParaRPr/>
          </a:p>
        </p:txBody>
      </p:sp>
      <p:pic>
        <p:nvPicPr>
          <p:cNvPr id="7" name="Google Shape;7;p16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506317" y="5349409"/>
            <a:ext cx="369984" cy="2068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6"/>
          <p:cNvSpPr txBox="1"/>
          <p:nvPr/>
        </p:nvSpPr>
        <p:spPr>
          <a:xfrm>
            <a:off x="876301" y="5343295"/>
            <a:ext cx="27687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DESARROLLO DE APLICACIONES EMPRESARIALES I •  SESIÓN 12</a:t>
            </a:r>
            <a:endParaRPr b="0" i="0" sz="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182881" y="5120641"/>
            <a:ext cx="4304965" cy="4620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503240" y="2177571"/>
            <a:ext cx="300388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PRUEBAS </a:t>
            </a:r>
            <a:r>
              <a:rPr b="1" i="0" lang="es-PE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CALIDAD DE SOFTWARE JAVA</a:t>
            </a:r>
            <a:endParaRPr b="1" i="0" sz="81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743902" y="1819387"/>
            <a:ext cx="1457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2000" u="none" cap="none" strike="noStrike">
                <a:solidFill>
                  <a:srgbClr val="6950AB"/>
                </a:solidFill>
                <a:latin typeface="Calibri"/>
                <a:ea typeface="Calibri"/>
                <a:cs typeface="Calibri"/>
                <a:sym typeface="Calibri"/>
              </a:rPr>
              <a:t>SESIÓN 12</a:t>
            </a:r>
            <a:endParaRPr/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464" y="1883412"/>
            <a:ext cx="166865" cy="17045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"/>
          <p:cNvSpPr txBox="1"/>
          <p:nvPr/>
        </p:nvSpPr>
        <p:spPr>
          <a:xfrm>
            <a:off x="503243" y="808694"/>
            <a:ext cx="3104743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900" u="none" cap="none" strike="noStrike">
                <a:solidFill>
                  <a:srgbClr val="6C6D6C"/>
                </a:solidFill>
                <a:latin typeface="Calibri"/>
                <a:ea typeface="Calibri"/>
                <a:cs typeface="Calibri"/>
                <a:sym typeface="Calibri"/>
              </a:rPr>
              <a:t>DESARROLLO DE APLICACIONES EMPRESARIALES I</a:t>
            </a:r>
            <a:endParaRPr b="1" i="0" sz="900" u="none" cap="none" strike="noStrike">
              <a:solidFill>
                <a:srgbClr val="6C6D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8087" y="0"/>
            <a:ext cx="5395913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/>
          <p:nvPr/>
        </p:nvSpPr>
        <p:spPr>
          <a:xfrm>
            <a:off x="503238" y="1404594"/>
            <a:ext cx="8172450" cy="38293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503238" y="914400"/>
            <a:ext cx="4749246" cy="27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PRUEBA DEL CONTROLADOR</a:t>
            </a:r>
            <a:endParaRPr/>
          </a:p>
        </p:txBody>
      </p:sp>
      <p:pic>
        <p:nvPicPr>
          <p:cNvPr id="148" name="Google Shape;14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0195" l="27173" r="23094" t="19906"/>
          <a:stretch/>
        </p:blipFill>
        <p:spPr>
          <a:xfrm>
            <a:off x="1003891" y="1597423"/>
            <a:ext cx="4858066" cy="329137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/>
          <p:nvPr/>
        </p:nvSpPr>
        <p:spPr>
          <a:xfrm>
            <a:off x="1003891" y="2882858"/>
            <a:ext cx="4858066" cy="2005938"/>
          </a:xfrm>
          <a:prstGeom prst="rect">
            <a:avLst/>
          </a:prstGeom>
          <a:noFill/>
          <a:ln cap="flat" cmpd="sng" w="28575">
            <a:solidFill>
              <a:srgbClr val="EE463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6485860" y="1771582"/>
            <a:ext cx="1853293" cy="692467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 del método create de la clase </a:t>
            </a:r>
            <a:r>
              <a:rPr b="1" i="0" lang="es-PE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CompanyJpaController</a:t>
            </a:r>
            <a:endParaRPr b="1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9"/>
          <p:cNvCxnSpPr/>
          <p:nvPr/>
        </p:nvCxnSpPr>
        <p:spPr>
          <a:xfrm flipH="1">
            <a:off x="5387164" y="2069805"/>
            <a:ext cx="1098696" cy="788489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2" name="Google Shape;152;p9"/>
          <p:cNvSpPr/>
          <p:nvPr/>
        </p:nvSpPr>
        <p:spPr>
          <a:xfrm>
            <a:off x="503238" y="379026"/>
            <a:ext cx="49831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PRUEBAS DE CALIDAD DE SOFTWARE JAVA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/>
          <p:nvPr/>
        </p:nvSpPr>
        <p:spPr>
          <a:xfrm>
            <a:off x="503238" y="1404594"/>
            <a:ext cx="8172450" cy="38293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503238" y="914400"/>
            <a:ext cx="4749246" cy="27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 DE LA PRUEBA</a:t>
            </a:r>
            <a:endParaRPr/>
          </a:p>
        </p:txBody>
      </p:sp>
      <p:pic>
        <p:nvPicPr>
          <p:cNvPr id="159" name="Google Shape;15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4150" l="0" r="69456" t="51942"/>
          <a:stretch/>
        </p:blipFill>
        <p:spPr>
          <a:xfrm>
            <a:off x="1205024" y="2291838"/>
            <a:ext cx="3854080" cy="1683557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10"/>
          <p:cNvSpPr txBox="1"/>
          <p:nvPr/>
        </p:nvSpPr>
        <p:spPr>
          <a:xfrm>
            <a:off x="5238686" y="3133617"/>
            <a:ext cx="3437002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639"/>
              </a:buClr>
              <a:buSzPts val="1400"/>
              <a:buFont typeface="Arial"/>
              <a:buChar char="•"/>
            </a:pPr>
            <a:r>
              <a:rPr b="1" i="0" lang="es-PE" sz="14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Prueba exitosa.</a:t>
            </a:r>
            <a:endParaRPr b="1" i="0" sz="1400" u="none" cap="none" strike="noStrike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639"/>
              </a:buClr>
              <a:buSzPts val="1400"/>
              <a:buFont typeface="Arial"/>
              <a:buChar char="•"/>
            </a:pPr>
            <a:r>
              <a:rPr b="1" i="0" lang="es-PE" sz="14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Datos no corruptos</a:t>
            </a:r>
            <a:endParaRPr b="1" i="0" sz="1400" u="none" cap="none" strike="noStrike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639"/>
              </a:buClr>
              <a:buSzPts val="1400"/>
              <a:buFont typeface="Arial"/>
              <a:buChar char="•"/>
            </a:pPr>
            <a:r>
              <a:rPr b="1" i="0" lang="es-PE" sz="14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Flujo  sin errores</a:t>
            </a:r>
            <a:endParaRPr b="1" i="0" sz="1400" u="none" cap="none" strike="noStrike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639"/>
              </a:buClr>
              <a:buSzPts val="1400"/>
              <a:buFont typeface="Arial"/>
              <a:buChar char="•"/>
            </a:pPr>
            <a:r>
              <a:rPr b="1" i="0" lang="es-PE" sz="14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Tiempo de ejecución de la prueba.</a:t>
            </a:r>
            <a:endParaRPr b="1" i="0" sz="1400" u="none" cap="none" strike="noStrike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503238" y="379026"/>
            <a:ext cx="49831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PRUEBAS DE CALIDAD DE SOFTWARE JAVA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1008062" y="3169973"/>
            <a:ext cx="6179547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GESTIÓN DE PRUEBAS DE CALIDAD </a:t>
            </a:r>
            <a:r>
              <a:rPr b="1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SOFTWARE JAVA. RESUMEN</a:t>
            </a:r>
            <a:endParaRPr/>
          </a:p>
        </p:txBody>
      </p:sp>
      <p:pic>
        <p:nvPicPr>
          <p:cNvPr id="168" name="Google Shape;1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4" y="2869613"/>
            <a:ext cx="195424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/>
        </p:nvSpPr>
        <p:spPr>
          <a:xfrm>
            <a:off x="6394101" y="3401613"/>
            <a:ext cx="2077637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Pruebas Unitarias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de componentes de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Modelo de Negocio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JUNIT</a:t>
            </a:r>
            <a:endParaRPr b="0" i="0" sz="1400" u="none" cap="none" strike="noStrike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503238" y="379026"/>
            <a:ext cx="49831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PRUEBAS DE CALIDAD DE SOFTWARE JAVA. RESUMEN</a:t>
            </a:r>
            <a:endParaRPr/>
          </a:p>
        </p:txBody>
      </p:sp>
      <p:sp>
        <p:nvSpPr>
          <p:cNvPr id="175" name="Google Shape;175;p12"/>
          <p:cNvSpPr txBox="1"/>
          <p:nvPr/>
        </p:nvSpPr>
        <p:spPr>
          <a:xfrm>
            <a:off x="506796" y="914400"/>
            <a:ext cx="81688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RESUMEN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5646" y="2292826"/>
            <a:ext cx="767013" cy="68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2"/>
          <p:cNvSpPr txBox="1"/>
          <p:nvPr/>
        </p:nvSpPr>
        <p:spPr>
          <a:xfrm>
            <a:off x="3283495" y="1712529"/>
            <a:ext cx="7951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Servlet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0287" y="2054250"/>
            <a:ext cx="447247" cy="61460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/>
          <p:nvPr/>
        </p:nvSpPr>
        <p:spPr>
          <a:xfrm>
            <a:off x="2230559" y="2038386"/>
            <a:ext cx="7951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 txBox="1"/>
          <p:nvPr/>
        </p:nvSpPr>
        <p:spPr>
          <a:xfrm>
            <a:off x="2229124" y="3091353"/>
            <a:ext cx="7951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938253" y="3091353"/>
            <a:ext cx="7951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4096148" y="4591633"/>
            <a:ext cx="13591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Contenedor Web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4566304" y="3706263"/>
            <a:ext cx="13591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JSP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5063290" y="3127329"/>
            <a:ext cx="392029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3355654" y="2849383"/>
            <a:ext cx="679344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Desplegar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2"/>
          <p:cNvSpPr txBox="1"/>
          <p:nvPr/>
        </p:nvSpPr>
        <p:spPr>
          <a:xfrm>
            <a:off x="4429659" y="2201752"/>
            <a:ext cx="679344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4449149" y="1741636"/>
            <a:ext cx="679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Accede 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invoca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5298772" y="1679475"/>
            <a:ext cx="7951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JavaBean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6361466" y="1505568"/>
            <a:ext cx="124580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Persistentes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12"/>
          <p:cNvCxnSpPr/>
          <p:nvPr/>
        </p:nvCxnSpPr>
        <p:spPr>
          <a:xfrm flipH="1">
            <a:off x="2229124" y="2257193"/>
            <a:ext cx="1016939" cy="260723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91" name="Google Shape;191;p12"/>
          <p:cNvCxnSpPr>
            <a:stCxn id="176" idx="3"/>
            <a:endCxn id="192" idx="1"/>
          </p:cNvCxnSpPr>
          <p:nvPr/>
        </p:nvCxnSpPr>
        <p:spPr>
          <a:xfrm>
            <a:off x="2212659" y="2634988"/>
            <a:ext cx="2236500" cy="1175700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93" name="Google Shape;193;p12"/>
          <p:cNvSpPr/>
          <p:nvPr/>
        </p:nvSpPr>
        <p:spPr>
          <a:xfrm>
            <a:off x="3097220" y="1478136"/>
            <a:ext cx="3120700" cy="3048144"/>
          </a:xfrm>
          <a:prstGeom prst="rect">
            <a:avLst/>
          </a:prstGeom>
          <a:noFill/>
          <a:ln cap="flat" cmpd="sng" w="2540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2"/>
          <p:cNvCxnSpPr/>
          <p:nvPr/>
        </p:nvCxnSpPr>
        <p:spPr>
          <a:xfrm flipH="1">
            <a:off x="4351298" y="2147045"/>
            <a:ext cx="917654" cy="1780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95" name="Google Shape;195;p12"/>
          <p:cNvCxnSpPr/>
          <p:nvPr/>
        </p:nvCxnSpPr>
        <p:spPr>
          <a:xfrm>
            <a:off x="4342380" y="2357412"/>
            <a:ext cx="956392" cy="0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96" name="Google Shape;196;p12"/>
          <p:cNvSpPr/>
          <p:nvPr/>
        </p:nvSpPr>
        <p:spPr>
          <a:xfrm>
            <a:off x="5240419" y="1950755"/>
            <a:ext cx="808265" cy="808265"/>
          </a:xfrm>
          <a:prstGeom prst="ellipse">
            <a:avLst/>
          </a:prstGeom>
          <a:solidFill>
            <a:srgbClr val="FFBF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4989584" y="2222116"/>
            <a:ext cx="130993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</p:txBody>
      </p:sp>
      <p:sp>
        <p:nvSpPr>
          <p:cNvPr id="198" name="Google Shape;198;p12"/>
          <p:cNvSpPr txBox="1"/>
          <p:nvPr/>
        </p:nvSpPr>
        <p:spPr>
          <a:xfrm>
            <a:off x="5722349" y="2168954"/>
            <a:ext cx="135917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Guardar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 txBox="1"/>
          <p:nvPr/>
        </p:nvSpPr>
        <p:spPr>
          <a:xfrm>
            <a:off x="5714516" y="2333953"/>
            <a:ext cx="135917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Obtener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12"/>
          <p:cNvCxnSpPr/>
          <p:nvPr/>
        </p:nvCxnSpPr>
        <p:spPr>
          <a:xfrm>
            <a:off x="6048684" y="2322842"/>
            <a:ext cx="691603" cy="0"/>
          </a:xfrm>
          <a:prstGeom prst="straightConnector1">
            <a:avLst/>
          </a:prstGeom>
          <a:noFill/>
          <a:ln cap="flat" cmpd="sng" w="19050">
            <a:solidFill>
              <a:srgbClr val="98999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1" name="Google Shape;201;p12"/>
          <p:cNvCxnSpPr/>
          <p:nvPr/>
        </p:nvCxnSpPr>
        <p:spPr>
          <a:xfrm rot="10800000">
            <a:off x="3897743" y="2471765"/>
            <a:ext cx="606281" cy="950342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02" name="Google Shape;202;p12"/>
          <p:cNvSpPr/>
          <p:nvPr/>
        </p:nvSpPr>
        <p:spPr>
          <a:xfrm>
            <a:off x="3246063" y="2021471"/>
            <a:ext cx="1109118" cy="496445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Controlador</a:t>
            </a:r>
            <a:endParaRPr/>
          </a:p>
        </p:txBody>
      </p:sp>
      <p:cxnSp>
        <p:nvCxnSpPr>
          <p:cNvPr id="203" name="Google Shape;203;p12"/>
          <p:cNvCxnSpPr/>
          <p:nvPr/>
        </p:nvCxnSpPr>
        <p:spPr>
          <a:xfrm flipH="1">
            <a:off x="4799854" y="2711991"/>
            <a:ext cx="695534" cy="729639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pic>
        <p:nvPicPr>
          <p:cNvPr id="192" name="Google Shape;19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9149" y="3422107"/>
            <a:ext cx="575791" cy="77703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2"/>
          <p:cNvSpPr txBox="1"/>
          <p:nvPr/>
        </p:nvSpPr>
        <p:spPr>
          <a:xfrm>
            <a:off x="4541029" y="3541264"/>
            <a:ext cx="39202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Vista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2"/>
          <p:cNvSpPr/>
          <p:nvPr/>
        </p:nvSpPr>
        <p:spPr>
          <a:xfrm>
            <a:off x="5109003" y="1256430"/>
            <a:ext cx="2579915" cy="1885950"/>
          </a:xfrm>
          <a:custGeom>
            <a:rect b="b" l="l" r="r" t="t"/>
            <a:pathLst>
              <a:path extrusionOk="0" h="2514600" w="3439886">
                <a:moveTo>
                  <a:pt x="0" y="10886"/>
                </a:moveTo>
                <a:lnTo>
                  <a:pt x="3439886" y="0"/>
                </a:lnTo>
                <a:lnTo>
                  <a:pt x="3407229" y="2481943"/>
                </a:lnTo>
                <a:lnTo>
                  <a:pt x="772886" y="2514600"/>
                </a:lnTo>
                <a:lnTo>
                  <a:pt x="0" y="1796143"/>
                </a:lnTo>
                <a:lnTo>
                  <a:pt x="0" y="10886"/>
                </a:lnTo>
                <a:close/>
              </a:path>
            </a:pathLst>
          </a:custGeom>
          <a:noFill/>
          <a:ln cap="flat" cmpd="sng" w="31750">
            <a:solidFill>
              <a:srgbClr val="EE463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12"/>
          <p:cNvCxnSpPr/>
          <p:nvPr/>
        </p:nvCxnSpPr>
        <p:spPr>
          <a:xfrm rot="10800000">
            <a:off x="5900938" y="2668854"/>
            <a:ext cx="808265" cy="710293"/>
          </a:xfrm>
          <a:prstGeom prst="straightConnector1">
            <a:avLst/>
          </a:prstGeom>
          <a:noFill/>
          <a:ln cap="flat" cmpd="sng" w="19050">
            <a:solidFill>
              <a:srgbClr val="EE4639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1008062" y="3169973"/>
            <a:ext cx="6172459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GESTIÓN DE PRUEBAS DE CALIDAD </a:t>
            </a:r>
            <a:r>
              <a:rPr b="1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SOFTWARE JAVA (TAREA)</a:t>
            </a:r>
            <a:endParaRPr/>
          </a:p>
        </p:txBody>
      </p:sp>
      <p:pic>
        <p:nvPicPr>
          <p:cNvPr id="213" name="Google Shape;2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4" y="2869613"/>
            <a:ext cx="195424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TAREA</a:t>
            </a:r>
            <a:endParaRPr b="1" i="0" sz="1600" u="none" cap="none" strike="noStrike">
              <a:solidFill>
                <a:srgbClr val="00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14"/>
          <p:cNvGrpSpPr/>
          <p:nvPr/>
        </p:nvGrpSpPr>
        <p:grpSpPr>
          <a:xfrm>
            <a:off x="514858" y="499074"/>
            <a:ext cx="131794" cy="132296"/>
            <a:chOff x="511902" y="912279"/>
            <a:chExt cx="281320" cy="282391"/>
          </a:xfrm>
        </p:grpSpPr>
        <p:sp>
          <p:nvSpPr>
            <p:cNvPr id="220" name="Google Shape;220;p14"/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9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1" name="Google Shape;221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14"/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D1EFF4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684213" y="1245204"/>
            <a:ext cx="7535555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/>
          </a:p>
          <a:p>
            <a:pPr indent="-179388" lvl="0" marL="179388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Reconocer la importancia del desarrollo de pruebas unitarias en desarrollo de software.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TAREA</a:t>
            </a:r>
            <a:endParaRPr b="1" i="0" sz="1600" u="none" cap="none" strike="noStrike">
              <a:solidFill>
                <a:srgbClr val="00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15"/>
          <p:cNvGrpSpPr/>
          <p:nvPr/>
        </p:nvGrpSpPr>
        <p:grpSpPr>
          <a:xfrm>
            <a:off x="514858" y="499074"/>
            <a:ext cx="131794" cy="132296"/>
            <a:chOff x="511902" y="912279"/>
            <a:chExt cx="281320" cy="282391"/>
          </a:xfrm>
        </p:grpSpPr>
        <p:sp>
          <p:nvSpPr>
            <p:cNvPr id="230" name="Google Shape;230;p15"/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9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1" name="Google Shape;23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p15"/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D1EFF4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684213" y="1245204"/>
            <a:ext cx="7535555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0" marL="184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Desarrolle Pruebas unitarias a los componentes de Software del modelo de negocio del caso.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199" y="2666298"/>
            <a:ext cx="1295602" cy="386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/>
          <p:nvPr/>
        </p:nvSpPr>
        <p:spPr>
          <a:xfrm>
            <a:off x="0" y="1"/>
            <a:ext cx="9144000" cy="5715000"/>
          </a:xfrm>
          <a:prstGeom prst="rect">
            <a:avLst/>
          </a:prstGeom>
          <a:solidFill>
            <a:srgbClr val="DFA1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9"/>
          <p:cNvSpPr txBox="1"/>
          <p:nvPr/>
        </p:nvSpPr>
        <p:spPr>
          <a:xfrm>
            <a:off x="2519363" y="2540738"/>
            <a:ext cx="4581728" cy="81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LA SESIÓN</a:t>
            </a:r>
            <a:endParaRPr/>
          </a:p>
        </p:txBody>
      </p:sp>
      <p:pic>
        <p:nvPicPr>
          <p:cNvPr id="37" name="Google Shape;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8619" y="2194222"/>
            <a:ext cx="202176" cy="20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427" y="946968"/>
            <a:ext cx="2073162" cy="390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/>
        </p:nvSpPr>
        <p:spPr>
          <a:xfrm>
            <a:off x="6401934" y="3396735"/>
            <a:ext cx="20776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Pruebas unitarias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de componentes de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Modelo de Negocio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endParaRPr/>
          </a:p>
        </p:txBody>
      </p:sp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5646" y="2292826"/>
            <a:ext cx="767013" cy="68432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3283495" y="1712529"/>
            <a:ext cx="7951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Servlet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0287" y="2054250"/>
            <a:ext cx="447247" cy="61460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/>
        </p:nvSpPr>
        <p:spPr>
          <a:xfrm>
            <a:off x="2230559" y="2038386"/>
            <a:ext cx="7951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2229124" y="3091353"/>
            <a:ext cx="7951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938253" y="3091353"/>
            <a:ext cx="7951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4096148" y="4591633"/>
            <a:ext cx="13591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Contenedor Web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4566304" y="3706263"/>
            <a:ext cx="13591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JSP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5063290" y="3127329"/>
            <a:ext cx="392029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3355654" y="2849383"/>
            <a:ext cx="679344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Desplegar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4429659" y="2201752"/>
            <a:ext cx="679344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4449149" y="1741636"/>
            <a:ext cx="679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Accede 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invoca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5298772" y="1679475"/>
            <a:ext cx="7951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JavaBean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6361466" y="1505568"/>
            <a:ext cx="124580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Persistentes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Google Shape;59;p2"/>
          <p:cNvCxnSpPr/>
          <p:nvPr/>
        </p:nvCxnSpPr>
        <p:spPr>
          <a:xfrm flipH="1">
            <a:off x="2229124" y="2257193"/>
            <a:ext cx="1016939" cy="260723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0" name="Google Shape;60;p2"/>
          <p:cNvCxnSpPr>
            <a:stCxn id="45" idx="3"/>
            <a:endCxn id="61" idx="1"/>
          </p:cNvCxnSpPr>
          <p:nvPr/>
        </p:nvCxnSpPr>
        <p:spPr>
          <a:xfrm>
            <a:off x="2212659" y="2634988"/>
            <a:ext cx="2236500" cy="1175700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62" name="Google Shape;62;p2"/>
          <p:cNvSpPr/>
          <p:nvPr/>
        </p:nvSpPr>
        <p:spPr>
          <a:xfrm>
            <a:off x="3097220" y="1478136"/>
            <a:ext cx="3120700" cy="3048144"/>
          </a:xfrm>
          <a:prstGeom prst="rect">
            <a:avLst/>
          </a:prstGeom>
          <a:noFill/>
          <a:ln cap="flat" cmpd="sng" w="2540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2"/>
          <p:cNvCxnSpPr/>
          <p:nvPr/>
        </p:nvCxnSpPr>
        <p:spPr>
          <a:xfrm flipH="1">
            <a:off x="4351298" y="2147045"/>
            <a:ext cx="917654" cy="1780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4" name="Google Shape;64;p2"/>
          <p:cNvCxnSpPr/>
          <p:nvPr/>
        </p:nvCxnSpPr>
        <p:spPr>
          <a:xfrm>
            <a:off x="4342380" y="2357412"/>
            <a:ext cx="956392" cy="0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65" name="Google Shape;65;p2"/>
          <p:cNvSpPr/>
          <p:nvPr/>
        </p:nvSpPr>
        <p:spPr>
          <a:xfrm>
            <a:off x="5240419" y="1950755"/>
            <a:ext cx="808265" cy="808265"/>
          </a:xfrm>
          <a:prstGeom prst="ellipse">
            <a:avLst/>
          </a:prstGeom>
          <a:solidFill>
            <a:srgbClr val="FFBF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4989584" y="2222116"/>
            <a:ext cx="130993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5722349" y="2168954"/>
            <a:ext cx="135917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Guardar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5714516" y="2333953"/>
            <a:ext cx="135917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Obtener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2"/>
          <p:cNvCxnSpPr/>
          <p:nvPr/>
        </p:nvCxnSpPr>
        <p:spPr>
          <a:xfrm>
            <a:off x="6048684" y="2322842"/>
            <a:ext cx="691603" cy="0"/>
          </a:xfrm>
          <a:prstGeom prst="straightConnector1">
            <a:avLst/>
          </a:prstGeom>
          <a:noFill/>
          <a:ln cap="flat" cmpd="sng" w="19050">
            <a:solidFill>
              <a:srgbClr val="98999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" name="Google Shape;70;p2"/>
          <p:cNvCxnSpPr/>
          <p:nvPr/>
        </p:nvCxnSpPr>
        <p:spPr>
          <a:xfrm rot="10800000">
            <a:off x="3897743" y="2471765"/>
            <a:ext cx="606281" cy="950342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71" name="Google Shape;71;p2"/>
          <p:cNvSpPr/>
          <p:nvPr/>
        </p:nvSpPr>
        <p:spPr>
          <a:xfrm>
            <a:off x="3246063" y="2021471"/>
            <a:ext cx="1109118" cy="496445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Controlador</a:t>
            </a:r>
            <a:endParaRPr/>
          </a:p>
        </p:txBody>
      </p:sp>
      <p:cxnSp>
        <p:nvCxnSpPr>
          <p:cNvPr id="72" name="Google Shape;72;p2"/>
          <p:cNvCxnSpPr/>
          <p:nvPr/>
        </p:nvCxnSpPr>
        <p:spPr>
          <a:xfrm flipH="1">
            <a:off x="4799854" y="2711991"/>
            <a:ext cx="695534" cy="729639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pic>
        <p:nvPicPr>
          <p:cNvPr id="61" name="Google Shape;6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9149" y="3422107"/>
            <a:ext cx="575791" cy="77703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 txBox="1"/>
          <p:nvPr/>
        </p:nvSpPr>
        <p:spPr>
          <a:xfrm>
            <a:off x="4541029" y="3541264"/>
            <a:ext cx="39202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Vista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5109003" y="1256430"/>
            <a:ext cx="2579915" cy="1885950"/>
          </a:xfrm>
          <a:custGeom>
            <a:rect b="b" l="l" r="r" t="t"/>
            <a:pathLst>
              <a:path extrusionOk="0" h="2514600" w="3439886">
                <a:moveTo>
                  <a:pt x="0" y="10886"/>
                </a:moveTo>
                <a:lnTo>
                  <a:pt x="3439886" y="0"/>
                </a:lnTo>
                <a:lnTo>
                  <a:pt x="3407229" y="2481943"/>
                </a:lnTo>
                <a:lnTo>
                  <a:pt x="772886" y="2514600"/>
                </a:lnTo>
                <a:lnTo>
                  <a:pt x="0" y="1796143"/>
                </a:lnTo>
                <a:lnTo>
                  <a:pt x="0" y="10886"/>
                </a:lnTo>
                <a:close/>
              </a:path>
            </a:pathLst>
          </a:custGeom>
          <a:noFill/>
          <a:ln cap="flat" cmpd="sng" w="31750">
            <a:solidFill>
              <a:srgbClr val="EE463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" name="Google Shape;75;p2"/>
          <p:cNvCxnSpPr/>
          <p:nvPr/>
        </p:nvCxnSpPr>
        <p:spPr>
          <a:xfrm rot="10800000">
            <a:off x="5900938" y="2668854"/>
            <a:ext cx="808265" cy="710293"/>
          </a:xfrm>
          <a:prstGeom prst="straightConnector1">
            <a:avLst/>
          </a:prstGeom>
          <a:noFill/>
          <a:ln cap="flat" cmpd="sng" w="19050">
            <a:solidFill>
              <a:srgbClr val="EE4639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008062" y="3169973"/>
            <a:ext cx="5496105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GESTIÓN DE PRUEBAS DE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CALIDAD DE SOFTWARE JAVA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4" y="2869613"/>
            <a:ext cx="195424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 b="0" l="0" r="17646" t="0"/>
          <a:stretch/>
        </p:blipFill>
        <p:spPr>
          <a:xfrm>
            <a:off x="3363141" y="927043"/>
            <a:ext cx="5312548" cy="430057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/>
          <p:nvPr/>
        </p:nvSpPr>
        <p:spPr>
          <a:xfrm rot="-5400000">
            <a:off x="-223181" y="1641309"/>
            <a:ext cx="4300578" cy="2872063"/>
          </a:xfrm>
          <a:prstGeom prst="round2SameRect">
            <a:avLst>
              <a:gd fmla="val 5165" name="adj1"/>
              <a:gd fmla="val 0" name="adj2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792861" y="1850271"/>
            <a:ext cx="2286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¿QUÉ SON PRUEBAS UNITARIAS?</a:t>
            </a:r>
            <a:endParaRPr b="1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Aseguran que un método particular de una clase realiza exitosamente un conjunto de tareas.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prueba unitaria es una pieza de código escrita por un desarrollador que ejercita </a:t>
            </a:r>
            <a:r>
              <a:rPr lang="es-P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muy</a:t>
            </a:r>
            <a:r>
              <a:rPr b="0" i="0" lang="es-P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pequeña y específica área de funcionalidad del código desarrollado.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861" y="1657235"/>
            <a:ext cx="121379" cy="12137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/>
          <p:nvPr/>
        </p:nvSpPr>
        <p:spPr>
          <a:xfrm>
            <a:off x="503238" y="379026"/>
            <a:ext cx="49831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PRUEBAS DE CALIDAD DE SOFTWARE JAVA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/>
          <p:nvPr/>
        </p:nvSpPr>
        <p:spPr>
          <a:xfrm>
            <a:off x="503238" y="379026"/>
            <a:ext cx="49831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PRUEBAS DE CALIDAD DE SOFTWARE JAVA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506796" y="914400"/>
            <a:ext cx="388581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¿PARA QUÉ SIRVEN LAS PRUEBAS UNITARIAS?</a:t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>
            <a:off x="2941758" y="1684832"/>
            <a:ext cx="4186619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Reducir los bugs en nuevas funcionalidades.</a:t>
            </a:r>
            <a:endParaRPr/>
          </a:p>
        </p:txBody>
      </p:sp>
      <p:cxnSp>
        <p:nvCxnSpPr>
          <p:cNvPr id="99" name="Google Shape;99;p5"/>
          <p:cNvCxnSpPr/>
          <p:nvPr/>
        </p:nvCxnSpPr>
        <p:spPr>
          <a:xfrm>
            <a:off x="2727357" y="1887702"/>
            <a:ext cx="0" cy="329867"/>
          </a:xfrm>
          <a:prstGeom prst="straightConnector1">
            <a:avLst/>
          </a:prstGeom>
          <a:noFill/>
          <a:ln cap="flat" cmpd="sng" w="9525">
            <a:solidFill>
              <a:srgbClr val="EE46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5"/>
          <p:cNvSpPr/>
          <p:nvPr/>
        </p:nvSpPr>
        <p:spPr>
          <a:xfrm>
            <a:off x="2651015" y="1694604"/>
            <a:ext cx="152683" cy="152683"/>
          </a:xfrm>
          <a:prstGeom prst="mathPlus">
            <a:avLst>
              <a:gd fmla="val 15202" name="adj1"/>
            </a:avLst>
          </a:prstGeom>
          <a:solidFill>
            <a:srgbClr val="EE46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2651015" y="2220712"/>
            <a:ext cx="152683" cy="152683"/>
          </a:xfrm>
          <a:prstGeom prst="mathPlus">
            <a:avLst>
              <a:gd fmla="val 15202" name="adj1"/>
            </a:avLst>
          </a:prstGeom>
          <a:solidFill>
            <a:srgbClr val="EE46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2941758" y="2217569"/>
            <a:ext cx="4186619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Reducir los bugs en las funcionalidades existentes.</a:t>
            </a: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2941758" y="2700111"/>
            <a:ext cx="4186619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Hacer pruebas nos ayuda a pensar.</a:t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2941758" y="3198471"/>
            <a:ext cx="4186619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 pruebas son buena documentación.</a:t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2941758" y="3674226"/>
            <a:ext cx="4186619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Ayudan a mejorar el diseño.</a:t>
            </a:r>
            <a:endParaRPr/>
          </a:p>
        </p:txBody>
      </p:sp>
      <p:cxnSp>
        <p:nvCxnSpPr>
          <p:cNvPr id="106" name="Google Shape;106;p5"/>
          <p:cNvCxnSpPr/>
          <p:nvPr/>
        </p:nvCxnSpPr>
        <p:spPr>
          <a:xfrm>
            <a:off x="2727357" y="2375382"/>
            <a:ext cx="0" cy="329867"/>
          </a:xfrm>
          <a:prstGeom prst="straightConnector1">
            <a:avLst/>
          </a:prstGeom>
          <a:noFill/>
          <a:ln cap="flat" cmpd="sng" w="9525">
            <a:solidFill>
              <a:srgbClr val="EE46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5"/>
          <p:cNvSpPr/>
          <p:nvPr/>
        </p:nvSpPr>
        <p:spPr>
          <a:xfrm>
            <a:off x="2651015" y="2708392"/>
            <a:ext cx="152683" cy="152683"/>
          </a:xfrm>
          <a:prstGeom prst="mathPlus">
            <a:avLst>
              <a:gd fmla="val 15202" name="adj1"/>
            </a:avLst>
          </a:prstGeom>
          <a:solidFill>
            <a:srgbClr val="EE46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5"/>
          <p:cNvCxnSpPr/>
          <p:nvPr/>
        </p:nvCxnSpPr>
        <p:spPr>
          <a:xfrm>
            <a:off x="2727357" y="2868604"/>
            <a:ext cx="0" cy="329867"/>
          </a:xfrm>
          <a:prstGeom prst="straightConnector1">
            <a:avLst/>
          </a:prstGeom>
          <a:noFill/>
          <a:ln cap="flat" cmpd="sng" w="9525">
            <a:solidFill>
              <a:srgbClr val="EE46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5"/>
          <p:cNvSpPr/>
          <p:nvPr/>
        </p:nvSpPr>
        <p:spPr>
          <a:xfrm>
            <a:off x="2651015" y="3201614"/>
            <a:ext cx="152683" cy="152683"/>
          </a:xfrm>
          <a:prstGeom prst="mathPlus">
            <a:avLst>
              <a:gd fmla="val 15202" name="adj1"/>
            </a:avLst>
          </a:prstGeom>
          <a:solidFill>
            <a:srgbClr val="EE46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5"/>
          <p:cNvCxnSpPr/>
          <p:nvPr/>
        </p:nvCxnSpPr>
        <p:spPr>
          <a:xfrm>
            <a:off x="2727357" y="3361825"/>
            <a:ext cx="0" cy="329867"/>
          </a:xfrm>
          <a:prstGeom prst="straightConnector1">
            <a:avLst/>
          </a:prstGeom>
          <a:noFill/>
          <a:ln cap="flat" cmpd="sng" w="9525">
            <a:solidFill>
              <a:srgbClr val="EE463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5"/>
          <p:cNvSpPr/>
          <p:nvPr/>
        </p:nvSpPr>
        <p:spPr>
          <a:xfrm>
            <a:off x="2651015" y="3694835"/>
            <a:ext cx="152683" cy="152683"/>
          </a:xfrm>
          <a:prstGeom prst="mathPlus">
            <a:avLst>
              <a:gd fmla="val 15202" name="adj1"/>
            </a:avLst>
          </a:prstGeom>
          <a:solidFill>
            <a:srgbClr val="EE46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/>
          <p:nvPr/>
        </p:nvSpPr>
        <p:spPr>
          <a:xfrm>
            <a:off x="503238" y="1404594"/>
            <a:ext cx="8172450" cy="38293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503238" y="914400"/>
            <a:ext cx="3889375" cy="27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pic>
        <p:nvPicPr>
          <p:cNvPr id="118" name="Google Shape;11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9968" l="24883" r="41422" t="14634"/>
          <a:stretch/>
        </p:blipFill>
        <p:spPr>
          <a:xfrm>
            <a:off x="1971609" y="2216726"/>
            <a:ext cx="5200782" cy="220513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6"/>
          <p:cNvSpPr/>
          <p:nvPr/>
        </p:nvSpPr>
        <p:spPr>
          <a:xfrm>
            <a:off x="503238" y="379026"/>
            <a:ext cx="49831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PRUEBAS DE CALIDAD DE SOFTWARE JAVA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/>
          <p:nvPr/>
        </p:nvSpPr>
        <p:spPr>
          <a:xfrm>
            <a:off x="503238" y="1404594"/>
            <a:ext cx="8172450" cy="38293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503238" y="914400"/>
            <a:ext cx="3889375" cy="27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JPA</a:t>
            </a:r>
            <a:endParaRPr/>
          </a:p>
        </p:txBody>
      </p:sp>
      <p:pic>
        <p:nvPicPr>
          <p:cNvPr id="126" name="Google Shape;12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7332" l="23535" r="45332" t="19427"/>
          <a:stretch/>
        </p:blipFill>
        <p:spPr>
          <a:xfrm>
            <a:off x="1810655" y="2074799"/>
            <a:ext cx="5522690" cy="23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/>
          <p:nvPr/>
        </p:nvSpPr>
        <p:spPr>
          <a:xfrm>
            <a:off x="503238" y="379026"/>
            <a:ext cx="49831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PRUEBAS DE CALIDAD DE SOFTWARE JAVA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/>
          <p:nvPr/>
        </p:nvSpPr>
        <p:spPr>
          <a:xfrm>
            <a:off x="503238" y="1404594"/>
            <a:ext cx="8172450" cy="38293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503238" y="914400"/>
            <a:ext cx="4749246" cy="27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CLASE CONTROLADORA DE LA ENTIDAD</a:t>
            </a:r>
            <a:endParaRPr/>
          </a:p>
        </p:txBody>
      </p:sp>
      <p:pic>
        <p:nvPicPr>
          <p:cNvPr id="134" name="Google Shape;13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140" l="4802" r="41289" t="8646"/>
          <a:stretch/>
        </p:blipFill>
        <p:spPr>
          <a:xfrm>
            <a:off x="1476096" y="1554560"/>
            <a:ext cx="3878303" cy="352925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/>
          <p:nvPr/>
        </p:nvSpPr>
        <p:spPr>
          <a:xfrm>
            <a:off x="1456087" y="1554559"/>
            <a:ext cx="3115914" cy="528128"/>
          </a:xfrm>
          <a:prstGeom prst="rect">
            <a:avLst/>
          </a:prstGeom>
          <a:noFill/>
          <a:ln cap="flat" cmpd="sng" w="28575">
            <a:solidFill>
              <a:srgbClr val="EE463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6201846" y="1597969"/>
            <a:ext cx="1985225" cy="484718"/>
          </a:xfrm>
          <a:prstGeom prst="rect">
            <a:avLst/>
          </a:prstGeom>
          <a:noFill/>
          <a:ln cap="flat" cmpd="sng" w="19050">
            <a:solidFill>
              <a:srgbClr val="EE46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Inyección del Entity Manager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8"/>
          <p:cNvCxnSpPr/>
          <p:nvPr/>
        </p:nvCxnSpPr>
        <p:spPr>
          <a:xfrm rot="10800000">
            <a:off x="4585318" y="1869173"/>
            <a:ext cx="1616528" cy="0"/>
          </a:xfrm>
          <a:prstGeom prst="straightConnector1">
            <a:avLst/>
          </a:prstGeom>
          <a:noFill/>
          <a:ln cap="flat" cmpd="sng" w="19050">
            <a:solidFill>
              <a:srgbClr val="EE463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8"/>
          <p:cNvSpPr/>
          <p:nvPr/>
        </p:nvSpPr>
        <p:spPr>
          <a:xfrm>
            <a:off x="1456086" y="2082688"/>
            <a:ext cx="3898313" cy="3001128"/>
          </a:xfrm>
          <a:prstGeom prst="rect">
            <a:avLst/>
          </a:prstGeom>
          <a:noFill/>
          <a:ln cap="flat" cmpd="sng" w="28575">
            <a:solidFill>
              <a:srgbClr val="EE463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6290583" y="3471758"/>
            <a:ext cx="1896488" cy="276969"/>
          </a:xfrm>
          <a:prstGeom prst="rect">
            <a:avLst/>
          </a:prstGeom>
          <a:noFill/>
          <a:ln cap="flat" cmpd="sng" w="19050">
            <a:solidFill>
              <a:srgbClr val="EE46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a ser probado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8"/>
          <p:cNvCxnSpPr>
            <a:stCxn id="139" idx="1"/>
          </p:cNvCxnSpPr>
          <p:nvPr/>
        </p:nvCxnSpPr>
        <p:spPr>
          <a:xfrm rot="10800000">
            <a:off x="5374383" y="3610243"/>
            <a:ext cx="916200" cy="0"/>
          </a:xfrm>
          <a:prstGeom prst="straightConnector1">
            <a:avLst/>
          </a:prstGeom>
          <a:noFill/>
          <a:ln cap="flat" cmpd="sng" w="19050">
            <a:solidFill>
              <a:srgbClr val="EE463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8"/>
          <p:cNvSpPr/>
          <p:nvPr/>
        </p:nvSpPr>
        <p:spPr>
          <a:xfrm>
            <a:off x="503238" y="379026"/>
            <a:ext cx="49831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PRUEBAS DE CALIDAD DE SOFTWARE JAVA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2016-06-03T13:37:43Z</dcterms:created>
  <dc:creator>Edwin Maravi (emaravi@cjavaperu.com)</dc:creator>
</cp:coreProperties>
</file>