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662" r:id="rId2"/>
    <p:sldId id="694" r:id="rId3"/>
    <p:sldId id="732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735" r:id="rId13"/>
    <p:sldId id="736" r:id="rId14"/>
    <p:sldId id="737" r:id="rId15"/>
    <p:sldId id="733" r:id="rId16"/>
    <p:sldId id="269" r:id="rId17"/>
    <p:sldId id="734" r:id="rId18"/>
    <p:sldId id="728" r:id="rId19"/>
    <p:sldId id="731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993" userDrawn="1">
          <p15:clr>
            <a:srgbClr val="A4A3A4"/>
          </p15:clr>
        </p15:guide>
        <p15:guide id="2" pos="5465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orient="horz" pos="303" userDrawn="1">
          <p15:clr>
            <a:srgbClr val="A4A3A4"/>
          </p15:clr>
        </p15:guide>
        <p15:guide id="5" orient="horz" pos="575" userDrawn="1">
          <p15:clr>
            <a:srgbClr val="A4A3A4"/>
          </p15:clr>
        </p15:guide>
        <p15:guide id="6" orient="horz" pos="3297" userDrawn="1">
          <p15:clr>
            <a:srgbClr val="A4A3A4"/>
          </p15:clr>
        </p15:guide>
        <p15:guide id="7" pos="2767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639"/>
    <a:srgbClr val="00B2C2"/>
    <a:srgbClr val="7150A0"/>
    <a:srgbClr val="695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0" autoAdjust="0"/>
    <p:restoredTop sz="94573" autoAdjust="0"/>
  </p:normalViewPr>
  <p:slideViewPr>
    <p:cSldViewPr snapToGrid="0">
      <p:cViewPr>
        <p:scale>
          <a:sx n="170" d="100"/>
          <a:sy n="170" d="100"/>
        </p:scale>
        <p:origin x="496" y="792"/>
      </p:cViewPr>
      <p:guideLst>
        <p:guide pos="2993"/>
        <p:guide pos="5465"/>
        <p:guide pos="317"/>
        <p:guide orient="horz" pos="303"/>
        <p:guide orient="horz" pos="575"/>
        <p:guide orient="horz" pos="3297"/>
        <p:guide pos="276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A306F-CA48-43FB-8B7A-B34A098EBF02}" type="datetimeFigureOut">
              <a:rPr lang="es-PE" smtClean="0"/>
              <a:t>21/04/23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03BB6-1606-45C7-99D2-B7F3BFBCCC9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22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29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538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1353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685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7148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7E992D-280B-41DE-9EA7-7D9ADBA98B46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996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619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414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80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45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E3FC8B2-801E-4522-B5EB-7F8CE407EE93}"/>
              </a:ext>
            </a:extLst>
          </p:cNvPr>
          <p:cNvSpPr/>
          <p:nvPr userDrawn="1"/>
        </p:nvSpPr>
        <p:spPr>
          <a:xfrm>
            <a:off x="7242895" y="5371563"/>
            <a:ext cx="1505540" cy="194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_tradnl" sz="667" dirty="0">
                <a:solidFill>
                  <a:schemeClr val="bg1">
                    <a:lumMod val="50000"/>
                  </a:schemeClr>
                </a:solidFill>
              </a:rPr>
              <a:t>© ISIL. Todos los derechos reservados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918F74-6694-4C3D-9B86-1C2537A4A24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317" y="5349409"/>
            <a:ext cx="369984" cy="206823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095BDA0B-9EC4-4FB3-A2E7-23C16F13C2BC}"/>
              </a:ext>
            </a:extLst>
          </p:cNvPr>
          <p:cNvSpPr txBox="1"/>
          <p:nvPr userDrawn="1"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DESARROLLO DE APLICACIONES EMPRESARIALES I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ea typeface="Wingdings"/>
                <a:cs typeface="Calibri"/>
                <a:sym typeface="Wingdings"/>
              </a:rPr>
              <a:t></a:t>
            </a:r>
            <a:r>
              <a:rPr lang="en-US" sz="800" kern="12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  <a:sym typeface="Wingdings"/>
              </a:rPr>
              <a:t>  SESIÓN 13</a:t>
            </a:r>
            <a:endParaRPr lang="en-US" sz="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48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9" r:id="rId3"/>
    <p:sldLayoutId id="2147483684" r:id="rId4"/>
    <p:sldLayoutId id="2147483685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s.wikipedia.org/wiki/JavaServer_Face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ángulo 24"/>
          <p:cNvSpPr/>
          <p:nvPr/>
        </p:nvSpPr>
        <p:spPr>
          <a:xfrm>
            <a:off x="503240" y="2177571"/>
            <a:ext cx="273262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lang="es-PE" sz="2000" dirty="0">
                <a:latin typeface="Graphik Medium" charset="0"/>
                <a:ea typeface="Graphik Medium" charset="0"/>
                <a:cs typeface="Graphik Medium" charset="0"/>
              </a:rPr>
              <a:t>EFICIENCIA EN USO </a:t>
            </a:r>
            <a:r>
              <a:rPr lang="es-PE" sz="2000" b="1" dirty="0">
                <a:latin typeface="Graphik Bold" charset="0"/>
              </a:rPr>
              <a:t>DE PATRÓN </a:t>
            </a:r>
            <a:r>
              <a:rPr lang="es-PE" sz="2000" b="1" dirty="0">
                <a:latin typeface="Graphik Bold" charset="0"/>
                <a:ea typeface="Graphik Bold" charset="0"/>
                <a:cs typeface="Graphik Bold" charset="0"/>
              </a:rPr>
              <a:t>MVC USANDO AJAX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93FC3217-3DCC-0941-BA6B-6CEEC9F1D080}"/>
              </a:ext>
            </a:extLst>
          </p:cNvPr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_tradnl" sz="2000" b="1" dirty="0">
                <a:solidFill>
                  <a:srgbClr val="6950AB"/>
                </a:solidFill>
                <a:latin typeface="Calibri" charset="0"/>
                <a:ea typeface="Calibri" charset="0"/>
                <a:cs typeface="Calibri" charset="0"/>
              </a:rPr>
              <a:t>SESIÓN 13</a:t>
            </a:r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64" y="1883412"/>
            <a:ext cx="166865" cy="170453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234152-B731-4E97-8816-9B9EF5A9F05F}"/>
              </a:ext>
            </a:extLst>
          </p:cNvPr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b="1" dirty="0">
                <a:solidFill>
                  <a:srgbClr val="6C6D6C"/>
                </a:solidFill>
                <a:latin typeface="Calibri" charset="0"/>
                <a:cs typeface="Calibri" charset="0"/>
                <a:sym typeface="Wingdings"/>
              </a:rPr>
              <a:t>DESARROLLO DE APLICACIONES EMPRESARIALES I</a:t>
            </a:r>
            <a:endParaRPr lang="es-PE" sz="900" b="1" dirty="0">
              <a:solidFill>
                <a:srgbClr val="6C6D6C"/>
              </a:solidFill>
              <a:latin typeface="Calibri" charset="0"/>
              <a:cs typeface="Calibri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C1FB762-361B-4578-9986-7199DA940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0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2;p7">
            <a:extLst>
              <a:ext uri="{FF2B5EF4-FFF2-40B4-BE49-F238E27FC236}">
                <a16:creationId xmlns:a16="http://schemas.microsoft.com/office/drawing/2014/main" id="{FE8267D5-D437-5563-5AC5-72B2C8BDF2A5}"/>
              </a:ext>
            </a:extLst>
          </p:cNvPr>
          <p:cNvSpPr txBox="1">
            <a:spLocks/>
          </p:cNvSpPr>
          <p:nvPr/>
        </p:nvSpPr>
        <p:spPr>
          <a:xfrm>
            <a:off x="503237" y="912814"/>
            <a:ext cx="4756919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JSF 2 – RESULTADO</a:t>
            </a:r>
          </a:p>
        </p:txBody>
      </p:sp>
      <p:pic>
        <p:nvPicPr>
          <p:cNvPr id="5" name="Google Shape;145;p9">
            <a:extLst>
              <a:ext uri="{FF2B5EF4-FFF2-40B4-BE49-F238E27FC236}">
                <a16:creationId xmlns:a16="http://schemas.microsoft.com/office/drawing/2014/main" id="{6AA26700-E36B-01A9-8697-B11728E6F03F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998017" y="1529914"/>
            <a:ext cx="5147966" cy="31936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AA421462-0F04-5589-B0D7-302B84D47D99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193609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6BAB001-A625-0448-8E44-8AADFFFADC75}"/>
              </a:ext>
            </a:extLst>
          </p:cNvPr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" name="Google Shape;151;p10">
            <a:extLst>
              <a:ext uri="{FF2B5EF4-FFF2-40B4-BE49-F238E27FC236}">
                <a16:creationId xmlns:a16="http://schemas.microsoft.com/office/drawing/2014/main" id="{0E4CEFE2-E9A4-363A-A12C-ABE9E6F57A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7784" y="1837827"/>
            <a:ext cx="4448432" cy="28410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2;p7">
            <a:extLst>
              <a:ext uri="{FF2B5EF4-FFF2-40B4-BE49-F238E27FC236}">
                <a16:creationId xmlns:a16="http://schemas.microsoft.com/office/drawing/2014/main" id="{700FD61D-5C5B-7DF9-9751-2BFFACD4CE62}"/>
              </a:ext>
            </a:extLst>
          </p:cNvPr>
          <p:cNvSpPr txBox="1">
            <a:spLocks/>
          </p:cNvSpPr>
          <p:nvPr/>
        </p:nvSpPr>
        <p:spPr>
          <a:xfrm>
            <a:off x="503237" y="912814"/>
            <a:ext cx="4756919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JSF 2 – Usando @form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3ABD2E-9510-5538-A401-B9F9A98D71FD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250911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65F31B31-36E0-7749-BCD1-4F34E4CD942E}"/>
              </a:ext>
            </a:extLst>
          </p:cNvPr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Google Shape;132;p7">
            <a:extLst>
              <a:ext uri="{FF2B5EF4-FFF2-40B4-BE49-F238E27FC236}">
                <a16:creationId xmlns:a16="http://schemas.microsoft.com/office/drawing/2014/main" id="{700FD61D-5C5B-7DF9-9751-2BFFACD4CE62}"/>
              </a:ext>
            </a:extLst>
          </p:cNvPr>
          <p:cNvSpPr txBox="1">
            <a:spLocks/>
          </p:cNvSpPr>
          <p:nvPr/>
        </p:nvSpPr>
        <p:spPr>
          <a:xfrm>
            <a:off x="503237" y="912814"/>
            <a:ext cx="4756919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JSF 2 – Facelets Code con AJAX</a:t>
            </a:r>
          </a:p>
        </p:txBody>
      </p:sp>
      <p:pic>
        <p:nvPicPr>
          <p:cNvPr id="5" name="Google Shape;157;p11">
            <a:extLst>
              <a:ext uri="{FF2B5EF4-FFF2-40B4-BE49-F238E27FC236}">
                <a16:creationId xmlns:a16="http://schemas.microsoft.com/office/drawing/2014/main" id="{B21551F3-AB16-D316-A9A6-4A7A93F2BA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6857" y="1872925"/>
            <a:ext cx="4950286" cy="30416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078F90-90DC-321C-3E71-A3B0E436D066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38638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2;p7">
            <a:extLst>
              <a:ext uri="{FF2B5EF4-FFF2-40B4-BE49-F238E27FC236}">
                <a16:creationId xmlns:a16="http://schemas.microsoft.com/office/drawing/2014/main" id="{700FD61D-5C5B-7DF9-9751-2BFFACD4CE62}"/>
              </a:ext>
            </a:extLst>
          </p:cNvPr>
          <p:cNvSpPr txBox="1">
            <a:spLocks/>
          </p:cNvSpPr>
          <p:nvPr/>
        </p:nvSpPr>
        <p:spPr>
          <a:xfrm>
            <a:off x="503237" y="912814"/>
            <a:ext cx="4756919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JSF 2 – Codigo en el Bean</a:t>
            </a:r>
          </a:p>
        </p:txBody>
      </p:sp>
      <p:pic>
        <p:nvPicPr>
          <p:cNvPr id="6" name="Google Shape;164;p12">
            <a:extLst>
              <a:ext uri="{FF2B5EF4-FFF2-40B4-BE49-F238E27FC236}">
                <a16:creationId xmlns:a16="http://schemas.microsoft.com/office/drawing/2014/main" id="{8DB03C75-E9E3-672A-367B-CB6443D2DDDD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481110" y="947676"/>
            <a:ext cx="3568874" cy="16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65;p12">
            <a:extLst>
              <a:ext uri="{FF2B5EF4-FFF2-40B4-BE49-F238E27FC236}">
                <a16:creationId xmlns:a16="http://schemas.microsoft.com/office/drawing/2014/main" id="{000B6CF8-0C3C-0789-2279-4EFFDFDD7F2A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481111" y="2863767"/>
            <a:ext cx="3765264" cy="23702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D3D62D7-156F-A9FE-9EDE-A9B7717D0C17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1424749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2;p7">
            <a:extLst>
              <a:ext uri="{FF2B5EF4-FFF2-40B4-BE49-F238E27FC236}">
                <a16:creationId xmlns:a16="http://schemas.microsoft.com/office/drawing/2014/main" id="{700FD61D-5C5B-7DF9-9751-2BFFACD4CE62}"/>
              </a:ext>
            </a:extLst>
          </p:cNvPr>
          <p:cNvSpPr txBox="1">
            <a:spLocks/>
          </p:cNvSpPr>
          <p:nvPr/>
        </p:nvSpPr>
        <p:spPr>
          <a:xfrm>
            <a:off x="503237" y="912814"/>
            <a:ext cx="4756919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RESULTADO</a:t>
            </a:r>
          </a:p>
        </p:txBody>
      </p:sp>
      <p:pic>
        <p:nvPicPr>
          <p:cNvPr id="3" name="Google Shape;172;p13">
            <a:extLst>
              <a:ext uri="{FF2B5EF4-FFF2-40B4-BE49-F238E27FC236}">
                <a16:creationId xmlns:a16="http://schemas.microsoft.com/office/drawing/2014/main" id="{C066EDB9-25FC-5852-5236-1C802201ABA9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97415" y="1392468"/>
            <a:ext cx="5349170" cy="34109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7EEF2C5A-21C2-C910-3130-203EF50A53B9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1373461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3" y="3169973"/>
            <a:ext cx="711338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sym typeface="Calibri"/>
              </a:rPr>
              <a:t>EFICIENCIA EN USO DE PATRÓN </a:t>
            </a:r>
            <a:endParaRPr lang="es-PE" sz="2800" dirty="0">
              <a:solidFill>
                <a:schemeClr val="bg1"/>
              </a:solidFill>
              <a:latin typeface="Graphik Regular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bg1"/>
                </a:solidFill>
                <a:latin typeface="Graphik Bold" charset="0"/>
                <a:sym typeface="Calibri"/>
              </a:rPr>
              <a:t>MVC USANDO AJAX RESUMEN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2869613"/>
            <a:ext cx="195424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19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88;p15">
            <a:extLst>
              <a:ext uri="{FF2B5EF4-FFF2-40B4-BE49-F238E27FC236}">
                <a16:creationId xmlns:a16="http://schemas.microsoft.com/office/drawing/2014/main" id="{88017C85-5428-4146-97DC-9E8F9A5A9D40}"/>
              </a:ext>
            </a:extLst>
          </p:cNvPr>
          <p:cNvSpPr/>
          <p:nvPr/>
        </p:nvSpPr>
        <p:spPr>
          <a:xfrm>
            <a:off x="1925927" y="1650547"/>
            <a:ext cx="259748" cy="269655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191;p15">
            <a:extLst>
              <a:ext uri="{FF2B5EF4-FFF2-40B4-BE49-F238E27FC236}">
                <a16:creationId xmlns:a16="http://schemas.microsoft.com/office/drawing/2014/main" id="{57ED8117-5DA6-D740-A576-28C732070097}"/>
              </a:ext>
            </a:extLst>
          </p:cNvPr>
          <p:cNvCxnSpPr/>
          <p:nvPr/>
        </p:nvCxnSpPr>
        <p:spPr>
          <a:xfrm>
            <a:off x="2199623" y="1785375"/>
            <a:ext cx="1456605" cy="294891"/>
          </a:xfrm>
          <a:prstGeom prst="straightConnector1">
            <a:avLst/>
          </a:prstGeom>
          <a:noFill/>
          <a:ln w="19050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189;p15">
            <a:extLst>
              <a:ext uri="{FF2B5EF4-FFF2-40B4-BE49-F238E27FC236}">
                <a16:creationId xmlns:a16="http://schemas.microsoft.com/office/drawing/2014/main" id="{948E96CC-823C-AC42-A818-9FA864D27D57}"/>
              </a:ext>
            </a:extLst>
          </p:cNvPr>
          <p:cNvSpPr txBox="1"/>
          <p:nvPr/>
        </p:nvSpPr>
        <p:spPr>
          <a:xfrm>
            <a:off x="1773808" y="1965362"/>
            <a:ext cx="52463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1400" dirty="0">
              <a:solidFill>
                <a:srgbClr val="EE4639"/>
              </a:solidFill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5F65EA8-959F-EA8D-F328-7EEBCC6D6A99}"/>
              </a:ext>
            </a:extLst>
          </p:cNvPr>
          <p:cNvSpPr/>
          <p:nvPr/>
        </p:nvSpPr>
        <p:spPr>
          <a:xfrm>
            <a:off x="503238" y="361449"/>
            <a:ext cx="5750077" cy="153888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  <a:sym typeface="Calibri"/>
              </a:rPr>
              <a:t>EFICIENCIA EN USO DE PATRÓN MVC USANDO AJAX RESUMEN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8EE4C17-B520-F346-92F1-CE77C04D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838" y="2292826"/>
            <a:ext cx="767013" cy="684324"/>
          </a:xfrm>
          <a:prstGeom prst="rect">
            <a:avLst/>
          </a:prstGeom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5A924205-EF00-D043-B849-22791606F129}"/>
              </a:ext>
            </a:extLst>
          </p:cNvPr>
          <p:cNvSpPr txBox="1"/>
          <p:nvPr/>
        </p:nvSpPr>
        <p:spPr>
          <a:xfrm>
            <a:off x="3676687" y="171252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45FD0E2-4509-8B48-B89E-3D1BA1875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79" y="2054250"/>
            <a:ext cx="447247" cy="614604"/>
          </a:xfrm>
          <a:prstGeom prst="rect">
            <a:avLst/>
          </a:prstGeom>
        </p:spPr>
      </p:pic>
      <p:sp>
        <p:nvSpPr>
          <p:cNvPr id="15" name="object 7">
            <a:extLst>
              <a:ext uri="{FF2B5EF4-FFF2-40B4-BE49-F238E27FC236}">
                <a16:creationId xmlns:a16="http://schemas.microsoft.com/office/drawing/2014/main" id="{9B9AE6AD-9785-7F44-B4A6-F21639760C24}"/>
              </a:ext>
            </a:extLst>
          </p:cNvPr>
          <p:cNvSpPr txBox="1"/>
          <p:nvPr/>
        </p:nvSpPr>
        <p:spPr>
          <a:xfrm>
            <a:off x="2623751" y="203838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03F8E99D-B256-0544-A24F-96D99C269753}"/>
              </a:ext>
            </a:extLst>
          </p:cNvPr>
          <p:cNvSpPr txBox="1"/>
          <p:nvPr/>
        </p:nvSpPr>
        <p:spPr>
          <a:xfrm>
            <a:off x="2622316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AC7E80-B395-C642-9BEC-7D70B8F6FAD1}"/>
              </a:ext>
            </a:extLst>
          </p:cNvPr>
          <p:cNvSpPr txBox="1"/>
          <p:nvPr/>
        </p:nvSpPr>
        <p:spPr>
          <a:xfrm>
            <a:off x="1331445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87FF9512-4D67-8147-ADA2-7ABBA925058C}"/>
              </a:ext>
            </a:extLst>
          </p:cNvPr>
          <p:cNvSpPr txBox="1"/>
          <p:nvPr/>
        </p:nvSpPr>
        <p:spPr>
          <a:xfrm>
            <a:off x="4489340" y="459163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8DB8C1E1-B2E6-3B4C-B008-8B15923FB086}"/>
              </a:ext>
            </a:extLst>
          </p:cNvPr>
          <p:cNvSpPr txBox="1"/>
          <p:nvPr/>
        </p:nvSpPr>
        <p:spPr>
          <a:xfrm>
            <a:off x="4959496" y="370626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28F41483-DA0D-D941-8DEF-E0C5C247CCCA}"/>
              </a:ext>
            </a:extLst>
          </p:cNvPr>
          <p:cNvSpPr txBox="1"/>
          <p:nvPr/>
        </p:nvSpPr>
        <p:spPr>
          <a:xfrm>
            <a:off x="5456482" y="3127329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31E9F739-6B75-9C4D-A081-EDA954A66A5E}"/>
              </a:ext>
            </a:extLst>
          </p:cNvPr>
          <p:cNvSpPr txBox="1"/>
          <p:nvPr/>
        </p:nvSpPr>
        <p:spPr>
          <a:xfrm>
            <a:off x="3748846" y="2849383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026DC200-4531-044A-B60C-C1AB7B84FFEE}"/>
              </a:ext>
            </a:extLst>
          </p:cNvPr>
          <p:cNvSpPr txBox="1"/>
          <p:nvPr/>
        </p:nvSpPr>
        <p:spPr>
          <a:xfrm>
            <a:off x="4822851" y="2201752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CB3B1583-DBDB-D145-86BA-8CA10B718745}"/>
              </a:ext>
            </a:extLst>
          </p:cNvPr>
          <p:cNvSpPr txBox="1"/>
          <p:nvPr/>
        </p:nvSpPr>
        <p:spPr>
          <a:xfrm>
            <a:off x="4842341" y="1741636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88A66657-496D-AA4D-B666-4A328C65BF71}"/>
              </a:ext>
            </a:extLst>
          </p:cNvPr>
          <p:cNvSpPr txBox="1"/>
          <p:nvPr/>
        </p:nvSpPr>
        <p:spPr>
          <a:xfrm>
            <a:off x="5691964" y="1679475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7" name="object 7">
            <a:extLst>
              <a:ext uri="{FF2B5EF4-FFF2-40B4-BE49-F238E27FC236}">
                <a16:creationId xmlns:a16="http://schemas.microsoft.com/office/drawing/2014/main" id="{3C161002-29B1-E845-8862-8DBE6023DD7D}"/>
              </a:ext>
            </a:extLst>
          </p:cNvPr>
          <p:cNvSpPr txBox="1"/>
          <p:nvPr/>
        </p:nvSpPr>
        <p:spPr>
          <a:xfrm>
            <a:off x="6754658" y="1505568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59B22A9-0641-5844-8DCA-55D2D4EB6EE0}"/>
              </a:ext>
            </a:extLst>
          </p:cNvPr>
          <p:cNvCxnSpPr>
            <a:cxnSpLocks/>
          </p:cNvCxnSpPr>
          <p:nvPr/>
        </p:nvCxnSpPr>
        <p:spPr>
          <a:xfrm flipH="1">
            <a:off x="2622316" y="2257193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39A1837-2F2D-8749-BA74-38A5EF5E0878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2605851" y="2634988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F2B3E5D-6BD4-C84C-89E6-7711B934C6CF}"/>
              </a:ext>
            </a:extLst>
          </p:cNvPr>
          <p:cNvSpPr/>
          <p:nvPr/>
        </p:nvSpPr>
        <p:spPr>
          <a:xfrm>
            <a:off x="3490412" y="1478136"/>
            <a:ext cx="3120700" cy="304814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2FD209A7-873E-234B-BA5D-0D4D4E464DF1}"/>
              </a:ext>
            </a:extLst>
          </p:cNvPr>
          <p:cNvCxnSpPr>
            <a:cxnSpLocks/>
          </p:cNvCxnSpPr>
          <p:nvPr/>
        </p:nvCxnSpPr>
        <p:spPr>
          <a:xfrm flipH="1">
            <a:off x="4744490" y="2147045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AF3D6E2-7F0E-FC42-97A2-372A3F7260BD}"/>
              </a:ext>
            </a:extLst>
          </p:cNvPr>
          <p:cNvCxnSpPr>
            <a:cxnSpLocks/>
          </p:cNvCxnSpPr>
          <p:nvPr/>
        </p:nvCxnSpPr>
        <p:spPr>
          <a:xfrm>
            <a:off x="4735572" y="2357412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52C4E1DC-6AE5-ED4B-9217-8860EBF0414C}"/>
              </a:ext>
            </a:extLst>
          </p:cNvPr>
          <p:cNvSpPr/>
          <p:nvPr/>
        </p:nvSpPr>
        <p:spPr>
          <a:xfrm>
            <a:off x="5633611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91BB1944-2E8D-AA40-BC3D-E756B4FE79CE}"/>
              </a:ext>
            </a:extLst>
          </p:cNvPr>
          <p:cNvSpPr txBox="1"/>
          <p:nvPr/>
        </p:nvSpPr>
        <p:spPr>
          <a:xfrm>
            <a:off x="5382776" y="2222116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EFC66710-3EBF-CA48-8940-0FD6E5C170F8}"/>
              </a:ext>
            </a:extLst>
          </p:cNvPr>
          <p:cNvSpPr txBox="1"/>
          <p:nvPr/>
        </p:nvSpPr>
        <p:spPr>
          <a:xfrm>
            <a:off x="6115541" y="2168954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object 7">
            <a:extLst>
              <a:ext uri="{FF2B5EF4-FFF2-40B4-BE49-F238E27FC236}">
                <a16:creationId xmlns:a16="http://schemas.microsoft.com/office/drawing/2014/main" id="{234F940F-F2E2-0A4F-859C-A672BF70748A}"/>
              </a:ext>
            </a:extLst>
          </p:cNvPr>
          <p:cNvSpPr txBox="1"/>
          <p:nvPr/>
        </p:nvSpPr>
        <p:spPr>
          <a:xfrm>
            <a:off x="6107708" y="2333953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3C45BB13-410F-B542-8C45-3AEA043D86C9}"/>
              </a:ext>
            </a:extLst>
          </p:cNvPr>
          <p:cNvCxnSpPr/>
          <p:nvPr/>
        </p:nvCxnSpPr>
        <p:spPr>
          <a:xfrm>
            <a:off x="6441876" y="2322842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B90B5AA-14E8-F946-BFF9-0B6DFA974C0E}"/>
              </a:ext>
            </a:extLst>
          </p:cNvPr>
          <p:cNvCxnSpPr>
            <a:cxnSpLocks/>
          </p:cNvCxnSpPr>
          <p:nvPr/>
        </p:nvCxnSpPr>
        <p:spPr>
          <a:xfrm flipH="1" flipV="1">
            <a:off x="4290935" y="2471765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49A31B6D-9332-C449-A754-FC17AEF25E21}"/>
              </a:ext>
            </a:extLst>
          </p:cNvPr>
          <p:cNvSpPr/>
          <p:nvPr/>
        </p:nvSpPr>
        <p:spPr>
          <a:xfrm>
            <a:off x="3639255" y="2021471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CE13F63-9B8D-F94D-B8B7-7A7835D7E21B}"/>
              </a:ext>
            </a:extLst>
          </p:cNvPr>
          <p:cNvCxnSpPr>
            <a:cxnSpLocks/>
          </p:cNvCxnSpPr>
          <p:nvPr/>
        </p:nvCxnSpPr>
        <p:spPr>
          <a:xfrm flipH="1">
            <a:off x="5193046" y="2711991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Imagen 40">
            <a:extLst>
              <a:ext uri="{FF2B5EF4-FFF2-40B4-BE49-F238E27FC236}">
                <a16:creationId xmlns:a16="http://schemas.microsoft.com/office/drawing/2014/main" id="{63B81E5E-4F1E-6E4F-935B-997A1F0C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341" y="3422107"/>
            <a:ext cx="575791" cy="777038"/>
          </a:xfrm>
          <a:prstGeom prst="rect">
            <a:avLst/>
          </a:prstGeom>
        </p:spPr>
      </p:pic>
      <p:sp>
        <p:nvSpPr>
          <p:cNvPr id="42" name="object 7">
            <a:extLst>
              <a:ext uri="{FF2B5EF4-FFF2-40B4-BE49-F238E27FC236}">
                <a16:creationId xmlns:a16="http://schemas.microsoft.com/office/drawing/2014/main" id="{027F2302-9B08-3C48-87D4-C5D4DC7DE600}"/>
              </a:ext>
            </a:extLst>
          </p:cNvPr>
          <p:cNvSpPr txBox="1"/>
          <p:nvPr/>
        </p:nvSpPr>
        <p:spPr>
          <a:xfrm>
            <a:off x="4934221" y="3541264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Google Shape;99;p2">
            <a:extLst>
              <a:ext uri="{FF2B5EF4-FFF2-40B4-BE49-F238E27FC236}">
                <a16:creationId xmlns:a16="http://schemas.microsoft.com/office/drawing/2014/main" id="{CB6AC934-4B2E-294F-B929-8C9E40C5A7C4}"/>
              </a:ext>
            </a:extLst>
          </p:cNvPr>
          <p:cNvSpPr txBox="1"/>
          <p:nvPr/>
        </p:nvSpPr>
        <p:spPr>
          <a:xfrm>
            <a:off x="1232808" y="3888909"/>
            <a:ext cx="1699649" cy="346218"/>
          </a:xfrm>
          <a:prstGeom prst="rect">
            <a:avLst/>
          </a:prstGeom>
          <a:noFill/>
          <a:ln w="9525" cap="flat" cmpd="sng">
            <a:solidFill>
              <a:srgbClr val="EE46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s-ES" sz="18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es-ES" sz="1800" b="1" dirty="0" err="1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Sever</a:t>
            </a:r>
            <a:r>
              <a:rPr lang="es-ES" sz="18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 Faces</a:t>
            </a:r>
            <a:endParaRPr sz="819" dirty="0">
              <a:solidFill>
                <a:srgbClr val="EE4639"/>
              </a:solidFill>
            </a:endParaRPr>
          </a:p>
        </p:txBody>
      </p:sp>
      <p:cxnSp>
        <p:nvCxnSpPr>
          <p:cNvPr id="44" name="Google Shape;100;p2">
            <a:extLst>
              <a:ext uri="{FF2B5EF4-FFF2-40B4-BE49-F238E27FC236}">
                <a16:creationId xmlns:a16="http://schemas.microsoft.com/office/drawing/2014/main" id="{E277EAAF-7DC9-9F4D-90CD-6F1698F985B0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2932457" y="3301084"/>
            <a:ext cx="609075" cy="760934"/>
          </a:xfrm>
          <a:prstGeom prst="straightConnector1">
            <a:avLst/>
          </a:prstGeom>
          <a:noFill/>
          <a:ln w="19050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Forma libre 44">
            <a:extLst>
              <a:ext uri="{FF2B5EF4-FFF2-40B4-BE49-F238E27FC236}">
                <a16:creationId xmlns:a16="http://schemas.microsoft.com/office/drawing/2014/main" id="{C916269E-0099-014C-A9E3-D82E98D4515C}"/>
              </a:ext>
            </a:extLst>
          </p:cNvPr>
          <p:cNvSpPr/>
          <p:nvPr/>
        </p:nvSpPr>
        <p:spPr>
          <a:xfrm>
            <a:off x="3541532" y="1632493"/>
            <a:ext cx="2537637" cy="2828261"/>
          </a:xfrm>
          <a:custGeom>
            <a:avLst/>
            <a:gdLst>
              <a:gd name="connsiteX0" fmla="*/ 14177 w 2537637"/>
              <a:gd name="connsiteY0" fmla="*/ 0 h 2828261"/>
              <a:gd name="connsiteX1" fmla="*/ 1984744 w 2537637"/>
              <a:gd name="connsiteY1" fmla="*/ 0 h 2828261"/>
              <a:gd name="connsiteX2" fmla="*/ 1984744 w 2537637"/>
              <a:gd name="connsiteY2" fmla="*/ 1275907 h 2828261"/>
              <a:gd name="connsiteX3" fmla="*/ 2537637 w 2537637"/>
              <a:gd name="connsiteY3" fmla="*/ 1601972 h 2828261"/>
              <a:gd name="connsiteX4" fmla="*/ 2537637 w 2537637"/>
              <a:gd name="connsiteY4" fmla="*/ 2828261 h 2828261"/>
              <a:gd name="connsiteX5" fmla="*/ 0 w 2537637"/>
              <a:gd name="connsiteY5" fmla="*/ 2828261 h 2828261"/>
              <a:gd name="connsiteX6" fmla="*/ 14177 w 2537637"/>
              <a:gd name="connsiteY6" fmla="*/ 0 h 2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637" h="2828261">
                <a:moveTo>
                  <a:pt x="14177" y="0"/>
                </a:moveTo>
                <a:lnTo>
                  <a:pt x="1984744" y="0"/>
                </a:lnTo>
                <a:lnTo>
                  <a:pt x="1984744" y="1275907"/>
                </a:lnTo>
                <a:lnTo>
                  <a:pt x="2537637" y="1601972"/>
                </a:lnTo>
                <a:lnTo>
                  <a:pt x="2537637" y="2828261"/>
                </a:lnTo>
                <a:lnTo>
                  <a:pt x="0" y="2828261"/>
                </a:lnTo>
                <a:cubicBezTo>
                  <a:pt x="4726" y="1885507"/>
                  <a:pt x="9451" y="942754"/>
                  <a:pt x="14177" y="0"/>
                </a:cubicBezTo>
                <a:close/>
              </a:path>
            </a:pathLst>
          </a:custGeom>
          <a:noFill/>
          <a:ln w="28575">
            <a:solidFill>
              <a:srgbClr val="EE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Google Shape;102;p2">
            <a:extLst>
              <a:ext uri="{FF2B5EF4-FFF2-40B4-BE49-F238E27FC236}">
                <a16:creationId xmlns:a16="http://schemas.microsoft.com/office/drawing/2014/main" id="{CA3FB899-25EE-0146-B298-8EFAB61C512D}"/>
              </a:ext>
            </a:extLst>
          </p:cNvPr>
          <p:cNvSpPr txBox="1"/>
          <p:nvPr/>
        </p:nvSpPr>
        <p:spPr>
          <a:xfrm>
            <a:off x="4842341" y="3822061"/>
            <a:ext cx="57528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823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2" y="3169973"/>
            <a:ext cx="706422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Calibri"/>
              <a:buNone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sym typeface="Calibri"/>
              </a:rPr>
              <a:t>EFICIENCIA EN USO DE PATRÓN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400"/>
              <a:buFont typeface="Calibri"/>
              <a:buNone/>
            </a:pPr>
            <a:r>
              <a:rPr lang="es-PE" sz="2800" b="1" dirty="0">
                <a:solidFill>
                  <a:schemeClr val="bg1"/>
                </a:solidFill>
                <a:latin typeface="Graphik Bold" charset="0"/>
                <a:sym typeface="Calibri"/>
              </a:rPr>
              <a:t>MVC USANDO AJAX (TAREA)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2869613"/>
            <a:ext cx="195424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9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DA42F00-38E7-0C47-BDD0-50DCE8597847}"/>
              </a:ext>
            </a:extLst>
          </p:cNvPr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/>
            </a:pPr>
            <a:r>
              <a:rPr lang="es-PE" sz="1400" b="1" dirty="0">
                <a:solidFill>
                  <a:srgbClr val="00B1C3"/>
                </a:solidFill>
                <a:latin typeface="Calibri" charset="0"/>
                <a:ea typeface="Calibri" charset="0"/>
                <a:cs typeface="Calibri" charset="0"/>
              </a:rPr>
              <a:t>TAREA</a:t>
            </a:r>
            <a:endParaRPr lang="es-ES" sz="1600" b="1" dirty="0">
              <a:solidFill>
                <a:srgbClr val="00B1C3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9" name="Agrupar 7">
            <a:extLst>
              <a:ext uri="{FF2B5EF4-FFF2-40B4-BE49-F238E27FC236}">
                <a16:creationId xmlns:a16="http://schemas.microsoft.com/office/drawing/2014/main" id="{C1009D55-C843-C946-8EC7-F7F8D2C27332}"/>
              </a:ext>
            </a:extLst>
          </p:cNvPr>
          <p:cNvGrpSpPr/>
          <p:nvPr/>
        </p:nvGrpSpPr>
        <p:grpSpPr>
          <a:xfrm>
            <a:off x="514858" y="499074"/>
            <a:ext cx="131794" cy="132296"/>
            <a:chOff x="511902" y="912278"/>
            <a:chExt cx="281320" cy="282391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4C8B161-EAED-6847-9CFF-F251AC09DD35}"/>
                </a:ext>
              </a:extLst>
            </p:cNvPr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994D540-FF38-FF46-85B2-E3A549079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lum bright="100000" contrast="100000"/>
            </a:blip>
            <a:stretch>
              <a:fillRect/>
            </a:stretch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</p:spPr>
        </p:pic>
      </p:grpSp>
      <p:sp>
        <p:nvSpPr>
          <p:cNvPr id="12" name="Rectángulo 11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Rectángulo 10"/>
          <p:cNvSpPr/>
          <p:nvPr/>
        </p:nvSpPr>
        <p:spPr>
          <a:xfrm>
            <a:off x="684213" y="1245204"/>
            <a:ext cx="7535555" cy="9264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 algn="l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s-PE" sz="1400" b="1" dirty="0">
                <a:solidFill>
                  <a:schemeClr val="tx1"/>
                </a:solidFill>
                <a:latin typeface="Calibri" charset="0"/>
                <a:cs typeface="Calibri" charset="0"/>
              </a:rPr>
              <a:t>OBJETIVO</a:t>
            </a:r>
          </a:p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tx1"/>
                </a:solidFill>
                <a:latin typeface="Calibri" charset="0"/>
                <a:cs typeface="Calibri" charset="0"/>
                <a:sym typeface="Calibri"/>
              </a:rPr>
              <a:t>Reconocer el uso de procedimientos almacenados para transacciones con bases de datos.</a:t>
            </a:r>
          </a:p>
          <a:p>
            <a:pPr marL="184150" indent="-184150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s-P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Desarrolle una aplicación que permita hacer el mantenimiento de una tabla de base de datos usando JSF y AJAX.</a:t>
            </a:r>
          </a:p>
        </p:txBody>
      </p:sp>
    </p:spTree>
    <p:extLst>
      <p:ext uri="{BB962C8B-B14F-4D97-AF65-F5344CB8AC3E}">
        <p14:creationId xmlns:p14="http://schemas.microsoft.com/office/powerpoint/2010/main" val="13906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99" y="2666298"/>
            <a:ext cx="1295602" cy="3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/>
          <p:nvPr/>
        </p:nvSpPr>
        <p:spPr>
          <a:xfrm>
            <a:off x="503239" y="376838"/>
            <a:ext cx="2430462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OBJETIVOS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664827C-379C-0146-AEC4-C9296896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838" y="2292826"/>
            <a:ext cx="767013" cy="684324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E591C8BA-FB86-AC48-ADD1-9276220ED6D1}"/>
              </a:ext>
            </a:extLst>
          </p:cNvPr>
          <p:cNvSpPr txBox="1"/>
          <p:nvPr/>
        </p:nvSpPr>
        <p:spPr>
          <a:xfrm>
            <a:off x="3676687" y="1712529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Servlet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F9C6EB-D2C6-2744-A85F-4AB42CE3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479" y="2054250"/>
            <a:ext cx="447247" cy="614604"/>
          </a:xfrm>
          <a:prstGeom prst="rect">
            <a:avLst/>
          </a:prstGeom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C4403736-ECDE-B04D-80D9-A29AC307E489}"/>
              </a:ext>
            </a:extLst>
          </p:cNvPr>
          <p:cNvSpPr txBox="1"/>
          <p:nvPr/>
        </p:nvSpPr>
        <p:spPr>
          <a:xfrm>
            <a:off x="2623751" y="2038386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Request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13486B07-7D3E-024E-AB2B-ADB9F14A494B}"/>
              </a:ext>
            </a:extLst>
          </p:cNvPr>
          <p:cNvSpPr txBox="1"/>
          <p:nvPr/>
        </p:nvSpPr>
        <p:spPr>
          <a:xfrm>
            <a:off x="2622316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Response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8CF22684-0571-A34E-8071-D160F44CBFC8}"/>
              </a:ext>
            </a:extLst>
          </p:cNvPr>
          <p:cNvSpPr txBox="1"/>
          <p:nvPr/>
        </p:nvSpPr>
        <p:spPr>
          <a:xfrm>
            <a:off x="1331445" y="3091353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Navegador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DBFCE09F-325E-EE4B-88A3-A80F9A3C39E3}"/>
              </a:ext>
            </a:extLst>
          </p:cNvPr>
          <p:cNvSpPr txBox="1"/>
          <p:nvPr/>
        </p:nvSpPr>
        <p:spPr>
          <a:xfrm>
            <a:off x="4489340" y="459163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Contenedor Web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5CE30FF9-4348-A948-B559-BF254C13356A}"/>
              </a:ext>
            </a:extLst>
          </p:cNvPr>
          <p:cNvSpPr txBox="1"/>
          <p:nvPr/>
        </p:nvSpPr>
        <p:spPr>
          <a:xfrm>
            <a:off x="4959496" y="3706263"/>
            <a:ext cx="1359171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JSP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CD3888D4-5DD6-BE43-B0EF-26A15C3F9732}"/>
              </a:ext>
            </a:extLst>
          </p:cNvPr>
          <p:cNvSpPr txBox="1"/>
          <p:nvPr/>
        </p:nvSpPr>
        <p:spPr>
          <a:xfrm>
            <a:off x="5456482" y="3127329"/>
            <a:ext cx="392029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Usa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DEFD7C2F-6318-D24E-8445-85F52B378AF6}"/>
              </a:ext>
            </a:extLst>
          </p:cNvPr>
          <p:cNvSpPr txBox="1"/>
          <p:nvPr/>
        </p:nvSpPr>
        <p:spPr>
          <a:xfrm>
            <a:off x="3748846" y="2849383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Desplegar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EDF969AA-3CB4-EB42-9367-6A1524D20517}"/>
              </a:ext>
            </a:extLst>
          </p:cNvPr>
          <p:cNvSpPr txBox="1"/>
          <p:nvPr/>
        </p:nvSpPr>
        <p:spPr>
          <a:xfrm>
            <a:off x="4822851" y="2201752"/>
            <a:ext cx="67934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Resultado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19021139-F588-BC40-B5B4-B475BD03BCC0}"/>
              </a:ext>
            </a:extLst>
          </p:cNvPr>
          <p:cNvSpPr txBox="1"/>
          <p:nvPr/>
        </p:nvSpPr>
        <p:spPr>
          <a:xfrm>
            <a:off x="4842341" y="1741636"/>
            <a:ext cx="67934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Accede e</a:t>
            </a:r>
          </a:p>
          <a:p>
            <a:r>
              <a:rPr lang="es-PE" sz="1000" spc="-10" dirty="0">
                <a:latin typeface="Calibri" charset="0"/>
                <a:ea typeface="Calibri" charset="0"/>
                <a:cs typeface="Calibri" charset="0"/>
              </a:rPr>
              <a:t>invoca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object 7">
            <a:extLst>
              <a:ext uri="{FF2B5EF4-FFF2-40B4-BE49-F238E27FC236}">
                <a16:creationId xmlns:a16="http://schemas.microsoft.com/office/drawing/2014/main" id="{05AEBA4E-9852-3241-8D2E-0E9E2B8D4B49}"/>
              </a:ext>
            </a:extLst>
          </p:cNvPr>
          <p:cNvSpPr txBox="1"/>
          <p:nvPr/>
        </p:nvSpPr>
        <p:spPr>
          <a:xfrm>
            <a:off x="5691964" y="1679475"/>
            <a:ext cx="7951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JavaBean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3FE2055A-8A16-FE4C-B075-93BB962F2680}"/>
              </a:ext>
            </a:extLst>
          </p:cNvPr>
          <p:cNvSpPr txBox="1"/>
          <p:nvPr/>
        </p:nvSpPr>
        <p:spPr>
          <a:xfrm>
            <a:off x="6754658" y="1505568"/>
            <a:ext cx="124580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Datos</a:t>
            </a:r>
          </a:p>
          <a:p>
            <a:pPr algn="ctr"/>
            <a:r>
              <a:rPr lang="es-PE" sz="1400" spc="-10" dirty="0">
                <a:latin typeface="Calibri" charset="0"/>
                <a:ea typeface="Calibri" charset="0"/>
                <a:cs typeface="Calibri" charset="0"/>
              </a:rPr>
              <a:t>Persistentes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46102978-607D-DC48-A388-D4C74E5ECDBB}"/>
              </a:ext>
            </a:extLst>
          </p:cNvPr>
          <p:cNvCxnSpPr>
            <a:cxnSpLocks/>
          </p:cNvCxnSpPr>
          <p:nvPr/>
        </p:nvCxnSpPr>
        <p:spPr>
          <a:xfrm flipH="1">
            <a:off x="2622316" y="2257193"/>
            <a:ext cx="1016939" cy="260723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D422258-25F3-9143-8DE1-DC7E7F545D9B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2605851" y="2634988"/>
            <a:ext cx="2236490" cy="1175638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6B9EDC0-A677-3F4A-BED3-516AFD223B84}"/>
              </a:ext>
            </a:extLst>
          </p:cNvPr>
          <p:cNvSpPr/>
          <p:nvPr/>
        </p:nvSpPr>
        <p:spPr>
          <a:xfrm>
            <a:off x="3490412" y="1478136"/>
            <a:ext cx="3120700" cy="3048144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F0C2CFA7-FDA8-834F-BBF2-7922A402AE2D}"/>
              </a:ext>
            </a:extLst>
          </p:cNvPr>
          <p:cNvCxnSpPr>
            <a:cxnSpLocks/>
          </p:cNvCxnSpPr>
          <p:nvPr/>
        </p:nvCxnSpPr>
        <p:spPr>
          <a:xfrm flipH="1">
            <a:off x="4744490" y="2147045"/>
            <a:ext cx="917654" cy="178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9D76E9B-571D-0C46-A95F-59C0E6A7B7E5}"/>
              </a:ext>
            </a:extLst>
          </p:cNvPr>
          <p:cNvCxnSpPr>
            <a:cxnSpLocks/>
          </p:cNvCxnSpPr>
          <p:nvPr/>
        </p:nvCxnSpPr>
        <p:spPr>
          <a:xfrm>
            <a:off x="4735572" y="2357412"/>
            <a:ext cx="956392" cy="0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E3188368-1962-D14E-BAC9-D90E1000CAE4}"/>
              </a:ext>
            </a:extLst>
          </p:cNvPr>
          <p:cNvSpPr/>
          <p:nvPr/>
        </p:nvSpPr>
        <p:spPr>
          <a:xfrm>
            <a:off x="5633611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1194179E-0398-1F43-ABE3-2C9CB6F4AD33}"/>
              </a:ext>
            </a:extLst>
          </p:cNvPr>
          <p:cNvSpPr txBox="1"/>
          <p:nvPr/>
        </p:nvSpPr>
        <p:spPr>
          <a:xfrm>
            <a:off x="5382776" y="2222116"/>
            <a:ext cx="1309934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ctr" rtl="0">
              <a:buClr>
                <a:schemeClr val="dk1"/>
              </a:buClr>
              <a:buSzPct val="100000"/>
            </a:pPr>
            <a:r>
              <a:rPr lang="es-PE" sz="1400" dirty="0">
                <a:latin typeface="Calibri" panose="020F0502020204030204" pitchFamily="34" charset="0"/>
                <a:cs typeface="Calibri" panose="020F0502020204030204" pitchFamily="34" charset="0"/>
              </a:rPr>
              <a:t>Modelo</a:t>
            </a: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877B9DDF-C273-4645-995A-A6CDE4AB1747}"/>
              </a:ext>
            </a:extLst>
          </p:cNvPr>
          <p:cNvSpPr txBox="1"/>
          <p:nvPr/>
        </p:nvSpPr>
        <p:spPr>
          <a:xfrm>
            <a:off x="6115541" y="2168954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Guardar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41735AFA-BB95-C048-8505-6234BAB1006F}"/>
              </a:ext>
            </a:extLst>
          </p:cNvPr>
          <p:cNvSpPr txBox="1"/>
          <p:nvPr/>
        </p:nvSpPr>
        <p:spPr>
          <a:xfrm>
            <a:off x="6107708" y="2333953"/>
            <a:ext cx="135917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0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Obtener</a:t>
            </a:r>
            <a:endParaRPr lang="es-ES_tradnl" sz="1000" spc="-1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B506EF5-2CF6-B24A-91BD-45784BDD2642}"/>
              </a:ext>
            </a:extLst>
          </p:cNvPr>
          <p:cNvCxnSpPr/>
          <p:nvPr/>
        </p:nvCxnSpPr>
        <p:spPr>
          <a:xfrm>
            <a:off x="6441876" y="2322842"/>
            <a:ext cx="691603" cy="0"/>
          </a:xfrm>
          <a:prstGeom prst="straightConnector1">
            <a:avLst/>
          </a:prstGeom>
          <a:ln w="19050">
            <a:solidFill>
              <a:srgbClr val="98999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44C23826-4064-8D40-868F-57DD2AE41907}"/>
              </a:ext>
            </a:extLst>
          </p:cNvPr>
          <p:cNvCxnSpPr>
            <a:cxnSpLocks/>
          </p:cNvCxnSpPr>
          <p:nvPr/>
        </p:nvCxnSpPr>
        <p:spPr>
          <a:xfrm flipH="1" flipV="1">
            <a:off x="4290935" y="2471765"/>
            <a:ext cx="606281" cy="950342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 redondeado 36">
            <a:extLst>
              <a:ext uri="{FF2B5EF4-FFF2-40B4-BE49-F238E27FC236}">
                <a16:creationId xmlns:a16="http://schemas.microsoft.com/office/drawing/2014/main" id="{97A8C728-8E52-CE4C-B99F-A5ED7A7DC0C1}"/>
              </a:ext>
            </a:extLst>
          </p:cNvPr>
          <p:cNvSpPr/>
          <p:nvPr/>
        </p:nvSpPr>
        <p:spPr>
          <a:xfrm>
            <a:off x="3639255" y="2021471"/>
            <a:ext cx="1109118" cy="496445"/>
          </a:xfrm>
          <a:prstGeom prst="roundRect">
            <a:avLst/>
          </a:prstGeom>
          <a:solidFill>
            <a:srgbClr val="FE7828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dirty="0">
                <a:solidFill>
                  <a:schemeClr val="bg1"/>
                </a:solidFill>
                <a:latin typeface="Calibri" panose="020F0502020204030204" pitchFamily="34" charset="0"/>
                <a:ea typeface="Calibri Normal" charset="0"/>
                <a:cs typeface="Calibri" panose="020F0502020204030204" pitchFamily="34" charset="0"/>
              </a:rPr>
              <a:t>Controlador</a:t>
            </a:r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E3B42C7-6FED-484F-8A03-86554F897CBE}"/>
              </a:ext>
            </a:extLst>
          </p:cNvPr>
          <p:cNvCxnSpPr>
            <a:cxnSpLocks/>
          </p:cNvCxnSpPr>
          <p:nvPr/>
        </p:nvCxnSpPr>
        <p:spPr>
          <a:xfrm flipH="1">
            <a:off x="5193046" y="2711991"/>
            <a:ext cx="695534" cy="729639"/>
          </a:xfrm>
          <a:prstGeom prst="line">
            <a:avLst/>
          </a:prstGeom>
          <a:ln w="19050">
            <a:solidFill>
              <a:srgbClr val="808799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Imagen 38">
            <a:extLst>
              <a:ext uri="{FF2B5EF4-FFF2-40B4-BE49-F238E27FC236}">
                <a16:creationId xmlns:a16="http://schemas.microsoft.com/office/drawing/2014/main" id="{F9B1A3E2-926E-2C42-AAD2-50091BBAF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341" y="3422107"/>
            <a:ext cx="575791" cy="777038"/>
          </a:xfrm>
          <a:prstGeom prst="rect">
            <a:avLst/>
          </a:prstGeom>
        </p:spPr>
      </p:pic>
      <p:sp>
        <p:nvSpPr>
          <p:cNvPr id="40" name="object 7">
            <a:extLst>
              <a:ext uri="{FF2B5EF4-FFF2-40B4-BE49-F238E27FC236}">
                <a16:creationId xmlns:a16="http://schemas.microsoft.com/office/drawing/2014/main" id="{51ADEFB7-8976-0143-88DF-919859A65A1B}"/>
              </a:ext>
            </a:extLst>
          </p:cNvPr>
          <p:cNvSpPr txBox="1"/>
          <p:nvPr/>
        </p:nvSpPr>
        <p:spPr>
          <a:xfrm>
            <a:off x="4934221" y="3541264"/>
            <a:ext cx="39202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PE" sz="1400" spc="-10" dirty="0">
                <a:solidFill>
                  <a:srgbClr val="000000"/>
                </a:solidFill>
                <a:latin typeface="Calibri" charset="0"/>
                <a:cs typeface="Calibri" charset="0"/>
                <a:sym typeface="Arial"/>
              </a:rPr>
              <a:t>Vista</a:t>
            </a:r>
            <a:endParaRPr lang="es-ES_tradnl" sz="14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Google Shape;99;p2">
            <a:extLst>
              <a:ext uri="{FF2B5EF4-FFF2-40B4-BE49-F238E27FC236}">
                <a16:creationId xmlns:a16="http://schemas.microsoft.com/office/drawing/2014/main" id="{B229CFE9-FEB5-A743-8607-DEE985D1C1EC}"/>
              </a:ext>
            </a:extLst>
          </p:cNvPr>
          <p:cNvSpPr txBox="1"/>
          <p:nvPr/>
        </p:nvSpPr>
        <p:spPr>
          <a:xfrm>
            <a:off x="1232808" y="3888909"/>
            <a:ext cx="1699649" cy="346218"/>
          </a:xfrm>
          <a:prstGeom prst="rect">
            <a:avLst/>
          </a:prstGeom>
          <a:noFill/>
          <a:ln w="9525" cap="flat" cmpd="sng">
            <a:solidFill>
              <a:srgbClr val="EE463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s-ES" sz="18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es-ES" sz="1800" b="1" dirty="0" err="1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Sever</a:t>
            </a:r>
            <a:r>
              <a:rPr lang="es-ES" sz="18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 Faces</a:t>
            </a:r>
            <a:endParaRPr sz="819" dirty="0">
              <a:solidFill>
                <a:srgbClr val="EE4639"/>
              </a:solidFill>
            </a:endParaRPr>
          </a:p>
        </p:txBody>
      </p:sp>
      <p:cxnSp>
        <p:nvCxnSpPr>
          <p:cNvPr id="42" name="Google Shape;100;p2">
            <a:extLst>
              <a:ext uri="{FF2B5EF4-FFF2-40B4-BE49-F238E27FC236}">
                <a16:creationId xmlns:a16="http://schemas.microsoft.com/office/drawing/2014/main" id="{DCE2EB95-EB88-8249-8FB4-4183E7E3D4D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2932457" y="3301084"/>
            <a:ext cx="609075" cy="760934"/>
          </a:xfrm>
          <a:prstGeom prst="straightConnector1">
            <a:avLst/>
          </a:prstGeom>
          <a:noFill/>
          <a:ln w="19050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Forma libre 42">
            <a:extLst>
              <a:ext uri="{FF2B5EF4-FFF2-40B4-BE49-F238E27FC236}">
                <a16:creationId xmlns:a16="http://schemas.microsoft.com/office/drawing/2014/main" id="{DB4A1EE5-300E-4948-A2EA-B6B8530916CB}"/>
              </a:ext>
            </a:extLst>
          </p:cNvPr>
          <p:cNvSpPr/>
          <p:nvPr/>
        </p:nvSpPr>
        <p:spPr>
          <a:xfrm>
            <a:off x="3541532" y="1632493"/>
            <a:ext cx="2537637" cy="2828261"/>
          </a:xfrm>
          <a:custGeom>
            <a:avLst/>
            <a:gdLst>
              <a:gd name="connsiteX0" fmla="*/ 14177 w 2537637"/>
              <a:gd name="connsiteY0" fmla="*/ 0 h 2828261"/>
              <a:gd name="connsiteX1" fmla="*/ 1984744 w 2537637"/>
              <a:gd name="connsiteY1" fmla="*/ 0 h 2828261"/>
              <a:gd name="connsiteX2" fmla="*/ 1984744 w 2537637"/>
              <a:gd name="connsiteY2" fmla="*/ 1275907 h 2828261"/>
              <a:gd name="connsiteX3" fmla="*/ 2537637 w 2537637"/>
              <a:gd name="connsiteY3" fmla="*/ 1601972 h 2828261"/>
              <a:gd name="connsiteX4" fmla="*/ 2537637 w 2537637"/>
              <a:gd name="connsiteY4" fmla="*/ 2828261 h 2828261"/>
              <a:gd name="connsiteX5" fmla="*/ 0 w 2537637"/>
              <a:gd name="connsiteY5" fmla="*/ 2828261 h 2828261"/>
              <a:gd name="connsiteX6" fmla="*/ 14177 w 2537637"/>
              <a:gd name="connsiteY6" fmla="*/ 0 h 282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637" h="2828261">
                <a:moveTo>
                  <a:pt x="14177" y="0"/>
                </a:moveTo>
                <a:lnTo>
                  <a:pt x="1984744" y="0"/>
                </a:lnTo>
                <a:lnTo>
                  <a:pt x="1984744" y="1275907"/>
                </a:lnTo>
                <a:lnTo>
                  <a:pt x="2537637" y="1601972"/>
                </a:lnTo>
                <a:lnTo>
                  <a:pt x="2537637" y="2828261"/>
                </a:lnTo>
                <a:lnTo>
                  <a:pt x="0" y="2828261"/>
                </a:lnTo>
                <a:cubicBezTo>
                  <a:pt x="4726" y="1885507"/>
                  <a:pt x="9451" y="942754"/>
                  <a:pt x="14177" y="0"/>
                </a:cubicBezTo>
                <a:close/>
              </a:path>
            </a:pathLst>
          </a:custGeom>
          <a:noFill/>
          <a:ln w="28575">
            <a:solidFill>
              <a:srgbClr val="EE46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Google Shape;188;p15">
            <a:extLst>
              <a:ext uri="{FF2B5EF4-FFF2-40B4-BE49-F238E27FC236}">
                <a16:creationId xmlns:a16="http://schemas.microsoft.com/office/drawing/2014/main" id="{4D6D5B29-996E-304D-98B6-A235025C8122}"/>
              </a:ext>
            </a:extLst>
          </p:cNvPr>
          <p:cNvSpPr/>
          <p:nvPr/>
        </p:nvSpPr>
        <p:spPr>
          <a:xfrm>
            <a:off x="1925927" y="1650547"/>
            <a:ext cx="259748" cy="269655"/>
          </a:xfrm>
          <a:prstGeom prst="verticalScroll">
            <a:avLst>
              <a:gd name="adj" fmla="val 12500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191;p15">
            <a:extLst>
              <a:ext uri="{FF2B5EF4-FFF2-40B4-BE49-F238E27FC236}">
                <a16:creationId xmlns:a16="http://schemas.microsoft.com/office/drawing/2014/main" id="{706EC77B-A678-1A46-B700-7BD45E2D1668}"/>
              </a:ext>
            </a:extLst>
          </p:cNvPr>
          <p:cNvCxnSpPr/>
          <p:nvPr/>
        </p:nvCxnSpPr>
        <p:spPr>
          <a:xfrm>
            <a:off x="2199623" y="1785375"/>
            <a:ext cx="1456605" cy="294891"/>
          </a:xfrm>
          <a:prstGeom prst="straightConnector1">
            <a:avLst/>
          </a:prstGeom>
          <a:noFill/>
          <a:ln w="19050" cap="flat" cmpd="sng">
            <a:solidFill>
              <a:srgbClr val="EE463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Google Shape;189;p15">
            <a:extLst>
              <a:ext uri="{FF2B5EF4-FFF2-40B4-BE49-F238E27FC236}">
                <a16:creationId xmlns:a16="http://schemas.microsoft.com/office/drawing/2014/main" id="{B2CDB7E5-4192-BF46-B3F5-106E38D72733}"/>
              </a:ext>
            </a:extLst>
          </p:cNvPr>
          <p:cNvSpPr txBox="1"/>
          <p:nvPr/>
        </p:nvSpPr>
        <p:spPr>
          <a:xfrm>
            <a:off x="1773808" y="1965362"/>
            <a:ext cx="52463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1400" dirty="0">
              <a:solidFill>
                <a:srgbClr val="EE4639"/>
              </a:solidFill>
            </a:endParaRPr>
          </a:p>
        </p:txBody>
      </p:sp>
      <p:sp>
        <p:nvSpPr>
          <p:cNvPr id="47" name="Google Shape;102;p2">
            <a:extLst>
              <a:ext uri="{FF2B5EF4-FFF2-40B4-BE49-F238E27FC236}">
                <a16:creationId xmlns:a16="http://schemas.microsoft.com/office/drawing/2014/main" id="{5B5F5E46-7B32-5544-89AE-3BAC86C204AC}"/>
              </a:ext>
            </a:extLst>
          </p:cNvPr>
          <p:cNvSpPr txBox="1"/>
          <p:nvPr/>
        </p:nvSpPr>
        <p:spPr>
          <a:xfrm>
            <a:off x="4842341" y="3822061"/>
            <a:ext cx="57528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1" dirty="0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ajax</a:t>
            </a:r>
            <a:endParaRPr sz="1400" b="1" dirty="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85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58EABDC-EE9F-6D4B-8493-73E3A05BE100}"/>
              </a:ext>
            </a:extLst>
          </p:cNvPr>
          <p:cNvSpPr txBox="1"/>
          <p:nvPr/>
        </p:nvSpPr>
        <p:spPr>
          <a:xfrm>
            <a:off x="1008062" y="3169973"/>
            <a:ext cx="6422467" cy="1032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dirty="0">
                <a:solidFill>
                  <a:schemeClr val="bg1"/>
                </a:solidFill>
                <a:latin typeface="Graphik Regular" charset="0"/>
                <a:ea typeface="Graphik Regular" charset="0"/>
                <a:cs typeface="Graphik Regular" charset="0"/>
              </a:rPr>
              <a:t>EFICIENCIA EN </a:t>
            </a:r>
            <a:r>
              <a:rPr lang="es-PE" sz="2800" dirty="0">
                <a:solidFill>
                  <a:schemeClr val="bg1"/>
                </a:solidFill>
                <a:latin typeface="Graphik Regular" charset="0"/>
              </a:rPr>
              <a:t>USO DE PATRÓN </a:t>
            </a:r>
            <a:b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</a:br>
            <a:r>
              <a:rPr lang="es-PE" sz="2800" b="1" dirty="0">
                <a:solidFill>
                  <a:schemeClr val="bg1"/>
                </a:solidFill>
                <a:latin typeface="Graphik Bold" charset="0"/>
                <a:ea typeface="Graphik Bold" charset="0"/>
                <a:cs typeface="Graphik Bold" charset="0"/>
              </a:rPr>
              <a:t>MVC USANDO AJAX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E011318-DF6A-E443-82C0-13421C5F2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4" y="2869613"/>
            <a:ext cx="195424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9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506796" y="5080100"/>
            <a:ext cx="509230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PE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Fuente: 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http://es.wikipedia.org/wiki/JavaServer_Faces</a:t>
            </a:r>
            <a:r>
              <a:rPr lang="es-E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C9E6B3F7-4181-C497-2594-3CEE886FB211}"/>
              </a:ext>
            </a:extLst>
          </p:cNvPr>
          <p:cNvSpPr txBox="1"/>
          <p:nvPr/>
        </p:nvSpPr>
        <p:spPr>
          <a:xfrm>
            <a:off x="506796" y="912813"/>
            <a:ext cx="388581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spc="-10" dirty="0">
                <a:latin typeface="Calibri" charset="0"/>
                <a:cs typeface="Calibri" charset="0"/>
              </a:rPr>
              <a:t>¿QUÉ ES JAVA SERVER FACES?</a:t>
            </a:r>
            <a:br>
              <a:rPr lang="en-US" sz="1600" spc="-10" dirty="0">
                <a:latin typeface="Calibri" charset="0"/>
                <a:cs typeface="Calibri" charset="0"/>
              </a:rPr>
            </a:br>
            <a:r>
              <a:rPr lang="es-ES" sz="1600" spc="-10" dirty="0">
                <a:latin typeface="Calibri" charset="0"/>
                <a:cs typeface="Calibri" charset="0"/>
              </a:rPr>
              <a:t>Framework para aplicaciones Java basadas en web que simplifica el desarrollo de interfaces de usuario en aplicaciones Java EE.</a:t>
            </a:r>
            <a:endParaRPr lang="es-ES_tradnl" sz="1600" spc="-1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8518B1-FEF7-1299-AC61-59A2AE844740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429063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28135" y="3206943"/>
            <a:ext cx="8348414" cy="3586163"/>
          </a:xfrm>
          <a:prstGeom prst="rect">
            <a:avLst/>
          </a:prstGeom>
        </p:spPr>
        <p:txBody>
          <a:bodyPr lIns="0" tIns="0" rIns="0" bIns="0"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s-ES" sz="1800" dirty="0">
              <a:latin typeface="Arial Narrow" panose="020B060602020203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s-ES" sz="1800" dirty="0">
              <a:latin typeface="Arial Narrow" panose="020B0606020202030204" pitchFamily="34" charset="0"/>
            </a:endParaRP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B34F6605-9D80-56FA-FB2A-AE11ADEA916E}"/>
              </a:ext>
            </a:extLst>
          </p:cNvPr>
          <p:cNvSpPr txBox="1"/>
          <p:nvPr/>
        </p:nvSpPr>
        <p:spPr>
          <a:xfrm>
            <a:off x="506796" y="912813"/>
            <a:ext cx="8168892" cy="367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l" rtl="0"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es-PE" sz="1600" b="1" dirty="0"/>
              <a:t>AJAX</a:t>
            </a:r>
            <a:r>
              <a:rPr lang="es-PE" sz="1600" dirty="0"/>
              <a:t> </a:t>
            </a:r>
          </a:p>
          <a:p>
            <a:pPr marL="177800" lvl="0" indent="-17780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Ajax (Asyschronous JavaScript And XML)</a:t>
            </a:r>
          </a:p>
          <a:p>
            <a:pPr marL="177800" lvl="0" indent="-17780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No es una tecnología, si no es la unión de varias tecnologías (CSS, XHTML, DOM, JavaScript, XML, JSON, XSD, XSLT, etc)</a:t>
            </a:r>
          </a:p>
          <a:p>
            <a:pPr marL="177800" lvl="0" indent="-17780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PE" sz="1600" dirty="0"/>
          </a:p>
          <a:p>
            <a:pPr lvl="0" algn="l" rtl="0"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es-PE" sz="1600" b="1" dirty="0"/>
              <a:t>Objetivo</a:t>
            </a:r>
          </a:p>
          <a:p>
            <a:pPr marL="177800" lvl="1" indent="-1714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Enviar peticiones y recibir contenido en forma asíncrona (segundo plano).</a:t>
            </a:r>
          </a:p>
          <a:p>
            <a:pPr marL="177800" lvl="1" indent="-1714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Mayor interactividad, usabilidad en las aplicaciones Web (RIA)</a:t>
            </a:r>
          </a:p>
          <a:p>
            <a:pPr marL="177800" lvl="1" indent="-1714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Menor trabajo en el servidor (menos consumo de ancho de banda)</a:t>
            </a:r>
          </a:p>
          <a:p>
            <a:pPr marL="742950" lvl="1" indent="-2857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s-PE" sz="1600" dirty="0"/>
          </a:p>
          <a:p>
            <a:pPr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es-PE" sz="1600" b="1" dirty="0"/>
              <a:t>Historia</a:t>
            </a:r>
          </a:p>
          <a:p>
            <a:pPr marL="177800" lvl="1" indent="-1714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IFrame</a:t>
            </a:r>
          </a:p>
          <a:p>
            <a:pPr marL="177800" lvl="1" indent="-1714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Scripting Remoto</a:t>
            </a:r>
          </a:p>
          <a:p>
            <a:pPr marL="177800" lvl="1" indent="-171450" algn="l" rtl="0"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s-PE" sz="1600" dirty="0"/>
              <a:t>XmlHttpRequest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9707E3-53F4-6422-575F-B21201A09B04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90532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0;p5">
            <a:extLst>
              <a:ext uri="{FF2B5EF4-FFF2-40B4-BE49-F238E27FC236}">
                <a16:creationId xmlns:a16="http://schemas.microsoft.com/office/drawing/2014/main" id="{7CB8F1CC-0085-550F-D6CC-8B9BEDE71DD5}"/>
              </a:ext>
            </a:extLst>
          </p:cNvPr>
          <p:cNvSpPr txBox="1">
            <a:spLocks/>
          </p:cNvSpPr>
          <p:nvPr/>
        </p:nvSpPr>
        <p:spPr>
          <a:xfrm>
            <a:off x="503238" y="912813"/>
            <a:ext cx="3889375" cy="158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None/>
            </a:pPr>
            <a:r>
              <a:rPr lang="es-PE" sz="1600" b="1" dirty="0"/>
              <a:t>SÍNCRONO Y ASÍNCRONO</a:t>
            </a:r>
          </a:p>
          <a:p>
            <a:pPr>
              <a:spcBef>
                <a:spcPts val="0"/>
              </a:spcBef>
              <a:buClr>
                <a:srgbClr val="00B2C2"/>
              </a:buClr>
              <a:buSzPct val="100000"/>
            </a:pPr>
            <a:r>
              <a:rPr lang="es-PE" sz="1600" b="1" dirty="0">
                <a:solidFill>
                  <a:srgbClr val="00B2C2"/>
                </a:solidFill>
              </a:rPr>
              <a:t>Síncrono:</a:t>
            </a:r>
            <a:r>
              <a:rPr lang="es-PE" sz="1600" dirty="0">
                <a:solidFill>
                  <a:srgbClr val="00B2C2"/>
                </a:solidFill>
              </a:rPr>
              <a:t> </a:t>
            </a:r>
            <a:r>
              <a:rPr lang="es-PE" sz="1600" dirty="0"/>
              <a:t>Envía petición (cliente bloqueado) y espera respuesta.</a:t>
            </a:r>
          </a:p>
          <a:p>
            <a:pPr>
              <a:spcBef>
                <a:spcPts val="1000"/>
              </a:spcBef>
              <a:buClr>
                <a:srgbClr val="00B2C2"/>
              </a:buClr>
              <a:buSzPct val="100000"/>
            </a:pPr>
            <a:r>
              <a:rPr lang="es-PE" sz="1600" b="1" dirty="0">
                <a:solidFill>
                  <a:srgbClr val="00B2C2"/>
                </a:solidFill>
              </a:rPr>
              <a:t>Asíncrono: </a:t>
            </a:r>
            <a:r>
              <a:rPr lang="es-PE" sz="1600" dirty="0"/>
              <a:t>Envía petición (cliente continúa trabajando) y procesa la respuesta cuando es enviada (imagen gif procesando).</a:t>
            </a:r>
          </a:p>
        </p:txBody>
      </p:sp>
      <p:pic>
        <p:nvPicPr>
          <p:cNvPr id="6" name="Google Shape;121;p5">
            <a:extLst>
              <a:ext uri="{FF2B5EF4-FFF2-40B4-BE49-F238E27FC236}">
                <a16:creationId xmlns:a16="http://schemas.microsoft.com/office/drawing/2014/main" id="{F2036395-EB52-5801-935B-3041912C2F31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751388" y="814388"/>
            <a:ext cx="39243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ACE89F93-2449-7E91-B4D1-BC7D175B2247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216111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6;p6">
            <a:extLst>
              <a:ext uri="{FF2B5EF4-FFF2-40B4-BE49-F238E27FC236}">
                <a16:creationId xmlns:a16="http://schemas.microsoft.com/office/drawing/2014/main" id="{3C5446D0-AE82-4DED-ED42-E2A874833217}"/>
              </a:ext>
            </a:extLst>
          </p:cNvPr>
          <p:cNvSpPr txBox="1">
            <a:spLocks/>
          </p:cNvSpPr>
          <p:nvPr/>
        </p:nvSpPr>
        <p:spPr>
          <a:xfrm>
            <a:off x="503238" y="912814"/>
            <a:ext cx="1589173" cy="24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Arquitectura</a:t>
            </a:r>
          </a:p>
        </p:txBody>
      </p:sp>
      <p:pic>
        <p:nvPicPr>
          <p:cNvPr id="3" name="Google Shape;127;p6">
            <a:extLst>
              <a:ext uri="{FF2B5EF4-FFF2-40B4-BE49-F238E27FC236}">
                <a16:creationId xmlns:a16="http://schemas.microsoft.com/office/drawing/2014/main" id="{1D2BEAEE-7D70-2BCA-48C9-DC976656A648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226443" y="951167"/>
            <a:ext cx="4529314" cy="42828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4A672DA3-B935-6A81-4FFF-8970BD8ECA46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267969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06C6B35-1DBE-C8D2-3A19-F3D8451EF7E7}"/>
              </a:ext>
            </a:extLst>
          </p:cNvPr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Google Shape;132;p7">
            <a:extLst>
              <a:ext uri="{FF2B5EF4-FFF2-40B4-BE49-F238E27FC236}">
                <a16:creationId xmlns:a16="http://schemas.microsoft.com/office/drawing/2014/main" id="{5D316D8D-C27A-6AEA-9858-4156CE96B75D}"/>
              </a:ext>
            </a:extLst>
          </p:cNvPr>
          <p:cNvSpPr txBox="1">
            <a:spLocks/>
          </p:cNvSpPr>
          <p:nvPr/>
        </p:nvSpPr>
        <p:spPr>
          <a:xfrm>
            <a:off x="503238" y="912814"/>
            <a:ext cx="2522766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JSF 2 – CÓDIGO EN FACELETS</a:t>
            </a:r>
          </a:p>
        </p:txBody>
      </p:sp>
      <p:pic>
        <p:nvPicPr>
          <p:cNvPr id="3" name="Google Shape;133;p7">
            <a:extLst>
              <a:ext uri="{FF2B5EF4-FFF2-40B4-BE49-F238E27FC236}">
                <a16:creationId xmlns:a16="http://schemas.microsoft.com/office/drawing/2014/main" id="{439087B6-B102-9672-047B-E0C4458052CB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924445" y="1666355"/>
            <a:ext cx="5300323" cy="329214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64DCCEB-0D4D-11CA-F92C-D45A6090ED0E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4055065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EF2B041-DA3B-6811-E340-7C6B3B21CA98}"/>
              </a:ext>
            </a:extLst>
          </p:cNvPr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Google Shape;132;p7">
            <a:extLst>
              <a:ext uri="{FF2B5EF4-FFF2-40B4-BE49-F238E27FC236}">
                <a16:creationId xmlns:a16="http://schemas.microsoft.com/office/drawing/2014/main" id="{F85726B7-2249-627F-537C-D2E1C164FDAF}"/>
              </a:ext>
            </a:extLst>
          </p:cNvPr>
          <p:cNvSpPr txBox="1">
            <a:spLocks/>
          </p:cNvSpPr>
          <p:nvPr/>
        </p:nvSpPr>
        <p:spPr>
          <a:xfrm>
            <a:off x="503237" y="912814"/>
            <a:ext cx="4756919" cy="29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es-PE" sz="1600" b="1" dirty="0">
                <a:latin typeface="Calibri" panose="020F0502020204030204" pitchFamily="34" charset="0"/>
                <a:cs typeface="Calibri" panose="020F0502020204030204" pitchFamily="34" charset="0"/>
              </a:rPr>
              <a:t>JSF 2 – CÓDIGO EN MANAGEBEAN</a:t>
            </a:r>
          </a:p>
        </p:txBody>
      </p:sp>
      <p:pic>
        <p:nvPicPr>
          <p:cNvPr id="4" name="Google Shape;139;p8">
            <a:extLst>
              <a:ext uri="{FF2B5EF4-FFF2-40B4-BE49-F238E27FC236}">
                <a16:creationId xmlns:a16="http://schemas.microsoft.com/office/drawing/2014/main" id="{F8404980-49C1-DC38-1FE9-4D9D92A07336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36206"/>
          <a:stretch/>
        </p:blipFill>
        <p:spPr>
          <a:xfrm>
            <a:off x="2828872" y="1651119"/>
            <a:ext cx="3486255" cy="339297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A2155A6E-8AA6-FE78-A73D-9EE81282DB15}"/>
              </a:ext>
            </a:extLst>
          </p:cNvPr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+ </a:t>
            </a:r>
            <a:r>
              <a:rPr lang="es-PE" sz="1000" dirty="0">
                <a:solidFill>
                  <a:schemeClr val="bg1">
                    <a:lumMod val="65000"/>
                  </a:schemeClr>
                </a:solidFill>
                <a:latin typeface="Calibri" charset="0"/>
                <a:cs typeface="Calibri" charset="0"/>
              </a:rPr>
              <a:t>EFICIENCIA EN USO DE PATRÓN MVC USANDO AJAX</a:t>
            </a:r>
          </a:p>
        </p:txBody>
      </p:sp>
    </p:spTree>
    <p:extLst>
      <p:ext uri="{BB962C8B-B14F-4D97-AF65-F5344CB8AC3E}">
        <p14:creationId xmlns:p14="http://schemas.microsoft.com/office/powerpoint/2010/main" val="18835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447</Words>
  <Application>Microsoft Macintosh PowerPoint</Application>
  <PresentationFormat>Presentación en pantalla (16:10)</PresentationFormat>
  <Paragraphs>101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Narrow</vt:lpstr>
      <vt:lpstr>Calibri</vt:lpstr>
      <vt:lpstr>Graphik Bold</vt:lpstr>
      <vt:lpstr>Graphik Medium</vt:lpstr>
      <vt:lpstr>Graphik Regular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mirella vega santana</dc:creator>
  <cp:lastModifiedBy>Microsoft Office User</cp:lastModifiedBy>
  <cp:revision>55</cp:revision>
  <dcterms:created xsi:type="dcterms:W3CDTF">2021-12-16T05:03:57Z</dcterms:created>
  <dcterms:modified xsi:type="dcterms:W3CDTF">2023-04-21T05:29:00Z</dcterms:modified>
</cp:coreProperties>
</file>