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716575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A4A3A4"/>
          </p15:clr>
        </p15:guide>
        <p15:guide id="2" pos="2993">
          <p15:clr>
            <a:srgbClr val="A4A3A4"/>
          </p15:clr>
        </p15:guide>
        <p15:guide id="3" orient="horz" pos="304">
          <p15:clr>
            <a:srgbClr val="A4A3A4"/>
          </p15:clr>
        </p15:guide>
        <p15:guide id="4" orient="horz" pos="576">
          <p15:clr>
            <a:srgbClr val="A4A3A4"/>
          </p15:clr>
        </p15:guide>
        <p15:guide id="5" pos="317">
          <p15:clr>
            <a:srgbClr val="A4A3A4"/>
          </p15:clr>
        </p15:guide>
        <p15:guide id="6" pos="2767">
          <p15:clr>
            <a:srgbClr val="A4A3A4"/>
          </p15:clr>
        </p15:guide>
        <p15:guide id="7" pos="431">
          <p15:clr>
            <a:srgbClr val="A4A3A4"/>
          </p15:clr>
        </p15:guide>
        <p15:guide id="8" orient="horz" pos="3297">
          <p15:clr>
            <a:srgbClr val="A4A3A4"/>
          </p15:clr>
        </p15:guide>
        <p15:guide id="9" pos="5465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9" roundtripDataSignature="AMtx7mhEaXpe8wM8gXkV8p/YOj4gc76M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  <p:guide pos="2993"/>
        <p:guide pos="304" orient="horz"/>
        <p:guide pos="576" orient="horz"/>
        <p:guide pos="317"/>
        <p:guide pos="2767"/>
        <p:guide pos="431"/>
        <p:guide pos="3297" orient="horz"/>
        <p:guide pos="5465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" name="Google Shape;27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p1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3" name="Google Shape;303;p20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0" name="Google Shape;310;p21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20" name="Google Shape;320;p22:notes"/>
          <p:cNvSpPr/>
          <p:nvPr>
            <p:ph idx="2" type="sldImg"/>
          </p:nvPr>
        </p:nvSpPr>
        <p:spPr>
          <a:xfrm>
            <a:off x="685800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7242895" y="5371563"/>
            <a:ext cx="1505540" cy="194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667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© ISIL. Todos los derechos reservados</a:t>
            </a:r>
            <a:endParaRPr/>
          </a:p>
        </p:txBody>
      </p:sp>
      <p:pic>
        <p:nvPicPr>
          <p:cNvPr id="11" name="Google Shape;11;p23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506317" y="5349409"/>
            <a:ext cx="369984" cy="20682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3"/>
          <p:cNvSpPr txBox="1"/>
          <p:nvPr/>
        </p:nvSpPr>
        <p:spPr>
          <a:xfrm>
            <a:off x="876301" y="5343295"/>
            <a:ext cx="276870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EMPRESARIALES I •  SESIÓN 15</a:t>
            </a:r>
            <a:endParaRPr b="0" i="0" sz="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/>
          <p:nvPr/>
        </p:nvSpPr>
        <p:spPr>
          <a:xfrm>
            <a:off x="182881" y="5120641"/>
            <a:ext cx="4304965" cy="4620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503240" y="2177571"/>
            <a:ext cx="273262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</a:t>
            </a:r>
            <a:r>
              <a:rPr b="1" i="0" lang="es-PE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 JSF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743902" y="1819387"/>
            <a:ext cx="145764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000" u="none" cap="none" strike="noStrike">
                <a:solidFill>
                  <a:srgbClr val="6950AB"/>
                </a:solidFill>
                <a:latin typeface="Calibri"/>
                <a:ea typeface="Calibri"/>
                <a:cs typeface="Calibri"/>
                <a:sym typeface="Calibri"/>
              </a:rPr>
              <a:t>SESIÓN 15</a:t>
            </a:r>
            <a:endParaRPr/>
          </a:p>
        </p:txBody>
      </p:sp>
      <p:pic>
        <p:nvPicPr>
          <p:cNvPr id="32" name="Google Shape;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464" y="1883412"/>
            <a:ext cx="166865" cy="17045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"/>
          <p:cNvSpPr txBox="1"/>
          <p:nvPr/>
        </p:nvSpPr>
        <p:spPr>
          <a:xfrm>
            <a:off x="503243" y="808694"/>
            <a:ext cx="3104743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900" u="none" cap="none" strike="noStrike">
                <a:solidFill>
                  <a:srgbClr val="6C6D6C"/>
                </a:solidFill>
                <a:latin typeface="Calibri"/>
                <a:ea typeface="Calibri"/>
                <a:cs typeface="Calibri"/>
                <a:sym typeface="Calibri"/>
              </a:rPr>
              <a:t>DESARROLLO DE APLICACIONES EMPRESARIALES I</a:t>
            </a:r>
            <a:endParaRPr b="1" i="0" sz="900" u="none" cap="none" strike="noStrike">
              <a:solidFill>
                <a:srgbClr val="6C6D6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8087" y="0"/>
            <a:ext cx="5395913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506796" y="912813"/>
            <a:ext cx="81688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COMPONENTES ESTÁNDAR(2)</a:t>
            </a:r>
            <a:endParaRPr b="1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 txBox="1"/>
          <p:nvPr/>
        </p:nvSpPr>
        <p:spPr>
          <a:xfrm>
            <a:off x="1347964" y="2115774"/>
            <a:ext cx="304465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JSF HTML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Componentes Básicos HTML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 b="1629" l="0" r="3203" t="0"/>
          <a:stretch/>
        </p:blipFill>
        <p:spPr>
          <a:xfrm>
            <a:off x="4589463" y="1522159"/>
            <a:ext cx="2302950" cy="355128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0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11"/>
          <p:cNvGrpSpPr/>
          <p:nvPr/>
        </p:nvGrpSpPr>
        <p:grpSpPr>
          <a:xfrm>
            <a:off x="1574521" y="1267666"/>
            <a:ext cx="6353734" cy="3717289"/>
            <a:chOff x="1265943" y="1257834"/>
            <a:chExt cx="6796198" cy="3976155"/>
          </a:xfrm>
        </p:grpSpPr>
        <p:pic>
          <p:nvPicPr>
            <p:cNvPr id="200" name="Google Shape;200;p11"/>
            <p:cNvPicPr preferRelativeResize="0"/>
            <p:nvPr/>
          </p:nvPicPr>
          <p:blipFill rotWithShape="1">
            <a:blip r:embed="rId3">
              <a:alphaModFix/>
            </a:blip>
            <a:srcRect b="7885" l="0" r="1186" t="2176"/>
            <a:stretch/>
          </p:blipFill>
          <p:spPr>
            <a:xfrm>
              <a:off x="1265943" y="1315217"/>
              <a:ext cx="6796198" cy="39187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1" name="Google Shape;201;p11"/>
            <p:cNvSpPr/>
            <p:nvPr/>
          </p:nvSpPr>
          <p:spPr>
            <a:xfrm>
              <a:off x="1750826" y="1257834"/>
              <a:ext cx="272846" cy="272846"/>
            </a:xfrm>
            <a:prstGeom prst="ellipse">
              <a:avLst/>
            </a:prstGeom>
            <a:solidFill>
              <a:srgbClr val="EE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3174741" y="1257834"/>
              <a:ext cx="272846" cy="272846"/>
            </a:xfrm>
            <a:prstGeom prst="ellipse">
              <a:avLst/>
            </a:prstGeom>
            <a:solidFill>
              <a:srgbClr val="EE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238140" y="1257834"/>
              <a:ext cx="272846" cy="272846"/>
            </a:xfrm>
            <a:prstGeom prst="ellipse">
              <a:avLst/>
            </a:prstGeom>
            <a:solidFill>
              <a:srgbClr val="EE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921355" y="2980174"/>
              <a:ext cx="272846" cy="272846"/>
            </a:xfrm>
            <a:prstGeom prst="ellipse">
              <a:avLst/>
            </a:prstGeom>
            <a:solidFill>
              <a:srgbClr val="EE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4104123" y="2980174"/>
              <a:ext cx="272846" cy="272846"/>
            </a:xfrm>
            <a:prstGeom prst="ellipse">
              <a:avLst/>
            </a:prstGeom>
            <a:solidFill>
              <a:srgbClr val="EE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6193101" y="2980174"/>
              <a:ext cx="272846" cy="272846"/>
            </a:xfrm>
            <a:prstGeom prst="ellipse">
              <a:avLst/>
            </a:prstGeom>
            <a:solidFill>
              <a:srgbClr val="EE463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sp>
        <p:nvSpPr>
          <p:cNvPr id="207" name="Google Shape;207;p11"/>
          <p:cNvSpPr txBox="1"/>
          <p:nvPr/>
        </p:nvSpPr>
        <p:spPr>
          <a:xfrm>
            <a:off x="506796" y="912813"/>
            <a:ext cx="81688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CICLO DE VIDA(1)</a:t>
            </a:r>
            <a:endParaRPr b="1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506796" y="912813"/>
            <a:ext cx="8168892" cy="3277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CICLO DE VIDA(2)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Restore view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Puede ocurrir:</a:t>
            </a:r>
            <a:endParaRPr/>
          </a:p>
          <a:p>
            <a:pPr indent="-215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es la primera vez que se accede a la página entonces se crea el árbol de componentes.</a:t>
            </a:r>
            <a:endParaRPr/>
          </a:p>
          <a:p>
            <a:pPr indent="-21590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 ya existe algún árbol anterior entonces se recupera.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En ambos casos se muestran los componentes asociados al árbol.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	Apply request values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Envío de campos del formulario que se almacenan en el componente. Se produce la conversión de valores.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Process Validations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Cálculo de los valores de los componentes. Se produce la validación de los mismos.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 txBox="1"/>
          <p:nvPr>
            <p:ph idx="1" type="body"/>
          </p:nvPr>
        </p:nvSpPr>
        <p:spPr>
          <a:xfrm>
            <a:off x="503238" y="924232"/>
            <a:ext cx="5629193" cy="27433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JSF 2 vs JSF 1.x</a:t>
            </a:r>
            <a:endParaRPr/>
          </a:p>
          <a:p>
            <a:pPr indent="-184150" lvl="0" marL="184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Las anotaciones han remplazado mucho de las configuraciones que se hacían en faces-config.xml</a:t>
            </a:r>
            <a:endParaRPr/>
          </a:p>
          <a:p>
            <a:pPr indent="-1841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Soporte para AJAX.</a:t>
            </a:r>
            <a:endParaRPr/>
          </a:p>
          <a:p>
            <a:pPr indent="-1841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Soporte integrado para Facelets</a:t>
            </a:r>
            <a:endParaRPr/>
          </a:p>
          <a:p>
            <a:pPr indent="-1841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Más componentes y validadores.</a:t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" name="Google Shape;225;p14"/>
          <p:cNvGrpSpPr/>
          <p:nvPr/>
        </p:nvGrpSpPr>
        <p:grpSpPr>
          <a:xfrm>
            <a:off x="1968482" y="1701823"/>
            <a:ext cx="5207035" cy="3234935"/>
            <a:chOff x="1183942" y="694512"/>
            <a:chExt cx="8123239" cy="5046663"/>
          </a:xfrm>
        </p:grpSpPr>
        <p:pic>
          <p:nvPicPr>
            <p:cNvPr id="226" name="Google Shape;22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83942" y="694512"/>
              <a:ext cx="8123239" cy="5046663"/>
            </a:xfrm>
            <a:prstGeom prst="rect">
              <a:avLst/>
            </a:prstGeom>
            <a:noFill/>
            <a:ln cap="flat" cmpd="sng" w="158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27" name="Google Shape;227;p14"/>
            <p:cNvSpPr/>
            <p:nvPr/>
          </p:nvSpPr>
          <p:spPr>
            <a:xfrm>
              <a:off x="6005847" y="694512"/>
              <a:ext cx="3196535" cy="63910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8" name="Google Shape;228;p14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503238" y="924232"/>
            <a:ext cx="562919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JSF 2 – web.xml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503238" y="924232"/>
            <a:ext cx="562919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JSF 2 – Estructura básica de páginas Facelets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15"/>
          <p:cNvGrpSpPr/>
          <p:nvPr/>
        </p:nvGrpSpPr>
        <p:grpSpPr>
          <a:xfrm>
            <a:off x="1953326" y="1722282"/>
            <a:ext cx="5237348" cy="3210583"/>
            <a:chOff x="2063262" y="972258"/>
            <a:chExt cx="8113519" cy="4973724"/>
          </a:xfrm>
        </p:grpSpPr>
        <p:pic>
          <p:nvPicPr>
            <p:cNvPr id="237" name="Google Shape;23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063262" y="972258"/>
              <a:ext cx="8113519" cy="4973724"/>
            </a:xfrm>
            <a:prstGeom prst="rect">
              <a:avLst/>
            </a:prstGeom>
            <a:noFill/>
            <a:ln cap="flat" cmpd="sng" w="158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38" name="Google Shape;238;p15"/>
            <p:cNvSpPr/>
            <p:nvPr/>
          </p:nvSpPr>
          <p:spPr>
            <a:xfrm>
              <a:off x="6639952" y="2547131"/>
              <a:ext cx="3222171" cy="326571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15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503238" y="924232"/>
            <a:ext cx="562919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JSF 2 – Estructura básica de los Managed Beans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16"/>
          <p:cNvGrpSpPr/>
          <p:nvPr/>
        </p:nvGrpSpPr>
        <p:grpSpPr>
          <a:xfrm>
            <a:off x="1711568" y="1915163"/>
            <a:ext cx="5720864" cy="2808255"/>
            <a:chOff x="1173432" y="1480574"/>
            <a:chExt cx="8789988" cy="4314825"/>
          </a:xfrm>
        </p:grpSpPr>
        <p:pic>
          <p:nvPicPr>
            <p:cNvPr id="247" name="Google Shape;24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73432" y="1480574"/>
              <a:ext cx="8789988" cy="4314825"/>
            </a:xfrm>
            <a:prstGeom prst="rect">
              <a:avLst/>
            </a:prstGeom>
            <a:noFill/>
            <a:ln cap="flat" cmpd="sng" w="1587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sp>
          <p:nvSpPr>
            <p:cNvPr id="248" name="Google Shape;248;p16"/>
            <p:cNvSpPr/>
            <p:nvPr/>
          </p:nvSpPr>
          <p:spPr>
            <a:xfrm>
              <a:off x="6906180" y="1493159"/>
              <a:ext cx="2966585" cy="374082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6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7"/>
          <p:cNvSpPr txBox="1"/>
          <p:nvPr/>
        </p:nvSpPr>
        <p:spPr>
          <a:xfrm>
            <a:off x="503238" y="924231"/>
            <a:ext cx="5629193" cy="27726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JSF 2 – Bean Scopes</a:t>
            </a:r>
            <a:endParaRPr/>
          </a:p>
          <a:p>
            <a:pPr indent="-184150" lvl="0" marL="1841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JSF 1.x Scopes</a:t>
            </a:r>
            <a:endParaRPr/>
          </a:p>
          <a:p>
            <a:pPr indent="-169199" lvl="0" marL="35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Request, session, application</a:t>
            </a:r>
            <a:endParaRPr/>
          </a:p>
          <a:p>
            <a:pPr indent="-169199" lvl="0" marL="35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especifica en faces-config.xml</a:t>
            </a:r>
            <a:endParaRPr/>
          </a:p>
          <a:p>
            <a:pPr indent="-169199" lvl="0" marL="35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defecto Request scope</a:t>
            </a:r>
            <a:endParaRPr/>
          </a:p>
          <a:p>
            <a:pPr indent="-825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4150" lvl="0" marL="184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JSF 2.0 scopes</a:t>
            </a:r>
            <a:endParaRPr/>
          </a:p>
          <a:p>
            <a:pPr indent="-169199" lvl="0" marL="35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request, session, application, view, none, custom</a:t>
            </a:r>
            <a:endParaRPr/>
          </a:p>
          <a:p>
            <a:pPr indent="-169199" lvl="0" marL="35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especifica por anotaciones (Ejemplo: @SessionScoped)</a:t>
            </a:r>
            <a:endParaRPr/>
          </a:p>
          <a:p>
            <a:pPr indent="-169199" lvl="0" marL="353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 defecto es Request scope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1008063" y="3169973"/>
            <a:ext cx="5107602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COMPONENTES </a:t>
            </a: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JSF RESUMEN</a:t>
            </a:r>
            <a:endParaRPr/>
          </a:p>
        </p:txBody>
      </p:sp>
      <p:pic>
        <p:nvPicPr>
          <p:cNvPr id="262" name="Google Shape;2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4" y="2869613"/>
            <a:ext cx="195424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 RESUMEN</a:t>
            </a:r>
            <a:endParaRPr/>
          </a:p>
        </p:txBody>
      </p:sp>
      <p:sp>
        <p:nvSpPr>
          <p:cNvPr id="268" name="Google Shape;268;p19"/>
          <p:cNvSpPr txBox="1"/>
          <p:nvPr/>
        </p:nvSpPr>
        <p:spPr>
          <a:xfrm>
            <a:off x="503238" y="918930"/>
            <a:ext cx="56388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RESUMEN</a:t>
            </a:r>
            <a:endParaRPr/>
          </a:p>
        </p:txBody>
      </p:sp>
      <p:sp>
        <p:nvSpPr>
          <p:cNvPr id="269" name="Google Shape;269;p19"/>
          <p:cNvSpPr txBox="1"/>
          <p:nvPr/>
        </p:nvSpPr>
        <p:spPr>
          <a:xfrm>
            <a:off x="925394" y="3682235"/>
            <a:ext cx="2007063" cy="954067"/>
          </a:xfrm>
          <a:prstGeom prst="rect">
            <a:avLst/>
          </a:prstGeom>
          <a:noFill/>
          <a:ln cap="flat" cmpd="sng" w="9525">
            <a:solidFill>
              <a:srgbClr val="EE46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Java Sever Faces</a:t>
            </a:r>
            <a:endParaRPr b="0" i="0" sz="14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400"/>
              <a:buFont typeface="Arial"/>
              <a:buChar char="•"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 b="0" i="0" sz="14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400"/>
              <a:buFont typeface="Arial"/>
              <a:buChar char="•"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Contenedores</a:t>
            </a:r>
            <a:endParaRPr b="0" i="0" sz="14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639"/>
              </a:buClr>
              <a:buSzPts val="1400"/>
              <a:buFont typeface="Arial"/>
              <a:buChar char="•"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Eventos</a:t>
            </a:r>
            <a:endParaRPr/>
          </a:p>
        </p:txBody>
      </p:sp>
      <p:pic>
        <p:nvPicPr>
          <p:cNvPr id="270" name="Google Shape;27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838" y="2292826"/>
            <a:ext cx="767013" cy="6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9"/>
          <p:cNvSpPr txBox="1"/>
          <p:nvPr/>
        </p:nvSpPr>
        <p:spPr>
          <a:xfrm>
            <a:off x="3676687" y="1712529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2" name="Google Shape;272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3479" y="2054250"/>
            <a:ext cx="447247" cy="61460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9"/>
          <p:cNvSpPr txBox="1"/>
          <p:nvPr/>
        </p:nvSpPr>
        <p:spPr>
          <a:xfrm>
            <a:off x="2623751" y="2038386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2622316" y="3091353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1331445" y="3091353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4489340" y="4591633"/>
            <a:ext cx="13591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Contenedor Web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4959496" y="3706263"/>
            <a:ext cx="13591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5456482" y="3127329"/>
            <a:ext cx="392029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3748846" y="2849383"/>
            <a:ext cx="67934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Desplegar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4822851" y="2201752"/>
            <a:ext cx="67934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4842341" y="1741636"/>
            <a:ext cx="679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Accede 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invoca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5691964" y="1679475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JavaBean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6754658" y="1505568"/>
            <a:ext cx="12458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Persistentes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4" name="Google Shape;284;p19"/>
          <p:cNvCxnSpPr/>
          <p:nvPr/>
        </p:nvCxnSpPr>
        <p:spPr>
          <a:xfrm flipH="1">
            <a:off x="2622316" y="2257193"/>
            <a:ext cx="1016939" cy="260723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85" name="Google Shape;285;p19"/>
          <p:cNvCxnSpPr>
            <a:stCxn id="270" idx="3"/>
            <a:endCxn id="286" idx="1"/>
          </p:cNvCxnSpPr>
          <p:nvPr/>
        </p:nvCxnSpPr>
        <p:spPr>
          <a:xfrm>
            <a:off x="2605851" y="2634988"/>
            <a:ext cx="2236500" cy="117570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87" name="Google Shape;287;p19"/>
          <p:cNvSpPr/>
          <p:nvPr/>
        </p:nvSpPr>
        <p:spPr>
          <a:xfrm>
            <a:off x="3490412" y="1478136"/>
            <a:ext cx="3120700" cy="3048144"/>
          </a:xfrm>
          <a:prstGeom prst="rect">
            <a:avLst/>
          </a:prstGeom>
          <a:noFill/>
          <a:ln cap="flat" cmpd="sng" w="2540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19"/>
          <p:cNvCxnSpPr/>
          <p:nvPr/>
        </p:nvCxnSpPr>
        <p:spPr>
          <a:xfrm flipH="1">
            <a:off x="4744490" y="2147045"/>
            <a:ext cx="917654" cy="178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289" name="Google Shape;289;p19"/>
          <p:cNvCxnSpPr/>
          <p:nvPr/>
        </p:nvCxnSpPr>
        <p:spPr>
          <a:xfrm>
            <a:off x="4735572" y="2357412"/>
            <a:ext cx="956392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90" name="Google Shape;290;p19"/>
          <p:cNvSpPr/>
          <p:nvPr/>
        </p:nvSpPr>
        <p:spPr>
          <a:xfrm>
            <a:off x="5633611" y="1950755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9"/>
          <p:cNvSpPr txBox="1"/>
          <p:nvPr/>
        </p:nvSpPr>
        <p:spPr>
          <a:xfrm>
            <a:off x="5382776" y="2222116"/>
            <a:ext cx="130993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</p:txBody>
      </p:sp>
      <p:sp>
        <p:nvSpPr>
          <p:cNvPr id="292" name="Google Shape;292;p19"/>
          <p:cNvSpPr txBox="1"/>
          <p:nvPr/>
        </p:nvSpPr>
        <p:spPr>
          <a:xfrm>
            <a:off x="6115541" y="2168954"/>
            <a:ext cx="135917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Guardar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 txBox="1"/>
          <p:nvPr/>
        </p:nvSpPr>
        <p:spPr>
          <a:xfrm>
            <a:off x="6107708" y="2333953"/>
            <a:ext cx="135917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Obtener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19"/>
          <p:cNvCxnSpPr/>
          <p:nvPr/>
        </p:nvCxnSpPr>
        <p:spPr>
          <a:xfrm>
            <a:off x="6441876" y="2322842"/>
            <a:ext cx="691603" cy="0"/>
          </a:xfrm>
          <a:prstGeom prst="straightConnector1">
            <a:avLst/>
          </a:prstGeom>
          <a:noFill/>
          <a:ln cap="flat" cmpd="sng" w="19050">
            <a:solidFill>
              <a:srgbClr val="98999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5" name="Google Shape;295;p19"/>
          <p:cNvCxnSpPr/>
          <p:nvPr/>
        </p:nvCxnSpPr>
        <p:spPr>
          <a:xfrm rot="10800000">
            <a:off x="4290935" y="2471765"/>
            <a:ext cx="606281" cy="950342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296" name="Google Shape;296;p19"/>
          <p:cNvSpPr/>
          <p:nvPr/>
        </p:nvSpPr>
        <p:spPr>
          <a:xfrm>
            <a:off x="3639255" y="2021471"/>
            <a:ext cx="1109118" cy="496445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Controlador</a:t>
            </a:r>
            <a:endParaRPr/>
          </a:p>
        </p:txBody>
      </p:sp>
      <p:cxnSp>
        <p:nvCxnSpPr>
          <p:cNvPr id="297" name="Google Shape;297;p19"/>
          <p:cNvCxnSpPr/>
          <p:nvPr/>
        </p:nvCxnSpPr>
        <p:spPr>
          <a:xfrm flipH="1">
            <a:off x="5193046" y="2711991"/>
            <a:ext cx="695534" cy="729639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286" name="Google Shape;28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2341" y="3422107"/>
            <a:ext cx="575791" cy="777038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9"/>
          <p:cNvSpPr txBox="1"/>
          <p:nvPr/>
        </p:nvSpPr>
        <p:spPr>
          <a:xfrm>
            <a:off x="4934221" y="3541264"/>
            <a:ext cx="3920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19"/>
          <p:cNvCxnSpPr/>
          <p:nvPr/>
        </p:nvCxnSpPr>
        <p:spPr>
          <a:xfrm flipH="1" rot="10800000">
            <a:off x="2932457" y="3301084"/>
            <a:ext cx="609075" cy="760934"/>
          </a:xfrm>
          <a:prstGeom prst="straightConnector1">
            <a:avLst/>
          </a:prstGeom>
          <a:noFill/>
          <a:ln cap="flat" cmpd="sng" w="19050">
            <a:solidFill>
              <a:srgbClr val="EE463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19"/>
          <p:cNvSpPr/>
          <p:nvPr/>
        </p:nvSpPr>
        <p:spPr>
          <a:xfrm>
            <a:off x="3541532" y="1632493"/>
            <a:ext cx="2537637" cy="2828261"/>
          </a:xfrm>
          <a:custGeom>
            <a:rect b="b" l="l" r="r" t="t"/>
            <a:pathLst>
              <a:path extrusionOk="0" h="2828261" w="2537637">
                <a:moveTo>
                  <a:pt x="14177" y="0"/>
                </a:moveTo>
                <a:lnTo>
                  <a:pt x="1984744" y="0"/>
                </a:lnTo>
                <a:lnTo>
                  <a:pt x="1984744" y="1275907"/>
                </a:lnTo>
                <a:lnTo>
                  <a:pt x="2537637" y="1601972"/>
                </a:lnTo>
                <a:lnTo>
                  <a:pt x="2537637" y="2828261"/>
                </a:lnTo>
                <a:lnTo>
                  <a:pt x="0" y="2828261"/>
                </a:lnTo>
                <a:cubicBezTo>
                  <a:pt x="4726" y="1885507"/>
                  <a:pt x="9451" y="942754"/>
                  <a:pt x="14177" y="0"/>
                </a:cubicBezTo>
                <a:close/>
              </a:path>
            </a:pathLst>
          </a:custGeom>
          <a:noFill/>
          <a:ln cap="flat" cmpd="sng" w="28575">
            <a:solidFill>
              <a:srgbClr val="EE46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925394" y="3682235"/>
            <a:ext cx="2007063" cy="954067"/>
          </a:xfrm>
          <a:prstGeom prst="rect">
            <a:avLst/>
          </a:prstGeom>
          <a:noFill/>
          <a:ln cap="flat" cmpd="sng" w="9525">
            <a:solidFill>
              <a:srgbClr val="EE46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Java Sever Faces</a:t>
            </a:r>
            <a:endParaRPr b="0" i="0" sz="14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Componentes</a:t>
            </a:r>
            <a:endParaRPr b="0" i="0" sz="14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Contenedores</a:t>
            </a:r>
            <a:endParaRPr b="0" i="0" sz="1400" u="none" cap="none" strike="noStrike">
              <a:solidFill>
                <a:srgbClr val="EE463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b="1" i="0" lang="es-PE" sz="1400" u="none" cap="none" strike="noStrike">
                <a:solidFill>
                  <a:srgbClr val="EE4639"/>
                </a:solidFill>
                <a:latin typeface="Calibri"/>
                <a:ea typeface="Calibri"/>
                <a:cs typeface="Calibri"/>
                <a:sym typeface="Calibri"/>
              </a:rPr>
              <a:t>Eventos</a:t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503239" y="376838"/>
            <a:ext cx="2430462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OBJETIVOS </a:t>
            </a:r>
            <a:endParaRPr/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838" y="2292826"/>
            <a:ext cx="767013" cy="684324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 txBox="1"/>
          <p:nvPr/>
        </p:nvSpPr>
        <p:spPr>
          <a:xfrm>
            <a:off x="3676687" y="1712529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3479" y="2054250"/>
            <a:ext cx="447247" cy="614604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2"/>
          <p:cNvSpPr txBox="1"/>
          <p:nvPr/>
        </p:nvSpPr>
        <p:spPr>
          <a:xfrm>
            <a:off x="2623751" y="2038386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2"/>
          <p:cNvSpPr txBox="1"/>
          <p:nvPr/>
        </p:nvSpPr>
        <p:spPr>
          <a:xfrm>
            <a:off x="2622316" y="3091353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1331445" y="3091353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Navegador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2"/>
          <p:cNvSpPr txBox="1"/>
          <p:nvPr/>
        </p:nvSpPr>
        <p:spPr>
          <a:xfrm>
            <a:off x="4489340" y="4591633"/>
            <a:ext cx="13591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Contenedor Web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2"/>
          <p:cNvSpPr txBox="1"/>
          <p:nvPr/>
        </p:nvSpPr>
        <p:spPr>
          <a:xfrm>
            <a:off x="4959496" y="3706263"/>
            <a:ext cx="135917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JSP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 txBox="1"/>
          <p:nvPr/>
        </p:nvSpPr>
        <p:spPr>
          <a:xfrm>
            <a:off x="5456482" y="3127329"/>
            <a:ext cx="392029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 txBox="1"/>
          <p:nvPr/>
        </p:nvSpPr>
        <p:spPr>
          <a:xfrm>
            <a:off x="3748846" y="2849383"/>
            <a:ext cx="67934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Desplegar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 txBox="1"/>
          <p:nvPr/>
        </p:nvSpPr>
        <p:spPr>
          <a:xfrm>
            <a:off x="4822851" y="2201752"/>
            <a:ext cx="67934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/>
        </p:nvSpPr>
        <p:spPr>
          <a:xfrm>
            <a:off x="4842341" y="1741636"/>
            <a:ext cx="6793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Accede 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invoca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5691964" y="1679475"/>
            <a:ext cx="79511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JavaBean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6754658" y="1505568"/>
            <a:ext cx="12458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Persistentes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" name="Google Shape;55;p2"/>
          <p:cNvCxnSpPr/>
          <p:nvPr/>
        </p:nvCxnSpPr>
        <p:spPr>
          <a:xfrm flipH="1">
            <a:off x="2622316" y="2257193"/>
            <a:ext cx="1016939" cy="260723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6" name="Google Shape;56;p2"/>
          <p:cNvCxnSpPr>
            <a:stCxn id="41" idx="3"/>
            <a:endCxn id="57" idx="1"/>
          </p:cNvCxnSpPr>
          <p:nvPr/>
        </p:nvCxnSpPr>
        <p:spPr>
          <a:xfrm>
            <a:off x="2605851" y="2634988"/>
            <a:ext cx="2236500" cy="117570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58" name="Google Shape;58;p2"/>
          <p:cNvSpPr/>
          <p:nvPr/>
        </p:nvSpPr>
        <p:spPr>
          <a:xfrm>
            <a:off x="3490412" y="1478136"/>
            <a:ext cx="3120700" cy="3048144"/>
          </a:xfrm>
          <a:prstGeom prst="rect">
            <a:avLst/>
          </a:prstGeom>
          <a:noFill/>
          <a:ln cap="flat" cmpd="sng" w="25400">
            <a:solidFill>
              <a:srgbClr val="A5A5A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p2"/>
          <p:cNvCxnSpPr/>
          <p:nvPr/>
        </p:nvCxnSpPr>
        <p:spPr>
          <a:xfrm flipH="1">
            <a:off x="4744490" y="2147045"/>
            <a:ext cx="917654" cy="178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60" name="Google Shape;60;p2"/>
          <p:cNvCxnSpPr/>
          <p:nvPr/>
        </p:nvCxnSpPr>
        <p:spPr>
          <a:xfrm>
            <a:off x="4735572" y="2357412"/>
            <a:ext cx="956392" cy="0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1" name="Google Shape;61;p2"/>
          <p:cNvSpPr/>
          <p:nvPr/>
        </p:nvSpPr>
        <p:spPr>
          <a:xfrm>
            <a:off x="5633611" y="1950755"/>
            <a:ext cx="808265" cy="808265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5382776" y="2222116"/>
            <a:ext cx="130993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endParaRPr/>
          </a:p>
        </p:txBody>
      </p:sp>
      <p:sp>
        <p:nvSpPr>
          <p:cNvPr id="63" name="Google Shape;63;p2"/>
          <p:cNvSpPr txBox="1"/>
          <p:nvPr/>
        </p:nvSpPr>
        <p:spPr>
          <a:xfrm>
            <a:off x="6115541" y="2168954"/>
            <a:ext cx="135917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Guardar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6107708" y="2333953"/>
            <a:ext cx="135917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Obtener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2"/>
          <p:cNvCxnSpPr/>
          <p:nvPr/>
        </p:nvCxnSpPr>
        <p:spPr>
          <a:xfrm>
            <a:off x="6441876" y="2322842"/>
            <a:ext cx="691603" cy="0"/>
          </a:xfrm>
          <a:prstGeom prst="straightConnector1">
            <a:avLst/>
          </a:prstGeom>
          <a:noFill/>
          <a:ln cap="flat" cmpd="sng" w="19050">
            <a:solidFill>
              <a:srgbClr val="989998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6" name="Google Shape;66;p2"/>
          <p:cNvCxnSpPr/>
          <p:nvPr/>
        </p:nvCxnSpPr>
        <p:spPr>
          <a:xfrm rot="10800000">
            <a:off x="4290935" y="2471765"/>
            <a:ext cx="606281" cy="950342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67" name="Google Shape;67;p2"/>
          <p:cNvSpPr/>
          <p:nvPr/>
        </p:nvSpPr>
        <p:spPr>
          <a:xfrm>
            <a:off x="3639255" y="2021471"/>
            <a:ext cx="1109118" cy="496445"/>
          </a:xfrm>
          <a:prstGeom prst="roundRect">
            <a:avLst>
              <a:gd fmla="val 16667" name="adj"/>
            </a:avLst>
          </a:prstGeom>
          <a:solidFill>
            <a:srgbClr val="FE78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Controlador</a:t>
            </a:r>
            <a:endParaRPr/>
          </a:p>
        </p:txBody>
      </p:sp>
      <p:cxnSp>
        <p:nvCxnSpPr>
          <p:cNvPr id="68" name="Google Shape;68;p2"/>
          <p:cNvCxnSpPr/>
          <p:nvPr/>
        </p:nvCxnSpPr>
        <p:spPr>
          <a:xfrm flipH="1">
            <a:off x="5193046" y="2711991"/>
            <a:ext cx="695534" cy="729639"/>
          </a:xfrm>
          <a:prstGeom prst="straightConnector1">
            <a:avLst/>
          </a:prstGeom>
          <a:noFill/>
          <a:ln cap="flat" cmpd="sng" w="19050">
            <a:solidFill>
              <a:srgbClr val="808799"/>
            </a:solidFill>
            <a:prstDash val="solid"/>
            <a:round/>
            <a:headEnd len="med" w="med" type="triangle"/>
            <a:tailEnd len="sm" w="sm" type="none"/>
          </a:ln>
        </p:spPr>
      </p:cxnSp>
      <p:pic>
        <p:nvPicPr>
          <p:cNvPr id="57" name="Google Shape;5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2341" y="3422107"/>
            <a:ext cx="575791" cy="777038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/>
        </p:nvSpPr>
        <p:spPr>
          <a:xfrm>
            <a:off x="4934221" y="3541264"/>
            <a:ext cx="39202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Vista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70;p2"/>
          <p:cNvCxnSpPr/>
          <p:nvPr/>
        </p:nvCxnSpPr>
        <p:spPr>
          <a:xfrm flipH="1" rot="10800000">
            <a:off x="2932457" y="3301084"/>
            <a:ext cx="609075" cy="760934"/>
          </a:xfrm>
          <a:prstGeom prst="straightConnector1">
            <a:avLst/>
          </a:prstGeom>
          <a:noFill/>
          <a:ln cap="flat" cmpd="sng" w="19050">
            <a:solidFill>
              <a:srgbClr val="EE4639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" name="Google Shape;71;p2"/>
          <p:cNvSpPr/>
          <p:nvPr/>
        </p:nvSpPr>
        <p:spPr>
          <a:xfrm>
            <a:off x="3541532" y="1632493"/>
            <a:ext cx="2537637" cy="2828261"/>
          </a:xfrm>
          <a:custGeom>
            <a:rect b="b" l="l" r="r" t="t"/>
            <a:pathLst>
              <a:path extrusionOk="0" h="2828261" w="2537637">
                <a:moveTo>
                  <a:pt x="14177" y="0"/>
                </a:moveTo>
                <a:lnTo>
                  <a:pt x="1984744" y="0"/>
                </a:lnTo>
                <a:lnTo>
                  <a:pt x="1984744" y="1275907"/>
                </a:lnTo>
                <a:lnTo>
                  <a:pt x="2537637" y="1601972"/>
                </a:lnTo>
                <a:lnTo>
                  <a:pt x="2537637" y="2828261"/>
                </a:lnTo>
                <a:lnTo>
                  <a:pt x="0" y="2828261"/>
                </a:lnTo>
                <a:cubicBezTo>
                  <a:pt x="4726" y="1885507"/>
                  <a:pt x="9451" y="942754"/>
                  <a:pt x="14177" y="0"/>
                </a:cubicBezTo>
                <a:close/>
              </a:path>
            </a:pathLst>
          </a:custGeom>
          <a:noFill/>
          <a:ln cap="flat" cmpd="sng" w="28575">
            <a:solidFill>
              <a:srgbClr val="EE46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0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0"/>
          <p:cNvSpPr txBox="1"/>
          <p:nvPr/>
        </p:nvSpPr>
        <p:spPr>
          <a:xfrm>
            <a:off x="1008062" y="3169973"/>
            <a:ext cx="5048609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COMPONENTES </a:t>
            </a: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JSF (TAREA)</a:t>
            </a:r>
            <a:endParaRPr/>
          </a:p>
        </p:txBody>
      </p:sp>
      <p:pic>
        <p:nvPicPr>
          <p:cNvPr id="307" name="Google Shape;30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4" y="2869613"/>
            <a:ext cx="195424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TAREA</a:t>
            </a:r>
            <a:endParaRPr b="1" i="0" sz="1600" u="none" cap="none" strike="noStrike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21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314" name="Google Shape;314;p21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5" name="Google Shape;315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21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684213" y="1245204"/>
            <a:ext cx="7535555" cy="463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/>
          </a:p>
          <a:p>
            <a:pPr indent="-184150" lvl="0" marL="184150" marR="0" rtl="0" algn="l">
              <a:lnSpc>
                <a:spcPct val="90000"/>
              </a:lnSpc>
              <a:spcBef>
                <a:spcPts val="49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Reconocer los componentes JSF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2"/>
          <p:cNvSpPr/>
          <p:nvPr/>
        </p:nvSpPr>
        <p:spPr>
          <a:xfrm>
            <a:off x="683568" y="481236"/>
            <a:ext cx="909992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400" u="none" cap="none" strike="noStrike">
                <a:solidFill>
                  <a:srgbClr val="00B1C3"/>
                </a:solidFill>
                <a:latin typeface="Calibri"/>
                <a:ea typeface="Calibri"/>
                <a:cs typeface="Calibri"/>
                <a:sym typeface="Calibri"/>
              </a:rPr>
              <a:t>TAREA</a:t>
            </a:r>
            <a:endParaRPr b="1" i="0" sz="1600" u="none" cap="none" strike="noStrike">
              <a:solidFill>
                <a:srgbClr val="00B1C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3" name="Google Shape;323;p22"/>
          <p:cNvGrpSpPr/>
          <p:nvPr/>
        </p:nvGrpSpPr>
        <p:grpSpPr>
          <a:xfrm>
            <a:off x="514858" y="499074"/>
            <a:ext cx="131794" cy="132296"/>
            <a:chOff x="511902" y="912279"/>
            <a:chExt cx="281320" cy="282391"/>
          </a:xfrm>
        </p:grpSpPr>
        <p:sp>
          <p:nvSpPr>
            <p:cNvPr id="324" name="Google Shape;324;p22"/>
            <p:cNvSpPr/>
            <p:nvPr/>
          </p:nvSpPr>
          <p:spPr>
            <a:xfrm rot="5400000">
              <a:off x="511366" y="912814"/>
              <a:ext cx="282391" cy="281320"/>
            </a:xfrm>
            <a:prstGeom prst="ellipse">
              <a:avLst/>
            </a:prstGeom>
            <a:solidFill>
              <a:srgbClr val="00B1C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5" name="Google Shape;325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578093" y="979007"/>
              <a:ext cx="148937" cy="14893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6" name="Google Shape;326;p22"/>
          <p:cNvSpPr/>
          <p:nvPr/>
        </p:nvSpPr>
        <p:spPr>
          <a:xfrm>
            <a:off x="503238" y="912813"/>
            <a:ext cx="8172450" cy="4321175"/>
          </a:xfrm>
          <a:prstGeom prst="rect">
            <a:avLst/>
          </a:prstGeom>
          <a:solidFill>
            <a:srgbClr val="D1EFF4">
              <a:alpha val="40784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684213" y="1245204"/>
            <a:ext cx="7535555" cy="193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4150" lvl="0" marL="1841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-PE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Desarrolle una aplicación web que permita realizar una validación de datos usando JSF.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4199" y="2666298"/>
            <a:ext cx="1295602" cy="38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8087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1008063" y="3169971"/>
            <a:ext cx="4006389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GESTIÓN DE </a:t>
            </a:r>
            <a:r>
              <a:rPr b="1" i="0" lang="es-PE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COMPONENTES JSF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8063" y="2869612"/>
            <a:ext cx="195423" cy="201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506796" y="912813"/>
            <a:ext cx="81690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DE LA ESPECIFICACIÓN(1)</a:t>
            </a: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especificación persigue: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 el estándar para desarrollo de aplicaciones web de Java.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Creado sobre Servlet API.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Marco de trabajo orientado a componentes.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Componentes almacenados en el servidor.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Fácil uso de componentes de terceros.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Modelo de programación orientada a Eventos.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06796" y="912813"/>
            <a:ext cx="8168892" cy="2539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OBJETIVOS DE LA ESPECIFICACIÓN(2)</a:t>
            </a: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Eventos generados por el usuario son manejados en el servidor.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Manejo de navegación.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Sincronizado automático de componentes.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Soporte a múltiples dispositivos en cliente.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Arquitectura extensible.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Soporte a Internacionalización.</a:t>
            </a:r>
            <a:endParaRPr/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Soporte a múltiples herramientas</a:t>
            </a:r>
            <a:endParaRPr/>
          </a:p>
          <a:p>
            <a:pPr indent="-762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 ello permite un desarrollo rápido de aplicaciones.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506796" y="912813"/>
            <a:ext cx="8168892" cy="2716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ELEMENTOS PRINCIPALES(1)</a:t>
            </a: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Vista: </a:t>
            </a: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Mediante JSPs con etiquetas JSF.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Servidor : </a:t>
            </a: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Árbol de componentes (UIView)</a:t>
            </a:r>
            <a:endParaRPr/>
          </a:p>
          <a:p>
            <a:pPr indent="-176213" lvl="0" marL="360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Conversión y validación</a:t>
            </a:r>
            <a:endParaRPr/>
          </a:p>
          <a:p>
            <a:pPr indent="-176213" lvl="0" marL="3603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Renderizado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Clases Java (Managed Bean)</a:t>
            </a: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conectan el árbol de componentes con la parte de negocio.</a:t>
            </a:r>
            <a:endParaRPr/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Fichero de configuración </a:t>
            </a: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(faces-config.xml) – </a:t>
            </a:r>
            <a:r>
              <a:rPr b="0" i="0" lang="es-PE" sz="16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Descontinuado desde JSF 2.x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•"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Conjunto de objetos personalizados </a:t>
            </a: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(Validadores y conversores)</a:t>
            </a:r>
            <a:endParaRPr b="1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506796" y="912813"/>
            <a:ext cx="81688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ELEMENTOS PRINCIPALES (2</a:t>
            </a:r>
            <a:r>
              <a:rPr b="0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7"/>
          <p:cNvGrpSpPr/>
          <p:nvPr/>
        </p:nvGrpSpPr>
        <p:grpSpPr>
          <a:xfrm>
            <a:off x="1395976" y="1389362"/>
            <a:ext cx="6181225" cy="3123645"/>
            <a:chOff x="1395976" y="1556510"/>
            <a:chExt cx="6181225" cy="3123645"/>
          </a:xfrm>
        </p:grpSpPr>
        <p:pic>
          <p:nvPicPr>
            <p:cNvPr id="104" name="Google Shape;104;p7"/>
            <p:cNvPicPr preferRelativeResize="0"/>
            <p:nvPr/>
          </p:nvPicPr>
          <p:blipFill rotWithShape="1">
            <a:blip r:embed="rId3">
              <a:alphaModFix/>
            </a:blip>
            <a:srcRect b="18534" l="30599" r="54137" t="72073"/>
            <a:stretch/>
          </p:blipFill>
          <p:spPr>
            <a:xfrm>
              <a:off x="3045036" y="4172299"/>
              <a:ext cx="996528" cy="32446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05" name="Google Shape;105;p7"/>
            <p:cNvCxnSpPr/>
            <p:nvPr/>
          </p:nvCxnSpPr>
          <p:spPr>
            <a:xfrm flipH="1">
              <a:off x="2801752" y="2494381"/>
              <a:ext cx="2350351" cy="832392"/>
            </a:xfrm>
            <a:prstGeom prst="straightConnector1">
              <a:avLst/>
            </a:prstGeom>
            <a:noFill/>
            <a:ln cap="flat" cmpd="sng" w="19050">
              <a:solidFill>
                <a:srgbClr val="808799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6" name="Google Shape;106;p7"/>
            <p:cNvCxnSpPr/>
            <p:nvPr/>
          </p:nvCxnSpPr>
          <p:spPr>
            <a:xfrm>
              <a:off x="2871019" y="3913239"/>
              <a:ext cx="2546631" cy="488925"/>
            </a:xfrm>
            <a:prstGeom prst="straightConnector1">
              <a:avLst/>
            </a:prstGeom>
            <a:noFill/>
            <a:ln cap="flat" cmpd="sng" w="19050">
              <a:solidFill>
                <a:srgbClr val="808799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07" name="Google Shape;107;p7"/>
            <p:cNvSpPr txBox="1"/>
            <p:nvPr/>
          </p:nvSpPr>
          <p:spPr>
            <a:xfrm>
              <a:off x="5373764" y="1556510"/>
              <a:ext cx="15874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Server</a:t>
              </a:r>
              <a:endParaRPr b="1" i="1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1395976" y="2858294"/>
              <a:ext cx="1543870" cy="1543870"/>
            </a:xfrm>
            <a:prstGeom prst="ellipse">
              <a:avLst/>
            </a:prstGeom>
            <a:solidFill>
              <a:srgbClr val="FFBF0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4870437" y="1973391"/>
              <a:ext cx="2706764" cy="2706764"/>
            </a:xfrm>
            <a:prstGeom prst="ellipse">
              <a:avLst/>
            </a:prstGeom>
            <a:solidFill>
              <a:srgbClr val="7150A0">
                <a:alpha val="4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 txBox="1"/>
            <p:nvPr/>
          </p:nvSpPr>
          <p:spPr>
            <a:xfrm>
              <a:off x="1401532" y="2451246"/>
              <a:ext cx="15874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Client</a:t>
              </a:r>
              <a:endParaRPr b="1" i="1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"/>
            <p:cNvSpPr txBox="1"/>
            <p:nvPr/>
          </p:nvSpPr>
          <p:spPr>
            <a:xfrm>
              <a:off x="2927666" y="2185536"/>
              <a:ext cx="15874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PE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request</a:t>
              </a:r>
              <a:endParaRPr/>
            </a:p>
          </p:txBody>
        </p:sp>
        <p:sp>
          <p:nvSpPr>
            <p:cNvPr id="112" name="Google Shape;112;p7"/>
            <p:cNvSpPr txBox="1"/>
            <p:nvPr/>
          </p:nvSpPr>
          <p:spPr>
            <a:xfrm>
              <a:off x="5367843" y="2281583"/>
              <a:ext cx="15874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s-PE" sz="3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UI</a:t>
              </a:r>
              <a:endParaRPr b="1" i="1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" name="Google Shape;113;p7"/>
            <p:cNvGrpSpPr/>
            <p:nvPr/>
          </p:nvGrpSpPr>
          <p:grpSpPr>
            <a:xfrm>
              <a:off x="5417650" y="2811620"/>
              <a:ext cx="1615882" cy="1340580"/>
              <a:chOff x="5363473" y="2814926"/>
              <a:chExt cx="1615882" cy="1340580"/>
            </a:xfrm>
          </p:grpSpPr>
          <p:cxnSp>
            <p:nvCxnSpPr>
              <p:cNvPr id="114" name="Google Shape;114;p7"/>
              <p:cNvCxnSpPr>
                <a:stCxn id="115" idx="5"/>
              </p:cNvCxnSpPr>
              <p:nvPr/>
            </p:nvCxnSpPr>
            <p:spPr>
              <a:xfrm>
                <a:off x="6059397" y="3019238"/>
                <a:ext cx="368700" cy="366000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6507407" y="3585235"/>
                <a:ext cx="343383" cy="370234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7"/>
              <p:cNvCxnSpPr/>
              <p:nvPr/>
            </p:nvCxnSpPr>
            <p:spPr>
              <a:xfrm flipH="1" rot="10800000">
                <a:off x="5548120" y="2985468"/>
                <a:ext cx="397152" cy="39545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7"/>
              <p:cNvCxnSpPr/>
              <p:nvPr/>
            </p:nvCxnSpPr>
            <p:spPr>
              <a:xfrm flipH="1" rot="10800000">
                <a:off x="6029901" y="3575403"/>
                <a:ext cx="397152" cy="39545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9" name="Google Shape;119;p7"/>
              <p:cNvSpPr/>
              <p:nvPr/>
            </p:nvSpPr>
            <p:spPr>
              <a:xfrm>
                <a:off x="6739988" y="3916140"/>
                <a:ext cx="239366" cy="239366"/>
              </a:xfrm>
              <a:prstGeom prst="ellipse">
                <a:avLst/>
              </a:prstGeom>
              <a:solidFill>
                <a:srgbClr val="7150A0">
                  <a:alpha val="69803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9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5855085" y="2814926"/>
                <a:ext cx="239366" cy="239366"/>
              </a:xfrm>
              <a:prstGeom prst="ellipse">
                <a:avLst/>
              </a:prstGeom>
              <a:solidFill>
                <a:srgbClr val="7150A0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9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7"/>
              <p:cNvSpPr/>
              <p:nvPr/>
            </p:nvSpPr>
            <p:spPr>
              <a:xfrm>
                <a:off x="6356531" y="3355700"/>
                <a:ext cx="239366" cy="239366"/>
              </a:xfrm>
              <a:prstGeom prst="ellipse">
                <a:avLst/>
              </a:prstGeom>
              <a:solidFill>
                <a:srgbClr val="7150A0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9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7"/>
              <p:cNvSpPr/>
              <p:nvPr/>
            </p:nvSpPr>
            <p:spPr>
              <a:xfrm>
                <a:off x="6739989" y="3906306"/>
                <a:ext cx="239366" cy="239366"/>
              </a:xfrm>
              <a:prstGeom prst="ellipse">
                <a:avLst/>
              </a:prstGeom>
              <a:solidFill>
                <a:srgbClr val="7150A0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9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7"/>
              <p:cNvSpPr/>
              <p:nvPr/>
            </p:nvSpPr>
            <p:spPr>
              <a:xfrm>
                <a:off x="5855086" y="3916138"/>
                <a:ext cx="239366" cy="239366"/>
              </a:xfrm>
              <a:prstGeom prst="ellipse">
                <a:avLst/>
              </a:prstGeom>
              <a:solidFill>
                <a:srgbClr val="7150A0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9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5363473" y="3326202"/>
                <a:ext cx="239366" cy="239366"/>
              </a:xfrm>
              <a:prstGeom prst="ellipse">
                <a:avLst/>
              </a:prstGeom>
              <a:solidFill>
                <a:srgbClr val="7150A0"/>
              </a:solidFill>
              <a:ln cap="flat" cmpd="sng" w="158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092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" name="Google Shape;124;p7"/>
            <p:cNvSpPr txBox="1"/>
            <p:nvPr/>
          </p:nvSpPr>
          <p:spPr>
            <a:xfrm>
              <a:off x="2738719" y="3424640"/>
              <a:ext cx="15874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1" lang="es-PE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Response</a:t>
              </a:r>
              <a:endParaRPr/>
            </a:p>
          </p:txBody>
        </p:sp>
        <p:pic>
          <p:nvPicPr>
            <p:cNvPr id="125" name="Google Shape;125;p7"/>
            <p:cNvPicPr preferRelativeResize="0"/>
            <p:nvPr/>
          </p:nvPicPr>
          <p:blipFill rotWithShape="1">
            <a:blip r:embed="rId3">
              <a:alphaModFix/>
            </a:blip>
            <a:srcRect b="68047" l="30954" r="55192" t="24827"/>
            <a:stretch/>
          </p:blipFill>
          <p:spPr>
            <a:xfrm>
              <a:off x="3517209" y="2444501"/>
              <a:ext cx="904568" cy="24622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506796" y="912813"/>
            <a:ext cx="81688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endParaRPr b="1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2584538" y="1769332"/>
            <a:ext cx="158747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2515712" y="4394545"/>
            <a:ext cx="158747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WML</a:t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>
            <a:off x="3123984" y="1421472"/>
            <a:ext cx="4555010" cy="3553650"/>
          </a:xfrm>
          <a:prstGeom prst="ellipse">
            <a:avLst/>
          </a:prstGeom>
          <a:solidFill>
            <a:srgbClr val="7150A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4457377" y="1068509"/>
            <a:ext cx="15874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136" name="Google Shape;136;p8"/>
          <p:cNvSpPr txBox="1"/>
          <p:nvPr/>
        </p:nvSpPr>
        <p:spPr>
          <a:xfrm>
            <a:off x="4499384" y="1540794"/>
            <a:ext cx="158747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JSF Page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4604170" y="3231942"/>
            <a:ext cx="158747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JSF Page</a:t>
            </a:r>
            <a:endParaRPr/>
          </a:p>
        </p:txBody>
      </p:sp>
      <p:cxnSp>
        <p:nvCxnSpPr>
          <p:cNvPr id="138" name="Google Shape;138;p8"/>
          <p:cNvCxnSpPr/>
          <p:nvPr/>
        </p:nvCxnSpPr>
        <p:spPr>
          <a:xfrm>
            <a:off x="2778492" y="1967104"/>
            <a:ext cx="1578772" cy="34721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8"/>
          <p:cNvCxnSpPr/>
          <p:nvPr/>
        </p:nvCxnSpPr>
        <p:spPr>
          <a:xfrm>
            <a:off x="2611343" y="2606201"/>
            <a:ext cx="814197" cy="38967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8"/>
          <p:cNvSpPr/>
          <p:nvPr/>
        </p:nvSpPr>
        <p:spPr>
          <a:xfrm>
            <a:off x="1740310" y="1556510"/>
            <a:ext cx="1179872" cy="1179872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1536508" y="1915613"/>
            <a:ext cx="15874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Desktop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cxnSp>
        <p:nvCxnSpPr>
          <p:cNvPr id="142" name="Google Shape;142;p8"/>
          <p:cNvCxnSpPr/>
          <p:nvPr/>
        </p:nvCxnSpPr>
        <p:spPr>
          <a:xfrm flipH="1" rot="10800000">
            <a:off x="2610062" y="3404254"/>
            <a:ext cx="758537" cy="48189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3" name="Google Shape;143;p8"/>
          <p:cNvCxnSpPr>
            <a:endCxn id="144" idx="2"/>
          </p:cNvCxnSpPr>
          <p:nvPr/>
        </p:nvCxnSpPr>
        <p:spPr>
          <a:xfrm flipH="1" rot="10800000">
            <a:off x="2806641" y="4148977"/>
            <a:ext cx="1524000" cy="29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8"/>
          <p:cNvCxnSpPr/>
          <p:nvPr/>
        </p:nvCxnSpPr>
        <p:spPr>
          <a:xfrm>
            <a:off x="3917753" y="3610847"/>
            <a:ext cx="600937" cy="28338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8"/>
          <p:cNvCxnSpPr/>
          <p:nvPr/>
        </p:nvCxnSpPr>
        <p:spPr>
          <a:xfrm flipH="1" rot="10800000">
            <a:off x="3937417" y="2583396"/>
            <a:ext cx="481327" cy="30969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8"/>
          <p:cNvCxnSpPr/>
          <p:nvPr/>
        </p:nvCxnSpPr>
        <p:spPr>
          <a:xfrm>
            <a:off x="6206657" y="2627056"/>
            <a:ext cx="725971" cy="2499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8"/>
          <p:cNvCxnSpPr/>
          <p:nvPr/>
        </p:nvCxnSpPr>
        <p:spPr>
          <a:xfrm flipH="1" rot="10800000">
            <a:off x="6239511" y="3756038"/>
            <a:ext cx="742414" cy="40476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8"/>
          <p:cNvSpPr/>
          <p:nvPr/>
        </p:nvSpPr>
        <p:spPr>
          <a:xfrm>
            <a:off x="6701048" y="2433878"/>
            <a:ext cx="798255" cy="1548187"/>
          </a:xfrm>
          <a:prstGeom prst="ellipse">
            <a:avLst/>
          </a:prstGeom>
          <a:solidFill>
            <a:srgbClr val="715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6795411" y="2962637"/>
            <a:ext cx="1587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Backend</a:t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4330641" y="3460481"/>
            <a:ext cx="2141882" cy="1376991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/>
          <p:nvPr/>
        </p:nvSpPr>
        <p:spPr>
          <a:xfrm>
            <a:off x="5181599" y="3681480"/>
            <a:ext cx="1071716" cy="619907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5399681" y="3771713"/>
            <a:ext cx="15874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RenderKit</a:t>
            </a:r>
            <a:endParaRPr/>
          </a:p>
        </p:txBody>
      </p:sp>
      <p:grpSp>
        <p:nvGrpSpPr>
          <p:cNvPr id="153" name="Google Shape;153;p8"/>
          <p:cNvGrpSpPr/>
          <p:nvPr/>
        </p:nvGrpSpPr>
        <p:grpSpPr>
          <a:xfrm>
            <a:off x="4610723" y="4014490"/>
            <a:ext cx="602551" cy="496811"/>
            <a:chOff x="4610723" y="4014490"/>
            <a:chExt cx="602551" cy="496811"/>
          </a:xfrm>
        </p:grpSpPr>
        <p:cxnSp>
          <p:nvCxnSpPr>
            <p:cNvPr id="154" name="Google Shape;154;p8"/>
            <p:cNvCxnSpPr>
              <a:stCxn id="155" idx="4"/>
              <a:endCxn id="156" idx="2"/>
            </p:cNvCxnSpPr>
            <p:nvPr/>
          </p:nvCxnSpPr>
          <p:spPr>
            <a:xfrm flipH="1">
              <a:off x="4610723" y="4208729"/>
              <a:ext cx="283500" cy="202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" name="Google Shape;155;p8"/>
            <p:cNvSpPr/>
            <p:nvPr/>
          </p:nvSpPr>
          <p:spPr>
            <a:xfrm>
              <a:off x="4797103" y="4014490"/>
              <a:ext cx="194239" cy="19423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4610774" y="4313974"/>
              <a:ext cx="194239" cy="19423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5019035" y="4317062"/>
              <a:ext cx="194239" cy="19423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p8"/>
            <p:cNvCxnSpPr>
              <a:stCxn id="155" idx="4"/>
              <a:endCxn id="157" idx="5"/>
            </p:cNvCxnSpPr>
            <p:nvPr/>
          </p:nvCxnSpPr>
          <p:spPr>
            <a:xfrm>
              <a:off x="4894223" y="4208729"/>
              <a:ext cx="290700" cy="2742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9" name="Google Shape;159;p8"/>
          <p:cNvSpPr/>
          <p:nvPr/>
        </p:nvSpPr>
        <p:spPr>
          <a:xfrm>
            <a:off x="3328584" y="2433878"/>
            <a:ext cx="798255" cy="1376991"/>
          </a:xfrm>
          <a:prstGeom prst="ellipse">
            <a:avLst/>
          </a:prstGeom>
          <a:solidFill>
            <a:srgbClr val="715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3512564" y="2962637"/>
            <a:ext cx="15874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PE" sz="12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ctrl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4330641" y="1769332"/>
            <a:ext cx="2141882" cy="1376991"/>
          </a:xfrm>
          <a:prstGeom prst="ellips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5181599" y="2000164"/>
            <a:ext cx="1071716" cy="619907"/>
          </a:xfrm>
          <a:prstGeom prst="ellipse">
            <a:avLst/>
          </a:prstGeom>
          <a:solidFill>
            <a:srgbClr val="D8D8D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8"/>
          <p:cNvSpPr txBox="1"/>
          <p:nvPr/>
        </p:nvSpPr>
        <p:spPr>
          <a:xfrm>
            <a:off x="5407384" y="2110062"/>
            <a:ext cx="158747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RenderKit</a:t>
            </a:r>
            <a:endParaRPr/>
          </a:p>
        </p:txBody>
      </p:sp>
      <p:grpSp>
        <p:nvGrpSpPr>
          <p:cNvPr id="164" name="Google Shape;164;p8"/>
          <p:cNvGrpSpPr/>
          <p:nvPr/>
        </p:nvGrpSpPr>
        <p:grpSpPr>
          <a:xfrm>
            <a:off x="4558108" y="2129475"/>
            <a:ext cx="735014" cy="813671"/>
            <a:chOff x="7921945" y="6685744"/>
            <a:chExt cx="735014" cy="813671"/>
          </a:xfrm>
        </p:grpSpPr>
        <p:cxnSp>
          <p:nvCxnSpPr>
            <p:cNvPr id="165" name="Google Shape;165;p8"/>
            <p:cNvCxnSpPr/>
            <p:nvPr/>
          </p:nvCxnSpPr>
          <p:spPr>
            <a:xfrm flipH="1">
              <a:off x="7993078" y="6770124"/>
              <a:ext cx="246212" cy="341761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6" name="Google Shape;166;p8"/>
            <p:cNvSpPr/>
            <p:nvPr/>
          </p:nvSpPr>
          <p:spPr>
            <a:xfrm>
              <a:off x="8138254" y="6685744"/>
              <a:ext cx="194239" cy="19423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921945" y="6990544"/>
              <a:ext cx="194239" cy="19423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8285739" y="6980712"/>
              <a:ext cx="194239" cy="19423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8462720" y="7292524"/>
              <a:ext cx="194239" cy="19423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8089094" y="7305176"/>
              <a:ext cx="194239" cy="19423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09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1" name="Google Shape;171;p8"/>
            <p:cNvCxnSpPr/>
            <p:nvPr/>
          </p:nvCxnSpPr>
          <p:spPr>
            <a:xfrm>
              <a:off x="8260660" y="6806416"/>
              <a:ext cx="99526" cy="29496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8"/>
            <p:cNvCxnSpPr/>
            <p:nvPr/>
          </p:nvCxnSpPr>
          <p:spPr>
            <a:xfrm flipH="1">
              <a:off x="8168254" y="7092978"/>
              <a:ext cx="254634" cy="250789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8"/>
            <p:cNvCxnSpPr>
              <a:endCxn id="169" idx="5"/>
            </p:cNvCxnSpPr>
            <p:nvPr/>
          </p:nvCxnSpPr>
          <p:spPr>
            <a:xfrm>
              <a:off x="8382813" y="7153817"/>
              <a:ext cx="245700" cy="3045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4" name="Google Shape;174;p8"/>
          <p:cNvSpPr/>
          <p:nvPr/>
        </p:nvSpPr>
        <p:spPr>
          <a:xfrm>
            <a:off x="1740310" y="3611452"/>
            <a:ext cx="1179872" cy="1179872"/>
          </a:xfrm>
          <a:prstGeom prst="ellipse">
            <a:avLst/>
          </a:prstGeom>
          <a:solidFill>
            <a:srgbClr val="FFBF0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1536508" y="4085972"/>
            <a:ext cx="158747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Phone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/>
          <p:nvPr/>
        </p:nvSpPr>
        <p:spPr>
          <a:xfrm>
            <a:off x="503238" y="1404594"/>
            <a:ext cx="8172450" cy="382939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9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2065" y="1615660"/>
            <a:ext cx="2214104" cy="342828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/>
          <p:nvPr/>
        </p:nvSpPr>
        <p:spPr>
          <a:xfrm>
            <a:off x="1439862" y="2759226"/>
            <a:ext cx="295275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JSF CORE</a:t>
            </a:r>
            <a:endParaRPr b="0" i="0" sz="1092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503238" y="376838"/>
            <a:ext cx="5750077" cy="1384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0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b="0" i="0" lang="es-PE" sz="10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GESTIÓN DE COMPONENTES JSF</a:t>
            </a:r>
            <a:endParaRPr b="0" i="0" sz="10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506796" y="912813"/>
            <a:ext cx="81688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COMPONENTES ESTÁNDAR(1)</a:t>
            </a:r>
            <a:endParaRPr b="1" i="1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2016-06-03T13:37:43Z</dcterms:created>
  <dc:creator>Edwin Maravi (emaravi@cjavaperu.com)</dc:creator>
</cp:coreProperties>
</file>