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6" r:id="rId2"/>
    <p:sldId id="306" r:id="rId3"/>
    <p:sldId id="315" r:id="rId4"/>
    <p:sldId id="316" r:id="rId5"/>
    <p:sldId id="332" r:id="rId6"/>
    <p:sldId id="338" r:id="rId7"/>
    <p:sldId id="470" r:id="rId8"/>
    <p:sldId id="471" r:id="rId9"/>
    <p:sldId id="472" r:id="rId10"/>
    <p:sldId id="337" r:id="rId11"/>
    <p:sldId id="336" r:id="rId12"/>
    <p:sldId id="473" r:id="rId13"/>
    <p:sldId id="474" r:id="rId14"/>
    <p:sldId id="475" r:id="rId15"/>
    <p:sldId id="333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304" r:id="rId24"/>
    <p:sldId id="483" r:id="rId25"/>
    <p:sldId id="484" r:id="rId26"/>
    <p:sldId id="305" r:id="rId27"/>
  </p:sldIdLst>
  <p:sldSz cx="9144000" cy="5715000" type="screen16x1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465" userDrawn="1">
          <p15:clr>
            <a:srgbClr val="A4A3A4"/>
          </p15:clr>
        </p15:guide>
        <p15:guide id="3" orient="horz" pos="3320" userDrawn="1">
          <p15:clr>
            <a:srgbClr val="A4A3A4"/>
          </p15:clr>
        </p15:guide>
        <p15:guide id="11" pos="317" userDrawn="1">
          <p15:clr>
            <a:srgbClr val="A4A3A4"/>
          </p15:clr>
        </p15:guide>
        <p15:guide id="12" orient="horz" pos="553" userDrawn="1">
          <p15:clr>
            <a:srgbClr val="A4A3A4"/>
          </p15:clr>
        </p15:guide>
        <p15:guide id="13" orient="horz" pos="3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58ED5"/>
    <a:srgbClr val="1F85A6"/>
    <a:srgbClr val="E6E6E6"/>
    <a:srgbClr val="D1022C"/>
    <a:srgbClr val="BFD5EF"/>
    <a:srgbClr val="FFFFFF"/>
    <a:srgbClr val="C00000"/>
    <a:srgbClr val="A6A6A6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868" autoAdjust="0"/>
    <p:restoredTop sz="85865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576" y="108"/>
      </p:cViewPr>
      <p:guideLst>
        <p:guide pos="5465"/>
        <p:guide orient="horz" pos="3320"/>
        <p:guide pos="317"/>
        <p:guide orient="horz" pos="553"/>
        <p:guide orient="horz" pos="3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82F62-FCD3-4100-A809-08CC002949AC}" type="doc">
      <dgm:prSet loTypeId="urn:microsoft.com/office/officeart/2005/8/layout/orgChart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2E0D08A3-08C0-4B7A-9318-8AD4DED4464A}">
      <dgm:prSet phldrT="[Texto]" custT="1"/>
      <dgm:spPr/>
      <dgm:t>
        <a:bodyPr/>
        <a:lstStyle/>
        <a:p>
          <a:r>
            <a:rPr lang="es-PE" sz="3500" b="1" dirty="0">
              <a:solidFill>
                <a:srgbClr val="0070C0"/>
              </a:solidFill>
            </a:rPr>
            <a:t>Gestión de las Operaciones</a:t>
          </a:r>
        </a:p>
      </dgm:t>
    </dgm:pt>
    <dgm:pt modelId="{2A301BC3-6868-4007-B2C8-2F6DAA63D34D}" type="parTrans" cxnId="{E308BED5-1822-4EC8-81F1-5AF952C5189F}">
      <dgm:prSet/>
      <dgm:spPr/>
      <dgm:t>
        <a:bodyPr/>
        <a:lstStyle/>
        <a:p>
          <a:endParaRPr lang="es-PE"/>
        </a:p>
      </dgm:t>
    </dgm:pt>
    <dgm:pt modelId="{37B7DE2A-12CC-4C1D-B450-54D967F98D95}" type="sibTrans" cxnId="{E308BED5-1822-4EC8-81F1-5AF952C5189F}">
      <dgm:prSet/>
      <dgm:spPr/>
      <dgm:t>
        <a:bodyPr/>
        <a:lstStyle/>
        <a:p>
          <a:endParaRPr lang="es-PE"/>
        </a:p>
      </dgm:t>
    </dgm:pt>
    <dgm:pt modelId="{47CD4E4B-88D5-4499-9E33-48C62A5A9E91}">
      <dgm:prSet phldrT="[Texto]" custT="1"/>
      <dgm:spPr/>
      <dgm:t>
        <a:bodyPr/>
        <a:lstStyle/>
        <a:p>
          <a:r>
            <a:rPr lang="es-PE" sz="2800" dirty="0"/>
            <a:t>Administración de la producción de </a:t>
          </a:r>
          <a:r>
            <a:rPr lang="es-PE" sz="2800" b="1" u="sng" dirty="0"/>
            <a:t>bienes físicos</a:t>
          </a:r>
        </a:p>
      </dgm:t>
    </dgm:pt>
    <dgm:pt modelId="{769B58E7-CEBC-4E8F-BFE1-3B1569974BC3}" type="parTrans" cxnId="{0E3C867E-FCDA-4F32-B0D9-87EF3CDB4EDA}">
      <dgm:prSet/>
      <dgm:spPr/>
      <dgm:t>
        <a:bodyPr/>
        <a:lstStyle/>
        <a:p>
          <a:endParaRPr lang="es-PE"/>
        </a:p>
      </dgm:t>
    </dgm:pt>
    <dgm:pt modelId="{A55D29D2-46BB-47DE-A956-2748210B610E}" type="sibTrans" cxnId="{0E3C867E-FCDA-4F32-B0D9-87EF3CDB4EDA}">
      <dgm:prSet/>
      <dgm:spPr/>
      <dgm:t>
        <a:bodyPr/>
        <a:lstStyle/>
        <a:p>
          <a:endParaRPr lang="es-PE"/>
        </a:p>
      </dgm:t>
    </dgm:pt>
    <dgm:pt modelId="{79A14078-6E01-4E38-B5F5-1159D6ABFD14}">
      <dgm:prSet phldrT="[Texto]" custT="1"/>
      <dgm:spPr/>
      <dgm:t>
        <a:bodyPr/>
        <a:lstStyle/>
        <a:p>
          <a:r>
            <a:rPr lang="es-PE" sz="2800" dirty="0"/>
            <a:t>Administración de la producción de </a:t>
          </a:r>
          <a:r>
            <a:rPr lang="es-PE" sz="2800" b="1" u="sng" dirty="0"/>
            <a:t>servicios</a:t>
          </a:r>
        </a:p>
      </dgm:t>
    </dgm:pt>
    <dgm:pt modelId="{660A71FE-565B-40AD-BEA3-5611DC41558F}" type="parTrans" cxnId="{D05F4009-6DBC-419D-8CD1-53F96A9E9686}">
      <dgm:prSet/>
      <dgm:spPr/>
      <dgm:t>
        <a:bodyPr/>
        <a:lstStyle/>
        <a:p>
          <a:endParaRPr lang="es-PE"/>
        </a:p>
      </dgm:t>
    </dgm:pt>
    <dgm:pt modelId="{45142760-CB39-4DB3-AC1F-8EFBEFC6C22F}" type="sibTrans" cxnId="{D05F4009-6DBC-419D-8CD1-53F96A9E9686}">
      <dgm:prSet/>
      <dgm:spPr/>
      <dgm:t>
        <a:bodyPr/>
        <a:lstStyle/>
        <a:p>
          <a:endParaRPr lang="es-PE"/>
        </a:p>
      </dgm:t>
    </dgm:pt>
    <dgm:pt modelId="{FFA66F94-9701-43F7-B955-0717EB4BE485}" type="pres">
      <dgm:prSet presAssocID="{07C82F62-FCD3-4100-A809-08CC002949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1AB0B5A-75D0-4798-94F2-F1074EDC8F47}" type="pres">
      <dgm:prSet presAssocID="{2E0D08A3-08C0-4B7A-9318-8AD4DED4464A}" presName="hierRoot1" presStyleCnt="0">
        <dgm:presLayoutVars>
          <dgm:hierBranch val="init"/>
        </dgm:presLayoutVars>
      </dgm:prSet>
      <dgm:spPr/>
    </dgm:pt>
    <dgm:pt modelId="{6CD7E0F3-4CDD-4432-A094-221DE5D17BBA}" type="pres">
      <dgm:prSet presAssocID="{2E0D08A3-08C0-4B7A-9318-8AD4DED4464A}" presName="rootComposite1" presStyleCnt="0"/>
      <dgm:spPr/>
    </dgm:pt>
    <dgm:pt modelId="{45232D78-66A7-4B15-A9CD-3417170142C3}" type="pres">
      <dgm:prSet presAssocID="{2E0D08A3-08C0-4B7A-9318-8AD4DED446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7EA4B3-BECD-4F97-871B-42DF196A0DE5}" type="pres">
      <dgm:prSet presAssocID="{2E0D08A3-08C0-4B7A-9318-8AD4DED4464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C2E27C36-FAEC-43D4-ACAE-7912D3E343B3}" type="pres">
      <dgm:prSet presAssocID="{2E0D08A3-08C0-4B7A-9318-8AD4DED4464A}" presName="hierChild2" presStyleCnt="0"/>
      <dgm:spPr/>
    </dgm:pt>
    <dgm:pt modelId="{ACF739A8-F875-4156-85F7-8012DA86E531}" type="pres">
      <dgm:prSet presAssocID="{769B58E7-CEBC-4E8F-BFE1-3B1569974BC3}" presName="Name37" presStyleLbl="parChTrans1D2" presStyleIdx="0" presStyleCnt="2"/>
      <dgm:spPr/>
      <dgm:t>
        <a:bodyPr/>
        <a:lstStyle/>
        <a:p>
          <a:endParaRPr lang="es-ES"/>
        </a:p>
      </dgm:t>
    </dgm:pt>
    <dgm:pt modelId="{D5FD2CF5-A267-4A51-A6AB-3586C9463448}" type="pres">
      <dgm:prSet presAssocID="{47CD4E4B-88D5-4499-9E33-48C62A5A9E91}" presName="hierRoot2" presStyleCnt="0">
        <dgm:presLayoutVars>
          <dgm:hierBranch val="init"/>
        </dgm:presLayoutVars>
      </dgm:prSet>
      <dgm:spPr/>
    </dgm:pt>
    <dgm:pt modelId="{47A9B2A5-E8D0-4A96-8860-50C5DB3E7535}" type="pres">
      <dgm:prSet presAssocID="{47CD4E4B-88D5-4499-9E33-48C62A5A9E91}" presName="rootComposite" presStyleCnt="0"/>
      <dgm:spPr/>
    </dgm:pt>
    <dgm:pt modelId="{BCCF3F1D-3790-4E75-80A7-46E55D4D69C8}" type="pres">
      <dgm:prSet presAssocID="{47CD4E4B-88D5-4499-9E33-48C62A5A9E9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2F9715-7109-4452-9A81-FF55D93851D2}" type="pres">
      <dgm:prSet presAssocID="{47CD4E4B-88D5-4499-9E33-48C62A5A9E91}" presName="rootConnector" presStyleLbl="node2" presStyleIdx="0" presStyleCnt="2"/>
      <dgm:spPr/>
      <dgm:t>
        <a:bodyPr/>
        <a:lstStyle/>
        <a:p>
          <a:endParaRPr lang="es-ES"/>
        </a:p>
      </dgm:t>
    </dgm:pt>
    <dgm:pt modelId="{BD5C5930-0130-4C1C-A961-E573188FC2E3}" type="pres">
      <dgm:prSet presAssocID="{47CD4E4B-88D5-4499-9E33-48C62A5A9E91}" presName="hierChild4" presStyleCnt="0"/>
      <dgm:spPr/>
    </dgm:pt>
    <dgm:pt modelId="{D59667A0-B6B1-4E78-9897-F3A74E58471E}" type="pres">
      <dgm:prSet presAssocID="{47CD4E4B-88D5-4499-9E33-48C62A5A9E91}" presName="hierChild5" presStyleCnt="0"/>
      <dgm:spPr/>
    </dgm:pt>
    <dgm:pt modelId="{95FB827A-5FBC-4AD7-A0F5-B7D02755048D}" type="pres">
      <dgm:prSet presAssocID="{660A71FE-565B-40AD-BEA3-5611DC41558F}" presName="Name37" presStyleLbl="parChTrans1D2" presStyleIdx="1" presStyleCnt="2"/>
      <dgm:spPr/>
      <dgm:t>
        <a:bodyPr/>
        <a:lstStyle/>
        <a:p>
          <a:endParaRPr lang="es-ES"/>
        </a:p>
      </dgm:t>
    </dgm:pt>
    <dgm:pt modelId="{CB27BA0F-11BA-48ED-83C2-CE73A15F4C0A}" type="pres">
      <dgm:prSet presAssocID="{79A14078-6E01-4E38-B5F5-1159D6ABFD14}" presName="hierRoot2" presStyleCnt="0">
        <dgm:presLayoutVars>
          <dgm:hierBranch val="init"/>
        </dgm:presLayoutVars>
      </dgm:prSet>
      <dgm:spPr/>
    </dgm:pt>
    <dgm:pt modelId="{CA9D5562-03A7-4B30-976A-36F60920C52B}" type="pres">
      <dgm:prSet presAssocID="{79A14078-6E01-4E38-B5F5-1159D6ABFD14}" presName="rootComposite" presStyleCnt="0"/>
      <dgm:spPr/>
    </dgm:pt>
    <dgm:pt modelId="{6E6899CB-346D-42B9-8014-E275BCD10030}" type="pres">
      <dgm:prSet presAssocID="{79A14078-6E01-4E38-B5F5-1159D6ABFD1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EBEB599-B7F6-4E0E-8C18-F747FFAAD517}" type="pres">
      <dgm:prSet presAssocID="{79A14078-6E01-4E38-B5F5-1159D6ABFD14}" presName="rootConnector" presStyleLbl="node2" presStyleIdx="1" presStyleCnt="2"/>
      <dgm:spPr/>
      <dgm:t>
        <a:bodyPr/>
        <a:lstStyle/>
        <a:p>
          <a:endParaRPr lang="es-ES"/>
        </a:p>
      </dgm:t>
    </dgm:pt>
    <dgm:pt modelId="{881F95B3-7C8F-48DD-8E61-38A5F7C85C57}" type="pres">
      <dgm:prSet presAssocID="{79A14078-6E01-4E38-B5F5-1159D6ABFD14}" presName="hierChild4" presStyleCnt="0"/>
      <dgm:spPr/>
    </dgm:pt>
    <dgm:pt modelId="{9B4AA4FF-464F-4EE0-8030-CAE36E892FD5}" type="pres">
      <dgm:prSet presAssocID="{79A14078-6E01-4E38-B5F5-1159D6ABFD14}" presName="hierChild5" presStyleCnt="0"/>
      <dgm:spPr/>
    </dgm:pt>
    <dgm:pt modelId="{EF5532E7-B4E0-457B-9D76-C8456B41EED8}" type="pres">
      <dgm:prSet presAssocID="{2E0D08A3-08C0-4B7A-9318-8AD4DED4464A}" presName="hierChild3" presStyleCnt="0"/>
      <dgm:spPr/>
    </dgm:pt>
  </dgm:ptLst>
  <dgm:cxnLst>
    <dgm:cxn modelId="{4BBD5D01-0EF2-46B0-B137-1B5F755C9BBA}" type="presOf" srcId="{769B58E7-CEBC-4E8F-BFE1-3B1569974BC3}" destId="{ACF739A8-F875-4156-85F7-8012DA86E531}" srcOrd="0" destOrd="0" presId="urn:microsoft.com/office/officeart/2005/8/layout/orgChart1"/>
    <dgm:cxn modelId="{5D9F5099-CCD4-4333-80AA-14003E0AB589}" type="presOf" srcId="{660A71FE-565B-40AD-BEA3-5611DC41558F}" destId="{95FB827A-5FBC-4AD7-A0F5-B7D02755048D}" srcOrd="0" destOrd="0" presId="urn:microsoft.com/office/officeart/2005/8/layout/orgChart1"/>
    <dgm:cxn modelId="{D05F4009-6DBC-419D-8CD1-53F96A9E9686}" srcId="{2E0D08A3-08C0-4B7A-9318-8AD4DED4464A}" destId="{79A14078-6E01-4E38-B5F5-1159D6ABFD14}" srcOrd="1" destOrd="0" parTransId="{660A71FE-565B-40AD-BEA3-5611DC41558F}" sibTransId="{45142760-CB39-4DB3-AC1F-8EFBEFC6C22F}"/>
    <dgm:cxn modelId="{E2951849-54E2-4C69-A310-E80105EB0157}" type="presOf" srcId="{47CD4E4B-88D5-4499-9E33-48C62A5A9E91}" destId="{BCCF3F1D-3790-4E75-80A7-46E55D4D69C8}" srcOrd="0" destOrd="0" presId="urn:microsoft.com/office/officeart/2005/8/layout/orgChart1"/>
    <dgm:cxn modelId="{2007936E-5C4F-4507-B379-B26C9FDAAF43}" type="presOf" srcId="{07C82F62-FCD3-4100-A809-08CC002949AC}" destId="{FFA66F94-9701-43F7-B955-0717EB4BE485}" srcOrd="0" destOrd="0" presId="urn:microsoft.com/office/officeart/2005/8/layout/orgChart1"/>
    <dgm:cxn modelId="{532D7388-F29B-4406-8612-98E94DC5E66F}" type="presOf" srcId="{79A14078-6E01-4E38-B5F5-1159D6ABFD14}" destId="{6E6899CB-346D-42B9-8014-E275BCD10030}" srcOrd="0" destOrd="0" presId="urn:microsoft.com/office/officeart/2005/8/layout/orgChart1"/>
    <dgm:cxn modelId="{E308BED5-1822-4EC8-81F1-5AF952C5189F}" srcId="{07C82F62-FCD3-4100-A809-08CC002949AC}" destId="{2E0D08A3-08C0-4B7A-9318-8AD4DED4464A}" srcOrd="0" destOrd="0" parTransId="{2A301BC3-6868-4007-B2C8-2F6DAA63D34D}" sibTransId="{37B7DE2A-12CC-4C1D-B450-54D967F98D95}"/>
    <dgm:cxn modelId="{0E3C867E-FCDA-4F32-B0D9-87EF3CDB4EDA}" srcId="{2E0D08A3-08C0-4B7A-9318-8AD4DED4464A}" destId="{47CD4E4B-88D5-4499-9E33-48C62A5A9E91}" srcOrd="0" destOrd="0" parTransId="{769B58E7-CEBC-4E8F-BFE1-3B1569974BC3}" sibTransId="{A55D29D2-46BB-47DE-A956-2748210B610E}"/>
    <dgm:cxn modelId="{4C4FA7E2-8E28-4A62-8B7B-9788F78448E9}" type="presOf" srcId="{2E0D08A3-08C0-4B7A-9318-8AD4DED4464A}" destId="{45232D78-66A7-4B15-A9CD-3417170142C3}" srcOrd="0" destOrd="0" presId="urn:microsoft.com/office/officeart/2005/8/layout/orgChart1"/>
    <dgm:cxn modelId="{D7C4DDD3-B21D-41E8-844C-2D1F75C4BCE2}" type="presOf" srcId="{79A14078-6E01-4E38-B5F5-1159D6ABFD14}" destId="{BEBEB599-B7F6-4E0E-8C18-F747FFAAD517}" srcOrd="1" destOrd="0" presId="urn:microsoft.com/office/officeart/2005/8/layout/orgChart1"/>
    <dgm:cxn modelId="{3DB5EC93-026F-42AF-86B0-9EC1BBDF3593}" type="presOf" srcId="{2E0D08A3-08C0-4B7A-9318-8AD4DED4464A}" destId="{E57EA4B3-BECD-4F97-871B-42DF196A0DE5}" srcOrd="1" destOrd="0" presId="urn:microsoft.com/office/officeart/2005/8/layout/orgChart1"/>
    <dgm:cxn modelId="{47CE0488-EF8E-46D5-9E01-67B8D93D0BF3}" type="presOf" srcId="{47CD4E4B-88D5-4499-9E33-48C62A5A9E91}" destId="{212F9715-7109-4452-9A81-FF55D93851D2}" srcOrd="1" destOrd="0" presId="urn:microsoft.com/office/officeart/2005/8/layout/orgChart1"/>
    <dgm:cxn modelId="{EA190B82-1A82-425A-ACC6-C9B64DAD16C5}" type="presParOf" srcId="{FFA66F94-9701-43F7-B955-0717EB4BE485}" destId="{D1AB0B5A-75D0-4798-94F2-F1074EDC8F47}" srcOrd="0" destOrd="0" presId="urn:microsoft.com/office/officeart/2005/8/layout/orgChart1"/>
    <dgm:cxn modelId="{FDBA6FF0-7062-406A-84A6-8868F3F896CB}" type="presParOf" srcId="{D1AB0B5A-75D0-4798-94F2-F1074EDC8F47}" destId="{6CD7E0F3-4CDD-4432-A094-221DE5D17BBA}" srcOrd="0" destOrd="0" presId="urn:microsoft.com/office/officeart/2005/8/layout/orgChart1"/>
    <dgm:cxn modelId="{6557CF89-488F-44F8-8490-790B6CB00F6E}" type="presParOf" srcId="{6CD7E0F3-4CDD-4432-A094-221DE5D17BBA}" destId="{45232D78-66A7-4B15-A9CD-3417170142C3}" srcOrd="0" destOrd="0" presId="urn:microsoft.com/office/officeart/2005/8/layout/orgChart1"/>
    <dgm:cxn modelId="{3F5623E5-8459-42DD-A2AF-363A48F66715}" type="presParOf" srcId="{6CD7E0F3-4CDD-4432-A094-221DE5D17BBA}" destId="{E57EA4B3-BECD-4F97-871B-42DF196A0DE5}" srcOrd="1" destOrd="0" presId="urn:microsoft.com/office/officeart/2005/8/layout/orgChart1"/>
    <dgm:cxn modelId="{7287E96A-FA9A-4D60-B051-6EF8088288CF}" type="presParOf" srcId="{D1AB0B5A-75D0-4798-94F2-F1074EDC8F47}" destId="{C2E27C36-FAEC-43D4-ACAE-7912D3E343B3}" srcOrd="1" destOrd="0" presId="urn:microsoft.com/office/officeart/2005/8/layout/orgChart1"/>
    <dgm:cxn modelId="{4026625E-D157-4211-82C4-003FA4DD804A}" type="presParOf" srcId="{C2E27C36-FAEC-43D4-ACAE-7912D3E343B3}" destId="{ACF739A8-F875-4156-85F7-8012DA86E531}" srcOrd="0" destOrd="0" presId="urn:microsoft.com/office/officeart/2005/8/layout/orgChart1"/>
    <dgm:cxn modelId="{8BF4B4ED-2F3A-4203-BD72-9502CF2E73D9}" type="presParOf" srcId="{C2E27C36-FAEC-43D4-ACAE-7912D3E343B3}" destId="{D5FD2CF5-A267-4A51-A6AB-3586C9463448}" srcOrd="1" destOrd="0" presId="urn:microsoft.com/office/officeart/2005/8/layout/orgChart1"/>
    <dgm:cxn modelId="{9A50C250-1DA9-48D4-ABDE-634290DF5B51}" type="presParOf" srcId="{D5FD2CF5-A267-4A51-A6AB-3586C9463448}" destId="{47A9B2A5-E8D0-4A96-8860-50C5DB3E7535}" srcOrd="0" destOrd="0" presId="urn:microsoft.com/office/officeart/2005/8/layout/orgChart1"/>
    <dgm:cxn modelId="{18C163A8-2267-4761-ADB6-991EE94E085C}" type="presParOf" srcId="{47A9B2A5-E8D0-4A96-8860-50C5DB3E7535}" destId="{BCCF3F1D-3790-4E75-80A7-46E55D4D69C8}" srcOrd="0" destOrd="0" presId="urn:microsoft.com/office/officeart/2005/8/layout/orgChart1"/>
    <dgm:cxn modelId="{5C248503-BE03-498A-807D-35EB23768148}" type="presParOf" srcId="{47A9B2A5-E8D0-4A96-8860-50C5DB3E7535}" destId="{212F9715-7109-4452-9A81-FF55D93851D2}" srcOrd="1" destOrd="0" presId="urn:microsoft.com/office/officeart/2005/8/layout/orgChart1"/>
    <dgm:cxn modelId="{CC01732A-DA00-431E-8F88-A3E2E6647EEE}" type="presParOf" srcId="{D5FD2CF5-A267-4A51-A6AB-3586C9463448}" destId="{BD5C5930-0130-4C1C-A961-E573188FC2E3}" srcOrd="1" destOrd="0" presId="urn:microsoft.com/office/officeart/2005/8/layout/orgChart1"/>
    <dgm:cxn modelId="{5DC4E212-DD09-4C80-A550-A2930C497E4D}" type="presParOf" srcId="{D5FD2CF5-A267-4A51-A6AB-3586C9463448}" destId="{D59667A0-B6B1-4E78-9897-F3A74E58471E}" srcOrd="2" destOrd="0" presId="urn:microsoft.com/office/officeart/2005/8/layout/orgChart1"/>
    <dgm:cxn modelId="{2F5F79AC-BD32-4A11-93A1-F9D20342BC90}" type="presParOf" srcId="{C2E27C36-FAEC-43D4-ACAE-7912D3E343B3}" destId="{95FB827A-5FBC-4AD7-A0F5-B7D02755048D}" srcOrd="2" destOrd="0" presId="urn:microsoft.com/office/officeart/2005/8/layout/orgChart1"/>
    <dgm:cxn modelId="{C0CAAC21-D351-43F9-8FF6-0FCBC7E6D9FE}" type="presParOf" srcId="{C2E27C36-FAEC-43D4-ACAE-7912D3E343B3}" destId="{CB27BA0F-11BA-48ED-83C2-CE73A15F4C0A}" srcOrd="3" destOrd="0" presId="urn:microsoft.com/office/officeart/2005/8/layout/orgChart1"/>
    <dgm:cxn modelId="{32B035C8-65EB-43BB-B23F-5F6E44748CB8}" type="presParOf" srcId="{CB27BA0F-11BA-48ED-83C2-CE73A15F4C0A}" destId="{CA9D5562-03A7-4B30-976A-36F60920C52B}" srcOrd="0" destOrd="0" presId="urn:microsoft.com/office/officeart/2005/8/layout/orgChart1"/>
    <dgm:cxn modelId="{57B017AF-864F-47AE-87AD-3879E9AFE16C}" type="presParOf" srcId="{CA9D5562-03A7-4B30-976A-36F60920C52B}" destId="{6E6899CB-346D-42B9-8014-E275BCD10030}" srcOrd="0" destOrd="0" presId="urn:microsoft.com/office/officeart/2005/8/layout/orgChart1"/>
    <dgm:cxn modelId="{BA7C3707-BBA8-4584-903A-9FEBB5989CC4}" type="presParOf" srcId="{CA9D5562-03A7-4B30-976A-36F60920C52B}" destId="{BEBEB599-B7F6-4E0E-8C18-F747FFAAD517}" srcOrd="1" destOrd="0" presId="urn:microsoft.com/office/officeart/2005/8/layout/orgChart1"/>
    <dgm:cxn modelId="{917E7621-8FA3-4F95-832D-F85A02CFADDB}" type="presParOf" srcId="{CB27BA0F-11BA-48ED-83C2-CE73A15F4C0A}" destId="{881F95B3-7C8F-48DD-8E61-38A5F7C85C57}" srcOrd="1" destOrd="0" presId="urn:microsoft.com/office/officeart/2005/8/layout/orgChart1"/>
    <dgm:cxn modelId="{F337CA4A-76CE-4029-91FC-C29DF0341BC5}" type="presParOf" srcId="{CB27BA0F-11BA-48ED-83C2-CE73A15F4C0A}" destId="{9B4AA4FF-464F-4EE0-8030-CAE36E892FD5}" srcOrd="2" destOrd="0" presId="urn:microsoft.com/office/officeart/2005/8/layout/orgChart1"/>
    <dgm:cxn modelId="{140370EB-9F68-4C56-9A17-D817F27B7749}" type="presParOf" srcId="{D1AB0B5A-75D0-4798-94F2-F1074EDC8F47}" destId="{EF5532E7-B4E0-457B-9D76-C8456B41EE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82F62-FCD3-4100-A809-08CC002949AC}" type="doc">
      <dgm:prSet loTypeId="urn:microsoft.com/office/officeart/2005/8/layout/orgChart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2E0D08A3-08C0-4B7A-9318-8AD4DED4464A}">
      <dgm:prSet phldrT="[Texto]"/>
      <dgm:spPr/>
      <dgm:t>
        <a:bodyPr/>
        <a:lstStyle/>
        <a:p>
          <a:r>
            <a:rPr lang="es-PE" b="1" dirty="0">
              <a:solidFill>
                <a:srgbClr val="0070C0"/>
              </a:solidFill>
            </a:rPr>
            <a:t>Producción de bienes físicos</a:t>
          </a:r>
        </a:p>
      </dgm:t>
    </dgm:pt>
    <dgm:pt modelId="{2A301BC3-6868-4007-B2C8-2F6DAA63D34D}" type="parTrans" cxnId="{E308BED5-1822-4EC8-81F1-5AF952C5189F}">
      <dgm:prSet/>
      <dgm:spPr/>
      <dgm:t>
        <a:bodyPr/>
        <a:lstStyle/>
        <a:p>
          <a:endParaRPr lang="es-PE"/>
        </a:p>
      </dgm:t>
    </dgm:pt>
    <dgm:pt modelId="{37B7DE2A-12CC-4C1D-B450-54D967F98D95}" type="sibTrans" cxnId="{E308BED5-1822-4EC8-81F1-5AF952C5189F}">
      <dgm:prSet/>
      <dgm:spPr/>
      <dgm:t>
        <a:bodyPr/>
        <a:lstStyle/>
        <a:p>
          <a:endParaRPr lang="es-PE"/>
        </a:p>
      </dgm:t>
    </dgm:pt>
    <dgm:pt modelId="{47CD4E4B-88D5-4499-9E33-48C62A5A9E91}">
      <dgm:prSet phldrT="[Texto]" custT="1"/>
      <dgm:spPr/>
      <dgm:t>
        <a:bodyPr/>
        <a:lstStyle/>
        <a:p>
          <a:r>
            <a:rPr lang="es-PE" sz="1800" b="1" dirty="0"/>
            <a:t>Manufactura</a:t>
          </a:r>
        </a:p>
        <a:p>
          <a:r>
            <a:rPr lang="es-PE" sz="1600" dirty="0"/>
            <a:t>Construcción Fabricación Ensamblaje</a:t>
          </a:r>
          <a:endParaRPr lang="es-PE" sz="1600" b="1" u="sng" dirty="0"/>
        </a:p>
      </dgm:t>
    </dgm:pt>
    <dgm:pt modelId="{769B58E7-CEBC-4E8F-BFE1-3B1569974BC3}" type="parTrans" cxnId="{0E3C867E-FCDA-4F32-B0D9-87EF3CDB4EDA}">
      <dgm:prSet/>
      <dgm:spPr/>
      <dgm:t>
        <a:bodyPr/>
        <a:lstStyle/>
        <a:p>
          <a:endParaRPr lang="es-PE"/>
        </a:p>
      </dgm:t>
    </dgm:pt>
    <dgm:pt modelId="{A55D29D2-46BB-47DE-A956-2748210B610E}" type="sibTrans" cxnId="{0E3C867E-FCDA-4F32-B0D9-87EF3CDB4EDA}">
      <dgm:prSet/>
      <dgm:spPr/>
      <dgm:t>
        <a:bodyPr/>
        <a:lstStyle/>
        <a:p>
          <a:endParaRPr lang="es-PE"/>
        </a:p>
      </dgm:t>
    </dgm:pt>
    <dgm:pt modelId="{79A14078-6E01-4E38-B5F5-1159D6ABFD14}">
      <dgm:prSet phldrT="[Texto]" custT="1"/>
      <dgm:spPr/>
      <dgm:t>
        <a:bodyPr/>
        <a:lstStyle/>
        <a:p>
          <a:r>
            <a:rPr lang="es-PE" sz="1800" b="1" dirty="0"/>
            <a:t>Conversión</a:t>
          </a:r>
        </a:p>
        <a:p>
          <a:r>
            <a:rPr lang="es-PE" sz="1800" dirty="0"/>
            <a:t> </a:t>
          </a:r>
          <a:r>
            <a:rPr lang="es-PE" sz="1600" dirty="0"/>
            <a:t>Extracción Transformación Reducción</a:t>
          </a:r>
          <a:endParaRPr lang="es-PE" sz="1600" b="1" u="sng" dirty="0"/>
        </a:p>
      </dgm:t>
    </dgm:pt>
    <dgm:pt modelId="{660A71FE-565B-40AD-BEA3-5611DC41558F}" type="parTrans" cxnId="{D05F4009-6DBC-419D-8CD1-53F96A9E9686}">
      <dgm:prSet/>
      <dgm:spPr/>
      <dgm:t>
        <a:bodyPr/>
        <a:lstStyle/>
        <a:p>
          <a:endParaRPr lang="es-PE"/>
        </a:p>
      </dgm:t>
    </dgm:pt>
    <dgm:pt modelId="{45142760-CB39-4DB3-AC1F-8EFBEFC6C22F}" type="sibTrans" cxnId="{D05F4009-6DBC-419D-8CD1-53F96A9E9686}">
      <dgm:prSet/>
      <dgm:spPr/>
      <dgm:t>
        <a:bodyPr/>
        <a:lstStyle/>
        <a:p>
          <a:endParaRPr lang="es-PE"/>
        </a:p>
      </dgm:t>
    </dgm:pt>
    <dgm:pt modelId="{199327AA-A680-4647-A308-70FB3E5A1147}">
      <dgm:prSet phldrT="[Texto]" custT="1"/>
      <dgm:spPr/>
      <dgm:t>
        <a:bodyPr/>
        <a:lstStyle/>
        <a:p>
          <a:r>
            <a:rPr lang="es-PE" sz="1800" b="1" u="none" dirty="0"/>
            <a:t>Reparaciones</a:t>
          </a:r>
        </a:p>
        <a:p>
          <a:r>
            <a:rPr lang="es-PE" sz="1800" b="1" u="none" dirty="0"/>
            <a:t> </a:t>
          </a:r>
          <a:r>
            <a:rPr lang="es-PE" sz="1600" b="0" u="none" dirty="0"/>
            <a:t>Reconstrucción Renovación Restauración</a:t>
          </a:r>
          <a:endParaRPr lang="es-PE" sz="2400" b="0" u="none" dirty="0"/>
        </a:p>
      </dgm:t>
    </dgm:pt>
    <dgm:pt modelId="{03D60794-473C-4421-8A92-05D3AF8EA23C}" type="parTrans" cxnId="{62718FE4-40E1-4D22-AFD8-8C73BC4EF5E4}">
      <dgm:prSet/>
      <dgm:spPr/>
      <dgm:t>
        <a:bodyPr/>
        <a:lstStyle/>
        <a:p>
          <a:endParaRPr lang="es-PE"/>
        </a:p>
      </dgm:t>
    </dgm:pt>
    <dgm:pt modelId="{4D42AF65-7003-45B0-8262-27CA549E7D44}" type="sibTrans" cxnId="{62718FE4-40E1-4D22-AFD8-8C73BC4EF5E4}">
      <dgm:prSet/>
      <dgm:spPr/>
      <dgm:t>
        <a:bodyPr/>
        <a:lstStyle/>
        <a:p>
          <a:endParaRPr lang="es-PE"/>
        </a:p>
      </dgm:t>
    </dgm:pt>
    <dgm:pt modelId="{FFA66F94-9701-43F7-B955-0717EB4BE485}" type="pres">
      <dgm:prSet presAssocID="{07C82F62-FCD3-4100-A809-08CC002949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1AB0B5A-75D0-4798-94F2-F1074EDC8F47}" type="pres">
      <dgm:prSet presAssocID="{2E0D08A3-08C0-4B7A-9318-8AD4DED4464A}" presName="hierRoot1" presStyleCnt="0">
        <dgm:presLayoutVars>
          <dgm:hierBranch val="init"/>
        </dgm:presLayoutVars>
      </dgm:prSet>
      <dgm:spPr/>
    </dgm:pt>
    <dgm:pt modelId="{6CD7E0F3-4CDD-4432-A094-221DE5D17BBA}" type="pres">
      <dgm:prSet presAssocID="{2E0D08A3-08C0-4B7A-9318-8AD4DED4464A}" presName="rootComposite1" presStyleCnt="0"/>
      <dgm:spPr/>
    </dgm:pt>
    <dgm:pt modelId="{45232D78-66A7-4B15-A9CD-3417170142C3}" type="pres">
      <dgm:prSet presAssocID="{2E0D08A3-08C0-4B7A-9318-8AD4DED4464A}" presName="rootText1" presStyleLbl="node0" presStyleIdx="0" presStyleCnt="1" custScaleX="1373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7EA4B3-BECD-4F97-871B-42DF196A0DE5}" type="pres">
      <dgm:prSet presAssocID="{2E0D08A3-08C0-4B7A-9318-8AD4DED4464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C2E27C36-FAEC-43D4-ACAE-7912D3E343B3}" type="pres">
      <dgm:prSet presAssocID="{2E0D08A3-08C0-4B7A-9318-8AD4DED4464A}" presName="hierChild2" presStyleCnt="0"/>
      <dgm:spPr/>
    </dgm:pt>
    <dgm:pt modelId="{ACF739A8-F875-4156-85F7-8012DA86E531}" type="pres">
      <dgm:prSet presAssocID="{769B58E7-CEBC-4E8F-BFE1-3B1569974BC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D5FD2CF5-A267-4A51-A6AB-3586C9463448}" type="pres">
      <dgm:prSet presAssocID="{47CD4E4B-88D5-4499-9E33-48C62A5A9E91}" presName="hierRoot2" presStyleCnt="0">
        <dgm:presLayoutVars>
          <dgm:hierBranch val="init"/>
        </dgm:presLayoutVars>
      </dgm:prSet>
      <dgm:spPr/>
    </dgm:pt>
    <dgm:pt modelId="{47A9B2A5-E8D0-4A96-8860-50C5DB3E7535}" type="pres">
      <dgm:prSet presAssocID="{47CD4E4B-88D5-4499-9E33-48C62A5A9E91}" presName="rootComposite" presStyleCnt="0"/>
      <dgm:spPr/>
    </dgm:pt>
    <dgm:pt modelId="{BCCF3F1D-3790-4E75-80A7-46E55D4D69C8}" type="pres">
      <dgm:prSet presAssocID="{47CD4E4B-88D5-4499-9E33-48C62A5A9E9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2F9715-7109-4452-9A81-FF55D93851D2}" type="pres">
      <dgm:prSet presAssocID="{47CD4E4B-88D5-4499-9E33-48C62A5A9E91}" presName="rootConnector" presStyleLbl="node2" presStyleIdx="0" presStyleCnt="3"/>
      <dgm:spPr/>
      <dgm:t>
        <a:bodyPr/>
        <a:lstStyle/>
        <a:p>
          <a:endParaRPr lang="es-ES"/>
        </a:p>
      </dgm:t>
    </dgm:pt>
    <dgm:pt modelId="{BD5C5930-0130-4C1C-A961-E573188FC2E3}" type="pres">
      <dgm:prSet presAssocID="{47CD4E4B-88D5-4499-9E33-48C62A5A9E91}" presName="hierChild4" presStyleCnt="0"/>
      <dgm:spPr/>
    </dgm:pt>
    <dgm:pt modelId="{D59667A0-B6B1-4E78-9897-F3A74E58471E}" type="pres">
      <dgm:prSet presAssocID="{47CD4E4B-88D5-4499-9E33-48C62A5A9E91}" presName="hierChild5" presStyleCnt="0"/>
      <dgm:spPr/>
    </dgm:pt>
    <dgm:pt modelId="{95FB827A-5FBC-4AD7-A0F5-B7D02755048D}" type="pres">
      <dgm:prSet presAssocID="{660A71FE-565B-40AD-BEA3-5611DC41558F}" presName="Name37" presStyleLbl="parChTrans1D2" presStyleIdx="1" presStyleCnt="3"/>
      <dgm:spPr/>
      <dgm:t>
        <a:bodyPr/>
        <a:lstStyle/>
        <a:p>
          <a:endParaRPr lang="es-ES"/>
        </a:p>
      </dgm:t>
    </dgm:pt>
    <dgm:pt modelId="{CB27BA0F-11BA-48ED-83C2-CE73A15F4C0A}" type="pres">
      <dgm:prSet presAssocID="{79A14078-6E01-4E38-B5F5-1159D6ABFD14}" presName="hierRoot2" presStyleCnt="0">
        <dgm:presLayoutVars>
          <dgm:hierBranch val="init"/>
        </dgm:presLayoutVars>
      </dgm:prSet>
      <dgm:spPr/>
    </dgm:pt>
    <dgm:pt modelId="{CA9D5562-03A7-4B30-976A-36F60920C52B}" type="pres">
      <dgm:prSet presAssocID="{79A14078-6E01-4E38-B5F5-1159D6ABFD14}" presName="rootComposite" presStyleCnt="0"/>
      <dgm:spPr/>
    </dgm:pt>
    <dgm:pt modelId="{6E6899CB-346D-42B9-8014-E275BCD10030}" type="pres">
      <dgm:prSet presAssocID="{79A14078-6E01-4E38-B5F5-1159D6ABFD14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EBEB599-B7F6-4E0E-8C18-F747FFAAD517}" type="pres">
      <dgm:prSet presAssocID="{79A14078-6E01-4E38-B5F5-1159D6ABFD14}" presName="rootConnector" presStyleLbl="node2" presStyleIdx="1" presStyleCnt="3"/>
      <dgm:spPr/>
      <dgm:t>
        <a:bodyPr/>
        <a:lstStyle/>
        <a:p>
          <a:endParaRPr lang="es-ES"/>
        </a:p>
      </dgm:t>
    </dgm:pt>
    <dgm:pt modelId="{881F95B3-7C8F-48DD-8E61-38A5F7C85C57}" type="pres">
      <dgm:prSet presAssocID="{79A14078-6E01-4E38-B5F5-1159D6ABFD14}" presName="hierChild4" presStyleCnt="0"/>
      <dgm:spPr/>
    </dgm:pt>
    <dgm:pt modelId="{9B4AA4FF-464F-4EE0-8030-CAE36E892FD5}" type="pres">
      <dgm:prSet presAssocID="{79A14078-6E01-4E38-B5F5-1159D6ABFD14}" presName="hierChild5" presStyleCnt="0"/>
      <dgm:spPr/>
    </dgm:pt>
    <dgm:pt modelId="{49146AE6-16EC-4C1C-A859-4A06F1D5EBF0}" type="pres">
      <dgm:prSet presAssocID="{03D60794-473C-4421-8A92-05D3AF8EA23C}" presName="Name37" presStyleLbl="parChTrans1D2" presStyleIdx="2" presStyleCnt="3"/>
      <dgm:spPr/>
      <dgm:t>
        <a:bodyPr/>
        <a:lstStyle/>
        <a:p>
          <a:endParaRPr lang="es-ES"/>
        </a:p>
      </dgm:t>
    </dgm:pt>
    <dgm:pt modelId="{A8054387-A39C-4859-96A1-2E86F49D4848}" type="pres">
      <dgm:prSet presAssocID="{199327AA-A680-4647-A308-70FB3E5A1147}" presName="hierRoot2" presStyleCnt="0">
        <dgm:presLayoutVars>
          <dgm:hierBranch val="init"/>
        </dgm:presLayoutVars>
      </dgm:prSet>
      <dgm:spPr/>
    </dgm:pt>
    <dgm:pt modelId="{83BBF0B7-F25E-4FD9-A0D1-AF408B9FD486}" type="pres">
      <dgm:prSet presAssocID="{199327AA-A680-4647-A308-70FB3E5A1147}" presName="rootComposite" presStyleCnt="0"/>
      <dgm:spPr/>
    </dgm:pt>
    <dgm:pt modelId="{F1B23A4E-039A-4281-BCB0-36EF08A39CFD}" type="pres">
      <dgm:prSet presAssocID="{199327AA-A680-4647-A308-70FB3E5A1147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7A5613-9600-482C-85CB-F767E9C6DEDE}" type="pres">
      <dgm:prSet presAssocID="{199327AA-A680-4647-A308-70FB3E5A1147}" presName="rootConnector" presStyleLbl="node2" presStyleIdx="2" presStyleCnt="3"/>
      <dgm:spPr/>
      <dgm:t>
        <a:bodyPr/>
        <a:lstStyle/>
        <a:p>
          <a:endParaRPr lang="es-ES"/>
        </a:p>
      </dgm:t>
    </dgm:pt>
    <dgm:pt modelId="{44CA56EF-72E4-400A-B6EC-C86268711CEB}" type="pres">
      <dgm:prSet presAssocID="{199327AA-A680-4647-A308-70FB3E5A1147}" presName="hierChild4" presStyleCnt="0"/>
      <dgm:spPr/>
    </dgm:pt>
    <dgm:pt modelId="{4B20AFA6-638C-45AF-8FE9-B6DB63980385}" type="pres">
      <dgm:prSet presAssocID="{199327AA-A680-4647-A308-70FB3E5A1147}" presName="hierChild5" presStyleCnt="0"/>
      <dgm:spPr/>
    </dgm:pt>
    <dgm:pt modelId="{EF5532E7-B4E0-457B-9D76-C8456B41EED8}" type="pres">
      <dgm:prSet presAssocID="{2E0D08A3-08C0-4B7A-9318-8AD4DED4464A}" presName="hierChild3" presStyleCnt="0"/>
      <dgm:spPr/>
    </dgm:pt>
  </dgm:ptLst>
  <dgm:cxnLst>
    <dgm:cxn modelId="{30EBEA62-8160-4535-91FA-371978778E24}" type="presOf" srcId="{47CD4E4B-88D5-4499-9E33-48C62A5A9E91}" destId="{212F9715-7109-4452-9A81-FF55D93851D2}" srcOrd="1" destOrd="0" presId="urn:microsoft.com/office/officeart/2005/8/layout/orgChart1"/>
    <dgm:cxn modelId="{87268087-E758-4026-BAA9-477FC930E8AD}" type="presOf" srcId="{79A14078-6E01-4E38-B5F5-1159D6ABFD14}" destId="{6E6899CB-346D-42B9-8014-E275BCD10030}" srcOrd="0" destOrd="0" presId="urn:microsoft.com/office/officeart/2005/8/layout/orgChart1"/>
    <dgm:cxn modelId="{016DABEF-6BFD-46D6-8983-84692CEB0848}" type="presOf" srcId="{199327AA-A680-4647-A308-70FB3E5A1147}" destId="{617A5613-9600-482C-85CB-F767E9C6DEDE}" srcOrd="1" destOrd="0" presId="urn:microsoft.com/office/officeart/2005/8/layout/orgChart1"/>
    <dgm:cxn modelId="{27670F04-D6F3-4DA7-AD58-329342625AB3}" type="presOf" srcId="{47CD4E4B-88D5-4499-9E33-48C62A5A9E91}" destId="{BCCF3F1D-3790-4E75-80A7-46E55D4D69C8}" srcOrd="0" destOrd="0" presId="urn:microsoft.com/office/officeart/2005/8/layout/orgChart1"/>
    <dgm:cxn modelId="{48294932-30F9-487C-A492-C02AA48E0033}" type="presOf" srcId="{07C82F62-FCD3-4100-A809-08CC002949AC}" destId="{FFA66F94-9701-43F7-B955-0717EB4BE485}" srcOrd="0" destOrd="0" presId="urn:microsoft.com/office/officeart/2005/8/layout/orgChart1"/>
    <dgm:cxn modelId="{968B8CA5-17D6-434E-9AE1-26C353C37A8D}" type="presOf" srcId="{769B58E7-CEBC-4E8F-BFE1-3B1569974BC3}" destId="{ACF739A8-F875-4156-85F7-8012DA86E531}" srcOrd="0" destOrd="0" presId="urn:microsoft.com/office/officeart/2005/8/layout/orgChart1"/>
    <dgm:cxn modelId="{C699E151-4FEF-40C5-8AD0-32F056D25407}" type="presOf" srcId="{660A71FE-565B-40AD-BEA3-5611DC41558F}" destId="{95FB827A-5FBC-4AD7-A0F5-B7D02755048D}" srcOrd="0" destOrd="0" presId="urn:microsoft.com/office/officeart/2005/8/layout/orgChart1"/>
    <dgm:cxn modelId="{155017E2-0198-496C-949D-BAE1782EECC2}" type="presOf" srcId="{2E0D08A3-08C0-4B7A-9318-8AD4DED4464A}" destId="{45232D78-66A7-4B15-A9CD-3417170142C3}" srcOrd="0" destOrd="0" presId="urn:microsoft.com/office/officeart/2005/8/layout/orgChart1"/>
    <dgm:cxn modelId="{62718FE4-40E1-4D22-AFD8-8C73BC4EF5E4}" srcId="{2E0D08A3-08C0-4B7A-9318-8AD4DED4464A}" destId="{199327AA-A680-4647-A308-70FB3E5A1147}" srcOrd="2" destOrd="0" parTransId="{03D60794-473C-4421-8A92-05D3AF8EA23C}" sibTransId="{4D42AF65-7003-45B0-8262-27CA549E7D44}"/>
    <dgm:cxn modelId="{D5AB5F42-DDC5-4921-9A9A-9A1F8B722872}" type="presOf" srcId="{2E0D08A3-08C0-4B7A-9318-8AD4DED4464A}" destId="{E57EA4B3-BECD-4F97-871B-42DF196A0DE5}" srcOrd="1" destOrd="0" presId="urn:microsoft.com/office/officeart/2005/8/layout/orgChart1"/>
    <dgm:cxn modelId="{720787B7-7D32-483F-A052-017036D697C5}" type="presOf" srcId="{199327AA-A680-4647-A308-70FB3E5A1147}" destId="{F1B23A4E-039A-4281-BCB0-36EF08A39CFD}" srcOrd="0" destOrd="0" presId="urn:microsoft.com/office/officeart/2005/8/layout/orgChart1"/>
    <dgm:cxn modelId="{D0D2C414-6C53-4224-A6A6-0CA060AADB63}" type="presOf" srcId="{03D60794-473C-4421-8A92-05D3AF8EA23C}" destId="{49146AE6-16EC-4C1C-A859-4A06F1D5EBF0}" srcOrd="0" destOrd="0" presId="urn:microsoft.com/office/officeart/2005/8/layout/orgChart1"/>
    <dgm:cxn modelId="{A1DCF953-3518-4932-8DDC-50459C4D27FC}" type="presOf" srcId="{79A14078-6E01-4E38-B5F5-1159D6ABFD14}" destId="{BEBEB599-B7F6-4E0E-8C18-F747FFAAD517}" srcOrd="1" destOrd="0" presId="urn:microsoft.com/office/officeart/2005/8/layout/orgChart1"/>
    <dgm:cxn modelId="{D05F4009-6DBC-419D-8CD1-53F96A9E9686}" srcId="{2E0D08A3-08C0-4B7A-9318-8AD4DED4464A}" destId="{79A14078-6E01-4E38-B5F5-1159D6ABFD14}" srcOrd="1" destOrd="0" parTransId="{660A71FE-565B-40AD-BEA3-5611DC41558F}" sibTransId="{45142760-CB39-4DB3-AC1F-8EFBEFC6C22F}"/>
    <dgm:cxn modelId="{E308BED5-1822-4EC8-81F1-5AF952C5189F}" srcId="{07C82F62-FCD3-4100-A809-08CC002949AC}" destId="{2E0D08A3-08C0-4B7A-9318-8AD4DED4464A}" srcOrd="0" destOrd="0" parTransId="{2A301BC3-6868-4007-B2C8-2F6DAA63D34D}" sibTransId="{37B7DE2A-12CC-4C1D-B450-54D967F98D95}"/>
    <dgm:cxn modelId="{0E3C867E-FCDA-4F32-B0D9-87EF3CDB4EDA}" srcId="{2E0D08A3-08C0-4B7A-9318-8AD4DED4464A}" destId="{47CD4E4B-88D5-4499-9E33-48C62A5A9E91}" srcOrd="0" destOrd="0" parTransId="{769B58E7-CEBC-4E8F-BFE1-3B1569974BC3}" sibTransId="{A55D29D2-46BB-47DE-A956-2748210B610E}"/>
    <dgm:cxn modelId="{2DF5D16F-035E-4F74-85A5-7AE7A7686667}" type="presParOf" srcId="{FFA66F94-9701-43F7-B955-0717EB4BE485}" destId="{D1AB0B5A-75D0-4798-94F2-F1074EDC8F47}" srcOrd="0" destOrd="0" presId="urn:microsoft.com/office/officeart/2005/8/layout/orgChart1"/>
    <dgm:cxn modelId="{9D07B9D4-538B-4573-9782-B35C776F9F32}" type="presParOf" srcId="{D1AB0B5A-75D0-4798-94F2-F1074EDC8F47}" destId="{6CD7E0F3-4CDD-4432-A094-221DE5D17BBA}" srcOrd="0" destOrd="0" presId="urn:microsoft.com/office/officeart/2005/8/layout/orgChart1"/>
    <dgm:cxn modelId="{6119E1D6-3255-4B2C-92B0-966F2CD9146D}" type="presParOf" srcId="{6CD7E0F3-4CDD-4432-A094-221DE5D17BBA}" destId="{45232D78-66A7-4B15-A9CD-3417170142C3}" srcOrd="0" destOrd="0" presId="urn:microsoft.com/office/officeart/2005/8/layout/orgChart1"/>
    <dgm:cxn modelId="{DD9DE7A1-1868-4CE9-9C38-E63B786397CD}" type="presParOf" srcId="{6CD7E0F3-4CDD-4432-A094-221DE5D17BBA}" destId="{E57EA4B3-BECD-4F97-871B-42DF196A0DE5}" srcOrd="1" destOrd="0" presId="urn:microsoft.com/office/officeart/2005/8/layout/orgChart1"/>
    <dgm:cxn modelId="{33F6E102-3B64-4E44-B859-B524E47E77CD}" type="presParOf" srcId="{D1AB0B5A-75D0-4798-94F2-F1074EDC8F47}" destId="{C2E27C36-FAEC-43D4-ACAE-7912D3E343B3}" srcOrd="1" destOrd="0" presId="urn:microsoft.com/office/officeart/2005/8/layout/orgChart1"/>
    <dgm:cxn modelId="{AEBC6D82-70A1-48CC-8F1C-14D265174EFD}" type="presParOf" srcId="{C2E27C36-FAEC-43D4-ACAE-7912D3E343B3}" destId="{ACF739A8-F875-4156-85F7-8012DA86E531}" srcOrd="0" destOrd="0" presId="urn:microsoft.com/office/officeart/2005/8/layout/orgChart1"/>
    <dgm:cxn modelId="{89C8B468-CA82-452C-A05A-793243C56E8A}" type="presParOf" srcId="{C2E27C36-FAEC-43D4-ACAE-7912D3E343B3}" destId="{D5FD2CF5-A267-4A51-A6AB-3586C9463448}" srcOrd="1" destOrd="0" presId="urn:microsoft.com/office/officeart/2005/8/layout/orgChart1"/>
    <dgm:cxn modelId="{35FC397E-8AB8-407C-A2A9-35BCFD234121}" type="presParOf" srcId="{D5FD2CF5-A267-4A51-A6AB-3586C9463448}" destId="{47A9B2A5-E8D0-4A96-8860-50C5DB3E7535}" srcOrd="0" destOrd="0" presId="urn:microsoft.com/office/officeart/2005/8/layout/orgChart1"/>
    <dgm:cxn modelId="{11154921-0C29-4449-BFA0-34BE7853DD50}" type="presParOf" srcId="{47A9B2A5-E8D0-4A96-8860-50C5DB3E7535}" destId="{BCCF3F1D-3790-4E75-80A7-46E55D4D69C8}" srcOrd="0" destOrd="0" presId="urn:microsoft.com/office/officeart/2005/8/layout/orgChart1"/>
    <dgm:cxn modelId="{B1559289-69AA-4D74-816F-57C65085B063}" type="presParOf" srcId="{47A9B2A5-E8D0-4A96-8860-50C5DB3E7535}" destId="{212F9715-7109-4452-9A81-FF55D93851D2}" srcOrd="1" destOrd="0" presId="urn:microsoft.com/office/officeart/2005/8/layout/orgChart1"/>
    <dgm:cxn modelId="{6EEF96ED-28AB-4358-B245-88913C1E0594}" type="presParOf" srcId="{D5FD2CF5-A267-4A51-A6AB-3586C9463448}" destId="{BD5C5930-0130-4C1C-A961-E573188FC2E3}" srcOrd="1" destOrd="0" presId="urn:microsoft.com/office/officeart/2005/8/layout/orgChart1"/>
    <dgm:cxn modelId="{FCA330AC-C730-4F8B-BD39-BB83099FF992}" type="presParOf" srcId="{D5FD2CF5-A267-4A51-A6AB-3586C9463448}" destId="{D59667A0-B6B1-4E78-9897-F3A74E58471E}" srcOrd="2" destOrd="0" presId="urn:microsoft.com/office/officeart/2005/8/layout/orgChart1"/>
    <dgm:cxn modelId="{A98A4C1D-E0B7-4243-92E9-C5830B6AC437}" type="presParOf" srcId="{C2E27C36-FAEC-43D4-ACAE-7912D3E343B3}" destId="{95FB827A-5FBC-4AD7-A0F5-B7D02755048D}" srcOrd="2" destOrd="0" presId="urn:microsoft.com/office/officeart/2005/8/layout/orgChart1"/>
    <dgm:cxn modelId="{FD0FB745-C8CB-488A-B35F-FBEC280DF8D8}" type="presParOf" srcId="{C2E27C36-FAEC-43D4-ACAE-7912D3E343B3}" destId="{CB27BA0F-11BA-48ED-83C2-CE73A15F4C0A}" srcOrd="3" destOrd="0" presId="urn:microsoft.com/office/officeart/2005/8/layout/orgChart1"/>
    <dgm:cxn modelId="{E2F78001-979F-4919-9179-C02989C7A078}" type="presParOf" srcId="{CB27BA0F-11BA-48ED-83C2-CE73A15F4C0A}" destId="{CA9D5562-03A7-4B30-976A-36F60920C52B}" srcOrd="0" destOrd="0" presId="urn:microsoft.com/office/officeart/2005/8/layout/orgChart1"/>
    <dgm:cxn modelId="{F506D520-F0C4-49D2-B3A6-1C128CBB4CC1}" type="presParOf" srcId="{CA9D5562-03A7-4B30-976A-36F60920C52B}" destId="{6E6899CB-346D-42B9-8014-E275BCD10030}" srcOrd="0" destOrd="0" presId="urn:microsoft.com/office/officeart/2005/8/layout/orgChart1"/>
    <dgm:cxn modelId="{DFBCAC6E-9F1D-4015-888E-2866589636E8}" type="presParOf" srcId="{CA9D5562-03A7-4B30-976A-36F60920C52B}" destId="{BEBEB599-B7F6-4E0E-8C18-F747FFAAD517}" srcOrd="1" destOrd="0" presId="urn:microsoft.com/office/officeart/2005/8/layout/orgChart1"/>
    <dgm:cxn modelId="{DE4D60E2-E8D5-42C3-A91F-07E1B961D564}" type="presParOf" srcId="{CB27BA0F-11BA-48ED-83C2-CE73A15F4C0A}" destId="{881F95B3-7C8F-48DD-8E61-38A5F7C85C57}" srcOrd="1" destOrd="0" presId="urn:microsoft.com/office/officeart/2005/8/layout/orgChart1"/>
    <dgm:cxn modelId="{F8FF163F-B39F-4B81-BC9B-8A4CBE365E0E}" type="presParOf" srcId="{CB27BA0F-11BA-48ED-83C2-CE73A15F4C0A}" destId="{9B4AA4FF-464F-4EE0-8030-CAE36E892FD5}" srcOrd="2" destOrd="0" presId="urn:microsoft.com/office/officeart/2005/8/layout/orgChart1"/>
    <dgm:cxn modelId="{18A1DB56-04C0-460F-99F8-2FAF26A54E46}" type="presParOf" srcId="{C2E27C36-FAEC-43D4-ACAE-7912D3E343B3}" destId="{49146AE6-16EC-4C1C-A859-4A06F1D5EBF0}" srcOrd="4" destOrd="0" presId="urn:microsoft.com/office/officeart/2005/8/layout/orgChart1"/>
    <dgm:cxn modelId="{CB34BA43-DB1B-4437-8D9C-A259C827590F}" type="presParOf" srcId="{C2E27C36-FAEC-43D4-ACAE-7912D3E343B3}" destId="{A8054387-A39C-4859-96A1-2E86F49D4848}" srcOrd="5" destOrd="0" presId="urn:microsoft.com/office/officeart/2005/8/layout/orgChart1"/>
    <dgm:cxn modelId="{F6F49900-3DAA-49FF-9AEF-FF2A16D2B72D}" type="presParOf" srcId="{A8054387-A39C-4859-96A1-2E86F49D4848}" destId="{83BBF0B7-F25E-4FD9-A0D1-AF408B9FD486}" srcOrd="0" destOrd="0" presId="urn:microsoft.com/office/officeart/2005/8/layout/orgChart1"/>
    <dgm:cxn modelId="{540BA2D5-446D-4A7C-8FC3-E6A4B2CC4365}" type="presParOf" srcId="{83BBF0B7-F25E-4FD9-A0D1-AF408B9FD486}" destId="{F1B23A4E-039A-4281-BCB0-36EF08A39CFD}" srcOrd="0" destOrd="0" presId="urn:microsoft.com/office/officeart/2005/8/layout/orgChart1"/>
    <dgm:cxn modelId="{B191DDF6-1FF2-45AD-A1FE-E675CED2E93D}" type="presParOf" srcId="{83BBF0B7-F25E-4FD9-A0D1-AF408B9FD486}" destId="{617A5613-9600-482C-85CB-F767E9C6DEDE}" srcOrd="1" destOrd="0" presId="urn:microsoft.com/office/officeart/2005/8/layout/orgChart1"/>
    <dgm:cxn modelId="{D923B40F-7062-4F52-AF13-F09D0A8F4E20}" type="presParOf" srcId="{A8054387-A39C-4859-96A1-2E86F49D4848}" destId="{44CA56EF-72E4-400A-B6EC-C86268711CEB}" srcOrd="1" destOrd="0" presId="urn:microsoft.com/office/officeart/2005/8/layout/orgChart1"/>
    <dgm:cxn modelId="{DBC8A797-C199-43DB-BE3E-DE79CEFE700D}" type="presParOf" srcId="{A8054387-A39C-4859-96A1-2E86F49D4848}" destId="{4B20AFA6-638C-45AF-8FE9-B6DB63980385}" srcOrd="2" destOrd="0" presId="urn:microsoft.com/office/officeart/2005/8/layout/orgChart1"/>
    <dgm:cxn modelId="{4CC7205A-792C-43BC-9B4A-A21B19CCF1FE}" type="presParOf" srcId="{D1AB0B5A-75D0-4798-94F2-F1074EDC8F47}" destId="{EF5532E7-B4E0-457B-9D76-C8456B41EE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82F62-FCD3-4100-A809-08CC002949AC}" type="doc">
      <dgm:prSet loTypeId="urn:microsoft.com/office/officeart/2005/8/layout/orgChart1" loCatId="hierarchy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s-PE"/>
        </a:p>
      </dgm:t>
    </dgm:pt>
    <dgm:pt modelId="{2E0D08A3-08C0-4B7A-9318-8AD4DED4464A}">
      <dgm:prSet phldrT="[Texto]"/>
      <dgm:spPr/>
      <dgm:t>
        <a:bodyPr/>
        <a:lstStyle/>
        <a:p>
          <a:r>
            <a:rPr lang="es-PE" b="1" dirty="0">
              <a:solidFill>
                <a:srgbClr val="0070C0"/>
              </a:solidFill>
            </a:rPr>
            <a:t>Producción de servicios</a:t>
          </a:r>
        </a:p>
      </dgm:t>
    </dgm:pt>
    <dgm:pt modelId="{2A301BC3-6868-4007-B2C8-2F6DAA63D34D}" type="parTrans" cxnId="{E308BED5-1822-4EC8-81F1-5AF952C5189F}">
      <dgm:prSet/>
      <dgm:spPr/>
      <dgm:t>
        <a:bodyPr/>
        <a:lstStyle/>
        <a:p>
          <a:endParaRPr lang="es-PE"/>
        </a:p>
      </dgm:t>
    </dgm:pt>
    <dgm:pt modelId="{37B7DE2A-12CC-4C1D-B450-54D967F98D95}" type="sibTrans" cxnId="{E308BED5-1822-4EC8-81F1-5AF952C5189F}">
      <dgm:prSet/>
      <dgm:spPr/>
      <dgm:t>
        <a:bodyPr/>
        <a:lstStyle/>
        <a:p>
          <a:endParaRPr lang="es-PE"/>
        </a:p>
      </dgm:t>
    </dgm:pt>
    <dgm:pt modelId="{47CD4E4B-88D5-4499-9E33-48C62A5A9E91}">
      <dgm:prSet phldrT="[Texto]" custT="1"/>
      <dgm:spPr/>
      <dgm:t>
        <a:bodyPr/>
        <a:lstStyle/>
        <a:p>
          <a:r>
            <a:rPr lang="es-PE" sz="1800" b="1" dirty="0"/>
            <a:t>Logística</a:t>
          </a:r>
        </a:p>
        <a:p>
          <a:r>
            <a:rPr lang="es-PE" sz="1600" dirty="0"/>
            <a:t>Almacenamiento</a:t>
          </a:r>
        </a:p>
        <a:p>
          <a:r>
            <a:rPr lang="es-PE" sz="1600" dirty="0"/>
            <a:t>Transporte</a:t>
          </a:r>
        </a:p>
        <a:p>
          <a:r>
            <a:rPr lang="es-PE" sz="1600" dirty="0"/>
            <a:t>Comercial</a:t>
          </a:r>
          <a:endParaRPr lang="es-PE" sz="1600" b="1" u="sng" dirty="0"/>
        </a:p>
      </dgm:t>
    </dgm:pt>
    <dgm:pt modelId="{769B58E7-CEBC-4E8F-BFE1-3B1569974BC3}" type="parTrans" cxnId="{0E3C867E-FCDA-4F32-B0D9-87EF3CDB4EDA}">
      <dgm:prSet/>
      <dgm:spPr/>
      <dgm:t>
        <a:bodyPr/>
        <a:lstStyle/>
        <a:p>
          <a:endParaRPr lang="es-PE"/>
        </a:p>
      </dgm:t>
    </dgm:pt>
    <dgm:pt modelId="{A55D29D2-46BB-47DE-A956-2748210B610E}" type="sibTrans" cxnId="{0E3C867E-FCDA-4F32-B0D9-87EF3CDB4EDA}">
      <dgm:prSet/>
      <dgm:spPr/>
      <dgm:t>
        <a:bodyPr/>
        <a:lstStyle/>
        <a:p>
          <a:endParaRPr lang="es-PE"/>
        </a:p>
      </dgm:t>
    </dgm:pt>
    <dgm:pt modelId="{79A14078-6E01-4E38-B5F5-1159D6ABFD14}">
      <dgm:prSet phldrT="[Texto]" custT="1"/>
      <dgm:spPr/>
      <dgm:t>
        <a:bodyPr/>
        <a:lstStyle/>
        <a:p>
          <a:r>
            <a:rPr lang="es-PE" sz="1800" b="1" dirty="0"/>
            <a:t>Seguridad</a:t>
          </a:r>
        </a:p>
        <a:p>
          <a:r>
            <a:rPr lang="es-PE" sz="1800" dirty="0"/>
            <a:t> </a:t>
          </a:r>
          <a:r>
            <a:rPr lang="es-PE" sz="1600" dirty="0"/>
            <a:t>Protección</a:t>
          </a:r>
        </a:p>
        <a:p>
          <a:r>
            <a:rPr lang="es-PE" sz="1600" dirty="0"/>
            <a:t>Defensa</a:t>
          </a:r>
        </a:p>
        <a:p>
          <a:r>
            <a:rPr lang="es-PE" sz="1600" b="0" u="none" dirty="0"/>
            <a:t>Orden</a:t>
          </a:r>
        </a:p>
      </dgm:t>
    </dgm:pt>
    <dgm:pt modelId="{660A71FE-565B-40AD-BEA3-5611DC41558F}" type="parTrans" cxnId="{D05F4009-6DBC-419D-8CD1-53F96A9E9686}">
      <dgm:prSet/>
      <dgm:spPr/>
      <dgm:t>
        <a:bodyPr/>
        <a:lstStyle/>
        <a:p>
          <a:endParaRPr lang="es-PE"/>
        </a:p>
      </dgm:t>
    </dgm:pt>
    <dgm:pt modelId="{45142760-CB39-4DB3-AC1F-8EFBEFC6C22F}" type="sibTrans" cxnId="{D05F4009-6DBC-419D-8CD1-53F96A9E9686}">
      <dgm:prSet/>
      <dgm:spPr/>
      <dgm:t>
        <a:bodyPr/>
        <a:lstStyle/>
        <a:p>
          <a:endParaRPr lang="es-PE"/>
        </a:p>
      </dgm:t>
    </dgm:pt>
    <dgm:pt modelId="{199327AA-A680-4647-A308-70FB3E5A1147}">
      <dgm:prSet phldrT="[Texto]" custT="1"/>
      <dgm:spPr/>
      <dgm:t>
        <a:bodyPr/>
        <a:lstStyle/>
        <a:p>
          <a:r>
            <a:rPr lang="es-PE" sz="1800" b="1" u="none" dirty="0"/>
            <a:t>Bienestar</a:t>
          </a:r>
        </a:p>
        <a:p>
          <a:r>
            <a:rPr lang="es-PE" sz="1800" b="1" u="none" dirty="0"/>
            <a:t> </a:t>
          </a:r>
          <a:r>
            <a:rPr lang="es-PE" sz="1600" b="0" u="none" dirty="0"/>
            <a:t>Salud</a:t>
          </a:r>
        </a:p>
        <a:p>
          <a:r>
            <a:rPr lang="es-PE" sz="1600" b="0" u="none" dirty="0"/>
            <a:t>Educación</a:t>
          </a:r>
        </a:p>
        <a:p>
          <a:r>
            <a:rPr lang="es-PE" sz="1600" b="0" u="none" dirty="0"/>
            <a:t>Asesoría</a:t>
          </a:r>
        </a:p>
      </dgm:t>
    </dgm:pt>
    <dgm:pt modelId="{03D60794-473C-4421-8A92-05D3AF8EA23C}" type="parTrans" cxnId="{62718FE4-40E1-4D22-AFD8-8C73BC4EF5E4}">
      <dgm:prSet/>
      <dgm:spPr/>
      <dgm:t>
        <a:bodyPr/>
        <a:lstStyle/>
        <a:p>
          <a:endParaRPr lang="es-PE"/>
        </a:p>
      </dgm:t>
    </dgm:pt>
    <dgm:pt modelId="{4D42AF65-7003-45B0-8262-27CA549E7D44}" type="sibTrans" cxnId="{62718FE4-40E1-4D22-AFD8-8C73BC4EF5E4}">
      <dgm:prSet/>
      <dgm:spPr/>
      <dgm:t>
        <a:bodyPr/>
        <a:lstStyle/>
        <a:p>
          <a:endParaRPr lang="es-PE"/>
        </a:p>
      </dgm:t>
    </dgm:pt>
    <dgm:pt modelId="{FFA66F94-9701-43F7-B955-0717EB4BE485}" type="pres">
      <dgm:prSet presAssocID="{07C82F62-FCD3-4100-A809-08CC002949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ES"/>
        </a:p>
      </dgm:t>
    </dgm:pt>
    <dgm:pt modelId="{D1AB0B5A-75D0-4798-94F2-F1074EDC8F47}" type="pres">
      <dgm:prSet presAssocID="{2E0D08A3-08C0-4B7A-9318-8AD4DED4464A}" presName="hierRoot1" presStyleCnt="0">
        <dgm:presLayoutVars>
          <dgm:hierBranch val="init"/>
        </dgm:presLayoutVars>
      </dgm:prSet>
      <dgm:spPr/>
    </dgm:pt>
    <dgm:pt modelId="{6CD7E0F3-4CDD-4432-A094-221DE5D17BBA}" type="pres">
      <dgm:prSet presAssocID="{2E0D08A3-08C0-4B7A-9318-8AD4DED4464A}" presName="rootComposite1" presStyleCnt="0"/>
      <dgm:spPr/>
    </dgm:pt>
    <dgm:pt modelId="{45232D78-66A7-4B15-A9CD-3417170142C3}" type="pres">
      <dgm:prSet presAssocID="{2E0D08A3-08C0-4B7A-9318-8AD4DED4464A}" presName="rootText1" presStyleLbl="node0" presStyleIdx="0" presStyleCnt="1" custScaleX="137372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E57EA4B3-BECD-4F97-871B-42DF196A0DE5}" type="pres">
      <dgm:prSet presAssocID="{2E0D08A3-08C0-4B7A-9318-8AD4DED4464A}" presName="rootConnector1" presStyleLbl="node1" presStyleIdx="0" presStyleCnt="0"/>
      <dgm:spPr/>
      <dgm:t>
        <a:bodyPr/>
        <a:lstStyle/>
        <a:p>
          <a:endParaRPr lang="es-ES"/>
        </a:p>
      </dgm:t>
    </dgm:pt>
    <dgm:pt modelId="{C2E27C36-FAEC-43D4-ACAE-7912D3E343B3}" type="pres">
      <dgm:prSet presAssocID="{2E0D08A3-08C0-4B7A-9318-8AD4DED4464A}" presName="hierChild2" presStyleCnt="0"/>
      <dgm:spPr/>
    </dgm:pt>
    <dgm:pt modelId="{ACF739A8-F875-4156-85F7-8012DA86E531}" type="pres">
      <dgm:prSet presAssocID="{769B58E7-CEBC-4E8F-BFE1-3B1569974BC3}" presName="Name37" presStyleLbl="parChTrans1D2" presStyleIdx="0" presStyleCnt="3"/>
      <dgm:spPr/>
      <dgm:t>
        <a:bodyPr/>
        <a:lstStyle/>
        <a:p>
          <a:endParaRPr lang="es-ES"/>
        </a:p>
      </dgm:t>
    </dgm:pt>
    <dgm:pt modelId="{D5FD2CF5-A267-4A51-A6AB-3586C9463448}" type="pres">
      <dgm:prSet presAssocID="{47CD4E4B-88D5-4499-9E33-48C62A5A9E91}" presName="hierRoot2" presStyleCnt="0">
        <dgm:presLayoutVars>
          <dgm:hierBranch val="init"/>
        </dgm:presLayoutVars>
      </dgm:prSet>
      <dgm:spPr/>
    </dgm:pt>
    <dgm:pt modelId="{47A9B2A5-E8D0-4A96-8860-50C5DB3E7535}" type="pres">
      <dgm:prSet presAssocID="{47CD4E4B-88D5-4499-9E33-48C62A5A9E91}" presName="rootComposite" presStyleCnt="0"/>
      <dgm:spPr/>
    </dgm:pt>
    <dgm:pt modelId="{BCCF3F1D-3790-4E75-80A7-46E55D4D69C8}" type="pres">
      <dgm:prSet presAssocID="{47CD4E4B-88D5-4499-9E33-48C62A5A9E91}" presName="rootText" presStyleLbl="node2" presStyleIdx="0" presStyleCnt="3" custScaleY="11199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12F9715-7109-4452-9A81-FF55D93851D2}" type="pres">
      <dgm:prSet presAssocID="{47CD4E4B-88D5-4499-9E33-48C62A5A9E91}" presName="rootConnector" presStyleLbl="node2" presStyleIdx="0" presStyleCnt="3"/>
      <dgm:spPr/>
      <dgm:t>
        <a:bodyPr/>
        <a:lstStyle/>
        <a:p>
          <a:endParaRPr lang="es-ES"/>
        </a:p>
      </dgm:t>
    </dgm:pt>
    <dgm:pt modelId="{BD5C5930-0130-4C1C-A961-E573188FC2E3}" type="pres">
      <dgm:prSet presAssocID="{47CD4E4B-88D5-4499-9E33-48C62A5A9E91}" presName="hierChild4" presStyleCnt="0"/>
      <dgm:spPr/>
    </dgm:pt>
    <dgm:pt modelId="{D59667A0-B6B1-4E78-9897-F3A74E58471E}" type="pres">
      <dgm:prSet presAssocID="{47CD4E4B-88D5-4499-9E33-48C62A5A9E91}" presName="hierChild5" presStyleCnt="0"/>
      <dgm:spPr/>
    </dgm:pt>
    <dgm:pt modelId="{95FB827A-5FBC-4AD7-A0F5-B7D02755048D}" type="pres">
      <dgm:prSet presAssocID="{660A71FE-565B-40AD-BEA3-5611DC41558F}" presName="Name37" presStyleLbl="parChTrans1D2" presStyleIdx="1" presStyleCnt="3"/>
      <dgm:spPr/>
      <dgm:t>
        <a:bodyPr/>
        <a:lstStyle/>
        <a:p>
          <a:endParaRPr lang="es-ES"/>
        </a:p>
      </dgm:t>
    </dgm:pt>
    <dgm:pt modelId="{CB27BA0F-11BA-48ED-83C2-CE73A15F4C0A}" type="pres">
      <dgm:prSet presAssocID="{79A14078-6E01-4E38-B5F5-1159D6ABFD14}" presName="hierRoot2" presStyleCnt="0">
        <dgm:presLayoutVars>
          <dgm:hierBranch val="init"/>
        </dgm:presLayoutVars>
      </dgm:prSet>
      <dgm:spPr/>
    </dgm:pt>
    <dgm:pt modelId="{CA9D5562-03A7-4B30-976A-36F60920C52B}" type="pres">
      <dgm:prSet presAssocID="{79A14078-6E01-4E38-B5F5-1159D6ABFD14}" presName="rootComposite" presStyleCnt="0"/>
      <dgm:spPr/>
    </dgm:pt>
    <dgm:pt modelId="{6E6899CB-346D-42B9-8014-E275BCD10030}" type="pres">
      <dgm:prSet presAssocID="{79A14078-6E01-4E38-B5F5-1159D6ABFD14}" presName="rootText" presStyleLbl="node2" presStyleIdx="1" presStyleCnt="3" custScaleY="111994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BEBEB599-B7F6-4E0E-8C18-F747FFAAD517}" type="pres">
      <dgm:prSet presAssocID="{79A14078-6E01-4E38-B5F5-1159D6ABFD14}" presName="rootConnector" presStyleLbl="node2" presStyleIdx="1" presStyleCnt="3"/>
      <dgm:spPr/>
      <dgm:t>
        <a:bodyPr/>
        <a:lstStyle/>
        <a:p>
          <a:endParaRPr lang="es-ES"/>
        </a:p>
      </dgm:t>
    </dgm:pt>
    <dgm:pt modelId="{881F95B3-7C8F-48DD-8E61-38A5F7C85C57}" type="pres">
      <dgm:prSet presAssocID="{79A14078-6E01-4E38-B5F5-1159D6ABFD14}" presName="hierChild4" presStyleCnt="0"/>
      <dgm:spPr/>
    </dgm:pt>
    <dgm:pt modelId="{9B4AA4FF-464F-4EE0-8030-CAE36E892FD5}" type="pres">
      <dgm:prSet presAssocID="{79A14078-6E01-4E38-B5F5-1159D6ABFD14}" presName="hierChild5" presStyleCnt="0"/>
      <dgm:spPr/>
    </dgm:pt>
    <dgm:pt modelId="{49146AE6-16EC-4C1C-A859-4A06F1D5EBF0}" type="pres">
      <dgm:prSet presAssocID="{03D60794-473C-4421-8A92-05D3AF8EA23C}" presName="Name37" presStyleLbl="parChTrans1D2" presStyleIdx="2" presStyleCnt="3"/>
      <dgm:spPr/>
      <dgm:t>
        <a:bodyPr/>
        <a:lstStyle/>
        <a:p>
          <a:endParaRPr lang="es-ES"/>
        </a:p>
      </dgm:t>
    </dgm:pt>
    <dgm:pt modelId="{A8054387-A39C-4859-96A1-2E86F49D4848}" type="pres">
      <dgm:prSet presAssocID="{199327AA-A680-4647-A308-70FB3E5A1147}" presName="hierRoot2" presStyleCnt="0">
        <dgm:presLayoutVars>
          <dgm:hierBranch val="init"/>
        </dgm:presLayoutVars>
      </dgm:prSet>
      <dgm:spPr/>
    </dgm:pt>
    <dgm:pt modelId="{83BBF0B7-F25E-4FD9-A0D1-AF408B9FD486}" type="pres">
      <dgm:prSet presAssocID="{199327AA-A680-4647-A308-70FB3E5A1147}" presName="rootComposite" presStyleCnt="0"/>
      <dgm:spPr/>
    </dgm:pt>
    <dgm:pt modelId="{F1B23A4E-039A-4281-BCB0-36EF08A39CFD}" type="pres">
      <dgm:prSet presAssocID="{199327AA-A680-4647-A308-70FB3E5A1147}" presName="rootText" presStyleLbl="node2" presStyleIdx="2" presStyleCnt="3" custScaleY="112769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617A5613-9600-482C-85CB-F767E9C6DEDE}" type="pres">
      <dgm:prSet presAssocID="{199327AA-A680-4647-A308-70FB3E5A1147}" presName="rootConnector" presStyleLbl="node2" presStyleIdx="2" presStyleCnt="3"/>
      <dgm:spPr/>
      <dgm:t>
        <a:bodyPr/>
        <a:lstStyle/>
        <a:p>
          <a:endParaRPr lang="es-ES"/>
        </a:p>
      </dgm:t>
    </dgm:pt>
    <dgm:pt modelId="{44CA56EF-72E4-400A-B6EC-C86268711CEB}" type="pres">
      <dgm:prSet presAssocID="{199327AA-A680-4647-A308-70FB3E5A1147}" presName="hierChild4" presStyleCnt="0"/>
      <dgm:spPr/>
    </dgm:pt>
    <dgm:pt modelId="{4B20AFA6-638C-45AF-8FE9-B6DB63980385}" type="pres">
      <dgm:prSet presAssocID="{199327AA-A680-4647-A308-70FB3E5A1147}" presName="hierChild5" presStyleCnt="0"/>
      <dgm:spPr/>
    </dgm:pt>
    <dgm:pt modelId="{EF5532E7-B4E0-457B-9D76-C8456B41EED8}" type="pres">
      <dgm:prSet presAssocID="{2E0D08A3-08C0-4B7A-9318-8AD4DED4464A}" presName="hierChild3" presStyleCnt="0"/>
      <dgm:spPr/>
    </dgm:pt>
  </dgm:ptLst>
  <dgm:cxnLst>
    <dgm:cxn modelId="{B014E321-1069-4277-8978-E64DB582C6BD}" type="presOf" srcId="{03D60794-473C-4421-8A92-05D3AF8EA23C}" destId="{49146AE6-16EC-4C1C-A859-4A06F1D5EBF0}" srcOrd="0" destOrd="0" presId="urn:microsoft.com/office/officeart/2005/8/layout/orgChart1"/>
    <dgm:cxn modelId="{62718FE4-40E1-4D22-AFD8-8C73BC4EF5E4}" srcId="{2E0D08A3-08C0-4B7A-9318-8AD4DED4464A}" destId="{199327AA-A680-4647-A308-70FB3E5A1147}" srcOrd="2" destOrd="0" parTransId="{03D60794-473C-4421-8A92-05D3AF8EA23C}" sibTransId="{4D42AF65-7003-45B0-8262-27CA549E7D44}"/>
    <dgm:cxn modelId="{979D2945-E598-4601-9CB7-E96DD7C8FF33}" type="presOf" srcId="{79A14078-6E01-4E38-B5F5-1159D6ABFD14}" destId="{BEBEB599-B7F6-4E0E-8C18-F747FFAAD517}" srcOrd="1" destOrd="0" presId="urn:microsoft.com/office/officeart/2005/8/layout/orgChart1"/>
    <dgm:cxn modelId="{12BBF961-2BCC-4AC9-8AC8-F6C7D9CBD403}" type="presOf" srcId="{47CD4E4B-88D5-4499-9E33-48C62A5A9E91}" destId="{BCCF3F1D-3790-4E75-80A7-46E55D4D69C8}" srcOrd="0" destOrd="0" presId="urn:microsoft.com/office/officeart/2005/8/layout/orgChart1"/>
    <dgm:cxn modelId="{C5DF36BE-D7D2-451F-B802-3B07A1A59A29}" type="presOf" srcId="{199327AA-A680-4647-A308-70FB3E5A1147}" destId="{617A5613-9600-482C-85CB-F767E9C6DEDE}" srcOrd="1" destOrd="0" presId="urn:microsoft.com/office/officeart/2005/8/layout/orgChart1"/>
    <dgm:cxn modelId="{0E3C867E-FCDA-4F32-B0D9-87EF3CDB4EDA}" srcId="{2E0D08A3-08C0-4B7A-9318-8AD4DED4464A}" destId="{47CD4E4B-88D5-4499-9E33-48C62A5A9E91}" srcOrd="0" destOrd="0" parTransId="{769B58E7-CEBC-4E8F-BFE1-3B1569974BC3}" sibTransId="{A55D29D2-46BB-47DE-A956-2748210B610E}"/>
    <dgm:cxn modelId="{E3905EF9-6DF2-4C7A-BC49-FAC2F5A43D9C}" type="presOf" srcId="{07C82F62-FCD3-4100-A809-08CC002949AC}" destId="{FFA66F94-9701-43F7-B955-0717EB4BE485}" srcOrd="0" destOrd="0" presId="urn:microsoft.com/office/officeart/2005/8/layout/orgChart1"/>
    <dgm:cxn modelId="{61EE94D0-D31C-4061-B9DC-E3DF88A68CF8}" type="presOf" srcId="{769B58E7-CEBC-4E8F-BFE1-3B1569974BC3}" destId="{ACF739A8-F875-4156-85F7-8012DA86E531}" srcOrd="0" destOrd="0" presId="urn:microsoft.com/office/officeart/2005/8/layout/orgChart1"/>
    <dgm:cxn modelId="{630DBD19-8FF3-4814-92A4-E124A1FAFBE0}" type="presOf" srcId="{660A71FE-565B-40AD-BEA3-5611DC41558F}" destId="{95FB827A-5FBC-4AD7-A0F5-B7D02755048D}" srcOrd="0" destOrd="0" presId="urn:microsoft.com/office/officeart/2005/8/layout/orgChart1"/>
    <dgm:cxn modelId="{E308BED5-1822-4EC8-81F1-5AF952C5189F}" srcId="{07C82F62-FCD3-4100-A809-08CC002949AC}" destId="{2E0D08A3-08C0-4B7A-9318-8AD4DED4464A}" srcOrd="0" destOrd="0" parTransId="{2A301BC3-6868-4007-B2C8-2F6DAA63D34D}" sibTransId="{37B7DE2A-12CC-4C1D-B450-54D967F98D95}"/>
    <dgm:cxn modelId="{D05F4009-6DBC-419D-8CD1-53F96A9E9686}" srcId="{2E0D08A3-08C0-4B7A-9318-8AD4DED4464A}" destId="{79A14078-6E01-4E38-B5F5-1159D6ABFD14}" srcOrd="1" destOrd="0" parTransId="{660A71FE-565B-40AD-BEA3-5611DC41558F}" sibTransId="{45142760-CB39-4DB3-AC1F-8EFBEFC6C22F}"/>
    <dgm:cxn modelId="{411A5A92-EAFD-49DB-B7DE-9204587F6447}" type="presOf" srcId="{199327AA-A680-4647-A308-70FB3E5A1147}" destId="{F1B23A4E-039A-4281-BCB0-36EF08A39CFD}" srcOrd="0" destOrd="0" presId="urn:microsoft.com/office/officeart/2005/8/layout/orgChart1"/>
    <dgm:cxn modelId="{1E3F7872-4519-4D81-B352-E742B40CC1FE}" type="presOf" srcId="{47CD4E4B-88D5-4499-9E33-48C62A5A9E91}" destId="{212F9715-7109-4452-9A81-FF55D93851D2}" srcOrd="1" destOrd="0" presId="urn:microsoft.com/office/officeart/2005/8/layout/orgChart1"/>
    <dgm:cxn modelId="{B36B12BA-2B81-448A-AF1C-19F0C6687D23}" type="presOf" srcId="{2E0D08A3-08C0-4B7A-9318-8AD4DED4464A}" destId="{45232D78-66A7-4B15-A9CD-3417170142C3}" srcOrd="0" destOrd="0" presId="urn:microsoft.com/office/officeart/2005/8/layout/orgChart1"/>
    <dgm:cxn modelId="{F98CE10F-A10A-4BFE-B31E-7139C7C05166}" type="presOf" srcId="{79A14078-6E01-4E38-B5F5-1159D6ABFD14}" destId="{6E6899CB-346D-42B9-8014-E275BCD10030}" srcOrd="0" destOrd="0" presId="urn:microsoft.com/office/officeart/2005/8/layout/orgChart1"/>
    <dgm:cxn modelId="{D5980280-CEED-4F80-B5B4-1E992A228FA2}" type="presOf" srcId="{2E0D08A3-08C0-4B7A-9318-8AD4DED4464A}" destId="{E57EA4B3-BECD-4F97-871B-42DF196A0DE5}" srcOrd="1" destOrd="0" presId="urn:microsoft.com/office/officeart/2005/8/layout/orgChart1"/>
    <dgm:cxn modelId="{A03F275D-6F36-4ABE-816B-CDCC1CDB8FB4}" type="presParOf" srcId="{FFA66F94-9701-43F7-B955-0717EB4BE485}" destId="{D1AB0B5A-75D0-4798-94F2-F1074EDC8F47}" srcOrd="0" destOrd="0" presId="urn:microsoft.com/office/officeart/2005/8/layout/orgChart1"/>
    <dgm:cxn modelId="{8D6301EA-05E1-4E9E-A1F5-3005911012EC}" type="presParOf" srcId="{D1AB0B5A-75D0-4798-94F2-F1074EDC8F47}" destId="{6CD7E0F3-4CDD-4432-A094-221DE5D17BBA}" srcOrd="0" destOrd="0" presId="urn:microsoft.com/office/officeart/2005/8/layout/orgChart1"/>
    <dgm:cxn modelId="{1325A843-C303-41F9-9523-09326AD6C8F8}" type="presParOf" srcId="{6CD7E0F3-4CDD-4432-A094-221DE5D17BBA}" destId="{45232D78-66A7-4B15-A9CD-3417170142C3}" srcOrd="0" destOrd="0" presId="urn:microsoft.com/office/officeart/2005/8/layout/orgChart1"/>
    <dgm:cxn modelId="{63FD4F2B-E052-4BE9-A87B-B267068E8BA4}" type="presParOf" srcId="{6CD7E0F3-4CDD-4432-A094-221DE5D17BBA}" destId="{E57EA4B3-BECD-4F97-871B-42DF196A0DE5}" srcOrd="1" destOrd="0" presId="urn:microsoft.com/office/officeart/2005/8/layout/orgChart1"/>
    <dgm:cxn modelId="{DA8088A3-0222-4B0F-8EA2-63ED6D16D60C}" type="presParOf" srcId="{D1AB0B5A-75D0-4798-94F2-F1074EDC8F47}" destId="{C2E27C36-FAEC-43D4-ACAE-7912D3E343B3}" srcOrd="1" destOrd="0" presId="urn:microsoft.com/office/officeart/2005/8/layout/orgChart1"/>
    <dgm:cxn modelId="{E5B06E45-29C0-466D-8B3C-9F49699E4A56}" type="presParOf" srcId="{C2E27C36-FAEC-43D4-ACAE-7912D3E343B3}" destId="{ACF739A8-F875-4156-85F7-8012DA86E531}" srcOrd="0" destOrd="0" presId="urn:microsoft.com/office/officeart/2005/8/layout/orgChart1"/>
    <dgm:cxn modelId="{73935954-FAA0-4CA2-A852-011C749B93D0}" type="presParOf" srcId="{C2E27C36-FAEC-43D4-ACAE-7912D3E343B3}" destId="{D5FD2CF5-A267-4A51-A6AB-3586C9463448}" srcOrd="1" destOrd="0" presId="urn:microsoft.com/office/officeart/2005/8/layout/orgChart1"/>
    <dgm:cxn modelId="{17524925-4D53-4CCB-A269-DFC073247D9E}" type="presParOf" srcId="{D5FD2CF5-A267-4A51-A6AB-3586C9463448}" destId="{47A9B2A5-E8D0-4A96-8860-50C5DB3E7535}" srcOrd="0" destOrd="0" presId="urn:microsoft.com/office/officeart/2005/8/layout/orgChart1"/>
    <dgm:cxn modelId="{6D3D079A-A76C-489D-BF44-77A5766FE3DD}" type="presParOf" srcId="{47A9B2A5-E8D0-4A96-8860-50C5DB3E7535}" destId="{BCCF3F1D-3790-4E75-80A7-46E55D4D69C8}" srcOrd="0" destOrd="0" presId="urn:microsoft.com/office/officeart/2005/8/layout/orgChart1"/>
    <dgm:cxn modelId="{91B83087-5E01-417F-91B5-6C38B957E08B}" type="presParOf" srcId="{47A9B2A5-E8D0-4A96-8860-50C5DB3E7535}" destId="{212F9715-7109-4452-9A81-FF55D93851D2}" srcOrd="1" destOrd="0" presId="urn:microsoft.com/office/officeart/2005/8/layout/orgChart1"/>
    <dgm:cxn modelId="{D4B7CE3B-D9EC-4A5E-9343-4B6630188AA7}" type="presParOf" srcId="{D5FD2CF5-A267-4A51-A6AB-3586C9463448}" destId="{BD5C5930-0130-4C1C-A961-E573188FC2E3}" srcOrd="1" destOrd="0" presId="urn:microsoft.com/office/officeart/2005/8/layout/orgChart1"/>
    <dgm:cxn modelId="{39C39EB0-5F99-40BB-B9B7-5ACA346DDF48}" type="presParOf" srcId="{D5FD2CF5-A267-4A51-A6AB-3586C9463448}" destId="{D59667A0-B6B1-4E78-9897-F3A74E58471E}" srcOrd="2" destOrd="0" presId="urn:microsoft.com/office/officeart/2005/8/layout/orgChart1"/>
    <dgm:cxn modelId="{82FFF174-5CA6-4809-B792-6647EA5BA68A}" type="presParOf" srcId="{C2E27C36-FAEC-43D4-ACAE-7912D3E343B3}" destId="{95FB827A-5FBC-4AD7-A0F5-B7D02755048D}" srcOrd="2" destOrd="0" presId="urn:microsoft.com/office/officeart/2005/8/layout/orgChart1"/>
    <dgm:cxn modelId="{F9D874EF-BBDA-45A3-B4B2-96E5A5AA36F8}" type="presParOf" srcId="{C2E27C36-FAEC-43D4-ACAE-7912D3E343B3}" destId="{CB27BA0F-11BA-48ED-83C2-CE73A15F4C0A}" srcOrd="3" destOrd="0" presId="urn:microsoft.com/office/officeart/2005/8/layout/orgChart1"/>
    <dgm:cxn modelId="{FA578793-EB37-462B-AE74-417EFDDBF453}" type="presParOf" srcId="{CB27BA0F-11BA-48ED-83C2-CE73A15F4C0A}" destId="{CA9D5562-03A7-4B30-976A-36F60920C52B}" srcOrd="0" destOrd="0" presId="urn:microsoft.com/office/officeart/2005/8/layout/orgChart1"/>
    <dgm:cxn modelId="{9A7CEF85-4559-470A-91B4-E58EE7F70BE4}" type="presParOf" srcId="{CA9D5562-03A7-4B30-976A-36F60920C52B}" destId="{6E6899CB-346D-42B9-8014-E275BCD10030}" srcOrd="0" destOrd="0" presId="urn:microsoft.com/office/officeart/2005/8/layout/orgChart1"/>
    <dgm:cxn modelId="{DA2C605C-972D-4759-B317-789DD67ABECB}" type="presParOf" srcId="{CA9D5562-03A7-4B30-976A-36F60920C52B}" destId="{BEBEB599-B7F6-4E0E-8C18-F747FFAAD517}" srcOrd="1" destOrd="0" presId="urn:microsoft.com/office/officeart/2005/8/layout/orgChart1"/>
    <dgm:cxn modelId="{BE6751F0-03B6-4197-B09B-F04B1418287D}" type="presParOf" srcId="{CB27BA0F-11BA-48ED-83C2-CE73A15F4C0A}" destId="{881F95B3-7C8F-48DD-8E61-38A5F7C85C57}" srcOrd="1" destOrd="0" presId="urn:microsoft.com/office/officeart/2005/8/layout/orgChart1"/>
    <dgm:cxn modelId="{0381DBCD-6F0F-4418-AA3A-C6D5C549619E}" type="presParOf" srcId="{CB27BA0F-11BA-48ED-83C2-CE73A15F4C0A}" destId="{9B4AA4FF-464F-4EE0-8030-CAE36E892FD5}" srcOrd="2" destOrd="0" presId="urn:microsoft.com/office/officeart/2005/8/layout/orgChart1"/>
    <dgm:cxn modelId="{9ADC07F7-0AB7-4258-93CF-7D5F09D32EF0}" type="presParOf" srcId="{C2E27C36-FAEC-43D4-ACAE-7912D3E343B3}" destId="{49146AE6-16EC-4C1C-A859-4A06F1D5EBF0}" srcOrd="4" destOrd="0" presId="urn:microsoft.com/office/officeart/2005/8/layout/orgChart1"/>
    <dgm:cxn modelId="{3496090E-9E40-4862-A6D1-2BB90B4C11C4}" type="presParOf" srcId="{C2E27C36-FAEC-43D4-ACAE-7912D3E343B3}" destId="{A8054387-A39C-4859-96A1-2E86F49D4848}" srcOrd="5" destOrd="0" presId="urn:microsoft.com/office/officeart/2005/8/layout/orgChart1"/>
    <dgm:cxn modelId="{0D8A164C-8B9E-4673-8E1C-C33825F5AB5F}" type="presParOf" srcId="{A8054387-A39C-4859-96A1-2E86F49D4848}" destId="{83BBF0B7-F25E-4FD9-A0D1-AF408B9FD486}" srcOrd="0" destOrd="0" presId="urn:microsoft.com/office/officeart/2005/8/layout/orgChart1"/>
    <dgm:cxn modelId="{C5FA6308-0162-4FA5-BA47-313210272F0D}" type="presParOf" srcId="{83BBF0B7-F25E-4FD9-A0D1-AF408B9FD486}" destId="{F1B23A4E-039A-4281-BCB0-36EF08A39CFD}" srcOrd="0" destOrd="0" presId="urn:microsoft.com/office/officeart/2005/8/layout/orgChart1"/>
    <dgm:cxn modelId="{91C82030-ED51-4C12-8005-071974405FA5}" type="presParOf" srcId="{83BBF0B7-F25E-4FD9-A0D1-AF408B9FD486}" destId="{617A5613-9600-482C-85CB-F767E9C6DEDE}" srcOrd="1" destOrd="0" presId="urn:microsoft.com/office/officeart/2005/8/layout/orgChart1"/>
    <dgm:cxn modelId="{B00F9F7F-1F19-4553-BC76-E94A0D80B55A}" type="presParOf" srcId="{A8054387-A39C-4859-96A1-2E86F49D4848}" destId="{44CA56EF-72E4-400A-B6EC-C86268711CEB}" srcOrd="1" destOrd="0" presId="urn:microsoft.com/office/officeart/2005/8/layout/orgChart1"/>
    <dgm:cxn modelId="{802692CD-959F-4A48-B696-0EC147121B95}" type="presParOf" srcId="{A8054387-A39C-4859-96A1-2E86F49D4848}" destId="{4B20AFA6-638C-45AF-8FE9-B6DB63980385}" srcOrd="2" destOrd="0" presId="urn:microsoft.com/office/officeart/2005/8/layout/orgChart1"/>
    <dgm:cxn modelId="{10A226D2-E572-4671-891C-406992017BAA}" type="presParOf" srcId="{D1AB0B5A-75D0-4798-94F2-F1074EDC8F47}" destId="{EF5532E7-B4E0-457B-9D76-C8456B41EED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B827A-5FBC-4AD7-A0F5-B7D02755048D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739A8-F875-4156-85F7-8012DA86E531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32D78-66A7-4B15-A9CD-3417170142C3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500" b="1" kern="1200" dirty="0">
              <a:solidFill>
                <a:srgbClr val="0070C0"/>
              </a:solidFill>
            </a:rPr>
            <a:t>Gestión de las Operaciones</a:t>
          </a:r>
        </a:p>
      </dsp:txBody>
      <dsp:txXfrm>
        <a:off x="1669479" y="363990"/>
        <a:ext cx="2757041" cy="1378520"/>
      </dsp:txXfrm>
    </dsp:sp>
    <dsp:sp modelId="{BCCF3F1D-3790-4E75-80A7-46E55D4D69C8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/>
            <a:t>Administración de la producción de </a:t>
          </a:r>
          <a:r>
            <a:rPr lang="es-PE" sz="2800" b="1" u="sng" kern="1200" dirty="0"/>
            <a:t>bienes físicos</a:t>
          </a:r>
        </a:p>
      </dsp:txBody>
      <dsp:txXfrm>
        <a:off x="1469" y="2321489"/>
        <a:ext cx="2757041" cy="1378520"/>
      </dsp:txXfrm>
    </dsp:sp>
    <dsp:sp modelId="{6E6899CB-346D-42B9-8014-E275BCD10030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800" kern="1200" dirty="0"/>
            <a:t>Administración de la producción de </a:t>
          </a:r>
          <a:r>
            <a:rPr lang="es-PE" sz="2800" b="1" u="sng" kern="1200" dirty="0"/>
            <a:t>servicios</a:t>
          </a:r>
        </a:p>
      </dsp:txBody>
      <dsp:txXfrm>
        <a:off x="3337489" y="2321489"/>
        <a:ext cx="2757041" cy="1378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46AE6-16EC-4C1C-A859-4A06F1D5EBF0}">
      <dsp:nvSpPr>
        <dsp:cNvPr id="0" name=""/>
        <dsp:cNvSpPr/>
      </dsp:nvSpPr>
      <dsp:spPr>
        <a:xfrm>
          <a:off x="3857600" y="2003297"/>
          <a:ext cx="2729280" cy="473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38"/>
              </a:lnTo>
              <a:lnTo>
                <a:pt x="2729280" y="236838"/>
              </a:lnTo>
              <a:lnTo>
                <a:pt x="2729280" y="4736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B827A-5FBC-4AD7-A0F5-B7D02755048D}">
      <dsp:nvSpPr>
        <dsp:cNvPr id="0" name=""/>
        <dsp:cNvSpPr/>
      </dsp:nvSpPr>
      <dsp:spPr>
        <a:xfrm>
          <a:off x="3811880" y="2003297"/>
          <a:ext cx="91440" cy="473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6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739A8-F875-4156-85F7-8012DA86E531}">
      <dsp:nvSpPr>
        <dsp:cNvPr id="0" name=""/>
        <dsp:cNvSpPr/>
      </dsp:nvSpPr>
      <dsp:spPr>
        <a:xfrm>
          <a:off x="1128319" y="2003297"/>
          <a:ext cx="2729280" cy="473676"/>
        </a:xfrm>
        <a:custGeom>
          <a:avLst/>
          <a:gdLst/>
          <a:ahLst/>
          <a:cxnLst/>
          <a:rect l="0" t="0" r="0" b="0"/>
          <a:pathLst>
            <a:path>
              <a:moveTo>
                <a:pt x="2729280" y="0"/>
              </a:moveTo>
              <a:lnTo>
                <a:pt x="2729280" y="236838"/>
              </a:lnTo>
              <a:lnTo>
                <a:pt x="0" y="236838"/>
              </a:lnTo>
              <a:lnTo>
                <a:pt x="0" y="4736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32D78-66A7-4B15-A9CD-3417170142C3}">
      <dsp:nvSpPr>
        <dsp:cNvPr id="0" name=""/>
        <dsp:cNvSpPr/>
      </dsp:nvSpPr>
      <dsp:spPr>
        <a:xfrm>
          <a:off x="2308316" y="875495"/>
          <a:ext cx="3098567" cy="1127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b="1" kern="1200" dirty="0">
              <a:solidFill>
                <a:srgbClr val="0070C0"/>
              </a:solidFill>
            </a:rPr>
            <a:t>Producción de bienes físicos</a:t>
          </a:r>
        </a:p>
      </dsp:txBody>
      <dsp:txXfrm>
        <a:off x="2308316" y="875495"/>
        <a:ext cx="3098567" cy="1127801"/>
      </dsp:txXfrm>
    </dsp:sp>
    <dsp:sp modelId="{BCCF3F1D-3790-4E75-80A7-46E55D4D69C8}">
      <dsp:nvSpPr>
        <dsp:cNvPr id="0" name=""/>
        <dsp:cNvSpPr/>
      </dsp:nvSpPr>
      <dsp:spPr>
        <a:xfrm>
          <a:off x="517" y="2476974"/>
          <a:ext cx="2255603" cy="1127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/>
            <a:t>Manufactura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Construcción Fabricación Ensamblaje</a:t>
          </a:r>
          <a:endParaRPr lang="es-PE" sz="1600" b="1" u="sng" kern="1200" dirty="0"/>
        </a:p>
      </dsp:txBody>
      <dsp:txXfrm>
        <a:off x="517" y="2476974"/>
        <a:ext cx="2255603" cy="1127801"/>
      </dsp:txXfrm>
    </dsp:sp>
    <dsp:sp modelId="{6E6899CB-346D-42B9-8014-E275BCD10030}">
      <dsp:nvSpPr>
        <dsp:cNvPr id="0" name=""/>
        <dsp:cNvSpPr/>
      </dsp:nvSpPr>
      <dsp:spPr>
        <a:xfrm>
          <a:off x="2729798" y="2476974"/>
          <a:ext cx="2255603" cy="1127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/>
            <a:t>Conversión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/>
            <a:t> </a:t>
          </a:r>
          <a:r>
            <a:rPr lang="es-PE" sz="1600" kern="1200" dirty="0"/>
            <a:t>Extracción Transformación Reducción</a:t>
          </a:r>
          <a:endParaRPr lang="es-PE" sz="1600" b="1" u="sng" kern="1200" dirty="0"/>
        </a:p>
      </dsp:txBody>
      <dsp:txXfrm>
        <a:off x="2729798" y="2476974"/>
        <a:ext cx="2255603" cy="1127801"/>
      </dsp:txXfrm>
    </dsp:sp>
    <dsp:sp modelId="{F1B23A4E-039A-4281-BCB0-36EF08A39CFD}">
      <dsp:nvSpPr>
        <dsp:cNvPr id="0" name=""/>
        <dsp:cNvSpPr/>
      </dsp:nvSpPr>
      <dsp:spPr>
        <a:xfrm>
          <a:off x="5459078" y="2476974"/>
          <a:ext cx="2255603" cy="1127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u="none" kern="1200" dirty="0"/>
            <a:t>Reparaciones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u="none" kern="1200" dirty="0"/>
            <a:t> </a:t>
          </a:r>
          <a:r>
            <a:rPr lang="es-PE" sz="1600" b="0" u="none" kern="1200" dirty="0"/>
            <a:t>Reconstrucción Renovación Restauración</a:t>
          </a:r>
          <a:endParaRPr lang="es-PE" sz="2400" b="0" u="none" kern="1200" dirty="0"/>
        </a:p>
      </dsp:txBody>
      <dsp:txXfrm>
        <a:off x="5459078" y="2476974"/>
        <a:ext cx="2255603" cy="11278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46AE6-16EC-4C1C-A859-4A06F1D5EBF0}">
      <dsp:nvSpPr>
        <dsp:cNvPr id="0" name=""/>
        <dsp:cNvSpPr/>
      </dsp:nvSpPr>
      <dsp:spPr>
        <a:xfrm>
          <a:off x="3857600" y="1931293"/>
          <a:ext cx="2729280" cy="4736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838"/>
              </a:lnTo>
              <a:lnTo>
                <a:pt x="2729280" y="236838"/>
              </a:lnTo>
              <a:lnTo>
                <a:pt x="2729280" y="4736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B827A-5FBC-4AD7-A0F5-B7D02755048D}">
      <dsp:nvSpPr>
        <dsp:cNvPr id="0" name=""/>
        <dsp:cNvSpPr/>
      </dsp:nvSpPr>
      <dsp:spPr>
        <a:xfrm>
          <a:off x="3811880" y="1931293"/>
          <a:ext cx="91440" cy="4736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36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739A8-F875-4156-85F7-8012DA86E531}">
      <dsp:nvSpPr>
        <dsp:cNvPr id="0" name=""/>
        <dsp:cNvSpPr/>
      </dsp:nvSpPr>
      <dsp:spPr>
        <a:xfrm>
          <a:off x="1128319" y="1931293"/>
          <a:ext cx="2729280" cy="473676"/>
        </a:xfrm>
        <a:custGeom>
          <a:avLst/>
          <a:gdLst/>
          <a:ahLst/>
          <a:cxnLst/>
          <a:rect l="0" t="0" r="0" b="0"/>
          <a:pathLst>
            <a:path>
              <a:moveTo>
                <a:pt x="2729280" y="0"/>
              </a:moveTo>
              <a:lnTo>
                <a:pt x="2729280" y="236838"/>
              </a:lnTo>
              <a:lnTo>
                <a:pt x="0" y="236838"/>
              </a:lnTo>
              <a:lnTo>
                <a:pt x="0" y="473676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32D78-66A7-4B15-A9CD-3417170142C3}">
      <dsp:nvSpPr>
        <dsp:cNvPr id="0" name=""/>
        <dsp:cNvSpPr/>
      </dsp:nvSpPr>
      <dsp:spPr>
        <a:xfrm>
          <a:off x="2308316" y="803491"/>
          <a:ext cx="3098567" cy="112780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800" b="1" kern="1200" dirty="0">
              <a:solidFill>
                <a:srgbClr val="0070C0"/>
              </a:solidFill>
            </a:rPr>
            <a:t>Producción de servicios</a:t>
          </a:r>
        </a:p>
      </dsp:txBody>
      <dsp:txXfrm>
        <a:off x="2308316" y="803491"/>
        <a:ext cx="3098567" cy="1127801"/>
      </dsp:txXfrm>
    </dsp:sp>
    <dsp:sp modelId="{BCCF3F1D-3790-4E75-80A7-46E55D4D69C8}">
      <dsp:nvSpPr>
        <dsp:cNvPr id="0" name=""/>
        <dsp:cNvSpPr/>
      </dsp:nvSpPr>
      <dsp:spPr>
        <a:xfrm>
          <a:off x="517" y="2404969"/>
          <a:ext cx="2255603" cy="126307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/>
            <a:t>Logística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Almacenamiento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Transporte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Comercial</a:t>
          </a:r>
          <a:endParaRPr lang="es-PE" sz="1600" b="1" u="sng" kern="1200" dirty="0"/>
        </a:p>
      </dsp:txBody>
      <dsp:txXfrm>
        <a:off x="517" y="2404969"/>
        <a:ext cx="2255603" cy="1263070"/>
      </dsp:txXfrm>
    </dsp:sp>
    <dsp:sp modelId="{6E6899CB-346D-42B9-8014-E275BCD10030}">
      <dsp:nvSpPr>
        <dsp:cNvPr id="0" name=""/>
        <dsp:cNvSpPr/>
      </dsp:nvSpPr>
      <dsp:spPr>
        <a:xfrm>
          <a:off x="2729798" y="2404969"/>
          <a:ext cx="2255603" cy="126307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kern="1200" dirty="0"/>
            <a:t>Seguridad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kern="1200" dirty="0"/>
            <a:t> </a:t>
          </a:r>
          <a:r>
            <a:rPr lang="es-PE" sz="1600" kern="1200" dirty="0"/>
            <a:t>Protección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kern="1200" dirty="0"/>
            <a:t>Defensa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kern="1200" dirty="0"/>
            <a:t>Orden</a:t>
          </a:r>
        </a:p>
      </dsp:txBody>
      <dsp:txXfrm>
        <a:off x="2729798" y="2404969"/>
        <a:ext cx="2255603" cy="1263070"/>
      </dsp:txXfrm>
    </dsp:sp>
    <dsp:sp modelId="{F1B23A4E-039A-4281-BCB0-36EF08A39CFD}">
      <dsp:nvSpPr>
        <dsp:cNvPr id="0" name=""/>
        <dsp:cNvSpPr/>
      </dsp:nvSpPr>
      <dsp:spPr>
        <a:xfrm>
          <a:off x="5459078" y="2404969"/>
          <a:ext cx="2255603" cy="127181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u="none" kern="1200" dirty="0"/>
            <a:t>Bienestar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1" u="none" kern="1200" dirty="0"/>
            <a:t> </a:t>
          </a:r>
          <a:r>
            <a:rPr lang="es-PE" sz="1600" b="0" u="none" kern="1200" dirty="0"/>
            <a:t>Salud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kern="1200" dirty="0"/>
            <a:t>Educación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0" u="none" kern="1200" dirty="0"/>
            <a:t>Asesoría</a:t>
          </a:r>
        </a:p>
      </dsp:txBody>
      <dsp:txXfrm>
        <a:off x="5459078" y="2404969"/>
        <a:ext cx="2255603" cy="1271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32DC7-834F-6148-86AF-F72164F7FFC1}" type="datetimeFigureOut">
              <a:rPr lang="es-ES" smtClean="0"/>
              <a:t>21/09/2020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A6FD5-E31A-6D44-BE80-5A94AC694F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6518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F1720-AE80-4069-8D89-2C76E8AFD874}" type="datetimeFigureOut">
              <a:rPr lang="es-PE" smtClean="0"/>
              <a:t>21/09/2020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700CA-E45F-416D-B659-25554F846B4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852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La medición de la productividad es una forma excelente de evaluar la capacidad de un país para proporcionar una mejora en el estándar de vida de su población. 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3182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5340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1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Sólo mediante el incremento de la productividad puede mejorarse el estándar de vida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. Aún más, sólo a través de los incrementos en la productividad pueden la mano de obra, el capital y la administración recibir pagos adicionales. Si los rendimientos sobre mano de obra, capital y administración aumentan sin incrementar la productividad, los precios suben. Por otra parte, los precios reciben una presión a la baja cuando la productividad se incrementa, debido a que se produce más con los mismos recursos.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60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La mejora en la contribución de la mano de obra a la productividad es resultado de una fuerza de trabajo más saludable, mejor educada y más motivada.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7201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Los intercambios entre capital y mano de obra están constantemente en flujo. Entre más elevadas sean las tasas de interés, más proyectos que requieren capital son “eliminados”: no se emprenden porque el rendimiento potencial sobre la inversión para un riesgo dado ha disminuido. Los administradores ajustan sus planes de inversión a los cambios en los costos de capital.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9504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1200" b="0" i="1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La utilización más efectiva del capital </a:t>
            </a:r>
            <a:r>
              <a:rPr lang="es-PE" sz="1200" b="0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también contribuye a la productividad. El administrador, como catalizador de la productividad, tiene a su cargo seleccionar las mejores nuevas inversiones de capital, así como el mejorar la productividad de las inversiones existentes.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5342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7874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Para crear bienes y servicios, todas las organizaciones desarrollan tres funciones.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Estas funciones son los ingredientes necesarios no sólo para la producción sino también para la supervivencia</a:t>
            </a:r>
          </a:p>
          <a:p>
            <a:r>
              <a:rPr lang="es-PE" sz="1200" b="0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de la organización. Dichas funciones son: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087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Diagramas organizacionales para dos empresas de </a:t>
            </a:r>
            <a:r>
              <a:rPr lang="es-PE" sz="1200" b="1" i="0" u="none" strike="noStrike" kern="1200" baseline="0" dirty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servicios y una de manufactura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D53BFC-5FD1-4E9A-8716-056B9B3F78FE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218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850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840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6765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7467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700CA-E45F-416D-B659-25554F846B4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512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08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4313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182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226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1 Imagen Centr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0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69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Imagen Gig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95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ema -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526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8229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GESTIÓN DE OPERACIONES </a:t>
              </a:r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n-US" sz="800" kern="120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SESIÓN 01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40677" y="5384440"/>
              <a:ext cx="1407757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>
                  <a:solidFill>
                    <a:schemeClr val="bg1">
                      <a:lumMod val="50000"/>
                    </a:schemeClr>
                  </a:solidFill>
                </a:rPr>
                <a:t>© </a:t>
              </a:r>
              <a:r>
                <a:rPr lang="es-ES_tradnl" sz="600" dirty="0" smtClean="0">
                  <a:solidFill>
                    <a:schemeClr val="bg1">
                      <a:lumMod val="50000"/>
                    </a:schemeClr>
                  </a:solidFill>
                </a:rPr>
                <a:t>ISIL</a:t>
              </a:r>
              <a:r>
                <a:rPr lang="es-ES_tradnl" sz="600" dirty="0">
                  <a:solidFill>
                    <a:schemeClr val="bg1">
                      <a:lumMod val="50000"/>
                    </a:schemeClr>
                  </a:solidFill>
                </a:rPr>
                <a:t>. Todos los derechos reservados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1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3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60" r:id="rId4"/>
    <p:sldLayoutId id="2147483657" r:id="rId5"/>
    <p:sldLayoutId id="2147483658" r:id="rId6"/>
    <p:sldLayoutId id="2147483661" r:id="rId7"/>
    <p:sldLayoutId id="2147483659" r:id="rId8"/>
    <p:sldLayoutId id="2147483662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SESIÓN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159592" y="1674447"/>
            <a:ext cx="4596087" cy="9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s-ES" sz="3600" b="1" dirty="0">
                <a:solidFill>
                  <a:srgbClr val="FFFFFF"/>
                </a:solidFill>
              </a:rPr>
              <a:t>La Gestión de Operaciones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3175138" y="3008050"/>
            <a:ext cx="5026425" cy="1549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Gestión de Operaciones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Operaciones de Producción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Producción de Bienes y Servicios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Producción y Productividad</a:t>
            </a:r>
          </a:p>
          <a:p>
            <a:pPr marL="177800" indent="-177800">
              <a:lnSpc>
                <a:spcPct val="120000"/>
              </a:lnSpc>
              <a:buSzPct val="80000"/>
              <a:buFont typeface="Arial"/>
              <a:buChar char="•"/>
            </a:pPr>
            <a:r>
              <a:rPr lang="es-ES" sz="1600" dirty="0">
                <a:solidFill>
                  <a:srgbClr val="FFFFFF"/>
                </a:solidFill>
              </a:rPr>
              <a:t>Variables de la Productividad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3056456" y="1777107"/>
            <a:ext cx="0" cy="720031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737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>
                <a:solidFill>
                  <a:schemeClr val="bg1"/>
                </a:solidFill>
                <a:cs typeface="Calibri"/>
              </a:rPr>
              <a:t>Producción de Bienes y Servicios</a:t>
            </a: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68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s-PE" sz="1700" dirty="0">
                <a:solidFill>
                  <a:srgbClr val="438AD7"/>
                </a:solidFill>
              </a:rPr>
              <a:t>Producción de Bienes y Servicios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8FA708A-1318-4ABD-9EB9-2C3577C94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4014311"/>
              </p:ext>
            </p:extLst>
          </p:nvPr>
        </p:nvGraphicFramePr>
        <p:xfrm>
          <a:off x="1524000" y="6477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250B666E-9AA2-4C85-B2F3-28881CDC4213}"/>
              </a:ext>
            </a:extLst>
          </p:cNvPr>
          <p:cNvSpPr txBox="1"/>
          <p:nvPr/>
        </p:nvSpPr>
        <p:spPr>
          <a:xfrm>
            <a:off x="1609486" y="449044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Cambio físico de los objetos	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4E7C07-BE31-4FF1-A0B3-95642DD68CB0}"/>
              </a:ext>
            </a:extLst>
          </p:cNvPr>
          <p:cNvSpPr txBox="1"/>
          <p:nvPr/>
        </p:nvSpPr>
        <p:spPr>
          <a:xfrm>
            <a:off x="4955704" y="4496577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b="1" dirty="0"/>
              <a:t>Cambio en el estado de las personas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365A8D4-5486-44FA-87E4-6E1173AE57F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9050" y="1095524"/>
            <a:ext cx="1834050" cy="13737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A075D3D-7A0B-4A13-8B21-548CAC2266F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552" y="1255894"/>
            <a:ext cx="1714164" cy="1213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66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s-PE" sz="1700" dirty="0">
                <a:solidFill>
                  <a:srgbClr val="438AD7"/>
                </a:solidFill>
              </a:rPr>
              <a:t>Producción de Bienes y Servicios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87668DD4-36FE-4C52-8100-DF8E6EEB2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1496058"/>
              </p:ext>
            </p:extLst>
          </p:nvPr>
        </p:nvGraphicFramePr>
        <p:xfrm>
          <a:off x="816954" y="674773"/>
          <a:ext cx="7715200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620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s-PE" sz="1700" dirty="0">
                <a:solidFill>
                  <a:srgbClr val="438AD7"/>
                </a:solidFill>
              </a:rPr>
              <a:t>Producción de Bienes y Servicios</a:t>
            </a:r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C068330C-8278-4E38-A847-495E76711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47014"/>
              </p:ext>
            </p:extLst>
          </p:nvPr>
        </p:nvGraphicFramePr>
        <p:xfrm>
          <a:off x="539552" y="816041"/>
          <a:ext cx="7715200" cy="448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6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737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>
                <a:solidFill>
                  <a:schemeClr val="bg1"/>
                </a:solidFill>
                <a:cs typeface="Calibri"/>
              </a:rPr>
              <a:t>Producción y Productividad</a:t>
            </a: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7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Producción y </a:t>
            </a:r>
            <a:r>
              <a:rPr lang="es-PE" sz="1700" dirty="0">
                <a:solidFill>
                  <a:srgbClr val="438AD7"/>
                </a:solidFill>
              </a:rPr>
              <a:t>Productividad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B3D335-05DD-46F2-9F6B-CB939B04D855}"/>
              </a:ext>
            </a:extLst>
          </p:cNvPr>
          <p:cNvSpPr txBox="1"/>
          <p:nvPr/>
        </p:nvSpPr>
        <p:spPr>
          <a:xfrm>
            <a:off x="800288" y="827351"/>
            <a:ext cx="7488832" cy="13234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PE" sz="2000" dirty="0"/>
              <a:t>La creación de bienes y servicios requiere transformar los recursos en bienes y servicios. Cuanto más eficiente hagamos esta transformación, más productivos seremos y mayor será el valor agregado a los bienes y servicios que proporcionemos.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F736564-411C-4D77-B7AD-C6ED29054D48}"/>
              </a:ext>
            </a:extLst>
          </p:cNvPr>
          <p:cNvSpPr txBox="1"/>
          <p:nvPr/>
        </p:nvSpPr>
        <p:spPr>
          <a:xfrm>
            <a:off x="800288" y="2483535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La productividad es la razón que existe entre las salidas (bienes y servicios) y una o más entradas  (recursos). El reto es aumentar esta razón. </a:t>
            </a:r>
          </a:p>
          <a:p>
            <a:endParaRPr lang="es-PE" b="1" dirty="0"/>
          </a:p>
          <a:p>
            <a:r>
              <a:rPr lang="es-PE" b="1" dirty="0"/>
              <a:t>Hay 2 formas: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92FE26-D175-4104-8FB9-9A76CDC423E8}"/>
              </a:ext>
            </a:extLst>
          </p:cNvPr>
          <p:cNvSpPr txBox="1"/>
          <p:nvPr/>
        </p:nvSpPr>
        <p:spPr>
          <a:xfrm>
            <a:off x="800288" y="4139719"/>
            <a:ext cx="785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0070C0"/>
                </a:solidFill>
              </a:rPr>
              <a:t>Reducción en las entradas </a:t>
            </a:r>
            <a:r>
              <a:rPr lang="es-PE" dirty="0"/>
              <a:t>mientras la salida permanece constante.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>
                <a:solidFill>
                  <a:srgbClr val="0070C0"/>
                </a:solidFill>
              </a:rPr>
              <a:t>Incremento en la salida </a:t>
            </a:r>
            <a:r>
              <a:rPr lang="es-PE" dirty="0"/>
              <a:t>mientras las entradas permanecen constantes.</a:t>
            </a:r>
          </a:p>
        </p:txBody>
      </p:sp>
    </p:spTree>
    <p:extLst>
      <p:ext uri="{BB962C8B-B14F-4D97-AF65-F5344CB8AC3E}">
        <p14:creationId xmlns:p14="http://schemas.microsoft.com/office/powerpoint/2010/main" val="41421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Producción y </a:t>
            </a:r>
            <a:r>
              <a:rPr lang="es-PE" sz="1700" dirty="0">
                <a:solidFill>
                  <a:srgbClr val="438AD7"/>
                </a:solidFill>
              </a:rPr>
              <a:t>Productividad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F05F08-E7CD-411C-9D5D-8C52F62E5DD6}"/>
              </a:ext>
            </a:extLst>
          </p:cNvPr>
          <p:cNvSpPr txBox="1"/>
          <p:nvPr/>
        </p:nvSpPr>
        <p:spPr>
          <a:xfrm>
            <a:off x="545909" y="3484764"/>
            <a:ext cx="8187125" cy="163121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PE" sz="2000" dirty="0"/>
              <a:t>En un sistema de producción, las salidas son bienes y servicios que incluyen artículos diversos. La </a:t>
            </a:r>
            <a:r>
              <a:rPr lang="es-PE" sz="2000" b="1" u="sng" dirty="0">
                <a:solidFill>
                  <a:schemeClr val="bg1"/>
                </a:solidFill>
              </a:rPr>
              <a:t>producción</a:t>
            </a:r>
            <a:r>
              <a:rPr lang="es-PE" sz="2000" u="sng" dirty="0">
                <a:solidFill>
                  <a:schemeClr val="bg1"/>
                </a:solidFill>
              </a:rPr>
              <a:t> </a:t>
            </a:r>
            <a:r>
              <a:rPr lang="es-PE" sz="2000" dirty="0"/>
              <a:t>es la elaboración de bienes y servicios.</a:t>
            </a:r>
          </a:p>
          <a:p>
            <a:pPr algn="just"/>
            <a:r>
              <a:rPr lang="es-PE" sz="2000" dirty="0"/>
              <a:t>Una producción alta solo puede implicar que más personas están trabajando y que los niveles de empleo son altos, pero no implica una </a:t>
            </a:r>
            <a:r>
              <a:rPr lang="es-PE" sz="2000" b="1" u="sng" dirty="0">
                <a:solidFill>
                  <a:schemeClr val="bg1"/>
                </a:solidFill>
              </a:rPr>
              <a:t>productividad</a:t>
            </a:r>
            <a:r>
              <a:rPr lang="es-PE" sz="2000" u="sng" dirty="0">
                <a:solidFill>
                  <a:schemeClr val="bg1"/>
                </a:solidFill>
              </a:rPr>
              <a:t> </a:t>
            </a:r>
            <a:r>
              <a:rPr lang="es-PE" sz="2000" dirty="0"/>
              <a:t>alta.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6F3061-EAD8-47EA-8BA6-AD1E743599A0}"/>
              </a:ext>
            </a:extLst>
          </p:cNvPr>
          <p:cNvSpPr txBox="1"/>
          <p:nvPr/>
        </p:nvSpPr>
        <p:spPr>
          <a:xfrm>
            <a:off x="545910" y="785807"/>
            <a:ext cx="848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600" dirty="0"/>
              <a:t>¿A mayor producción, mayor productividad?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6B3AD23-A278-4BC7-B7BF-44C4B0D73A3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1432139"/>
            <a:ext cx="2207312" cy="19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Producción y </a:t>
            </a:r>
            <a:r>
              <a:rPr lang="es-PE" sz="1700" dirty="0">
                <a:solidFill>
                  <a:srgbClr val="438AD7"/>
                </a:solidFill>
              </a:rPr>
              <a:t>Productividad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EA2E7EA-4529-4502-BDC8-DAA715A454F7}"/>
              </a:ext>
            </a:extLst>
          </p:cNvPr>
          <p:cNvGrpSpPr/>
          <p:nvPr/>
        </p:nvGrpSpPr>
        <p:grpSpPr>
          <a:xfrm>
            <a:off x="210576" y="956291"/>
            <a:ext cx="4464496" cy="986760"/>
            <a:chOff x="611560" y="2060848"/>
            <a:chExt cx="4464496" cy="986760"/>
          </a:xfrm>
        </p:grpSpPr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6917CCC-DFBC-449A-B1C3-10A4E20DB8B2}"/>
                </a:ext>
              </a:extLst>
            </p:cNvPr>
            <p:cNvSpPr txBox="1"/>
            <p:nvPr/>
          </p:nvSpPr>
          <p:spPr>
            <a:xfrm>
              <a:off x="611560" y="2348880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Productividad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9BF141AF-86D4-4EDF-87B9-BEBE122201BF}"/>
                </a:ext>
              </a:extLst>
            </p:cNvPr>
            <p:cNvSpPr txBox="1"/>
            <p:nvPr/>
          </p:nvSpPr>
          <p:spPr>
            <a:xfrm>
              <a:off x="2627784" y="2060848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/>
                <a:t>Unidades producidas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9543CB0-34FE-4242-ACB8-309F50C4936C}"/>
                </a:ext>
              </a:extLst>
            </p:cNvPr>
            <p:cNvSpPr txBox="1"/>
            <p:nvPr/>
          </p:nvSpPr>
          <p:spPr>
            <a:xfrm>
              <a:off x="2627784" y="267827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/>
                <a:t>Insumo empleado</a:t>
              </a:r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005814C8-BBEE-4038-9714-B2D953D60FA6}"/>
                </a:ext>
              </a:extLst>
            </p:cNvPr>
            <p:cNvCxnSpPr/>
            <p:nvPr/>
          </p:nvCxnSpPr>
          <p:spPr>
            <a:xfrm>
              <a:off x="2627784" y="2533546"/>
              <a:ext cx="24482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417E550B-8A07-4CC7-87B5-403CCF3E635A}"/>
                </a:ext>
              </a:extLst>
            </p:cNvPr>
            <p:cNvSpPr txBox="1"/>
            <p:nvPr/>
          </p:nvSpPr>
          <p:spPr>
            <a:xfrm>
              <a:off x="2267744" y="2315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dirty="0"/>
                <a:t>=</a:t>
              </a:r>
              <a:endParaRPr lang="es-PE" dirty="0"/>
            </a:p>
          </p:txBody>
        </p:sp>
      </p:grpSp>
      <p:pic>
        <p:nvPicPr>
          <p:cNvPr id="15" name="Imagen 14">
            <a:extLst>
              <a:ext uri="{FF2B5EF4-FFF2-40B4-BE49-F238E27FC236}">
                <a16:creationId xmlns:a16="http://schemas.microsoft.com/office/drawing/2014/main" id="{5102AA52-4002-4ECF-B21B-4B3E88B525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672" y="3667770"/>
            <a:ext cx="970888" cy="646082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E10B3222-C718-4E9B-B5BE-818DB6B513B8}"/>
              </a:ext>
            </a:extLst>
          </p:cNvPr>
          <p:cNvGrpSpPr/>
          <p:nvPr/>
        </p:nvGrpSpPr>
        <p:grpSpPr>
          <a:xfrm>
            <a:off x="210576" y="2252435"/>
            <a:ext cx="8784976" cy="1263759"/>
            <a:chOff x="251520" y="3573016"/>
            <a:chExt cx="8945000" cy="1263759"/>
          </a:xfrm>
        </p:grpSpPr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3738BCE9-506D-48E4-9C22-B24302C98829}"/>
                </a:ext>
              </a:extLst>
            </p:cNvPr>
            <p:cNvSpPr txBox="1"/>
            <p:nvPr/>
          </p:nvSpPr>
          <p:spPr>
            <a:xfrm>
              <a:off x="251520" y="3861048"/>
              <a:ext cx="1656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Productividad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AA45271-E7CA-43E5-BC18-286A09476817}"/>
                </a:ext>
              </a:extLst>
            </p:cNvPr>
            <p:cNvSpPr txBox="1"/>
            <p:nvPr/>
          </p:nvSpPr>
          <p:spPr>
            <a:xfrm>
              <a:off x="2267744" y="3573016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/>
                <a:t>Unidades producidas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4548315-A81C-4C88-BBC4-E457C35F0858}"/>
                </a:ext>
              </a:extLst>
            </p:cNvPr>
            <p:cNvSpPr txBox="1"/>
            <p:nvPr/>
          </p:nvSpPr>
          <p:spPr>
            <a:xfrm>
              <a:off x="2267744" y="4190444"/>
              <a:ext cx="24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/>
                <a:t>Horas hombre empleadas</a:t>
              </a:r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0FE34600-4181-4C4B-B4C4-ADA1E4FC9DFC}"/>
                </a:ext>
              </a:extLst>
            </p:cNvPr>
            <p:cNvCxnSpPr/>
            <p:nvPr/>
          </p:nvCxnSpPr>
          <p:spPr>
            <a:xfrm>
              <a:off x="2267744" y="4045714"/>
              <a:ext cx="24482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14FF8C52-F02E-4981-B61D-21F57B3298F5}"/>
                </a:ext>
              </a:extLst>
            </p:cNvPr>
            <p:cNvSpPr txBox="1"/>
            <p:nvPr/>
          </p:nvSpPr>
          <p:spPr>
            <a:xfrm>
              <a:off x="1907704" y="382732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dirty="0"/>
                <a:t>=</a:t>
              </a:r>
              <a:endParaRPr lang="es-PE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ADC623F1-411D-41FC-99D8-F8A6A24A948B}"/>
                </a:ext>
              </a:extLst>
            </p:cNvPr>
            <p:cNvSpPr txBox="1"/>
            <p:nvPr/>
          </p:nvSpPr>
          <p:spPr>
            <a:xfrm>
              <a:off x="4716016" y="382911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dirty="0"/>
                <a:t>=</a:t>
              </a:r>
              <a:endParaRPr lang="es-PE" dirty="0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4C1A34D4-666C-4F1C-9431-E7DEB9F231E8}"/>
                </a:ext>
              </a:extLst>
            </p:cNvPr>
            <p:cNvSpPr txBox="1"/>
            <p:nvPr/>
          </p:nvSpPr>
          <p:spPr>
            <a:xfrm>
              <a:off x="5220072" y="3573016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dirty="0"/>
                <a:t>240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383A9B81-8868-458C-A47D-E418A1C22649}"/>
                </a:ext>
              </a:extLst>
            </p:cNvPr>
            <p:cNvSpPr txBox="1"/>
            <p:nvPr/>
          </p:nvSpPr>
          <p:spPr>
            <a:xfrm>
              <a:off x="5220072" y="423038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dirty="0"/>
                <a:t>8</a:t>
              </a:r>
            </a:p>
          </p:txBody>
        </p: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E95F458D-784F-410A-ABE1-C78ED1CE491C}"/>
                </a:ext>
              </a:extLst>
            </p:cNvPr>
            <p:cNvCxnSpPr/>
            <p:nvPr/>
          </p:nvCxnSpPr>
          <p:spPr>
            <a:xfrm>
              <a:off x="5076056" y="4058152"/>
              <a:ext cx="7200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04DAFB7-8FDB-4FD1-923C-43E604763CC1}"/>
                </a:ext>
              </a:extLst>
            </p:cNvPr>
            <p:cNvSpPr txBox="1"/>
            <p:nvPr/>
          </p:nvSpPr>
          <p:spPr>
            <a:xfrm>
              <a:off x="5932148" y="3818530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dirty="0"/>
                <a:t>=</a:t>
              </a:r>
              <a:endParaRPr lang="es-PE" dirty="0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F37F1FC-7ED4-4355-B3E0-989DDAA837DA}"/>
                </a:ext>
              </a:extLst>
            </p:cNvPr>
            <p:cNvSpPr txBox="1"/>
            <p:nvPr/>
          </p:nvSpPr>
          <p:spPr>
            <a:xfrm>
              <a:off x="6300192" y="3753326"/>
              <a:ext cx="2896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600" dirty="0"/>
                <a:t>30 unidades por hora 	hombre</a:t>
              </a:r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FF1A409A-9032-4282-9E58-8045E88638D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3693" y="4443875"/>
            <a:ext cx="635799" cy="635799"/>
          </a:xfrm>
          <a:prstGeom prst="rect">
            <a:avLst/>
          </a:prstGeom>
        </p:spPr>
      </p:pic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6EAA8A3-3760-4C71-A686-D1BD7CF66599}"/>
              </a:ext>
            </a:extLst>
          </p:cNvPr>
          <p:cNvCxnSpPr/>
          <p:nvPr/>
        </p:nvCxnSpPr>
        <p:spPr>
          <a:xfrm>
            <a:off x="1307994" y="4313852"/>
            <a:ext cx="7071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Imagen 29">
            <a:extLst>
              <a:ext uri="{FF2B5EF4-FFF2-40B4-BE49-F238E27FC236}">
                <a16:creationId xmlns:a16="http://schemas.microsoft.com/office/drawing/2014/main" id="{8ED72EFD-8DCB-4E18-A8BB-521F69BD7A0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133" y="4424948"/>
            <a:ext cx="635799" cy="635799"/>
          </a:xfrm>
          <a:prstGeom prst="rect">
            <a:avLst/>
          </a:prstGeom>
        </p:spPr>
      </p:pic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B489955-D971-4589-A312-9D999603A861}"/>
              </a:ext>
            </a:extLst>
          </p:cNvPr>
          <p:cNvCxnSpPr/>
          <p:nvPr/>
        </p:nvCxnSpPr>
        <p:spPr>
          <a:xfrm>
            <a:off x="5268434" y="4294925"/>
            <a:ext cx="7071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Imagen 31">
            <a:extLst>
              <a:ext uri="{FF2B5EF4-FFF2-40B4-BE49-F238E27FC236}">
                <a16:creationId xmlns:a16="http://schemas.microsoft.com/office/drawing/2014/main" id="{AFF9507D-2CB7-4D96-94DC-E409DE77E98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8010" y="3511332"/>
            <a:ext cx="1208043" cy="65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1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>
                <a:solidFill>
                  <a:schemeClr val="bg1"/>
                </a:solidFill>
                <a:cs typeface="Calibri"/>
              </a:rPr>
              <a:t>Variables de la Productividad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37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Variables de la </a:t>
            </a:r>
            <a:r>
              <a:rPr lang="es-PE" sz="1700" dirty="0">
                <a:solidFill>
                  <a:srgbClr val="438AD7"/>
                </a:solidFill>
              </a:rPr>
              <a:t>Productividad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20C03F-45E9-4720-A477-FEBEC7499C2C}"/>
              </a:ext>
            </a:extLst>
          </p:cNvPr>
          <p:cNvSpPr txBox="1"/>
          <p:nvPr/>
        </p:nvSpPr>
        <p:spPr>
          <a:xfrm>
            <a:off x="407875" y="841382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Los incrementos en la productividad dependen de tres variables críticas de la productividad: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FCD81D6-3BF5-4DD7-B394-BBDFB5C3A303}"/>
              </a:ext>
            </a:extLst>
          </p:cNvPr>
          <p:cNvSpPr txBox="1"/>
          <p:nvPr/>
        </p:nvSpPr>
        <p:spPr>
          <a:xfrm>
            <a:off x="313184" y="1819476"/>
            <a:ext cx="2170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PE" dirty="0"/>
              <a:t>Mano de obra</a:t>
            </a:r>
          </a:p>
          <a:p>
            <a:pPr marL="342900" indent="-342900">
              <a:buAutoNum type="arabicParenR"/>
            </a:pPr>
            <a:endParaRPr lang="es-PE" dirty="0"/>
          </a:p>
          <a:p>
            <a:pPr marL="342900" indent="-342900">
              <a:buAutoNum type="arabicParenR"/>
            </a:pPr>
            <a:endParaRPr lang="es-PE" dirty="0"/>
          </a:p>
          <a:p>
            <a:pPr marL="342900" indent="-342900">
              <a:buAutoNum type="arabicParenR"/>
            </a:pPr>
            <a:endParaRPr lang="es-PE" dirty="0"/>
          </a:p>
          <a:p>
            <a:pPr marL="342900" indent="-342900">
              <a:buAutoNum type="arabicParenR"/>
            </a:pPr>
            <a:r>
              <a:rPr lang="es-PE" dirty="0"/>
              <a:t>Capital</a:t>
            </a:r>
          </a:p>
          <a:p>
            <a:pPr marL="342900" indent="-342900">
              <a:buAutoNum type="arabicParenR"/>
            </a:pPr>
            <a:endParaRPr lang="es-PE" dirty="0"/>
          </a:p>
          <a:p>
            <a:pPr marL="342900" indent="-342900">
              <a:buAutoNum type="arabicParenR"/>
            </a:pPr>
            <a:endParaRPr lang="es-PE" dirty="0"/>
          </a:p>
          <a:p>
            <a:pPr marL="342900" indent="-342900">
              <a:buAutoNum type="arabicParenR"/>
            </a:pPr>
            <a:endParaRPr lang="es-PE" dirty="0"/>
          </a:p>
          <a:p>
            <a:pPr marL="342900" indent="-342900">
              <a:buAutoNum type="arabicParenR"/>
            </a:pPr>
            <a:endParaRPr lang="es-PE" dirty="0"/>
          </a:p>
          <a:p>
            <a:pPr marL="342900" indent="-342900">
              <a:buAutoNum type="arabicParenR"/>
            </a:pPr>
            <a:r>
              <a:rPr lang="es-PE" dirty="0"/>
              <a:t>Administración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D9E1641-FE68-4B09-B596-51A1F845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325" y="1411557"/>
            <a:ext cx="713974" cy="101725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2F5E984-4914-403B-B286-AF0446BA2C9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0030" y="2457676"/>
            <a:ext cx="1720182" cy="11447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91369E1-A878-488A-B514-7FDFD90D30C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087" y="3759971"/>
            <a:ext cx="1423330" cy="1160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61D6E98-D1AD-4964-A3B6-96F93DD94D6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85" y="3913682"/>
            <a:ext cx="1268319" cy="84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0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INTRODUCCIÓN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595" y="810908"/>
            <a:ext cx="8102216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En esta sesión se definirá la Gestión de Operaciones, explicando su evolución y el importante papel que desarrollan los Administradores de Operaciones en diversas industrias.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Luego se estudiará, qué es la producción y la productividad, tanto para empresas de bienes como de servicios.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Se realizará cálculos de productividad y las variables que inciden sobre ellas.</a:t>
            </a: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endParaRPr lang="es-PE" sz="1600" spc="-10" dirty="0">
              <a:solidFill>
                <a:srgbClr val="262626"/>
              </a:solidFill>
              <a:cs typeface="Source Sans Pro"/>
            </a:endParaRPr>
          </a:p>
          <a:p>
            <a:pPr marL="180000" indent="-168275">
              <a:buSzPct val="100000"/>
              <a:buFont typeface="Arial"/>
              <a:buChar char="•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Sin importar que el producto final sea un bien o un servicio, las actividades de producción que ocurren en la organización se conocen como Operaciones o Gestión de Operaciones.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7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Variables de la </a:t>
            </a:r>
            <a:r>
              <a:rPr lang="es-PE" sz="1700" dirty="0">
                <a:solidFill>
                  <a:srgbClr val="438AD7"/>
                </a:solidFill>
              </a:rPr>
              <a:t>Productividad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7AB457F-E42A-4FF7-BEF7-0FC8D81862B3}"/>
              </a:ext>
            </a:extLst>
          </p:cNvPr>
          <p:cNvSpPr txBox="1"/>
          <p:nvPr/>
        </p:nvSpPr>
        <p:spPr>
          <a:xfrm>
            <a:off x="570384" y="986550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/>
              <a:t>Mano de Obra: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8D9C0A-8BF1-4717-B446-15AF536DBC03}"/>
              </a:ext>
            </a:extLst>
          </p:cNvPr>
          <p:cNvSpPr txBox="1"/>
          <p:nvPr/>
        </p:nvSpPr>
        <p:spPr>
          <a:xfrm>
            <a:off x="313184" y="1841837"/>
            <a:ext cx="3898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Fuerza de trabajo más saludable, con mayor educación y mejor alimentada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2990576-8797-4302-8EC5-6F228763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566566"/>
            <a:ext cx="3963740" cy="247035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8C553AE-7DED-4A00-8854-7FE1C699C6B4}"/>
              </a:ext>
            </a:extLst>
          </p:cNvPr>
          <p:cNvSpPr txBox="1"/>
          <p:nvPr/>
        </p:nvSpPr>
        <p:spPr>
          <a:xfrm>
            <a:off x="395536" y="3216351"/>
            <a:ext cx="7200800" cy="203132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PE" dirty="0"/>
              <a:t>Variables clave:</a:t>
            </a:r>
          </a:p>
          <a:p>
            <a:endParaRPr lang="es-P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Educación básica apropiada para una fuerza de trabajo efectiva.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La alimentación de la fuerza de trabajo.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P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PE" dirty="0"/>
              <a:t>El gasto social, como transporte y salud.</a:t>
            </a:r>
          </a:p>
        </p:txBody>
      </p:sp>
    </p:spTree>
    <p:extLst>
      <p:ext uri="{BB962C8B-B14F-4D97-AF65-F5344CB8AC3E}">
        <p14:creationId xmlns:p14="http://schemas.microsoft.com/office/powerpoint/2010/main" val="135716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Variables de la </a:t>
            </a:r>
            <a:r>
              <a:rPr lang="es-PE" sz="1700" dirty="0">
                <a:solidFill>
                  <a:srgbClr val="438AD7"/>
                </a:solidFill>
              </a:rPr>
              <a:t>Productividad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8086AF-226A-4364-A3D5-301ABE16BAC8}"/>
              </a:ext>
            </a:extLst>
          </p:cNvPr>
          <p:cNvSpPr txBox="1"/>
          <p:nvPr/>
        </p:nvSpPr>
        <p:spPr>
          <a:xfrm>
            <a:off x="1100541" y="956288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/>
              <a:t>Capital: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4550071-2210-4157-BDF6-FACAB3F328C5}"/>
              </a:ext>
            </a:extLst>
          </p:cNvPr>
          <p:cNvSpPr txBox="1"/>
          <p:nvPr/>
        </p:nvSpPr>
        <p:spPr>
          <a:xfrm>
            <a:off x="586141" y="1748376"/>
            <a:ext cx="40427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Los seres humanos son animales que usan herramientas. La inversión de capital proporciona dichas herramientas.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F31284-DC40-409A-88A7-605AF386FEBE}"/>
              </a:ext>
            </a:extLst>
          </p:cNvPr>
          <p:cNvSpPr txBox="1"/>
          <p:nvPr/>
        </p:nvSpPr>
        <p:spPr>
          <a:xfrm>
            <a:off x="668492" y="3980624"/>
            <a:ext cx="7581655" cy="92333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PE" dirty="0"/>
              <a:t>El uso de mano de obra, más que de capital puede disminuir el desempleo a corto plazo, pero también hace que las economías sean menos productivas, y por lo tanto bajen los salarios a largo plazo.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312378-9CA0-4513-9D9B-9ADE5E9F8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41" y="928104"/>
            <a:ext cx="3403079" cy="254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6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Variables de la </a:t>
            </a:r>
            <a:r>
              <a:rPr lang="es-PE" sz="1700" dirty="0">
                <a:solidFill>
                  <a:srgbClr val="438AD7"/>
                </a:solidFill>
              </a:rPr>
              <a:t>Productividad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AC43CA6-3A90-48A9-928E-393ADC946DF1}"/>
              </a:ext>
            </a:extLst>
          </p:cNvPr>
          <p:cNvSpPr txBox="1"/>
          <p:nvPr/>
        </p:nvSpPr>
        <p:spPr>
          <a:xfrm>
            <a:off x="625745" y="978927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/>
              <a:t>Administración: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00E295-D381-4F12-B05A-D8362ABFE670}"/>
              </a:ext>
            </a:extLst>
          </p:cNvPr>
          <p:cNvSpPr txBox="1"/>
          <p:nvPr/>
        </p:nvSpPr>
        <p:spPr>
          <a:xfrm>
            <a:off x="407875" y="1575519"/>
            <a:ext cx="5721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La administración es responsable de asegurar que la mano de obra y el capital se usen de manera efectiva para aumentar la productividad. Este aumento incluye las mejoras realizadas mediante el conocimiento y la aplicación de la tecnología.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F1D12D-019D-4D01-8581-EBFEEED78FE8}"/>
              </a:ext>
            </a:extLst>
          </p:cNvPr>
          <p:cNvSpPr txBox="1"/>
          <p:nvPr/>
        </p:nvSpPr>
        <p:spPr>
          <a:xfrm>
            <a:off x="389872" y="3543264"/>
            <a:ext cx="7920880" cy="175432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s-PE" dirty="0"/>
              <a:t>En las </a:t>
            </a:r>
            <a:r>
              <a:rPr lang="es-PE" b="1" dirty="0">
                <a:solidFill>
                  <a:srgbClr val="FF0000"/>
                </a:solidFill>
              </a:rPr>
              <a:t>sociedades del conocimiento</a:t>
            </a:r>
            <a:r>
              <a:rPr lang="es-PE" dirty="0"/>
              <a:t>, gran parte de la fuerza laboral ha pasado del trabajo manual a tareas técnicas y de procesamiento de información que requieren educación continua.</a:t>
            </a:r>
          </a:p>
          <a:p>
            <a:r>
              <a:rPr lang="es-PE" dirty="0"/>
              <a:t>La expansión del conocimiento como base de la sociedad contemporánea requiere que los administradores usen </a:t>
            </a:r>
            <a:r>
              <a:rPr lang="es-PE" b="1" dirty="0">
                <a:solidFill>
                  <a:srgbClr val="FF0000"/>
                </a:solidFill>
              </a:rPr>
              <a:t>la tecnología y el conocimiento de manera eficaz.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07F97E5-87F2-41C8-B146-CA657196A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68" y="1530110"/>
            <a:ext cx="2703799" cy="18389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436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n-US" sz="1700" dirty="0" err="1">
                <a:solidFill>
                  <a:srgbClr val="438AD7"/>
                </a:solidFill>
              </a:rPr>
              <a:t>Ejercicio</a:t>
            </a:r>
            <a:endParaRPr lang="en-US" sz="1700" dirty="0">
              <a:solidFill>
                <a:srgbClr val="438AD7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1E5FBF-8A29-48F6-AAAD-D40D309210BE}"/>
              </a:ext>
            </a:extLst>
          </p:cNvPr>
          <p:cNvSpPr txBox="1"/>
          <p:nvPr/>
        </p:nvSpPr>
        <p:spPr>
          <a:xfrm>
            <a:off x="524103" y="853556"/>
            <a:ext cx="5876697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1700" dirty="0"/>
              <a:t>En la empresa Troncos Modernos S.A, Carlos Pachas, Gerente General de esta empresa productora de cajas de madera para manzanas que vende a los agricultores, ha sido capaz, con su equipo actual, de producir 240 cajas por cada 100 troncos utilizados. </a:t>
            </a:r>
          </a:p>
          <a:p>
            <a:pPr algn="just"/>
            <a:endParaRPr lang="es-PE" sz="1700" dirty="0"/>
          </a:p>
          <a:p>
            <a:pPr algn="just"/>
            <a:r>
              <a:rPr lang="es-PE" sz="1700" dirty="0"/>
              <a:t>En la actualidad, compra 100 troncos al día y cada tronco requiere de 3 horas de mano de obra para procesarse. Pachas cree que puede contratar a un comprador profesional que pueda adquirir troncos de mejor calidad por el mismo costo. En ese caso, puede aumentar su producción a 260 cajas por cada 100 troncos. Sus horas hombre aumentarían en 8 por día.</a:t>
            </a:r>
          </a:p>
          <a:p>
            <a:pPr algn="just"/>
            <a:endParaRPr lang="es-PE" sz="1700" dirty="0"/>
          </a:p>
          <a:p>
            <a:pPr algn="just"/>
            <a:r>
              <a:rPr lang="es-PE" sz="1700" dirty="0"/>
              <a:t>¿Cuál será el impacto en la productividad (medida en cajas por hora hombre) si contrata al comprador?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30" y="996593"/>
            <a:ext cx="1883275" cy="356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4823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077E6018-C587-495C-92FC-F8A0DE32AF8F}"/>
              </a:ext>
            </a:extLst>
          </p:cNvPr>
          <p:cNvGrpSpPr/>
          <p:nvPr/>
        </p:nvGrpSpPr>
        <p:grpSpPr>
          <a:xfrm>
            <a:off x="3452643" y="300617"/>
            <a:ext cx="3714792" cy="960423"/>
            <a:chOff x="611560" y="2060848"/>
            <a:chExt cx="4516022" cy="1356331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8C1CCC59-5BE9-45F5-89D3-E6429C96CE90}"/>
                </a:ext>
              </a:extLst>
            </p:cNvPr>
            <p:cNvSpPr txBox="1"/>
            <p:nvPr/>
          </p:nvSpPr>
          <p:spPr>
            <a:xfrm>
              <a:off x="611560" y="2348879"/>
              <a:ext cx="1656184" cy="1043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/>
                <a:t>a) Productividad laboral actual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C8B0BEB2-74B8-40D7-B47F-78628A3DAB54}"/>
                </a:ext>
              </a:extLst>
            </p:cNvPr>
            <p:cNvSpPr txBox="1"/>
            <p:nvPr/>
          </p:nvSpPr>
          <p:spPr>
            <a:xfrm>
              <a:off x="2627784" y="2060848"/>
              <a:ext cx="2448272" cy="43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dirty="0"/>
                <a:t>240 cajas</a:t>
              </a: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2DC29F8-4C8B-4B50-93E3-CF7E319FD089}"/>
                </a:ext>
              </a:extLst>
            </p:cNvPr>
            <p:cNvSpPr txBox="1"/>
            <p:nvPr/>
          </p:nvSpPr>
          <p:spPr>
            <a:xfrm>
              <a:off x="2627784" y="2678276"/>
              <a:ext cx="2448272" cy="73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dirty="0"/>
                <a:t>100 troncos x 3 horas por tronco</a:t>
              </a: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C28A186A-3D2F-468A-907D-B12A53CBE7A5}"/>
                </a:ext>
              </a:extLst>
            </p:cNvPr>
            <p:cNvCxnSpPr/>
            <p:nvPr/>
          </p:nvCxnSpPr>
          <p:spPr>
            <a:xfrm>
              <a:off x="2679310" y="2670995"/>
              <a:ext cx="24482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D7A44290-2DD7-47E7-964C-D4E82CE9BE40}"/>
                </a:ext>
              </a:extLst>
            </p:cNvPr>
            <p:cNvSpPr txBox="1"/>
            <p:nvPr/>
          </p:nvSpPr>
          <p:spPr>
            <a:xfrm>
              <a:off x="2267744" y="2315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dirty="0"/>
                <a:t>=</a:t>
              </a:r>
              <a:endParaRPr lang="es-PE" dirty="0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318F903C-B416-4C82-A982-018810054765}"/>
              </a:ext>
            </a:extLst>
          </p:cNvPr>
          <p:cNvSpPr txBox="1"/>
          <p:nvPr/>
        </p:nvSpPr>
        <p:spPr>
          <a:xfrm>
            <a:off x="5116957" y="1288983"/>
            <a:ext cx="201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240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FEDB9CB-47E1-4355-BAD8-E58B26E7078F}"/>
              </a:ext>
            </a:extLst>
          </p:cNvPr>
          <p:cNvSpPr txBox="1"/>
          <p:nvPr/>
        </p:nvSpPr>
        <p:spPr>
          <a:xfrm>
            <a:off x="5116957" y="1601915"/>
            <a:ext cx="201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300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AC9B91E1-FCF4-444F-AEDF-CF5AC64098EA}"/>
              </a:ext>
            </a:extLst>
          </p:cNvPr>
          <p:cNvCxnSpPr>
            <a:cxnSpLocks/>
          </p:cNvCxnSpPr>
          <p:nvPr/>
        </p:nvCxnSpPr>
        <p:spPr>
          <a:xfrm>
            <a:off x="5159341" y="1596759"/>
            <a:ext cx="2013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F8708F-0D9F-4382-8B24-24B8DF66CAC7}"/>
              </a:ext>
            </a:extLst>
          </p:cNvPr>
          <p:cNvSpPr txBox="1"/>
          <p:nvPr/>
        </p:nvSpPr>
        <p:spPr>
          <a:xfrm>
            <a:off x="4820795" y="1344786"/>
            <a:ext cx="29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=</a:t>
            </a:r>
            <a:endParaRPr lang="es-PE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E25E8C-4A7D-4BB8-8F2A-CDE448A6AB93}"/>
              </a:ext>
            </a:extLst>
          </p:cNvPr>
          <p:cNvSpPr txBox="1"/>
          <p:nvPr/>
        </p:nvSpPr>
        <p:spPr>
          <a:xfrm>
            <a:off x="4820795" y="1917925"/>
            <a:ext cx="29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=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528C94-CB04-40A8-98D0-C23BDC042D14}"/>
              </a:ext>
            </a:extLst>
          </p:cNvPr>
          <p:cNvSpPr txBox="1"/>
          <p:nvPr/>
        </p:nvSpPr>
        <p:spPr>
          <a:xfrm>
            <a:off x="5111149" y="1988686"/>
            <a:ext cx="2013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0.8 cajas por hora hombre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0C2A40F-1DFC-41A4-A262-AE9353FCA533}"/>
              </a:ext>
            </a:extLst>
          </p:cNvPr>
          <p:cNvGrpSpPr/>
          <p:nvPr/>
        </p:nvGrpSpPr>
        <p:grpSpPr>
          <a:xfrm>
            <a:off x="3560705" y="2619185"/>
            <a:ext cx="3714792" cy="1373507"/>
            <a:chOff x="611560" y="2060848"/>
            <a:chExt cx="4516022" cy="1939697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A46E0E1-3BC0-4668-8925-14A389F4D511}"/>
                </a:ext>
              </a:extLst>
            </p:cNvPr>
            <p:cNvSpPr txBox="1"/>
            <p:nvPr/>
          </p:nvSpPr>
          <p:spPr>
            <a:xfrm>
              <a:off x="611560" y="2348879"/>
              <a:ext cx="1656184" cy="165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400" dirty="0"/>
                <a:t>b) Productividad laboral con comprador profesional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6854B33-9FC4-4A50-9901-B3A8FB6BE8B0}"/>
                </a:ext>
              </a:extLst>
            </p:cNvPr>
            <p:cNvSpPr txBox="1"/>
            <p:nvPr/>
          </p:nvSpPr>
          <p:spPr>
            <a:xfrm>
              <a:off x="2627784" y="2060848"/>
              <a:ext cx="2448272" cy="43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dirty="0"/>
                <a:t>260 cajas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666F75E-7630-4B09-BA05-B05CC5633009}"/>
                </a:ext>
              </a:extLst>
            </p:cNvPr>
            <p:cNvSpPr txBox="1"/>
            <p:nvPr/>
          </p:nvSpPr>
          <p:spPr>
            <a:xfrm>
              <a:off x="2627784" y="2678276"/>
              <a:ext cx="2448272" cy="7389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400" dirty="0"/>
                <a:t>(100 troncos x 3 horas por tronco) + 8 horas</a:t>
              </a: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DB3E2C15-0439-4104-8AE9-D94767214171}"/>
                </a:ext>
              </a:extLst>
            </p:cNvPr>
            <p:cNvCxnSpPr/>
            <p:nvPr/>
          </p:nvCxnSpPr>
          <p:spPr>
            <a:xfrm>
              <a:off x="2679310" y="2670995"/>
              <a:ext cx="244827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8DB5479-B140-4660-9D6C-5A0A8E85487F}"/>
                </a:ext>
              </a:extLst>
            </p:cNvPr>
            <p:cNvSpPr txBox="1"/>
            <p:nvPr/>
          </p:nvSpPr>
          <p:spPr>
            <a:xfrm>
              <a:off x="2267744" y="2315152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2400" dirty="0"/>
                <a:t>=</a:t>
              </a:r>
              <a:endParaRPr lang="es-PE" dirty="0"/>
            </a:p>
          </p:txBody>
        </p:sp>
      </p:grp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F9AA9AB-6242-4EBE-AC56-8ADBF3E5F17A}"/>
              </a:ext>
            </a:extLst>
          </p:cNvPr>
          <p:cNvCxnSpPr>
            <a:cxnSpLocks/>
          </p:cNvCxnSpPr>
          <p:nvPr/>
        </p:nvCxnSpPr>
        <p:spPr>
          <a:xfrm>
            <a:off x="3452643" y="2511906"/>
            <a:ext cx="392392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5272F7C-6FDB-4E1B-982F-5484FE7D2431}"/>
              </a:ext>
            </a:extLst>
          </p:cNvPr>
          <p:cNvSpPr txBox="1"/>
          <p:nvPr/>
        </p:nvSpPr>
        <p:spPr>
          <a:xfrm>
            <a:off x="5269357" y="3612984"/>
            <a:ext cx="201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260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5FF4292-E0FE-49A7-91E9-4943B16D5A7C}"/>
              </a:ext>
            </a:extLst>
          </p:cNvPr>
          <p:cNvSpPr txBox="1"/>
          <p:nvPr/>
        </p:nvSpPr>
        <p:spPr>
          <a:xfrm>
            <a:off x="5269357" y="3925916"/>
            <a:ext cx="201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308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0702915-B31B-49CB-AEDF-77B2E4AA8C8F}"/>
              </a:ext>
            </a:extLst>
          </p:cNvPr>
          <p:cNvCxnSpPr>
            <a:cxnSpLocks/>
          </p:cNvCxnSpPr>
          <p:nvPr/>
        </p:nvCxnSpPr>
        <p:spPr>
          <a:xfrm>
            <a:off x="5311741" y="3920760"/>
            <a:ext cx="20139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0065ABC-98C9-40A6-BE12-45F2BE0460A6}"/>
              </a:ext>
            </a:extLst>
          </p:cNvPr>
          <p:cNvSpPr txBox="1"/>
          <p:nvPr/>
        </p:nvSpPr>
        <p:spPr>
          <a:xfrm>
            <a:off x="4973195" y="3668787"/>
            <a:ext cx="29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=</a:t>
            </a:r>
            <a:endParaRPr lang="es-P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92F21B2-BDFB-41A3-838C-1A52DCBEFAF5}"/>
              </a:ext>
            </a:extLst>
          </p:cNvPr>
          <p:cNvSpPr txBox="1"/>
          <p:nvPr/>
        </p:nvSpPr>
        <p:spPr>
          <a:xfrm>
            <a:off x="4973195" y="4333064"/>
            <a:ext cx="29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/>
              <a:t>=</a:t>
            </a:r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03708AE-BD35-453F-8759-DD0D5AEC3963}"/>
              </a:ext>
            </a:extLst>
          </p:cNvPr>
          <p:cNvSpPr txBox="1"/>
          <p:nvPr/>
        </p:nvSpPr>
        <p:spPr>
          <a:xfrm>
            <a:off x="5263549" y="4403825"/>
            <a:ext cx="20139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/>
              <a:t>0.844 cajas por hora hombre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EA07388-5386-4482-8B2C-E3C4B893A3FA}"/>
              </a:ext>
            </a:extLst>
          </p:cNvPr>
          <p:cNvSpPr txBox="1"/>
          <p:nvPr/>
        </p:nvSpPr>
        <p:spPr>
          <a:xfrm>
            <a:off x="3545736" y="4962553"/>
            <a:ext cx="201390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PE" sz="1400" b="1" dirty="0"/>
              <a:t>5.5 % de incremento en la productividad</a:t>
            </a:r>
          </a:p>
        </p:txBody>
      </p:sp>
      <p:pic>
        <p:nvPicPr>
          <p:cNvPr id="28" name="Imagen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45" y="1726844"/>
            <a:ext cx="2660863" cy="22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70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3648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ángulo 10"/>
          <p:cNvSpPr/>
          <p:nvPr/>
        </p:nvSpPr>
        <p:spPr>
          <a:xfrm>
            <a:off x="669534" y="849258"/>
            <a:ext cx="783222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Las áreas de: operaciones</a:t>
            </a:r>
            <a:r>
              <a:rPr lang="es-PE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, </a:t>
            </a: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marketing, y  finanzas </a:t>
            </a:r>
            <a:r>
              <a:rPr lang="es-PE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y contabilidad son las tres funciones básicas de toda </a:t>
            </a: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empresa. </a:t>
            </a:r>
            <a:r>
              <a:rPr lang="es-PE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 función de operaciones crea bienes y servicios. Mucho del progreso de la administración de operaciones ha ocurrido en el siglo XX, pero desde el</a:t>
            </a:r>
          </a:p>
          <a:p>
            <a:pPr algn="just"/>
            <a:r>
              <a:rPr lang="es-PE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principio de los </a:t>
            </a:r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tiempos, </a:t>
            </a:r>
            <a:r>
              <a:rPr lang="es-PE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la humanidad ha intentado mejorar su bienestar material. </a:t>
            </a:r>
            <a:endParaRPr lang="es-PE" sz="1700" dirty="0" smtClean="0">
              <a:solidFill>
                <a:srgbClr val="FFFFFF"/>
              </a:solidFill>
              <a:latin typeface="+mj-lt"/>
              <a:ea typeface="Calibri" panose="020F0502020204030204" pitchFamily="34" charset="0"/>
              <a:cs typeface="Source Sans Pro" panose="020B0604020202020204" charset="0"/>
            </a:endParaRPr>
          </a:p>
          <a:p>
            <a:pPr algn="just"/>
            <a:r>
              <a:rPr lang="es-PE" sz="1700" dirty="0" smtClean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Los </a:t>
            </a:r>
            <a:r>
              <a:rPr lang="es-PE" sz="1700" dirty="0">
                <a:solidFill>
                  <a:srgbClr val="FFFFFF"/>
                </a:solidFill>
                <a:latin typeface="+mj-lt"/>
                <a:ea typeface="Calibri" panose="020F0502020204030204" pitchFamily="34" charset="0"/>
                <a:cs typeface="Source Sans Pro" panose="020B0604020202020204" charset="0"/>
              </a:rPr>
              <a:t>administradores de operaciones son piezas clave en la batalla por mejorar la productividad.</a:t>
            </a:r>
          </a:p>
          <a:p>
            <a:pPr algn="just"/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  <a:p>
            <a:pPr algn="just"/>
            <a:r>
              <a:rPr lang="es-PE" sz="1700" dirty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Las mejoras en la productividad son difíciles de conseguir, pero los administradores de operaciones representan el vehículo principal para realizarlas.</a:t>
            </a:r>
          </a:p>
          <a:p>
            <a:pPr algn="just"/>
            <a:endParaRPr lang="es-PE" sz="1700" dirty="0">
              <a:solidFill>
                <a:srgbClr val="FFFFFF"/>
              </a:solidFill>
              <a:latin typeface="+mj-lt"/>
              <a:cs typeface="Source Sans Pro" panose="020B0604020202020204" charset="0"/>
            </a:endParaRPr>
          </a:p>
          <a:p>
            <a:pPr algn="just"/>
            <a:r>
              <a:rPr lang="es-PE" sz="1700" dirty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Los administradores deben hacer todo </a:t>
            </a:r>
            <a:r>
              <a:rPr lang="es-PE" sz="1700" dirty="0" smtClean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esto, en </a:t>
            </a:r>
            <a:r>
              <a:rPr lang="es-PE" sz="1700" dirty="0">
                <a:solidFill>
                  <a:srgbClr val="FFFFFF"/>
                </a:solidFill>
                <a:latin typeface="+mj-lt"/>
                <a:cs typeface="Source Sans Pro" panose="020B0604020202020204" charset="0"/>
              </a:rPr>
              <a:t>forma ética y socialmente responsable mientras satisfacen las demandas del mercado. Si los administradores de operaciones tienen conciencia moral y se enfocan en incrementar la productividad de un sistema donde todos los interesados tengan voz, entonces será más sencillo enfrentar muchos de los retos éticos.</a:t>
            </a:r>
            <a:endParaRPr lang="es-PE" sz="1700" dirty="0">
              <a:solidFill>
                <a:srgbClr val="FFFFFF"/>
              </a:solidFill>
              <a:latin typeface="Calibri"/>
              <a:ea typeface="Calibri" panose="020F0502020204030204" pitchFamily="34" charset="0"/>
              <a:cs typeface="Source Sans Pro" panose="020B0604020202020204" charset="0"/>
            </a:endParaRP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/ CONCLUSIONES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4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25"/>
          <p:cNvSpPr txBox="1">
            <a:spLocks/>
          </p:cNvSpPr>
          <p:nvPr/>
        </p:nvSpPr>
        <p:spPr>
          <a:xfrm>
            <a:off x="398994" y="724844"/>
            <a:ext cx="7881937" cy="180164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ts val="0"/>
              </a:spcBef>
              <a:buSzPct val="100000"/>
            </a:pPr>
            <a:r>
              <a:rPr lang="es-PE" sz="1500" dirty="0">
                <a:cs typeface="Calibri"/>
              </a:rPr>
              <a:t>Render, B; Heizer, J (2014). “Principios de Administración de Operaciones”. 9na edición. México, D.F. México. Editorial Pearson. </a:t>
            </a:r>
          </a:p>
          <a:p>
            <a:pPr marL="174625" indent="-174625">
              <a:spcBef>
                <a:spcPts val="0"/>
              </a:spcBef>
              <a:buSzPct val="100000"/>
            </a:pPr>
            <a:endParaRPr lang="es-PE" sz="1500" dirty="0">
              <a:cs typeface="Calibri"/>
            </a:endParaRP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s-PE" sz="1500" dirty="0" err="1">
                <a:cs typeface="Calibri"/>
              </a:rPr>
              <a:t>Dalessio</a:t>
            </a:r>
            <a:r>
              <a:rPr lang="es-PE" sz="1500" dirty="0">
                <a:cs typeface="Calibri"/>
              </a:rPr>
              <a:t>, F.  (2004). “Administración y Dirección de la Producción”. 2ª ed. México, D.F. México, Editorial Prentice Hall. </a:t>
            </a:r>
          </a:p>
          <a:p>
            <a:pPr marL="174625" indent="-174625">
              <a:spcBef>
                <a:spcPts val="0"/>
              </a:spcBef>
              <a:buSzPct val="100000"/>
            </a:pPr>
            <a:endParaRPr lang="es-PE" sz="1500" dirty="0">
              <a:cs typeface="Calibri"/>
            </a:endParaRPr>
          </a:p>
          <a:p>
            <a:pPr marL="174625" indent="-174625">
              <a:spcBef>
                <a:spcPts val="0"/>
              </a:spcBef>
              <a:buSzPct val="100000"/>
            </a:pPr>
            <a:r>
              <a:rPr lang="es-PE" sz="1500" dirty="0">
                <a:cs typeface="Calibri"/>
              </a:rPr>
              <a:t>Adler, M. (2004). “Producción &amp; Operaciones”. Buenos Aires, Argentina. Ediciones Macchi. </a:t>
            </a:r>
          </a:p>
        </p:txBody>
      </p:sp>
      <p:sp>
        <p:nvSpPr>
          <p:cNvPr id="9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BIBLIOGRAFÍA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54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737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Gestión de Operaciones</a:t>
            </a: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943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4092743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spc="-10" dirty="0">
                <a:solidFill>
                  <a:srgbClr val="262626"/>
                </a:solidFill>
                <a:cs typeface="Source Sans Pro"/>
              </a:rPr>
              <a:t>¿Qué es la Gestión de Operaciones?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r>
              <a:rPr lang="es-PE" sz="1600" spc="-10" dirty="0">
                <a:solidFill>
                  <a:srgbClr val="262626"/>
                </a:solidFill>
                <a:cs typeface="Source Sans Pro"/>
              </a:rPr>
              <a:t>Es el manejo de todas aquellas actividades que crean valor en forma de bienes y servicios al transformar los insumos (entradas), en productos terminados (salidas)</a:t>
            </a:r>
            <a:r>
              <a:rPr lang="en-US" sz="1600" spc="-10" dirty="0">
                <a:solidFill>
                  <a:srgbClr val="262626"/>
                </a:solidFill>
                <a:cs typeface="Source Sans Pro"/>
              </a:rPr>
              <a:t>.</a:t>
            </a:r>
            <a:endParaRPr lang="es-PE" sz="1600" spc="-10" dirty="0">
              <a:solidFill>
                <a:srgbClr val="262626"/>
              </a:solidFill>
              <a:cs typeface="Source Sans Pro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s-PE" sz="1700" dirty="0">
                <a:solidFill>
                  <a:srgbClr val="438AD7"/>
                </a:solidFill>
              </a:rPr>
              <a:t>Gestión</a:t>
            </a:r>
            <a:r>
              <a:rPr lang="en-US" sz="1700" dirty="0">
                <a:solidFill>
                  <a:srgbClr val="438AD7"/>
                </a:solidFill>
              </a:rPr>
              <a:t> de Operaciones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957011" y="877889"/>
            <a:ext cx="3718677" cy="439261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7B7AED-5C57-4925-84B9-BE7D9B1C1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169" y="1045132"/>
            <a:ext cx="1592178" cy="11930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1A98F7-9A4B-43CB-A85E-38B15F76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145" y="3525636"/>
            <a:ext cx="2475191" cy="163387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CE1C02C-18FA-41F6-A5AD-1139EF706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61" y="2384329"/>
            <a:ext cx="3029975" cy="103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angle 3"/>
          <p:cNvSpPr/>
          <p:nvPr/>
        </p:nvSpPr>
        <p:spPr>
          <a:xfrm>
            <a:off x="424252" y="3703125"/>
            <a:ext cx="7966170" cy="737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s-PE" sz="2800" b="1" dirty="0">
                <a:solidFill>
                  <a:schemeClr val="bg1"/>
                </a:solidFill>
                <a:latin typeface="Calibri"/>
                <a:cs typeface="Calibri"/>
              </a:rPr>
              <a:t>/ </a:t>
            </a:r>
            <a:r>
              <a:rPr lang="es-PE" sz="2800" b="1" dirty="0">
                <a:solidFill>
                  <a:schemeClr val="bg1"/>
                </a:solidFill>
                <a:cs typeface="Calibri"/>
              </a:rPr>
              <a:t>Operaciones de Producción</a:t>
            </a:r>
          </a:p>
          <a:p>
            <a:pPr>
              <a:lnSpc>
                <a:spcPct val="110000"/>
              </a:lnSpc>
              <a:defRPr/>
            </a:pPr>
            <a:endParaRPr lang="es-ES" sz="1600" dirty="0">
              <a:solidFill>
                <a:schemeClr val="bg1"/>
              </a:solidFill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11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7"/>
          <p:cNvSpPr txBox="1"/>
          <p:nvPr/>
        </p:nvSpPr>
        <p:spPr>
          <a:xfrm>
            <a:off x="511341" y="826950"/>
            <a:ext cx="409274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25">
              <a:buSzPct val="100000"/>
              <a:tabLst>
                <a:tab pos="121285" algn="l"/>
              </a:tabLst>
            </a:pPr>
            <a:r>
              <a:rPr lang="es-PE" sz="1600" b="1" spc="-10" dirty="0">
                <a:solidFill>
                  <a:srgbClr val="262626"/>
                </a:solidFill>
                <a:cs typeface="Source Sans Pro"/>
              </a:rPr>
              <a:t>Organización necesaria para producir bienes y servicios</a:t>
            </a: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11725">
              <a:buSzPct val="100000"/>
              <a:tabLst>
                <a:tab pos="121285" algn="l"/>
              </a:tabLst>
            </a:pPr>
            <a:endParaRPr lang="es-PE" sz="1600" b="1" spc="-10" dirty="0">
              <a:solidFill>
                <a:srgbClr val="262626"/>
              </a:solidFill>
              <a:cs typeface="Source Sans Pro"/>
            </a:endParaRPr>
          </a:p>
          <a:p>
            <a:pPr marL="514350" indent="-514350">
              <a:buAutoNum type="arabicParenR"/>
            </a:pPr>
            <a:r>
              <a:rPr lang="es-PE" sz="1600" dirty="0"/>
              <a:t>Marketing: Genera la demanda (nada ocurre sino hasta que hay una venta).</a:t>
            </a:r>
          </a:p>
          <a:p>
            <a:pPr marL="514350" indent="-514350">
              <a:buAutoNum type="arabicParenR"/>
            </a:pPr>
            <a:endParaRPr lang="es-PE" sz="1600" dirty="0"/>
          </a:p>
          <a:p>
            <a:pPr marL="514350" indent="-514350">
              <a:buAutoNum type="arabicParenR"/>
            </a:pPr>
            <a:r>
              <a:rPr lang="es-PE" sz="1600" dirty="0"/>
              <a:t>Producción / Operaciones: Crea el producto o brinda el servicio.</a:t>
            </a:r>
          </a:p>
          <a:p>
            <a:pPr marL="514350" indent="-514350">
              <a:buAutoNum type="arabicParenR"/>
            </a:pPr>
            <a:endParaRPr lang="es-PE" sz="1600" dirty="0"/>
          </a:p>
          <a:p>
            <a:pPr marL="514350" indent="-514350">
              <a:buAutoNum type="arabicParenR"/>
            </a:pPr>
            <a:r>
              <a:rPr lang="es-PE" sz="1600" dirty="0"/>
              <a:t>Finanzas y Contabilidad: Pagas las facturas, cobra a los clientes y registra.</a:t>
            </a:r>
          </a:p>
        </p:txBody>
      </p:sp>
      <p:sp>
        <p:nvSpPr>
          <p:cNvPr id="5" name="Rectangle 5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s-PE" sz="1700" dirty="0">
                <a:solidFill>
                  <a:srgbClr val="438AD7"/>
                </a:solidFill>
              </a:rPr>
              <a:t>Operaciones de Producción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957011" y="877889"/>
            <a:ext cx="3718677" cy="4392612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7B7AED-5C57-4925-84B9-BE7D9B1C1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169" y="1045132"/>
            <a:ext cx="1592178" cy="11930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CE1C02C-18FA-41F6-A5AD-1139EF706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61" y="2384329"/>
            <a:ext cx="3029975" cy="10303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1A98F7-9A4B-43CB-A85E-38B15F76B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6145" y="3525636"/>
            <a:ext cx="2475191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2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 idx="4294967295"/>
          </p:nvPr>
        </p:nvSpPr>
        <p:spPr>
          <a:xfrm>
            <a:off x="132323" y="795219"/>
            <a:ext cx="8775510" cy="454280"/>
          </a:xfrm>
          <a:prstGeom prst="rect">
            <a:avLst/>
          </a:prstGeom>
        </p:spPr>
        <p:txBody>
          <a:bodyPr/>
          <a:lstStyle/>
          <a:p>
            <a:r>
              <a:rPr lang="es-PE" sz="2400" dirty="0"/>
              <a:t>Organización para producir bienes y servicios</a:t>
            </a:r>
          </a:p>
        </p:txBody>
      </p:sp>
      <p:grpSp>
        <p:nvGrpSpPr>
          <p:cNvPr id="42" name="Grupo 41"/>
          <p:cNvGrpSpPr/>
          <p:nvPr/>
        </p:nvGrpSpPr>
        <p:grpSpPr>
          <a:xfrm>
            <a:off x="951628" y="1328803"/>
            <a:ext cx="6660740" cy="3780420"/>
            <a:chOff x="179512" y="1988840"/>
            <a:chExt cx="7992888" cy="4536504"/>
          </a:xfrm>
        </p:grpSpPr>
        <p:sp>
          <p:nvSpPr>
            <p:cNvPr id="5" name="Rectángulo 4"/>
            <p:cNvSpPr/>
            <p:nvPr/>
          </p:nvSpPr>
          <p:spPr>
            <a:xfrm>
              <a:off x="3203848" y="1988840"/>
              <a:ext cx="1944216" cy="451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Banco Comercial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203848" y="2780928"/>
              <a:ext cx="1944216" cy="12912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Finanzas</a:t>
              </a:r>
            </a:p>
            <a:p>
              <a:pPr algn="ctr"/>
              <a:endParaRPr lang="es-PE" sz="1333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333" dirty="0">
                  <a:solidFill>
                    <a:schemeClr val="accent2"/>
                  </a:solidFill>
                </a:rPr>
                <a:t>Inversiones</a:t>
              </a:r>
            </a:p>
            <a:p>
              <a:pPr algn="ctr"/>
              <a:r>
                <a:rPr lang="es-PE" sz="1333" dirty="0">
                  <a:solidFill>
                    <a:schemeClr val="accent2"/>
                  </a:solidFill>
                </a:rPr>
                <a:t>Valores</a:t>
              </a:r>
            </a:p>
            <a:p>
              <a:pPr algn="ctr"/>
              <a:r>
                <a:rPr lang="es-PE" sz="1333" dirty="0">
                  <a:solidFill>
                    <a:schemeClr val="accent2"/>
                  </a:solidFill>
                </a:rPr>
                <a:t>Bienes raíces</a:t>
              </a: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3203848" y="4581128"/>
              <a:ext cx="1944216" cy="451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Contabilidad</a:t>
              </a:r>
              <a:endParaRPr lang="es-PE" sz="1500" b="1" dirty="0">
                <a:solidFill>
                  <a:schemeClr val="accent2"/>
                </a:solidFill>
              </a:endParaRPr>
            </a:p>
          </p:txBody>
        </p:sp>
        <p:sp>
          <p:nvSpPr>
            <p:cNvPr id="8" name="Rectángulo 7"/>
            <p:cNvSpPr/>
            <p:nvPr/>
          </p:nvSpPr>
          <p:spPr>
            <a:xfrm>
              <a:off x="3203848" y="5810136"/>
              <a:ext cx="1944216" cy="451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Auditoría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228184" y="2784026"/>
              <a:ext cx="1944216" cy="2249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Marketing</a:t>
              </a:r>
            </a:p>
            <a:p>
              <a:pPr algn="ctr"/>
              <a:endParaRPr lang="es-PE" sz="1333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333" dirty="0">
                  <a:solidFill>
                    <a:schemeClr val="accent2"/>
                  </a:solidFill>
                </a:rPr>
                <a:t>     Préstamos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Comercial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Industrial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Financiero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Personal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Automotriz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Hipotecarios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6228184" y="5812568"/>
              <a:ext cx="1944216" cy="451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Gestión de Fondos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9512" y="2784026"/>
              <a:ext cx="2304256" cy="3741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Operaciones</a:t>
              </a:r>
            </a:p>
            <a:p>
              <a:pPr algn="ctr"/>
              <a:endParaRPr lang="es-PE" sz="133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333" dirty="0">
                  <a:solidFill>
                    <a:schemeClr val="accent2"/>
                  </a:solidFill>
                </a:rPr>
                <a:t>Horarios de cajas.</a:t>
              </a:r>
            </a:p>
            <a:p>
              <a:pPr algn="just"/>
              <a:r>
                <a:rPr lang="es-PE" sz="1333" dirty="0">
                  <a:solidFill>
                    <a:schemeClr val="accent2"/>
                  </a:solidFill>
                </a:rPr>
                <a:t>Liberación de cheques.</a:t>
              </a:r>
            </a:p>
            <a:p>
              <a:pPr algn="just"/>
              <a:r>
                <a:rPr lang="es-PE" sz="1333" dirty="0">
                  <a:solidFill>
                    <a:schemeClr val="accent2"/>
                  </a:solidFill>
                </a:rPr>
                <a:t>Cobranza.</a:t>
              </a:r>
            </a:p>
            <a:p>
              <a:pPr algn="just"/>
              <a:r>
                <a:rPr lang="es-PE" sz="1333" dirty="0">
                  <a:solidFill>
                    <a:schemeClr val="accent2"/>
                  </a:solidFill>
                </a:rPr>
                <a:t>Procesamiento de transacciones.</a:t>
              </a:r>
            </a:p>
            <a:p>
              <a:pPr algn="just"/>
              <a:r>
                <a:rPr lang="es-PE" sz="1333" dirty="0">
                  <a:solidFill>
                    <a:schemeClr val="accent2"/>
                  </a:solidFill>
                </a:rPr>
                <a:t>Diseño y layout de las instalaciones.</a:t>
              </a:r>
            </a:p>
            <a:p>
              <a:pPr algn="just"/>
              <a:r>
                <a:rPr lang="es-PE" sz="1333" dirty="0">
                  <a:solidFill>
                    <a:schemeClr val="accent2"/>
                  </a:solidFill>
                </a:rPr>
                <a:t>Operaciones de bóveda.</a:t>
              </a:r>
            </a:p>
            <a:p>
              <a:pPr algn="just"/>
              <a:r>
                <a:rPr lang="es-PE" sz="1333" dirty="0">
                  <a:solidFill>
                    <a:schemeClr val="accent2"/>
                  </a:solidFill>
                </a:rPr>
                <a:t>Mantenimiento.</a:t>
              </a:r>
            </a:p>
            <a:p>
              <a:pPr algn="just"/>
              <a:r>
                <a:rPr lang="es-PE" sz="1333" dirty="0">
                  <a:solidFill>
                    <a:schemeClr val="accent2"/>
                  </a:solidFill>
                </a:rPr>
                <a:t>Servicios generales.</a:t>
              </a:r>
            </a:p>
          </p:txBody>
        </p:sp>
        <p:cxnSp>
          <p:nvCxnSpPr>
            <p:cNvPr id="14" name="Conector angular 13"/>
            <p:cNvCxnSpPr>
              <a:stCxn id="5" idx="2"/>
              <a:endCxn id="11" idx="0"/>
            </p:cNvCxnSpPr>
            <p:nvPr/>
          </p:nvCxnSpPr>
          <p:spPr>
            <a:xfrm rot="5400000">
              <a:off x="2582181" y="1190251"/>
              <a:ext cx="343234" cy="2844316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angular 18"/>
            <p:cNvCxnSpPr>
              <a:stCxn id="6" idx="1"/>
              <a:endCxn id="7" idx="1"/>
            </p:cNvCxnSpPr>
            <p:nvPr/>
          </p:nvCxnSpPr>
          <p:spPr>
            <a:xfrm rot="10800000" flipV="1">
              <a:off x="3203848" y="3426574"/>
              <a:ext cx="12700" cy="1380530"/>
            </a:xfrm>
            <a:prstGeom prst="bentConnector3">
              <a:avLst>
                <a:gd name="adj1" fmla="val 180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angular 21"/>
            <p:cNvCxnSpPr>
              <a:stCxn id="8" idx="1"/>
            </p:cNvCxnSpPr>
            <p:nvPr/>
          </p:nvCxnSpPr>
          <p:spPr>
            <a:xfrm rot="10800000">
              <a:off x="2987824" y="2627688"/>
              <a:ext cx="216024" cy="3408424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angular 24"/>
            <p:cNvCxnSpPr>
              <a:stCxn id="9" idx="1"/>
              <a:endCxn id="10" idx="1"/>
            </p:cNvCxnSpPr>
            <p:nvPr/>
          </p:nvCxnSpPr>
          <p:spPr>
            <a:xfrm rot="10800000" flipV="1">
              <a:off x="6228184" y="3908552"/>
              <a:ext cx="12700" cy="2129991"/>
            </a:xfrm>
            <a:prstGeom prst="bentConnector3">
              <a:avLst>
                <a:gd name="adj1" fmla="val 170137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angular 27"/>
            <p:cNvCxnSpPr>
              <a:stCxn id="5" idx="2"/>
            </p:cNvCxnSpPr>
            <p:nvPr/>
          </p:nvCxnSpPr>
          <p:spPr>
            <a:xfrm rot="16200000" flipH="1">
              <a:off x="5026252" y="1590496"/>
              <a:ext cx="171617" cy="1872208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angular 33"/>
            <p:cNvCxnSpPr>
              <a:stCxn id="9" idx="1"/>
            </p:cNvCxnSpPr>
            <p:nvPr/>
          </p:nvCxnSpPr>
          <p:spPr>
            <a:xfrm rot="10800000">
              <a:off x="6023812" y="2627689"/>
              <a:ext cx="204373" cy="1280865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Rectangle 5">
            <a:extLst>
              <a:ext uri="{FF2B5EF4-FFF2-40B4-BE49-F238E27FC236}">
                <a16:creationId xmlns:a16="http://schemas.microsoft.com/office/drawing/2014/main" id="{8F5CE71C-3EBF-44A5-8861-9B10148ECB8C}"/>
              </a:ext>
            </a:extLst>
          </p:cNvPr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s-PE" sz="1700" dirty="0">
                <a:solidFill>
                  <a:srgbClr val="438AD7"/>
                </a:solidFill>
              </a:rPr>
              <a:t>Operaciones de Producción</a:t>
            </a:r>
          </a:p>
        </p:txBody>
      </p:sp>
    </p:spTree>
    <p:extLst>
      <p:ext uri="{BB962C8B-B14F-4D97-AF65-F5344CB8AC3E}">
        <p14:creationId xmlns:p14="http://schemas.microsoft.com/office/powerpoint/2010/main" val="363337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/>
          <p:cNvGrpSpPr/>
          <p:nvPr/>
        </p:nvGrpSpPr>
        <p:grpSpPr>
          <a:xfrm>
            <a:off x="407875" y="1190031"/>
            <a:ext cx="8176567" cy="4132591"/>
            <a:chOff x="179512" y="1988840"/>
            <a:chExt cx="7992888" cy="4869160"/>
          </a:xfrm>
        </p:grpSpPr>
        <p:sp>
          <p:nvSpPr>
            <p:cNvPr id="5" name="Rectángulo 4"/>
            <p:cNvSpPr/>
            <p:nvPr/>
          </p:nvSpPr>
          <p:spPr>
            <a:xfrm>
              <a:off x="3203848" y="1988840"/>
              <a:ext cx="1944216" cy="45195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Aerolínea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2987824" y="2908138"/>
              <a:ext cx="2376264" cy="3113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Finanzas y Contabilidad</a:t>
              </a:r>
            </a:p>
            <a:p>
              <a:pPr algn="ctr"/>
              <a:endParaRPr lang="es-PE" sz="1333" dirty="0">
                <a:solidFill>
                  <a:schemeClr val="accent2"/>
                </a:solidFill>
              </a:endParaRPr>
            </a:p>
            <a:p>
              <a:r>
                <a:rPr lang="es-PE" sz="1333" u="sng" dirty="0">
                  <a:solidFill>
                    <a:schemeClr val="accent2"/>
                  </a:solidFill>
                </a:rPr>
                <a:t>Contabilidad</a:t>
              </a:r>
            </a:p>
            <a:p>
              <a:pPr lvl="1"/>
              <a:r>
                <a:rPr lang="es-PE" sz="1333" dirty="0">
                  <a:solidFill>
                    <a:schemeClr val="accent2"/>
                  </a:solidFill>
                </a:rPr>
                <a:t>Cuentas por pagar</a:t>
              </a:r>
            </a:p>
            <a:p>
              <a:pPr lvl="1"/>
              <a:r>
                <a:rPr lang="es-PE" sz="1333" dirty="0">
                  <a:solidFill>
                    <a:schemeClr val="accent2"/>
                  </a:solidFill>
                </a:rPr>
                <a:t>Cuentas por cobrar</a:t>
              </a:r>
            </a:p>
            <a:p>
              <a:endParaRPr lang="es-PE" sz="1333" dirty="0">
                <a:solidFill>
                  <a:schemeClr val="accent2"/>
                </a:solidFill>
              </a:endParaRPr>
            </a:p>
            <a:p>
              <a:r>
                <a:rPr lang="es-PE" sz="1333" u="sng" dirty="0">
                  <a:solidFill>
                    <a:schemeClr val="accent2"/>
                  </a:solidFill>
                </a:rPr>
                <a:t>Finanzas</a:t>
              </a:r>
            </a:p>
            <a:p>
              <a:pPr lvl="1"/>
              <a:r>
                <a:rPr lang="es-PE" sz="1333" dirty="0">
                  <a:solidFill>
                    <a:schemeClr val="accent2"/>
                  </a:solidFill>
                </a:rPr>
                <a:t>Control de efectivo</a:t>
              </a:r>
            </a:p>
            <a:p>
              <a:pPr lvl="1"/>
              <a:r>
                <a:rPr lang="es-PE" sz="1333" dirty="0">
                  <a:solidFill>
                    <a:schemeClr val="accent2"/>
                  </a:solidFill>
                </a:rPr>
                <a:t>Cambio de divisas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228184" y="2908138"/>
              <a:ext cx="1944216" cy="27531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Marketing</a:t>
              </a:r>
            </a:p>
            <a:p>
              <a:pPr algn="ctr"/>
              <a:endParaRPr lang="es-PE" sz="1333" dirty="0">
                <a:solidFill>
                  <a:schemeClr val="accent2"/>
                </a:solidFill>
              </a:endParaRPr>
            </a:p>
            <a:p>
              <a:pPr algn="ctr"/>
              <a:endParaRPr lang="es-PE" sz="1333" dirty="0">
                <a:solidFill>
                  <a:schemeClr val="accent2"/>
                </a:solidFill>
              </a:endParaRPr>
            </a:p>
            <a:p>
              <a:r>
                <a:rPr lang="es-PE" sz="1333" u="sng" dirty="0">
                  <a:solidFill>
                    <a:schemeClr val="accent2"/>
                  </a:solidFill>
                </a:rPr>
                <a:t>Gestión de clientes</a:t>
              </a:r>
            </a:p>
            <a:p>
              <a:pPr lvl="1"/>
              <a:r>
                <a:rPr lang="es-PE" sz="1333" dirty="0">
                  <a:solidFill>
                    <a:schemeClr val="accent2"/>
                  </a:solidFill>
                </a:rPr>
                <a:t>Reservas</a:t>
              </a:r>
            </a:p>
            <a:p>
              <a:pPr lvl="1"/>
              <a:r>
                <a:rPr lang="es-PE" sz="1333" dirty="0">
                  <a:solidFill>
                    <a:schemeClr val="accent2"/>
                  </a:solidFill>
                </a:rPr>
                <a:t>Horarios</a:t>
              </a:r>
            </a:p>
            <a:p>
              <a:pPr lvl="1"/>
              <a:r>
                <a:rPr lang="es-PE" sz="1333" dirty="0">
                  <a:solidFill>
                    <a:schemeClr val="accent2"/>
                  </a:solidFill>
                </a:rPr>
                <a:t>Tarifas</a:t>
              </a:r>
            </a:p>
            <a:p>
              <a:endParaRPr lang="es-PE" sz="1333" dirty="0">
                <a:solidFill>
                  <a:schemeClr val="accent2"/>
                </a:solidFill>
              </a:endParaRPr>
            </a:p>
            <a:p>
              <a:r>
                <a:rPr lang="es-PE" sz="1333" u="sng" dirty="0">
                  <a:solidFill>
                    <a:schemeClr val="accent2"/>
                  </a:solidFill>
                </a:rPr>
                <a:t>Ventas</a:t>
              </a:r>
            </a:p>
            <a:p>
              <a:r>
                <a:rPr lang="es-PE" sz="1333" u="sng" dirty="0">
                  <a:solidFill>
                    <a:schemeClr val="accent2"/>
                  </a:solidFill>
                </a:rPr>
                <a:t>Publicidad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9512" y="2784026"/>
              <a:ext cx="1891173" cy="40739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sz="1333" b="1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Operaciones</a:t>
              </a:r>
              <a:endParaRPr lang="es-PE" sz="133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333" u="sng" dirty="0">
                  <a:solidFill>
                    <a:schemeClr val="accent2"/>
                  </a:solidFill>
                </a:rPr>
                <a:t>Equipo terrestre de soporte</a:t>
              </a:r>
            </a:p>
            <a:p>
              <a:pPr algn="just"/>
              <a:endParaRPr lang="es-PE" sz="133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333" u="sng" dirty="0">
                  <a:solidFill>
                    <a:schemeClr val="accent2"/>
                  </a:solidFill>
                </a:rPr>
                <a:t>Mantenimiento</a:t>
              </a:r>
              <a:endParaRPr lang="es-PE" sz="133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333" u="sng" dirty="0">
                  <a:solidFill>
                    <a:schemeClr val="accent2"/>
                  </a:solidFill>
                </a:rPr>
                <a:t>Operaciones terrestres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Mantenimiento de instalaciones.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Comidas.</a:t>
              </a:r>
            </a:p>
            <a:p>
              <a:pPr algn="just"/>
              <a:endParaRPr lang="es-PE" sz="133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333" u="sng" dirty="0">
                  <a:solidFill>
                    <a:schemeClr val="accent2"/>
                  </a:solidFill>
                </a:rPr>
                <a:t>Operaciones de vuelo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Programacion de la tripulación.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Vuelos.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Comunicaciones.</a:t>
              </a:r>
            </a:p>
            <a:p>
              <a:pPr lvl="1" algn="just"/>
              <a:r>
                <a:rPr lang="es-PE" sz="1333" dirty="0">
                  <a:solidFill>
                    <a:schemeClr val="accent2"/>
                  </a:solidFill>
                </a:rPr>
                <a:t>Envíos.</a:t>
              </a:r>
            </a:p>
          </p:txBody>
        </p:sp>
        <p:cxnSp>
          <p:nvCxnSpPr>
            <p:cNvPr id="14" name="Conector angular 13"/>
            <p:cNvCxnSpPr>
              <a:stCxn id="5" idx="2"/>
              <a:endCxn id="11" idx="0"/>
            </p:cNvCxnSpPr>
            <p:nvPr/>
          </p:nvCxnSpPr>
          <p:spPr>
            <a:xfrm rot="5400000">
              <a:off x="2478911" y="1086981"/>
              <a:ext cx="343234" cy="3050857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angular 33"/>
            <p:cNvCxnSpPr>
              <a:stCxn id="9" idx="0"/>
              <a:endCxn id="5" idx="2"/>
            </p:cNvCxnSpPr>
            <p:nvPr/>
          </p:nvCxnSpPr>
          <p:spPr>
            <a:xfrm rot="16200000" flipV="1">
              <a:off x="5454451" y="1162297"/>
              <a:ext cx="467346" cy="302433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>
              <a:stCxn id="5" idx="2"/>
              <a:endCxn id="6" idx="0"/>
            </p:cNvCxnSpPr>
            <p:nvPr/>
          </p:nvCxnSpPr>
          <p:spPr>
            <a:xfrm>
              <a:off x="4175956" y="2440792"/>
              <a:ext cx="0" cy="467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ítulo 2">
            <a:extLst>
              <a:ext uri="{FF2B5EF4-FFF2-40B4-BE49-F238E27FC236}">
                <a16:creationId xmlns:a16="http://schemas.microsoft.com/office/drawing/2014/main" id="{18CA9691-10B8-49D0-9E0F-426CE00FC0D8}"/>
              </a:ext>
            </a:extLst>
          </p:cNvPr>
          <p:cNvSpPr txBox="1">
            <a:spLocks/>
          </p:cNvSpPr>
          <p:nvPr/>
        </p:nvSpPr>
        <p:spPr>
          <a:xfrm>
            <a:off x="132323" y="653863"/>
            <a:ext cx="8775510" cy="4542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/>
              <a:t>Organización para producir bienes y servicios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04C48AF-FFEE-44E6-9899-28FA95FCAD71}"/>
              </a:ext>
            </a:extLst>
          </p:cNvPr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s-PE" sz="1700" dirty="0">
                <a:solidFill>
                  <a:srgbClr val="438AD7"/>
                </a:solidFill>
              </a:rPr>
              <a:t>Operaciones de Producción</a:t>
            </a:r>
          </a:p>
        </p:txBody>
      </p:sp>
    </p:spTree>
    <p:extLst>
      <p:ext uri="{BB962C8B-B14F-4D97-AF65-F5344CB8AC3E}">
        <p14:creationId xmlns:p14="http://schemas.microsoft.com/office/powerpoint/2010/main" val="72899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50125" y="1133552"/>
            <a:ext cx="8898341" cy="4188808"/>
            <a:chOff x="179512" y="1556792"/>
            <a:chExt cx="8280920" cy="5301208"/>
          </a:xfrm>
        </p:grpSpPr>
        <p:sp>
          <p:nvSpPr>
            <p:cNvPr id="5" name="Rectángulo 4"/>
            <p:cNvSpPr/>
            <p:nvPr/>
          </p:nvSpPr>
          <p:spPr>
            <a:xfrm>
              <a:off x="3203848" y="1556792"/>
              <a:ext cx="1944216" cy="47471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333" b="1" dirty="0">
                  <a:solidFill>
                    <a:schemeClr val="accent2"/>
                  </a:solidFill>
                </a:rPr>
                <a:t>Fabrica Textil</a:t>
              </a: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3419872" y="2489155"/>
              <a:ext cx="2376264" cy="32699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67" b="1" dirty="0">
                  <a:solidFill>
                    <a:schemeClr val="accent2"/>
                  </a:solidFill>
                </a:rPr>
                <a:t>Finanzas y Contabilidad</a:t>
              </a:r>
            </a:p>
            <a:p>
              <a:pPr algn="ctr"/>
              <a:endParaRPr lang="es-PE" sz="1167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167" u="sng" dirty="0">
                  <a:solidFill>
                    <a:schemeClr val="accent2"/>
                  </a:solidFill>
                </a:rPr>
                <a:t>Desembolsos y Créditos</a:t>
              </a:r>
            </a:p>
            <a:p>
              <a:pPr lvl="1" algn="just"/>
              <a:r>
                <a:rPr lang="es-PE" sz="1167" dirty="0">
                  <a:solidFill>
                    <a:schemeClr val="accent2"/>
                  </a:solidFill>
                </a:rPr>
                <a:t>Cuentas por cobrar</a:t>
              </a:r>
            </a:p>
            <a:p>
              <a:pPr lvl="1" algn="just"/>
              <a:r>
                <a:rPr lang="es-PE" sz="1167" dirty="0">
                  <a:solidFill>
                    <a:schemeClr val="accent2"/>
                  </a:solidFill>
                </a:rPr>
                <a:t>Cuentas por pagar</a:t>
              </a:r>
            </a:p>
            <a:p>
              <a:pPr lvl="1" algn="just"/>
              <a:endParaRPr lang="es-PE" sz="1167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167" u="sng" dirty="0">
                  <a:solidFill>
                    <a:schemeClr val="accent2"/>
                  </a:solidFill>
                </a:rPr>
                <a:t>Gestión de fondos</a:t>
              </a:r>
            </a:p>
            <a:p>
              <a:pPr lvl="1" algn="just"/>
              <a:r>
                <a:rPr lang="es-PE" sz="1167" dirty="0">
                  <a:solidFill>
                    <a:schemeClr val="accent2"/>
                  </a:solidFill>
                </a:rPr>
                <a:t>Mercado de dinero</a:t>
              </a:r>
            </a:p>
            <a:p>
              <a:pPr lvl="1" algn="just"/>
              <a:r>
                <a:rPr lang="es-PE" sz="1167" dirty="0">
                  <a:solidFill>
                    <a:schemeClr val="accent2"/>
                  </a:solidFill>
                </a:rPr>
                <a:t>Cambio de divisas</a:t>
              </a:r>
            </a:p>
            <a:p>
              <a:pPr lvl="1" algn="just"/>
              <a:endParaRPr lang="es-PE" sz="1167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167" u="sng" dirty="0">
                  <a:solidFill>
                    <a:schemeClr val="accent2"/>
                  </a:solidFill>
                </a:rPr>
                <a:t>Requerimiento de capital</a:t>
              </a:r>
            </a:p>
            <a:p>
              <a:pPr lvl="1" algn="just"/>
              <a:r>
                <a:rPr lang="es-PE" sz="1167" dirty="0">
                  <a:solidFill>
                    <a:schemeClr val="accent2"/>
                  </a:solidFill>
                </a:rPr>
                <a:t>Emisión de acciones</a:t>
              </a:r>
            </a:p>
            <a:p>
              <a:pPr lvl="1" algn="just"/>
              <a:r>
                <a:rPr lang="es-PE" sz="1167" dirty="0">
                  <a:solidFill>
                    <a:schemeClr val="accent2"/>
                  </a:solidFill>
                </a:rPr>
                <a:t>Emisión y retiro de bonos</a:t>
              </a:r>
            </a:p>
          </p:txBody>
        </p:sp>
        <p:sp>
          <p:nvSpPr>
            <p:cNvPr id="9" name="Rectángulo 8"/>
            <p:cNvSpPr/>
            <p:nvPr/>
          </p:nvSpPr>
          <p:spPr>
            <a:xfrm>
              <a:off x="6228184" y="2476090"/>
              <a:ext cx="2232248" cy="289174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167" b="1" dirty="0">
                  <a:solidFill>
                    <a:schemeClr val="accent2"/>
                  </a:solidFill>
                </a:rPr>
                <a:t>Marketing</a:t>
              </a:r>
            </a:p>
            <a:p>
              <a:pPr algn="ctr"/>
              <a:endParaRPr lang="es-PE" sz="1167" dirty="0">
                <a:solidFill>
                  <a:schemeClr val="accent2"/>
                </a:solidFill>
              </a:endParaRPr>
            </a:p>
            <a:p>
              <a:pPr algn="ctr"/>
              <a:endParaRPr lang="es-PE" sz="1167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167" u="sng" dirty="0">
                  <a:solidFill>
                    <a:schemeClr val="accent2"/>
                  </a:solidFill>
                </a:rPr>
                <a:t>Promoción de ventas</a:t>
              </a:r>
            </a:p>
            <a:p>
              <a:pPr algn="ctr"/>
              <a:endParaRPr lang="es-PE" sz="1167" u="sng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167" u="sng" dirty="0">
                  <a:solidFill>
                    <a:schemeClr val="accent2"/>
                  </a:solidFill>
                </a:rPr>
                <a:t>Publicidad</a:t>
              </a:r>
            </a:p>
            <a:p>
              <a:pPr algn="ctr"/>
              <a:endParaRPr lang="es-PE" sz="1167" u="sng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167" u="sng" dirty="0">
                  <a:solidFill>
                    <a:schemeClr val="accent2"/>
                  </a:solidFill>
                </a:rPr>
                <a:t>Ventas</a:t>
              </a:r>
            </a:p>
            <a:p>
              <a:pPr algn="ctr"/>
              <a:endParaRPr lang="es-PE" sz="1167" u="sng" dirty="0">
                <a:solidFill>
                  <a:schemeClr val="accent2"/>
                </a:solidFill>
              </a:endParaRPr>
            </a:p>
            <a:p>
              <a:pPr algn="ctr"/>
              <a:r>
                <a:rPr lang="es-PE" sz="1167" u="sng" dirty="0">
                  <a:solidFill>
                    <a:schemeClr val="accent2"/>
                  </a:solidFill>
                </a:rPr>
                <a:t>Investigación de mercado</a:t>
              </a:r>
            </a:p>
          </p:txBody>
        </p:sp>
        <p:sp>
          <p:nvSpPr>
            <p:cNvPr id="11" name="Rectángulo 10"/>
            <p:cNvSpPr/>
            <p:nvPr/>
          </p:nvSpPr>
          <p:spPr>
            <a:xfrm>
              <a:off x="179512" y="2276872"/>
              <a:ext cx="3024336" cy="45811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PE" sz="1083" b="1" dirty="0">
                  <a:solidFill>
                    <a:schemeClr val="accent2"/>
                  </a:solidFill>
                </a:rPr>
                <a:t>Operaciones</a:t>
              </a:r>
            </a:p>
            <a:p>
              <a:pPr algn="ctr"/>
              <a:endParaRPr lang="es-PE" sz="108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083" u="sng" dirty="0">
                  <a:solidFill>
                    <a:schemeClr val="accent2"/>
                  </a:solidFill>
                </a:rPr>
                <a:t>Instalaciones</a:t>
              </a:r>
            </a:p>
            <a:p>
              <a:pPr lvl="1" algn="just"/>
              <a:r>
                <a:rPr lang="es-PE" sz="1083" dirty="0">
                  <a:solidFill>
                    <a:schemeClr val="accent2"/>
                  </a:solidFill>
                </a:rPr>
                <a:t>Construcción y Mantenimiento</a:t>
              </a:r>
            </a:p>
            <a:p>
              <a:pPr lvl="1" algn="just"/>
              <a:endParaRPr lang="es-PE" sz="108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083" u="sng" dirty="0">
                  <a:solidFill>
                    <a:schemeClr val="accent2"/>
                  </a:solidFill>
                </a:rPr>
                <a:t>Producción y control de inventarios</a:t>
              </a:r>
            </a:p>
            <a:p>
              <a:pPr lvl="1" algn="just"/>
              <a:r>
                <a:rPr lang="es-PE" sz="1083" dirty="0">
                  <a:solidFill>
                    <a:schemeClr val="accent2"/>
                  </a:solidFill>
                </a:rPr>
                <a:t>Programación</a:t>
              </a:r>
            </a:p>
            <a:p>
              <a:pPr lvl="1" algn="just"/>
              <a:endParaRPr lang="es-PE" sz="108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083" u="sng" dirty="0">
                  <a:solidFill>
                    <a:schemeClr val="accent2"/>
                  </a:solidFill>
                </a:rPr>
                <a:t>Control y aseguramiento de la calidad</a:t>
              </a:r>
            </a:p>
            <a:p>
              <a:pPr algn="just"/>
              <a:endParaRPr lang="es-PE" sz="1083" u="sng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083" u="sng" dirty="0">
                  <a:solidFill>
                    <a:schemeClr val="accent2"/>
                  </a:solidFill>
                </a:rPr>
                <a:t>Gestión de la cadena de suministro</a:t>
              </a:r>
            </a:p>
            <a:p>
              <a:pPr algn="just"/>
              <a:endParaRPr lang="es-PE" sz="1083" u="sng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083" u="sng" dirty="0">
                  <a:solidFill>
                    <a:schemeClr val="accent2"/>
                  </a:solidFill>
                </a:rPr>
                <a:t>Manufactura</a:t>
              </a:r>
            </a:p>
            <a:p>
              <a:pPr lvl="1" algn="just"/>
              <a:r>
                <a:rPr lang="es-PE" sz="1083" dirty="0">
                  <a:solidFill>
                    <a:schemeClr val="accent2"/>
                  </a:solidFill>
                </a:rPr>
                <a:t>Suministro de herramientas</a:t>
              </a:r>
            </a:p>
            <a:p>
              <a:pPr lvl="1" algn="just"/>
              <a:r>
                <a:rPr lang="es-PE" sz="1083" dirty="0">
                  <a:solidFill>
                    <a:schemeClr val="accent2"/>
                  </a:solidFill>
                </a:rPr>
                <a:t>Fabricación</a:t>
              </a:r>
            </a:p>
            <a:p>
              <a:pPr lvl="1" algn="just"/>
              <a:endParaRPr lang="es-PE" sz="108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083" u="sng" dirty="0">
                  <a:solidFill>
                    <a:schemeClr val="accent2"/>
                  </a:solidFill>
                </a:rPr>
                <a:t>Diseño</a:t>
              </a:r>
            </a:p>
            <a:p>
              <a:pPr lvl="1" algn="just"/>
              <a:r>
                <a:rPr lang="es-PE" sz="1083" dirty="0">
                  <a:solidFill>
                    <a:schemeClr val="accent2"/>
                  </a:solidFill>
                </a:rPr>
                <a:t>Desarrollo y diseño de productos</a:t>
              </a:r>
            </a:p>
            <a:p>
              <a:pPr lvl="1" algn="just"/>
              <a:r>
                <a:rPr lang="es-PE" sz="1083" dirty="0">
                  <a:solidFill>
                    <a:schemeClr val="accent2"/>
                  </a:solidFill>
                </a:rPr>
                <a:t>Especificaciones</a:t>
              </a:r>
            </a:p>
            <a:p>
              <a:pPr lvl="2" algn="just"/>
              <a:endParaRPr lang="es-PE" sz="1083" dirty="0">
                <a:solidFill>
                  <a:schemeClr val="accent2"/>
                </a:solidFill>
              </a:endParaRPr>
            </a:p>
            <a:p>
              <a:pPr algn="just"/>
              <a:r>
                <a:rPr lang="es-PE" sz="1083" u="sng" dirty="0">
                  <a:solidFill>
                    <a:schemeClr val="accent2"/>
                  </a:solidFill>
                </a:rPr>
                <a:t>Análisis del proceso</a:t>
              </a:r>
            </a:p>
            <a:p>
              <a:pPr lvl="1" algn="just"/>
              <a:r>
                <a:rPr lang="es-PE" sz="1083" dirty="0">
                  <a:solidFill>
                    <a:schemeClr val="accent2"/>
                  </a:solidFill>
                </a:rPr>
                <a:t>Optimización</a:t>
              </a:r>
            </a:p>
          </p:txBody>
        </p:sp>
        <p:cxnSp>
          <p:nvCxnSpPr>
            <p:cNvPr id="14" name="Conector angular 13"/>
            <p:cNvCxnSpPr>
              <a:stCxn id="5" idx="2"/>
              <a:endCxn id="11" idx="0"/>
            </p:cNvCxnSpPr>
            <p:nvPr/>
          </p:nvCxnSpPr>
          <p:spPr>
            <a:xfrm rot="5400000">
              <a:off x="2811133" y="912049"/>
              <a:ext cx="245370" cy="248427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 angular 33"/>
            <p:cNvCxnSpPr>
              <a:stCxn id="9" idx="0"/>
              <a:endCxn id="5" idx="2"/>
            </p:cNvCxnSpPr>
            <p:nvPr/>
          </p:nvCxnSpPr>
          <p:spPr>
            <a:xfrm rot="16200000" flipV="1">
              <a:off x="5537838" y="669620"/>
              <a:ext cx="444588" cy="31683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angular 7"/>
            <p:cNvCxnSpPr>
              <a:stCxn id="5" idx="2"/>
              <a:endCxn id="6" idx="0"/>
            </p:cNvCxnSpPr>
            <p:nvPr/>
          </p:nvCxnSpPr>
          <p:spPr>
            <a:xfrm rot="16200000" flipH="1">
              <a:off x="4163154" y="2044304"/>
              <a:ext cx="457653" cy="432048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ítulo 2">
            <a:extLst>
              <a:ext uri="{FF2B5EF4-FFF2-40B4-BE49-F238E27FC236}">
                <a16:creationId xmlns:a16="http://schemas.microsoft.com/office/drawing/2014/main" id="{9F171982-1B44-4DA9-9BF3-E256CE8E4269}"/>
              </a:ext>
            </a:extLst>
          </p:cNvPr>
          <p:cNvSpPr txBox="1">
            <a:spLocks/>
          </p:cNvSpPr>
          <p:nvPr/>
        </p:nvSpPr>
        <p:spPr>
          <a:xfrm>
            <a:off x="132323" y="585623"/>
            <a:ext cx="8775510" cy="45428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2400" dirty="0"/>
              <a:t>Organización para producir bienes y servicios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AFF65F4-1E40-4681-89EE-5BA5EDF7ABD4}"/>
              </a:ext>
            </a:extLst>
          </p:cNvPr>
          <p:cNvSpPr/>
          <p:nvPr/>
        </p:nvSpPr>
        <p:spPr>
          <a:xfrm>
            <a:off x="407875" y="252590"/>
            <a:ext cx="7204493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438AD7"/>
                </a:solidFill>
              </a:rPr>
              <a:t>/ </a:t>
            </a:r>
            <a:r>
              <a:rPr lang="es-PE" sz="1700" dirty="0">
                <a:solidFill>
                  <a:srgbClr val="438AD7"/>
                </a:solidFill>
              </a:rPr>
              <a:t>Operaciones de Producción</a:t>
            </a:r>
          </a:p>
        </p:txBody>
      </p:sp>
    </p:spTree>
    <p:extLst>
      <p:ext uri="{BB962C8B-B14F-4D97-AF65-F5344CB8AC3E}">
        <p14:creationId xmlns:p14="http://schemas.microsoft.com/office/powerpoint/2010/main" val="1087494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OFFICE THEME" val="Yge96mEv"/>
  <p:tag name="ARTICULATE_SLIDE_COUNT" val="1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4203</TotalTime>
  <Words>1726</Words>
  <Application>Microsoft Office PowerPoint</Application>
  <PresentationFormat>Presentación en pantalla (16:10)</PresentationFormat>
  <Paragraphs>297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Organización para producir bienes y servicios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ISIL</dc:creator>
  <cp:lastModifiedBy>Diego Santamaria Saldaña</cp:lastModifiedBy>
  <cp:revision>368</cp:revision>
  <cp:lastPrinted>2018-01-16T21:42:59Z</cp:lastPrinted>
  <dcterms:created xsi:type="dcterms:W3CDTF">2016-10-06T14:52:02Z</dcterms:created>
  <dcterms:modified xsi:type="dcterms:W3CDTF">2020-09-21T17:12:50Z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