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4" roundtripDataSignature="AMtx7mjUL53XRpk8ggJLDN0vI0L3r96L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3A7B93-6F1B-43B6-AB3E-044E39E269E0}">
  <a:tblStyle styleId="{A23A7B93-6F1B-43B6-AB3E-044E39E269E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34"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PE" sz="1200" u="none" strike="noStrike">
                <a:solidFill>
                  <a:schemeClr val="dk1"/>
                </a:solidFill>
                <a:latin typeface="Calibri"/>
                <a:ea typeface="Calibri"/>
                <a:cs typeface="Calibri"/>
                <a:sym typeface="Calibri"/>
              </a:rPr>
              <a:t>La ecuación de regresión es una forma de expresar la naturaleza de la relación que hay entre dos variables. Las rectas de regresión no son relaciones de “causa y efecto”. Simplemente describen relaciones entre las variables. La ecuación de regresión muestra la forma en que una variable se relaciona con el valor y los cambios de otra variable.</a:t>
            </a:r>
            <a:endParaRPr/>
          </a:p>
          <a:p>
            <a:pPr indent="0" lvl="0" marL="0" rtl="0" algn="l">
              <a:spcBef>
                <a:spcPts val="0"/>
              </a:spcBef>
              <a:spcAft>
                <a:spcPts val="0"/>
              </a:spcAft>
              <a:buNone/>
            </a:pPr>
            <a:r>
              <a:t/>
            </a:r>
            <a:endParaRPr/>
          </a:p>
        </p:txBody>
      </p:sp>
      <p:sp>
        <p:nvSpPr>
          <p:cNvPr id="180" name="Google Shape;18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Otra forma de evaluar la relación entre dos variables consiste en calcular el </a:t>
            </a:r>
            <a:r>
              <a:rPr b="1" i="0" lang="es-PE" sz="1200" u="none" strike="noStrike">
                <a:solidFill>
                  <a:schemeClr val="dk1"/>
                </a:solidFill>
                <a:latin typeface="Calibri"/>
                <a:ea typeface="Calibri"/>
                <a:cs typeface="Calibri"/>
                <a:sym typeface="Calibri"/>
              </a:rPr>
              <a:t>coeficiente de correlación</a:t>
            </a:r>
            <a:r>
              <a:rPr b="0" i="0" lang="es-PE" sz="1200" u="none" strike="noStrike">
                <a:solidFill>
                  <a:schemeClr val="dk1"/>
                </a:solidFill>
                <a:latin typeface="Calibri"/>
                <a:ea typeface="Calibri"/>
                <a:cs typeface="Calibri"/>
                <a:sym typeface="Calibri"/>
              </a:rPr>
              <a:t>. Esta medida expresa el grado o la fuerza de la relación lineal. Usualmente identificado como </a:t>
            </a:r>
            <a:r>
              <a:rPr b="0" i="1" lang="es-PE" sz="1200" u="none" strike="noStrike">
                <a:solidFill>
                  <a:schemeClr val="dk1"/>
                </a:solidFill>
                <a:latin typeface="Calibri"/>
                <a:ea typeface="Calibri"/>
                <a:cs typeface="Calibri"/>
                <a:sym typeface="Calibri"/>
              </a:rPr>
              <a:t>r</a:t>
            </a:r>
            <a:r>
              <a:rPr b="0" i="0" lang="es-PE" sz="1200" u="none" strike="noStrike">
                <a:solidFill>
                  <a:schemeClr val="dk1"/>
                </a:solidFill>
                <a:latin typeface="Calibri"/>
                <a:ea typeface="Calibri"/>
                <a:cs typeface="Calibri"/>
                <a:sym typeface="Calibri"/>
              </a:rPr>
              <a:t>, el coeficiente de correlación puede ser cualquier número entre +1 y –1</a:t>
            </a:r>
            <a:endParaRPr/>
          </a:p>
        </p:txBody>
      </p:sp>
      <p:sp>
        <p:nvSpPr>
          <p:cNvPr id="201" name="Google Shape;20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PE"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PE" sz="1200" u="none" strike="noStrike">
                <a:solidFill>
                  <a:schemeClr val="dk1"/>
                </a:solidFill>
                <a:latin typeface="Calibri"/>
                <a:ea typeface="Calibri"/>
                <a:cs typeface="Calibri"/>
                <a:sym typeface="Calibri"/>
              </a:rPr>
              <a:t>En el mercado global, donde se manufacturan los costosos componentes de los jet Boeing 787 en docenas de países, la coordinación impulsada por los pronósticos es crucial. La programación de su transporte a Seattle para el ensamble final al menor costo posible significa que no habrá sorpresas de último minuto que puedan dañar los ya bajos márgenes de utilidad.</a:t>
            </a:r>
            <a:endParaRPr/>
          </a:p>
          <a:p>
            <a:pPr indent="0" lvl="0" marL="0" rtl="0" algn="l">
              <a:spcBef>
                <a:spcPts val="0"/>
              </a:spcBef>
              <a:spcAft>
                <a:spcPts val="0"/>
              </a:spcAft>
              <a:buNone/>
            </a:pPr>
            <a:r>
              <a:t/>
            </a:r>
            <a:endParaRPr/>
          </a:p>
        </p:txBody>
      </p:sp>
      <p:sp>
        <p:nvSpPr>
          <p:cNvPr id="78" name="Google Shape;7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PE" sz="1200" u="none" strike="noStrike">
                <a:solidFill>
                  <a:schemeClr val="dk1"/>
                </a:solidFill>
                <a:latin typeface="Calibri"/>
                <a:ea typeface="Calibri"/>
                <a:cs typeface="Calibri"/>
                <a:sym typeface="Calibri"/>
              </a:rPr>
              <a:t>Una gran fábrica de productos químicos de Luisiana casi perdió a su principal cliente cuando una expansión súbita a 24 horas de operación condujo al desplome del control de la calidad en el segundo y tercer turnos.</a:t>
            </a:r>
            <a:endParaRPr/>
          </a:p>
          <a:p>
            <a:pPr indent="0" lvl="0" marL="0" rtl="0" algn="l">
              <a:spcBef>
                <a:spcPts val="0"/>
              </a:spcBef>
              <a:spcAft>
                <a:spcPts val="0"/>
              </a:spcAft>
              <a:buNone/>
            </a:pPr>
            <a:r>
              <a:t/>
            </a:r>
            <a:endParaRPr/>
          </a:p>
        </p:txBody>
      </p:sp>
      <p:sp>
        <p:nvSpPr>
          <p:cNvPr id="87" name="Google Shape;8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PE" sz="1200" u="none" strike="noStrike">
                <a:solidFill>
                  <a:schemeClr val="dk1"/>
                </a:solidFill>
                <a:latin typeface="Calibri"/>
                <a:ea typeface="Calibri"/>
                <a:cs typeface="Calibri"/>
                <a:sym typeface="Calibri"/>
              </a:rPr>
              <a:t>Esto es exactamente lo que le pasó a Nabisco cuando subestimó la enorme demanda de sus nuevas galletas bajas en grasa, Snackwell Devil’s Food Cookies. Incluso con las líneas de producción trabajando tiempo extra, Nabisco no pudo cubrir la demanda y perdió clientes.</a:t>
            </a:r>
            <a:endParaRPr/>
          </a:p>
          <a:p>
            <a:pPr indent="0" lvl="0" marL="0" rtl="0" algn="l">
              <a:spcBef>
                <a:spcPts val="0"/>
              </a:spcBef>
              <a:spcAft>
                <a:spcPts val="0"/>
              </a:spcAft>
              <a:buNone/>
            </a:pPr>
            <a:r>
              <a:t/>
            </a:r>
            <a:endParaRPr/>
          </a:p>
        </p:txBody>
      </p:sp>
      <p:sp>
        <p:nvSpPr>
          <p:cNvPr id="99" name="Google Shape;9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8" name="Shape 2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9" name="Shape 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showMasterSp="0">
  <p:cSld name="Subtema - 1 Imagen A">
    <p:spTree>
      <p:nvGrpSpPr>
        <p:cNvPr id="30" name="Shape 3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showMasterSp="0">
  <p:cSld name="Subtema - 1 Imagen Centrada">
    <p:spTree>
      <p:nvGrpSpPr>
        <p:cNvPr id="31" name="Shape 3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showMasterSp="0">
  <p:cSld name="Subtema - Video">
    <p:spTree>
      <p:nvGrpSpPr>
        <p:cNvPr id="32" name="Shape 3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p:cSld name="Diapositiva de título">
    <p:spTree>
      <p:nvGrpSpPr>
        <p:cNvPr id="33" name="Shape 3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p:cSld name="Título y objetos">
    <p:spTree>
      <p:nvGrpSpPr>
        <p:cNvPr id="34" name="Shape 3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5" name="Shape 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0" Type="http://schemas.openxmlformats.org/officeDocument/2006/relationships/theme" Target="../theme/theme2.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7"/>
          <p:cNvGrpSpPr/>
          <p:nvPr/>
        </p:nvGrpSpPr>
        <p:grpSpPr>
          <a:xfrm>
            <a:off x="944054" y="5369051"/>
            <a:ext cx="7804380" cy="215444"/>
            <a:chOff x="944054" y="5369051"/>
            <a:chExt cx="7804380" cy="215444"/>
          </a:xfrm>
        </p:grpSpPr>
        <p:sp>
          <p:nvSpPr>
            <p:cNvPr id="11" name="Google Shape;11;p27"/>
            <p:cNvSpPr txBox="1"/>
            <p:nvPr/>
          </p:nvSpPr>
          <p:spPr>
            <a:xfrm>
              <a:off x="944054" y="5369051"/>
              <a:ext cx="1848583"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GESTIÓN DE OPERACIONES •  SESIÓN 03</a:t>
              </a:r>
              <a:endParaRPr sz="800">
                <a:solidFill>
                  <a:srgbClr val="7F7F7F"/>
                </a:solidFill>
                <a:latin typeface="Calibri"/>
                <a:ea typeface="Calibri"/>
                <a:cs typeface="Calibri"/>
                <a:sym typeface="Calibri"/>
              </a:endParaRPr>
            </a:p>
          </p:txBody>
        </p:sp>
        <p:sp>
          <p:nvSpPr>
            <p:cNvPr id="12" name="Google Shape;12;p27"/>
            <p:cNvSpPr/>
            <p:nvPr/>
          </p:nvSpPr>
          <p:spPr>
            <a:xfrm>
              <a:off x="7340677" y="5384440"/>
              <a:ext cx="140775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ISIL. Todos los derechos reservados</a:t>
              </a:r>
              <a:endParaRPr/>
            </a:p>
          </p:txBody>
        </p:sp>
      </p:grpSp>
      <p:pic>
        <p:nvPicPr>
          <p:cNvPr id="13" name="Google Shape;13;p27"/>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grpSp>
        <p:nvGrpSpPr>
          <p:cNvPr id="24" name="Google Shape;24;p32"/>
          <p:cNvGrpSpPr/>
          <p:nvPr/>
        </p:nvGrpSpPr>
        <p:grpSpPr>
          <a:xfrm>
            <a:off x="944054" y="5369051"/>
            <a:ext cx="7804380" cy="215444"/>
            <a:chOff x="944054" y="5369051"/>
            <a:chExt cx="7804380" cy="215444"/>
          </a:xfrm>
        </p:grpSpPr>
        <p:sp>
          <p:nvSpPr>
            <p:cNvPr id="25" name="Google Shape;25;p32"/>
            <p:cNvSpPr txBox="1"/>
            <p:nvPr/>
          </p:nvSpPr>
          <p:spPr>
            <a:xfrm>
              <a:off x="944054" y="5369051"/>
              <a:ext cx="1848583"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800">
                  <a:solidFill>
                    <a:srgbClr val="7F7F7F"/>
                  </a:solidFill>
                  <a:latin typeface="Calibri"/>
                  <a:ea typeface="Calibri"/>
                  <a:cs typeface="Calibri"/>
                  <a:sym typeface="Calibri"/>
                </a:rPr>
                <a:t>GESTIÓN DE OPERACIONES •  SESIÓN 03</a:t>
              </a:r>
              <a:endParaRPr sz="800">
                <a:solidFill>
                  <a:srgbClr val="7F7F7F"/>
                </a:solidFill>
                <a:latin typeface="Calibri"/>
                <a:ea typeface="Calibri"/>
                <a:cs typeface="Calibri"/>
                <a:sym typeface="Calibri"/>
              </a:endParaRPr>
            </a:p>
          </p:txBody>
        </p:sp>
        <p:sp>
          <p:nvSpPr>
            <p:cNvPr id="26" name="Google Shape;26;p32"/>
            <p:cNvSpPr/>
            <p:nvPr/>
          </p:nvSpPr>
          <p:spPr>
            <a:xfrm>
              <a:off x="7204422" y="5384440"/>
              <a:ext cx="1544012"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2019 ISIL. Todos los derechos reservados</a:t>
              </a:r>
              <a:endParaRPr/>
            </a:p>
          </p:txBody>
        </p:sp>
      </p:grpSp>
      <p:pic>
        <p:nvPicPr>
          <p:cNvPr id="27" name="Google Shape;27;p32"/>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5.png"/><Relationship Id="rId7"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lt1"/>
                </a:solidFill>
                <a:latin typeface="Calibri"/>
                <a:ea typeface="Calibri"/>
                <a:cs typeface="Calibri"/>
                <a:sym typeface="Calibri"/>
              </a:rPr>
              <a:t>SESIÓN</a:t>
            </a:r>
            <a:endParaRPr/>
          </a:p>
        </p:txBody>
      </p:sp>
      <p:sp>
        <p:nvSpPr>
          <p:cNvPr id="42" name="Google Shape;42;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03</a:t>
            </a:r>
            <a:endParaRPr sz="5800">
              <a:solidFill>
                <a:srgbClr val="FFFFFF"/>
              </a:solidFill>
              <a:latin typeface="Calibri"/>
              <a:ea typeface="Calibri"/>
              <a:cs typeface="Calibri"/>
              <a:sym typeface="Calibri"/>
            </a:endParaRPr>
          </a:p>
        </p:txBody>
      </p:sp>
      <p:cxnSp>
        <p:nvCxnSpPr>
          <p:cNvPr id="43" name="Google Shape;4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44" name="Google Shape;44;p1"/>
          <p:cNvSpPr txBox="1"/>
          <p:nvPr/>
        </p:nvSpPr>
        <p:spPr>
          <a:xfrm>
            <a:off x="3159592" y="1674447"/>
            <a:ext cx="4596087" cy="989823"/>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600">
                <a:solidFill>
                  <a:srgbClr val="FFFFFF"/>
                </a:solidFill>
                <a:latin typeface="Calibri"/>
                <a:ea typeface="Calibri"/>
                <a:cs typeface="Calibri"/>
                <a:sym typeface="Calibri"/>
              </a:rPr>
              <a:t>Pronósticos de demanda</a:t>
            </a:r>
            <a:endParaRPr/>
          </a:p>
        </p:txBody>
      </p:sp>
      <p:sp>
        <p:nvSpPr>
          <p:cNvPr id="45" name="Google Shape;45;p1"/>
          <p:cNvSpPr txBox="1"/>
          <p:nvPr/>
        </p:nvSpPr>
        <p:spPr>
          <a:xfrm>
            <a:off x="3175138" y="3008050"/>
            <a:ext cx="5313769" cy="1254446"/>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Definición de pronóstico</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Importancia estratégica del pronóstico</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Tipos de pronóstico de la demanda</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Casos prácticos de pronósticos de la demanda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nvSpPr>
        <p:spPr>
          <a:xfrm>
            <a:off x="2051720" y="3476196"/>
            <a:ext cx="1692778" cy="60542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667">
                <a:solidFill>
                  <a:srgbClr val="0000FF"/>
                </a:solidFill>
                <a:latin typeface="Calibri"/>
                <a:ea typeface="Calibri"/>
                <a:cs typeface="Calibri"/>
                <a:sym typeface="Calibri"/>
              </a:rPr>
              <a:t>Cálculo de la Demanda Futura</a:t>
            </a:r>
            <a:endParaRPr/>
          </a:p>
        </p:txBody>
      </p:sp>
      <p:sp>
        <p:nvSpPr>
          <p:cNvPr id="120" name="Google Shape;120;p10"/>
          <p:cNvSpPr/>
          <p:nvPr/>
        </p:nvSpPr>
        <p:spPr>
          <a:xfrm>
            <a:off x="3763373" y="3277547"/>
            <a:ext cx="388580" cy="1500166"/>
          </a:xfrm>
          <a:prstGeom prst="leftBrace">
            <a:avLst>
              <a:gd fmla="val 8333" name="adj1"/>
              <a:gd fmla="val 50000" name="adj2"/>
            </a:avLst>
          </a:prstGeom>
          <a:noFill/>
          <a:ln cap="flat" cmpd="sng" w="9525">
            <a:solidFill>
              <a:srgbClr val="0066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dk1"/>
              </a:solidFill>
              <a:latin typeface="Calibri"/>
              <a:ea typeface="Calibri"/>
              <a:cs typeface="Calibri"/>
              <a:sym typeface="Calibri"/>
            </a:endParaRPr>
          </a:p>
        </p:txBody>
      </p:sp>
      <p:sp>
        <p:nvSpPr>
          <p:cNvPr id="121" name="Google Shape;121;p10"/>
          <p:cNvSpPr/>
          <p:nvPr/>
        </p:nvSpPr>
        <p:spPr>
          <a:xfrm>
            <a:off x="4151953" y="3309470"/>
            <a:ext cx="2761408" cy="1500166"/>
          </a:xfrm>
          <a:prstGeom prst="rect">
            <a:avLst/>
          </a:prstGeom>
          <a:noFill/>
          <a:ln>
            <a:noFill/>
          </a:ln>
        </p:spPr>
        <p:txBody>
          <a:bodyPr anchorCtr="0" anchor="t" bIns="45700" lIns="91425" spcFirstLastPara="1" rIns="91425" wrap="square" tIns="45700">
            <a:noAutofit/>
          </a:bodyPr>
          <a:lstStyle/>
          <a:p>
            <a:pPr indent="-380985" lvl="0" marL="380985" marR="0" rtl="0" algn="just">
              <a:lnSpc>
                <a:spcPct val="95000"/>
              </a:lnSpc>
              <a:spcBef>
                <a:spcPts val="0"/>
              </a:spcBef>
              <a:spcAft>
                <a:spcPts val="0"/>
              </a:spcAft>
              <a:buNone/>
            </a:pPr>
            <a:r>
              <a:rPr b="1" lang="es-PE" sz="1333">
                <a:solidFill>
                  <a:schemeClr val="dk1"/>
                </a:solidFill>
                <a:latin typeface="Calibri"/>
                <a:ea typeface="Calibri"/>
                <a:cs typeface="Calibri"/>
                <a:sym typeface="Calibri"/>
              </a:rPr>
              <a:t>Métodos cuantitativos</a:t>
            </a:r>
            <a:endParaRPr/>
          </a:p>
          <a:p>
            <a:pPr indent="-380985" lvl="0" marL="380985" marR="0" rtl="0" algn="just">
              <a:lnSpc>
                <a:spcPct val="95000"/>
              </a:lnSpc>
              <a:spcBef>
                <a:spcPts val="400"/>
              </a:spcBef>
              <a:spcAft>
                <a:spcPts val="0"/>
              </a:spcAft>
              <a:buClr>
                <a:srgbClr val="FF0000"/>
              </a:buClr>
              <a:buSzPts val="1333"/>
              <a:buFont typeface="Calibri"/>
              <a:buAutoNum type="arabicPeriod"/>
            </a:pPr>
            <a:r>
              <a:rPr lang="es-PE" sz="1333">
                <a:solidFill>
                  <a:srgbClr val="FF0000"/>
                </a:solidFill>
                <a:latin typeface="Calibri"/>
                <a:ea typeface="Calibri"/>
                <a:cs typeface="Calibri"/>
                <a:sym typeface="Calibri"/>
              </a:rPr>
              <a:t>Promedios Móviles</a:t>
            </a:r>
            <a:endParaRPr/>
          </a:p>
          <a:p>
            <a:pPr indent="-380985" lvl="0" marL="380985" marR="0" rtl="0" algn="just">
              <a:lnSpc>
                <a:spcPct val="95000"/>
              </a:lnSpc>
              <a:spcBef>
                <a:spcPts val="400"/>
              </a:spcBef>
              <a:spcAft>
                <a:spcPts val="0"/>
              </a:spcAft>
              <a:buClr>
                <a:srgbClr val="FF0000"/>
              </a:buClr>
              <a:buSzPts val="1333"/>
              <a:buFont typeface="Calibri"/>
              <a:buAutoNum type="arabicPeriod"/>
            </a:pPr>
            <a:r>
              <a:rPr lang="es-PE" sz="1333">
                <a:solidFill>
                  <a:srgbClr val="FF0000"/>
                </a:solidFill>
                <a:latin typeface="Calibri"/>
                <a:ea typeface="Calibri"/>
                <a:cs typeface="Calibri"/>
                <a:sym typeface="Calibri"/>
              </a:rPr>
              <a:t>Promedio Móvil Ponderado</a:t>
            </a:r>
            <a:endParaRPr/>
          </a:p>
          <a:p>
            <a:pPr indent="-380985" lvl="0" marL="380985" marR="0" rtl="0" algn="just">
              <a:lnSpc>
                <a:spcPct val="95000"/>
              </a:lnSpc>
              <a:spcBef>
                <a:spcPts val="400"/>
              </a:spcBef>
              <a:spcAft>
                <a:spcPts val="0"/>
              </a:spcAft>
              <a:buClr>
                <a:srgbClr val="FF0000"/>
              </a:buClr>
              <a:buSzPts val="1333"/>
              <a:buFont typeface="Calibri"/>
              <a:buAutoNum type="arabicPeriod"/>
            </a:pPr>
            <a:r>
              <a:rPr lang="es-PE" sz="1333">
                <a:solidFill>
                  <a:srgbClr val="FF0000"/>
                </a:solidFill>
                <a:latin typeface="Calibri"/>
                <a:ea typeface="Calibri"/>
                <a:cs typeface="Calibri"/>
                <a:sym typeface="Calibri"/>
              </a:rPr>
              <a:t>Suavización Exponencial</a:t>
            </a:r>
            <a:endParaRPr/>
          </a:p>
          <a:p>
            <a:pPr indent="-380985" lvl="0" marL="380985" marR="0" rtl="0" algn="just">
              <a:lnSpc>
                <a:spcPct val="95000"/>
              </a:lnSpc>
              <a:spcBef>
                <a:spcPts val="400"/>
              </a:spcBef>
              <a:spcAft>
                <a:spcPts val="0"/>
              </a:spcAft>
              <a:buClr>
                <a:srgbClr val="FF0000"/>
              </a:buClr>
              <a:buSzPts val="1333"/>
              <a:buFont typeface="Calibri"/>
              <a:buAutoNum type="arabicPeriod"/>
            </a:pPr>
            <a:r>
              <a:rPr lang="es-PE" sz="1333">
                <a:solidFill>
                  <a:srgbClr val="FF0000"/>
                </a:solidFill>
                <a:latin typeface="Calibri"/>
                <a:ea typeface="Calibri"/>
                <a:cs typeface="Calibri"/>
                <a:sym typeface="Calibri"/>
              </a:rPr>
              <a:t>Regresión Lineal Simple</a:t>
            </a:r>
            <a:endParaRPr/>
          </a:p>
          <a:p>
            <a:pPr indent="0" lvl="0" marL="0" marR="0" rtl="0" algn="just">
              <a:lnSpc>
                <a:spcPct val="95000"/>
              </a:lnSpc>
              <a:spcBef>
                <a:spcPts val="400"/>
              </a:spcBef>
              <a:spcAft>
                <a:spcPts val="0"/>
              </a:spcAft>
              <a:buNone/>
            </a:pPr>
            <a:r>
              <a:t/>
            </a:r>
            <a:endParaRPr sz="1333">
              <a:solidFill>
                <a:schemeClr val="dk1"/>
              </a:solidFill>
              <a:latin typeface="Calibri"/>
              <a:ea typeface="Calibri"/>
              <a:cs typeface="Calibri"/>
              <a:sym typeface="Calibri"/>
            </a:endParaRPr>
          </a:p>
        </p:txBody>
      </p:sp>
      <p:sp>
        <p:nvSpPr>
          <p:cNvPr id="122" name="Google Shape;122;p10"/>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nvSpPr>
        <p:spPr>
          <a:xfrm>
            <a:off x="1811920" y="577247"/>
            <a:ext cx="6540500"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1. Promedio móvil	</a:t>
            </a:r>
            <a:endParaRPr sz="2667">
              <a:solidFill>
                <a:srgbClr val="0099FF"/>
              </a:solidFill>
              <a:latin typeface="Calibri"/>
              <a:ea typeface="Calibri"/>
              <a:cs typeface="Calibri"/>
              <a:sym typeface="Calibri"/>
            </a:endParaRPr>
          </a:p>
        </p:txBody>
      </p:sp>
      <p:pic>
        <p:nvPicPr>
          <p:cNvPr id="128" name="Google Shape;128;p11"/>
          <p:cNvPicPr preferRelativeResize="0"/>
          <p:nvPr/>
        </p:nvPicPr>
        <p:blipFill rotWithShape="1">
          <a:blip r:embed="rId3">
            <a:alphaModFix/>
          </a:blip>
          <a:srcRect b="0" l="0" r="0" t="0"/>
          <a:stretch/>
        </p:blipFill>
        <p:spPr>
          <a:xfrm>
            <a:off x="2129153" y="1064559"/>
            <a:ext cx="4800533" cy="3504850"/>
          </a:xfrm>
          <a:prstGeom prst="rect">
            <a:avLst/>
          </a:prstGeom>
          <a:noFill/>
          <a:ln>
            <a:noFill/>
          </a:ln>
        </p:spPr>
      </p:pic>
      <p:pic>
        <p:nvPicPr>
          <p:cNvPr id="129" name="Google Shape;129;p11"/>
          <p:cNvPicPr preferRelativeResize="0"/>
          <p:nvPr/>
        </p:nvPicPr>
        <p:blipFill rotWithShape="1">
          <a:blip r:embed="rId4">
            <a:alphaModFix/>
          </a:blip>
          <a:srcRect b="0" l="0" r="0" t="0"/>
          <a:stretch/>
        </p:blipFill>
        <p:spPr>
          <a:xfrm>
            <a:off x="2129153" y="4813065"/>
            <a:ext cx="4823710" cy="487313"/>
          </a:xfrm>
          <a:prstGeom prst="rect">
            <a:avLst/>
          </a:prstGeom>
          <a:noFill/>
          <a:ln>
            <a:noFill/>
          </a:ln>
        </p:spPr>
      </p:pic>
      <p:sp>
        <p:nvSpPr>
          <p:cNvPr id="130" name="Google Shape;130;p11"/>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nvSpPr>
        <p:spPr>
          <a:xfrm>
            <a:off x="1464824" y="713465"/>
            <a:ext cx="6540500"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2. Promedio móvil ponderado	</a:t>
            </a:r>
            <a:endParaRPr sz="2667">
              <a:solidFill>
                <a:srgbClr val="0099FF"/>
              </a:solidFill>
              <a:latin typeface="Calibri"/>
              <a:ea typeface="Calibri"/>
              <a:cs typeface="Calibri"/>
              <a:sym typeface="Calibri"/>
            </a:endParaRPr>
          </a:p>
        </p:txBody>
      </p:sp>
      <p:pic>
        <p:nvPicPr>
          <p:cNvPr id="136" name="Google Shape;136;p12"/>
          <p:cNvPicPr preferRelativeResize="0"/>
          <p:nvPr/>
        </p:nvPicPr>
        <p:blipFill rotWithShape="1">
          <a:blip r:embed="rId3">
            <a:alphaModFix/>
          </a:blip>
          <a:srcRect b="0" l="0" r="0" t="34200"/>
          <a:stretch/>
        </p:blipFill>
        <p:spPr>
          <a:xfrm>
            <a:off x="1999749" y="2002807"/>
            <a:ext cx="5144503" cy="1847196"/>
          </a:xfrm>
          <a:prstGeom prst="rect">
            <a:avLst/>
          </a:prstGeom>
          <a:noFill/>
          <a:ln>
            <a:noFill/>
          </a:ln>
        </p:spPr>
      </p:pic>
      <p:pic>
        <p:nvPicPr>
          <p:cNvPr id="137" name="Google Shape;137;p12"/>
          <p:cNvPicPr preferRelativeResize="0"/>
          <p:nvPr/>
        </p:nvPicPr>
        <p:blipFill rotWithShape="1">
          <a:blip r:embed="rId4">
            <a:alphaModFix/>
          </a:blip>
          <a:srcRect b="0" l="0" r="0" t="0"/>
          <a:stretch/>
        </p:blipFill>
        <p:spPr>
          <a:xfrm>
            <a:off x="1999749" y="3923020"/>
            <a:ext cx="5144503" cy="303047"/>
          </a:xfrm>
          <a:prstGeom prst="rect">
            <a:avLst/>
          </a:prstGeom>
          <a:noFill/>
          <a:ln>
            <a:noFill/>
          </a:ln>
        </p:spPr>
      </p:pic>
      <p:pic>
        <p:nvPicPr>
          <p:cNvPr id="138" name="Google Shape;138;p12"/>
          <p:cNvPicPr preferRelativeResize="0"/>
          <p:nvPr/>
        </p:nvPicPr>
        <p:blipFill rotWithShape="1">
          <a:blip r:embed="rId5">
            <a:alphaModFix/>
          </a:blip>
          <a:srcRect b="0" l="0" r="0" t="0"/>
          <a:stretch/>
        </p:blipFill>
        <p:spPr>
          <a:xfrm>
            <a:off x="1999749" y="4220040"/>
            <a:ext cx="5144503" cy="303047"/>
          </a:xfrm>
          <a:prstGeom prst="rect">
            <a:avLst/>
          </a:prstGeom>
          <a:noFill/>
          <a:ln>
            <a:noFill/>
          </a:ln>
        </p:spPr>
      </p:pic>
      <p:pic>
        <p:nvPicPr>
          <p:cNvPr id="139" name="Google Shape;139;p12"/>
          <p:cNvPicPr preferRelativeResize="0"/>
          <p:nvPr/>
        </p:nvPicPr>
        <p:blipFill rotWithShape="1">
          <a:blip r:embed="rId6">
            <a:alphaModFix/>
          </a:blip>
          <a:srcRect b="0" l="0" r="0" t="0"/>
          <a:stretch/>
        </p:blipFill>
        <p:spPr>
          <a:xfrm>
            <a:off x="1999749" y="4520074"/>
            <a:ext cx="5144503" cy="303047"/>
          </a:xfrm>
          <a:prstGeom prst="rect">
            <a:avLst/>
          </a:prstGeom>
          <a:noFill/>
          <a:ln>
            <a:noFill/>
          </a:ln>
        </p:spPr>
      </p:pic>
      <p:pic>
        <p:nvPicPr>
          <p:cNvPr id="140" name="Google Shape;140;p12"/>
          <p:cNvPicPr preferRelativeResize="0"/>
          <p:nvPr/>
        </p:nvPicPr>
        <p:blipFill rotWithShape="1">
          <a:blip r:embed="rId7">
            <a:alphaModFix/>
          </a:blip>
          <a:srcRect b="0" l="0" r="0" t="0"/>
          <a:stretch/>
        </p:blipFill>
        <p:spPr>
          <a:xfrm>
            <a:off x="1999749" y="4864751"/>
            <a:ext cx="5144503" cy="303047"/>
          </a:xfrm>
          <a:prstGeom prst="rect">
            <a:avLst/>
          </a:prstGeom>
          <a:noFill/>
          <a:ln>
            <a:noFill/>
          </a:ln>
        </p:spPr>
      </p:pic>
      <p:sp>
        <p:nvSpPr>
          <p:cNvPr id="141" name="Google Shape;141;p12"/>
          <p:cNvSpPr txBox="1"/>
          <p:nvPr/>
        </p:nvSpPr>
        <p:spPr>
          <a:xfrm>
            <a:off x="1811694" y="1190296"/>
            <a:ext cx="5880653" cy="7076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333">
                <a:solidFill>
                  <a:schemeClr val="dk1"/>
                </a:solidFill>
                <a:latin typeface="Calibri"/>
                <a:ea typeface="Calibri"/>
                <a:cs typeface="Calibri"/>
                <a:sym typeface="Calibri"/>
              </a:rPr>
              <a:t>Usaremos un promedio móvil ponderado de tres semanas con ponderaciones de 10%, 30% y 60% dándole mayor peso a la semana más reciente. Pronostique la demanda para la semana del 12 de octubre.</a:t>
            </a:r>
            <a:endParaRPr/>
          </a:p>
        </p:txBody>
      </p:sp>
      <p:sp>
        <p:nvSpPr>
          <p:cNvPr id="142" name="Google Shape;142;p12"/>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nvSpPr>
        <p:spPr>
          <a:xfrm>
            <a:off x="1841500" y="577247"/>
            <a:ext cx="6540500"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3. Suavización exponencial</a:t>
            </a:r>
            <a:endParaRPr sz="2667">
              <a:solidFill>
                <a:srgbClr val="0099FF"/>
              </a:solidFill>
              <a:latin typeface="Calibri"/>
              <a:ea typeface="Calibri"/>
              <a:cs typeface="Calibri"/>
              <a:sym typeface="Calibri"/>
            </a:endParaRPr>
          </a:p>
        </p:txBody>
      </p:sp>
      <p:sp>
        <p:nvSpPr>
          <p:cNvPr id="148" name="Google Shape;148;p13"/>
          <p:cNvSpPr txBox="1"/>
          <p:nvPr/>
        </p:nvSpPr>
        <p:spPr>
          <a:xfrm>
            <a:off x="407875" y="1717373"/>
            <a:ext cx="8527119" cy="553998"/>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chemeClr val="dk1"/>
                </a:solidFill>
                <a:latin typeface="Calibri"/>
                <a:ea typeface="Calibri"/>
                <a:cs typeface="Calibri"/>
                <a:sym typeface="Calibri"/>
              </a:rPr>
              <a:t>Nuevo pronóstico = </a:t>
            </a:r>
            <a:r>
              <a:rPr b="1" lang="es-PE" sz="1500">
                <a:solidFill>
                  <a:schemeClr val="dk1"/>
                </a:solidFill>
                <a:latin typeface="Calibri"/>
                <a:ea typeface="Calibri"/>
                <a:cs typeface="Calibri"/>
                <a:sym typeface="Calibri"/>
              </a:rPr>
              <a:t>Pronóstico</a:t>
            </a:r>
            <a:r>
              <a:rPr b="1" lang="es-PE" sz="1500">
                <a:solidFill>
                  <a:schemeClr val="dk1"/>
                </a:solidFill>
                <a:latin typeface="Calibri"/>
                <a:ea typeface="Calibri"/>
                <a:cs typeface="Calibri"/>
                <a:sym typeface="Calibri"/>
              </a:rPr>
              <a:t> del periodo anterior + </a:t>
            </a:r>
            <a:r>
              <a:rPr b="1" lang="es-PE" sz="1500">
                <a:solidFill>
                  <a:srgbClr val="FF0000"/>
                </a:solidFill>
                <a:latin typeface="Calibri"/>
                <a:ea typeface="Calibri"/>
                <a:cs typeface="Calibri"/>
                <a:sym typeface="Calibri"/>
              </a:rPr>
              <a:t>α</a:t>
            </a:r>
            <a:r>
              <a:rPr b="1" lang="es-PE" sz="1500">
                <a:solidFill>
                  <a:schemeClr val="dk1"/>
                </a:solidFill>
                <a:latin typeface="Calibri"/>
                <a:ea typeface="Calibri"/>
                <a:cs typeface="Calibri"/>
                <a:sym typeface="Calibri"/>
              </a:rPr>
              <a:t> (Demanda real del periodo anterior – </a:t>
            </a:r>
            <a:r>
              <a:rPr b="1" lang="es-PE" sz="1500">
                <a:solidFill>
                  <a:schemeClr val="dk1"/>
                </a:solidFill>
                <a:latin typeface="Calibri"/>
                <a:ea typeface="Calibri"/>
                <a:cs typeface="Calibri"/>
                <a:sym typeface="Calibri"/>
              </a:rPr>
              <a:t>Pronóstico</a:t>
            </a:r>
            <a:r>
              <a:rPr b="1" lang="es-PE" sz="1500">
                <a:solidFill>
                  <a:schemeClr val="dk1"/>
                </a:solidFill>
                <a:latin typeface="Calibri"/>
                <a:ea typeface="Calibri"/>
                <a:cs typeface="Calibri"/>
                <a:sym typeface="Calibri"/>
              </a:rPr>
              <a:t> del periodo anterior)</a:t>
            </a:r>
            <a:endParaRPr/>
          </a:p>
        </p:txBody>
      </p:sp>
      <p:sp>
        <p:nvSpPr>
          <p:cNvPr id="149" name="Google Shape;149;p13"/>
          <p:cNvSpPr txBox="1"/>
          <p:nvPr/>
        </p:nvSpPr>
        <p:spPr>
          <a:xfrm>
            <a:off x="1691680" y="2497460"/>
            <a:ext cx="5820600" cy="124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rgbClr val="FF0000"/>
                </a:solidFill>
                <a:latin typeface="Calibri"/>
                <a:ea typeface="Calibri"/>
                <a:cs typeface="Calibri"/>
                <a:sym typeface="Calibri"/>
              </a:rPr>
              <a:t>α </a:t>
            </a:r>
            <a:r>
              <a:rPr b="1" lang="es-PE" sz="1500">
                <a:solidFill>
                  <a:schemeClr val="dk1"/>
                </a:solidFill>
                <a:latin typeface="Calibri"/>
                <a:ea typeface="Calibri"/>
                <a:cs typeface="Calibri"/>
                <a:sym typeface="Calibri"/>
              </a:rPr>
              <a:t>es una ponderación o constante de suavización, elegida por quien pronostica, que tiene un valor entre 0 y 1.</a:t>
            </a:r>
            <a:endParaRPr/>
          </a:p>
          <a:p>
            <a:pPr indent="0" lvl="0" marL="0" marR="0" rtl="0" algn="l">
              <a:spcBef>
                <a:spcPts val="0"/>
              </a:spcBef>
              <a:spcAft>
                <a:spcPts val="0"/>
              </a:spcAft>
              <a:buNone/>
            </a:pPr>
            <a:r>
              <a:t/>
            </a:r>
            <a:endParaRPr b="1" sz="1500">
              <a:solidFill>
                <a:srgbClr val="FF0000"/>
              </a:solidFill>
              <a:latin typeface="Calibri"/>
              <a:ea typeface="Calibri"/>
              <a:cs typeface="Calibri"/>
              <a:sym typeface="Calibri"/>
            </a:endParaRPr>
          </a:p>
          <a:p>
            <a:pPr indent="0" lvl="0" marL="0" marR="0" rtl="0" algn="l">
              <a:spcBef>
                <a:spcPts val="0"/>
              </a:spcBef>
              <a:spcAft>
                <a:spcPts val="0"/>
              </a:spcAft>
              <a:buNone/>
            </a:pPr>
            <a:r>
              <a:rPr b="1" lang="es-PE" sz="1500">
                <a:solidFill>
                  <a:schemeClr val="dk1"/>
                </a:solidFill>
                <a:latin typeface="Calibri"/>
                <a:ea typeface="Calibri"/>
                <a:cs typeface="Calibri"/>
                <a:sym typeface="Calibri"/>
              </a:rPr>
              <a:t>Puede cambiarse para dar </a:t>
            </a:r>
            <a:r>
              <a:rPr b="1" lang="es-PE" sz="1500">
                <a:solidFill>
                  <a:schemeClr val="dk1"/>
                </a:solidFill>
                <a:latin typeface="Calibri"/>
                <a:ea typeface="Calibri"/>
                <a:cs typeface="Calibri"/>
                <a:sym typeface="Calibri"/>
              </a:rPr>
              <a:t>más</a:t>
            </a:r>
            <a:r>
              <a:rPr b="1" lang="es-PE" sz="1500">
                <a:solidFill>
                  <a:schemeClr val="dk1"/>
                </a:solidFill>
                <a:latin typeface="Calibri"/>
                <a:ea typeface="Calibri"/>
                <a:cs typeface="Calibri"/>
                <a:sym typeface="Calibri"/>
              </a:rPr>
              <a:t> peso a datos recientes (cuando </a:t>
            </a:r>
            <a:r>
              <a:rPr b="1" lang="es-PE" sz="1500">
                <a:solidFill>
                  <a:srgbClr val="FF0000"/>
                </a:solidFill>
                <a:latin typeface="Calibri"/>
                <a:ea typeface="Calibri"/>
                <a:cs typeface="Calibri"/>
                <a:sym typeface="Calibri"/>
              </a:rPr>
              <a:t>α </a:t>
            </a:r>
            <a:r>
              <a:rPr b="1" lang="es-PE" sz="1500">
                <a:solidFill>
                  <a:schemeClr val="dk1"/>
                </a:solidFill>
                <a:latin typeface="Calibri"/>
                <a:ea typeface="Calibri"/>
                <a:cs typeface="Calibri"/>
                <a:sym typeface="Calibri"/>
              </a:rPr>
              <a:t>es alta) o </a:t>
            </a:r>
            <a:r>
              <a:rPr b="1" lang="es-PE" sz="1500">
                <a:solidFill>
                  <a:schemeClr val="dk1"/>
                </a:solidFill>
                <a:latin typeface="Calibri"/>
                <a:ea typeface="Calibri"/>
                <a:cs typeface="Calibri"/>
                <a:sym typeface="Calibri"/>
              </a:rPr>
              <a:t>más</a:t>
            </a:r>
            <a:r>
              <a:rPr b="1" lang="es-PE" sz="1500">
                <a:solidFill>
                  <a:schemeClr val="dk1"/>
                </a:solidFill>
                <a:latin typeface="Calibri"/>
                <a:ea typeface="Calibri"/>
                <a:cs typeface="Calibri"/>
                <a:sym typeface="Calibri"/>
              </a:rPr>
              <a:t> peso a datos anteriores (si </a:t>
            </a:r>
            <a:r>
              <a:rPr b="1" lang="es-PE" sz="1500">
                <a:solidFill>
                  <a:srgbClr val="FF0000"/>
                </a:solidFill>
                <a:latin typeface="Calibri"/>
                <a:ea typeface="Calibri"/>
                <a:cs typeface="Calibri"/>
                <a:sym typeface="Calibri"/>
              </a:rPr>
              <a:t>α</a:t>
            </a:r>
            <a:r>
              <a:rPr b="1" lang="es-PE" sz="1500">
                <a:solidFill>
                  <a:schemeClr val="dk1"/>
                </a:solidFill>
                <a:latin typeface="Calibri"/>
                <a:ea typeface="Calibri"/>
                <a:cs typeface="Calibri"/>
                <a:sym typeface="Calibri"/>
              </a:rPr>
              <a:t> es baja)</a:t>
            </a:r>
            <a:endParaRPr/>
          </a:p>
        </p:txBody>
      </p:sp>
      <p:sp>
        <p:nvSpPr>
          <p:cNvPr id="150" name="Google Shape;150;p13"/>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nvSpPr>
        <p:spPr>
          <a:xfrm>
            <a:off x="1810842" y="691376"/>
            <a:ext cx="6540500"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Suavización exponencial</a:t>
            </a:r>
            <a:endParaRPr sz="2667">
              <a:solidFill>
                <a:srgbClr val="0099FF"/>
              </a:solidFill>
              <a:latin typeface="Calibri"/>
              <a:ea typeface="Calibri"/>
              <a:cs typeface="Calibri"/>
              <a:sym typeface="Calibri"/>
            </a:endParaRPr>
          </a:p>
        </p:txBody>
      </p:sp>
      <p:grpSp>
        <p:nvGrpSpPr>
          <p:cNvPr id="156" name="Google Shape;156;p14"/>
          <p:cNvGrpSpPr/>
          <p:nvPr/>
        </p:nvGrpSpPr>
        <p:grpSpPr>
          <a:xfrm>
            <a:off x="2114820" y="2017407"/>
            <a:ext cx="5144503" cy="2385333"/>
            <a:chOff x="1623384" y="2420888"/>
            <a:chExt cx="6173403" cy="2862400"/>
          </a:xfrm>
        </p:grpSpPr>
        <p:pic>
          <p:nvPicPr>
            <p:cNvPr id="157" name="Google Shape;157;p14"/>
            <p:cNvPicPr preferRelativeResize="0"/>
            <p:nvPr/>
          </p:nvPicPr>
          <p:blipFill rotWithShape="1">
            <a:blip r:embed="rId3">
              <a:alphaModFix/>
            </a:blip>
            <a:srcRect b="0" l="0" r="0" t="26658"/>
            <a:stretch/>
          </p:blipFill>
          <p:spPr>
            <a:xfrm>
              <a:off x="1623384" y="2420888"/>
              <a:ext cx="6173403" cy="2862400"/>
            </a:xfrm>
            <a:prstGeom prst="rect">
              <a:avLst/>
            </a:prstGeom>
            <a:noFill/>
            <a:ln>
              <a:noFill/>
            </a:ln>
          </p:spPr>
        </p:pic>
        <p:sp>
          <p:nvSpPr>
            <p:cNvPr id="158" name="Google Shape;158;p14"/>
            <p:cNvSpPr/>
            <p:nvPr/>
          </p:nvSpPr>
          <p:spPr>
            <a:xfrm>
              <a:off x="4932040" y="3212976"/>
              <a:ext cx="2664296" cy="201622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grpSp>
      <p:sp>
        <p:nvSpPr>
          <p:cNvPr id="159" name="Google Shape;159;p14"/>
          <p:cNvSpPr/>
          <p:nvPr/>
        </p:nvSpPr>
        <p:spPr>
          <a:xfrm>
            <a:off x="5081092" y="2704928"/>
            <a:ext cx="155844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000">
                <a:solidFill>
                  <a:schemeClr val="dk1"/>
                </a:solidFill>
                <a:latin typeface="Arial"/>
                <a:ea typeface="Arial"/>
                <a:cs typeface="Arial"/>
                <a:sym typeface="Arial"/>
              </a:rPr>
              <a:t>360+0.2 (360-360)=360 </a:t>
            </a:r>
            <a:endParaRPr sz="1500">
              <a:solidFill>
                <a:schemeClr val="dk1"/>
              </a:solidFill>
              <a:latin typeface="Calibri"/>
              <a:ea typeface="Calibri"/>
              <a:cs typeface="Calibri"/>
              <a:sym typeface="Calibri"/>
            </a:endParaRPr>
          </a:p>
        </p:txBody>
      </p:sp>
      <p:sp>
        <p:nvSpPr>
          <p:cNvPr id="160" name="Google Shape;160;p14"/>
          <p:cNvSpPr/>
          <p:nvPr/>
        </p:nvSpPr>
        <p:spPr>
          <a:xfrm>
            <a:off x="5081092" y="2963208"/>
            <a:ext cx="1593706" cy="25789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PE" sz="1000">
                <a:solidFill>
                  <a:schemeClr val="dk1"/>
                </a:solidFill>
                <a:latin typeface="Arial"/>
                <a:ea typeface="Arial"/>
                <a:cs typeface="Arial"/>
                <a:sym typeface="Arial"/>
              </a:rPr>
              <a:t>360+0.2(389-360)=365.8</a:t>
            </a:r>
            <a:endParaRPr sz="917">
              <a:solidFill>
                <a:schemeClr val="dk1"/>
              </a:solidFill>
              <a:latin typeface="Calibri"/>
              <a:ea typeface="Calibri"/>
              <a:cs typeface="Calibri"/>
              <a:sym typeface="Calibri"/>
            </a:endParaRPr>
          </a:p>
        </p:txBody>
      </p:sp>
      <p:sp>
        <p:nvSpPr>
          <p:cNvPr id="161" name="Google Shape;161;p14"/>
          <p:cNvSpPr/>
          <p:nvPr/>
        </p:nvSpPr>
        <p:spPr>
          <a:xfrm>
            <a:off x="5068237" y="3244571"/>
            <a:ext cx="205216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000">
                <a:solidFill>
                  <a:schemeClr val="dk1"/>
                </a:solidFill>
                <a:latin typeface="Arial"/>
                <a:ea typeface="Arial"/>
                <a:cs typeface="Arial"/>
                <a:sym typeface="Arial"/>
              </a:rPr>
              <a:t>365.08+0.2(410-365.08)=374.64 </a:t>
            </a:r>
            <a:endParaRPr sz="1500">
              <a:solidFill>
                <a:schemeClr val="dk1"/>
              </a:solidFill>
              <a:latin typeface="Calibri"/>
              <a:ea typeface="Calibri"/>
              <a:cs typeface="Calibri"/>
              <a:sym typeface="Calibri"/>
            </a:endParaRPr>
          </a:p>
        </p:txBody>
      </p:sp>
      <p:sp>
        <p:nvSpPr>
          <p:cNvPr id="162" name="Google Shape;162;p14"/>
          <p:cNvSpPr/>
          <p:nvPr/>
        </p:nvSpPr>
        <p:spPr>
          <a:xfrm>
            <a:off x="5081092" y="3502851"/>
            <a:ext cx="2016899" cy="25789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PE" sz="1000">
                <a:solidFill>
                  <a:schemeClr val="dk1"/>
                </a:solidFill>
                <a:latin typeface="Arial"/>
                <a:ea typeface="Arial"/>
                <a:cs typeface="Arial"/>
                <a:sym typeface="Arial"/>
              </a:rPr>
              <a:t>374.64+0.2(381-374.64)=375.91</a:t>
            </a:r>
            <a:endParaRPr sz="917">
              <a:solidFill>
                <a:schemeClr val="dk1"/>
              </a:solidFill>
              <a:latin typeface="Calibri"/>
              <a:ea typeface="Calibri"/>
              <a:cs typeface="Calibri"/>
              <a:sym typeface="Calibri"/>
            </a:endParaRPr>
          </a:p>
        </p:txBody>
      </p:sp>
      <p:sp>
        <p:nvSpPr>
          <p:cNvPr id="163" name="Google Shape;163;p14"/>
          <p:cNvSpPr/>
          <p:nvPr/>
        </p:nvSpPr>
        <p:spPr>
          <a:xfrm>
            <a:off x="5084828" y="3782929"/>
            <a:ext cx="205216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000">
                <a:solidFill>
                  <a:schemeClr val="dk1"/>
                </a:solidFill>
                <a:latin typeface="Arial"/>
                <a:ea typeface="Arial"/>
                <a:cs typeface="Arial"/>
                <a:sym typeface="Arial"/>
              </a:rPr>
              <a:t>375.91+0.2(368-375.91)=374.33 </a:t>
            </a:r>
            <a:endParaRPr sz="1500">
              <a:solidFill>
                <a:schemeClr val="dk1"/>
              </a:solidFill>
              <a:latin typeface="Calibri"/>
              <a:ea typeface="Calibri"/>
              <a:cs typeface="Calibri"/>
              <a:sym typeface="Calibri"/>
            </a:endParaRPr>
          </a:p>
        </p:txBody>
      </p:sp>
      <p:sp>
        <p:nvSpPr>
          <p:cNvPr id="164" name="Google Shape;164;p14"/>
          <p:cNvSpPr/>
          <p:nvPr/>
        </p:nvSpPr>
        <p:spPr>
          <a:xfrm>
            <a:off x="5081092" y="4069573"/>
            <a:ext cx="2016899"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000">
                <a:solidFill>
                  <a:schemeClr val="dk1"/>
                </a:solidFill>
                <a:latin typeface="Arial"/>
                <a:ea typeface="Arial"/>
                <a:cs typeface="Arial"/>
                <a:sym typeface="Arial"/>
              </a:rPr>
              <a:t>374.33+0.2(374-374.33)=374.26</a:t>
            </a:r>
            <a:endParaRPr sz="1500">
              <a:solidFill>
                <a:schemeClr val="dk1"/>
              </a:solidFill>
              <a:latin typeface="Calibri"/>
              <a:ea typeface="Calibri"/>
              <a:cs typeface="Calibri"/>
              <a:sym typeface="Calibri"/>
            </a:endParaRPr>
          </a:p>
        </p:txBody>
      </p:sp>
      <p:sp>
        <p:nvSpPr>
          <p:cNvPr id="165" name="Google Shape;165;p14"/>
          <p:cNvSpPr/>
          <p:nvPr/>
        </p:nvSpPr>
        <p:spPr>
          <a:xfrm>
            <a:off x="1091613" y="4555325"/>
            <a:ext cx="6660740" cy="35779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PE" sz="1500">
                <a:solidFill>
                  <a:srgbClr val="3366FF"/>
                </a:solidFill>
                <a:latin typeface="Arial"/>
                <a:ea typeface="Arial"/>
                <a:cs typeface="Arial"/>
                <a:sym typeface="Arial"/>
              </a:rPr>
              <a:t>Pronóstico para la demanda de la semana del 12 de octubre = 374.26</a:t>
            </a:r>
            <a:endParaRPr sz="1333">
              <a:solidFill>
                <a:schemeClr val="dk1"/>
              </a:solidFill>
              <a:latin typeface="Calibri"/>
              <a:ea typeface="Calibri"/>
              <a:cs typeface="Calibri"/>
              <a:sym typeface="Calibri"/>
            </a:endParaRPr>
          </a:p>
        </p:txBody>
      </p:sp>
      <p:pic>
        <p:nvPicPr>
          <p:cNvPr id="166" name="Google Shape;166;p14"/>
          <p:cNvPicPr preferRelativeResize="0"/>
          <p:nvPr/>
        </p:nvPicPr>
        <p:blipFill rotWithShape="1">
          <a:blip r:embed="rId4">
            <a:alphaModFix/>
          </a:blip>
          <a:srcRect b="0" l="0" r="0" t="0"/>
          <a:stretch/>
        </p:blipFill>
        <p:spPr>
          <a:xfrm>
            <a:off x="2089175" y="1243738"/>
            <a:ext cx="4643225" cy="692449"/>
          </a:xfrm>
          <a:prstGeom prst="rect">
            <a:avLst/>
          </a:prstGeom>
          <a:noFill/>
          <a:ln>
            <a:noFill/>
          </a:ln>
        </p:spPr>
      </p:pic>
      <p:sp>
        <p:nvSpPr>
          <p:cNvPr id="167" name="Google Shape;167;p14"/>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nvSpPr>
        <p:spPr>
          <a:xfrm>
            <a:off x="1691680" y="747066"/>
            <a:ext cx="6540500"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4. Regresión Lineal Simple</a:t>
            </a:r>
            <a:endParaRPr sz="2667">
              <a:solidFill>
                <a:srgbClr val="0099FF"/>
              </a:solidFill>
              <a:latin typeface="Calibri"/>
              <a:ea typeface="Calibri"/>
              <a:cs typeface="Calibri"/>
              <a:sym typeface="Calibri"/>
            </a:endParaRPr>
          </a:p>
        </p:txBody>
      </p:sp>
      <p:sp>
        <p:nvSpPr>
          <p:cNvPr id="173" name="Google Shape;173;p15"/>
          <p:cNvSpPr/>
          <p:nvPr/>
        </p:nvSpPr>
        <p:spPr>
          <a:xfrm>
            <a:off x="407876" y="1666867"/>
            <a:ext cx="4969760" cy="2510780"/>
          </a:xfrm>
          <a:prstGeom prst="rect">
            <a:avLst/>
          </a:prstGeom>
          <a:noFill/>
          <a:ln>
            <a:noFill/>
          </a:ln>
        </p:spPr>
        <p:txBody>
          <a:bodyPr anchorCtr="0" anchor="t" bIns="45700" lIns="91425" spcFirstLastPara="1" rIns="91425" wrap="square" tIns="45700">
            <a:noAutofit/>
          </a:bodyPr>
          <a:lstStyle/>
          <a:p>
            <a:pPr indent="-144193" lvl="0" marL="144193" marR="0" rtl="0" algn="just">
              <a:lnSpc>
                <a:spcPct val="95000"/>
              </a:lnSpc>
              <a:spcBef>
                <a:spcPts val="0"/>
              </a:spcBef>
              <a:spcAft>
                <a:spcPts val="0"/>
              </a:spcAft>
              <a:buClr>
                <a:schemeClr val="dk1"/>
              </a:buClr>
              <a:buSzPts val="1667"/>
              <a:buFont typeface="Calibri"/>
              <a:buChar char="•"/>
            </a:pPr>
            <a:r>
              <a:rPr lang="es-PE" sz="1667">
                <a:solidFill>
                  <a:schemeClr val="dk1"/>
                </a:solidFill>
                <a:latin typeface="Calibri"/>
                <a:ea typeface="Calibri"/>
                <a:cs typeface="Calibri"/>
                <a:sym typeface="Calibri"/>
              </a:rPr>
              <a:t>En la regresión lineal, una variable, conocida como </a:t>
            </a:r>
            <a:r>
              <a:rPr b="1" lang="es-PE" sz="1667">
                <a:solidFill>
                  <a:schemeClr val="dk1"/>
                </a:solidFill>
                <a:latin typeface="Calibri"/>
                <a:ea typeface="Calibri"/>
                <a:cs typeface="Calibri"/>
                <a:sym typeface="Calibri"/>
              </a:rPr>
              <a:t>variable</a:t>
            </a:r>
            <a:r>
              <a:rPr lang="es-PE" sz="1667">
                <a:solidFill>
                  <a:schemeClr val="dk1"/>
                </a:solidFill>
                <a:latin typeface="Calibri"/>
                <a:ea typeface="Calibri"/>
                <a:cs typeface="Calibri"/>
                <a:sym typeface="Calibri"/>
              </a:rPr>
              <a:t> </a:t>
            </a:r>
            <a:r>
              <a:rPr b="1" lang="es-PE" sz="1667">
                <a:solidFill>
                  <a:schemeClr val="dk1"/>
                </a:solidFill>
                <a:latin typeface="Calibri"/>
                <a:ea typeface="Calibri"/>
                <a:cs typeface="Calibri"/>
                <a:sym typeface="Calibri"/>
              </a:rPr>
              <a:t>dependiente</a:t>
            </a:r>
            <a:r>
              <a:rPr lang="es-PE" sz="1667">
                <a:solidFill>
                  <a:schemeClr val="dk1"/>
                </a:solidFill>
                <a:latin typeface="Calibri"/>
                <a:ea typeface="Calibri"/>
                <a:cs typeface="Calibri"/>
                <a:sym typeface="Calibri"/>
              </a:rPr>
              <a:t> (Y = ventas, cantidad de productos, ingresos, etc.), está relacionada con una o más </a:t>
            </a:r>
            <a:r>
              <a:rPr b="1" lang="es-PE" sz="1667">
                <a:solidFill>
                  <a:schemeClr val="dk1"/>
                </a:solidFill>
                <a:latin typeface="Calibri"/>
                <a:ea typeface="Calibri"/>
                <a:cs typeface="Calibri"/>
                <a:sym typeface="Calibri"/>
              </a:rPr>
              <a:t>variables</a:t>
            </a:r>
            <a:r>
              <a:rPr lang="es-PE" sz="1667">
                <a:solidFill>
                  <a:schemeClr val="dk1"/>
                </a:solidFill>
                <a:latin typeface="Calibri"/>
                <a:ea typeface="Calibri"/>
                <a:cs typeface="Calibri"/>
                <a:sym typeface="Calibri"/>
              </a:rPr>
              <a:t> </a:t>
            </a:r>
            <a:r>
              <a:rPr b="1" lang="es-PE" sz="1667">
                <a:solidFill>
                  <a:schemeClr val="dk1"/>
                </a:solidFill>
                <a:latin typeface="Calibri"/>
                <a:ea typeface="Calibri"/>
                <a:cs typeface="Calibri"/>
                <a:sym typeface="Calibri"/>
              </a:rPr>
              <a:t>independientes </a:t>
            </a:r>
            <a:r>
              <a:rPr lang="es-PE" sz="1667">
                <a:solidFill>
                  <a:schemeClr val="dk1"/>
                </a:solidFill>
                <a:latin typeface="Calibri"/>
                <a:ea typeface="Calibri"/>
                <a:cs typeface="Calibri"/>
                <a:sym typeface="Calibri"/>
              </a:rPr>
              <a:t>(X= tiempo, costo de publicidad, tasa de interés, etc.) por medio de una ecuación lineal.</a:t>
            </a:r>
            <a:endParaRPr/>
          </a:p>
          <a:p>
            <a:pPr indent="-144193" lvl="0" marL="144193" marR="0" rtl="0" algn="just">
              <a:lnSpc>
                <a:spcPct val="95000"/>
              </a:lnSpc>
              <a:spcBef>
                <a:spcPts val="500"/>
              </a:spcBef>
              <a:spcAft>
                <a:spcPts val="0"/>
              </a:spcAft>
              <a:buClr>
                <a:schemeClr val="dk1"/>
              </a:buClr>
              <a:buSzPts val="1667"/>
              <a:buFont typeface="Calibri"/>
              <a:buChar char="•"/>
            </a:pPr>
            <a:r>
              <a:rPr lang="es-PE" sz="1667">
                <a:solidFill>
                  <a:schemeClr val="dk1"/>
                </a:solidFill>
                <a:latin typeface="Calibri"/>
                <a:ea typeface="Calibri"/>
                <a:cs typeface="Calibri"/>
                <a:sym typeface="Calibri"/>
              </a:rPr>
              <a:t>La variable dependiente (Y), es la que se desea pronosticar.  </a:t>
            </a:r>
            <a:endParaRPr/>
          </a:p>
        </p:txBody>
      </p:sp>
      <p:pic>
        <p:nvPicPr>
          <p:cNvPr id="174" name="Google Shape;174;p15"/>
          <p:cNvPicPr preferRelativeResize="0"/>
          <p:nvPr/>
        </p:nvPicPr>
        <p:blipFill rotWithShape="1">
          <a:blip r:embed="rId3">
            <a:alphaModFix/>
          </a:blip>
          <a:srcRect b="0" l="0" r="0" t="0"/>
          <a:stretch/>
        </p:blipFill>
        <p:spPr>
          <a:xfrm>
            <a:off x="5471583" y="2440782"/>
            <a:ext cx="2329657" cy="1677458"/>
          </a:xfrm>
          <a:prstGeom prst="rect">
            <a:avLst/>
          </a:prstGeom>
          <a:noFill/>
          <a:ln>
            <a:noFill/>
          </a:ln>
        </p:spPr>
      </p:pic>
      <p:sp>
        <p:nvSpPr>
          <p:cNvPr id="175" name="Google Shape;175;p15"/>
          <p:cNvSpPr txBox="1"/>
          <p:nvPr/>
        </p:nvSpPr>
        <p:spPr>
          <a:xfrm>
            <a:off x="407875" y="4405324"/>
            <a:ext cx="7369530" cy="605422"/>
          </a:xfrm>
          <a:prstGeom prst="rect">
            <a:avLst/>
          </a:prstGeom>
          <a:noFill/>
          <a:ln>
            <a:noFill/>
          </a:ln>
        </p:spPr>
        <p:txBody>
          <a:bodyPr anchorCtr="0" anchor="t" bIns="45700" lIns="91425" spcFirstLastPara="1" rIns="91425" wrap="square" tIns="45700">
            <a:spAutoFit/>
          </a:bodyPr>
          <a:lstStyle/>
          <a:p>
            <a:pPr indent="-144193" lvl="0" marL="144193" marR="0" rtl="0" algn="l">
              <a:spcBef>
                <a:spcPts val="0"/>
              </a:spcBef>
              <a:spcAft>
                <a:spcPts val="0"/>
              </a:spcAft>
              <a:buClr>
                <a:schemeClr val="dk1"/>
              </a:buClr>
              <a:buSzPts val="1667"/>
              <a:buFont typeface="Arial"/>
              <a:buChar char="•"/>
            </a:pPr>
            <a:r>
              <a:rPr lang="es-PE" sz="1667">
                <a:solidFill>
                  <a:schemeClr val="dk1"/>
                </a:solidFill>
                <a:latin typeface="Calibri"/>
                <a:ea typeface="Calibri"/>
                <a:cs typeface="Calibri"/>
                <a:sym typeface="Calibri"/>
              </a:rPr>
              <a:t>En general, la curva que mejor se alinea al centro de los puntos, permitirá un mejor pronóstico</a:t>
            </a:r>
            <a:endParaRPr/>
          </a:p>
        </p:txBody>
      </p:sp>
      <p:sp>
        <p:nvSpPr>
          <p:cNvPr id="176" name="Google Shape;176;p15"/>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nvSpPr>
        <p:spPr>
          <a:xfrm>
            <a:off x="1869262" y="503542"/>
            <a:ext cx="6540500"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Regresión Lineal Simple</a:t>
            </a:r>
            <a:endParaRPr sz="2667">
              <a:solidFill>
                <a:srgbClr val="0099FF"/>
              </a:solidFill>
              <a:latin typeface="Calibri"/>
              <a:ea typeface="Calibri"/>
              <a:cs typeface="Calibri"/>
              <a:sym typeface="Calibri"/>
            </a:endParaRPr>
          </a:p>
        </p:txBody>
      </p:sp>
      <p:sp>
        <p:nvSpPr>
          <p:cNvPr id="183" name="Google Shape;183;p16"/>
          <p:cNvSpPr/>
          <p:nvPr/>
        </p:nvSpPr>
        <p:spPr>
          <a:xfrm>
            <a:off x="1595417" y="1309677"/>
            <a:ext cx="4156604" cy="2061104"/>
          </a:xfrm>
          <a:prstGeom prst="rect">
            <a:avLst/>
          </a:prstGeom>
          <a:noFill/>
          <a:ln>
            <a:noFill/>
          </a:ln>
        </p:spPr>
        <p:txBody>
          <a:bodyPr anchorCtr="0" anchor="t" bIns="45700" lIns="91425" spcFirstLastPara="1" rIns="91425" wrap="square" tIns="45700">
            <a:noAutofit/>
          </a:bodyPr>
          <a:lstStyle/>
          <a:p>
            <a:pPr indent="-285739" lvl="0" marL="285739" marR="0" rtl="0" algn="just">
              <a:lnSpc>
                <a:spcPct val="95000"/>
              </a:lnSpc>
              <a:spcBef>
                <a:spcPts val="0"/>
              </a:spcBef>
              <a:spcAft>
                <a:spcPts val="0"/>
              </a:spcAft>
              <a:buNone/>
            </a:pPr>
            <a:r>
              <a:rPr lang="es-PE" sz="1667">
                <a:solidFill>
                  <a:schemeClr val="dk1"/>
                </a:solidFill>
                <a:latin typeface="Calibri"/>
                <a:ea typeface="Calibri"/>
                <a:cs typeface="Calibri"/>
                <a:sym typeface="Calibri"/>
              </a:rPr>
              <a:t>X = valor de la variable independiente</a:t>
            </a:r>
            <a:endParaRPr/>
          </a:p>
          <a:p>
            <a:pPr indent="-285739" lvl="0" marL="285739" marR="0" rtl="0" algn="just">
              <a:lnSpc>
                <a:spcPct val="95000"/>
              </a:lnSpc>
              <a:spcBef>
                <a:spcPts val="500"/>
              </a:spcBef>
              <a:spcAft>
                <a:spcPts val="0"/>
              </a:spcAft>
              <a:buNone/>
            </a:pPr>
            <a:r>
              <a:rPr lang="es-PE" sz="1667">
                <a:solidFill>
                  <a:schemeClr val="dk1"/>
                </a:solidFill>
                <a:latin typeface="Calibri"/>
                <a:ea typeface="Calibri"/>
                <a:cs typeface="Calibri"/>
                <a:sym typeface="Calibri"/>
              </a:rPr>
              <a:t>Y = valor de la variable dependiente</a:t>
            </a:r>
            <a:endParaRPr/>
          </a:p>
          <a:p>
            <a:pPr indent="-285739" lvl="0" marL="285739" marR="0" rtl="0" algn="just">
              <a:lnSpc>
                <a:spcPct val="95000"/>
              </a:lnSpc>
              <a:spcBef>
                <a:spcPts val="500"/>
              </a:spcBef>
              <a:spcAft>
                <a:spcPts val="0"/>
              </a:spcAft>
              <a:buNone/>
            </a:pPr>
            <a:r>
              <a:rPr lang="es-PE" sz="1667">
                <a:solidFill>
                  <a:schemeClr val="dk1"/>
                </a:solidFill>
                <a:latin typeface="Calibri"/>
                <a:ea typeface="Calibri"/>
                <a:cs typeface="Calibri"/>
                <a:sym typeface="Calibri"/>
              </a:rPr>
              <a:t>n = número de observaciones</a:t>
            </a:r>
            <a:endParaRPr/>
          </a:p>
          <a:p>
            <a:pPr indent="-285739" lvl="0" marL="285739" marR="0" rtl="0" algn="just">
              <a:lnSpc>
                <a:spcPct val="95000"/>
              </a:lnSpc>
              <a:spcBef>
                <a:spcPts val="500"/>
              </a:spcBef>
              <a:spcAft>
                <a:spcPts val="0"/>
              </a:spcAft>
              <a:buNone/>
            </a:pPr>
            <a:r>
              <a:rPr lang="es-PE" sz="1667">
                <a:solidFill>
                  <a:schemeClr val="dk1"/>
                </a:solidFill>
                <a:latin typeface="Calibri"/>
                <a:ea typeface="Calibri"/>
                <a:cs typeface="Calibri"/>
                <a:sym typeface="Calibri"/>
              </a:rPr>
              <a:t>a = intersección con el eje vertical</a:t>
            </a:r>
            <a:endParaRPr/>
          </a:p>
          <a:p>
            <a:pPr indent="-285739" lvl="0" marL="285739" marR="0" rtl="0" algn="just">
              <a:lnSpc>
                <a:spcPct val="95000"/>
              </a:lnSpc>
              <a:spcBef>
                <a:spcPts val="500"/>
              </a:spcBef>
              <a:spcAft>
                <a:spcPts val="0"/>
              </a:spcAft>
              <a:buNone/>
            </a:pPr>
            <a:r>
              <a:rPr lang="es-PE" sz="1667">
                <a:solidFill>
                  <a:schemeClr val="dk1"/>
                </a:solidFill>
                <a:latin typeface="Calibri"/>
                <a:ea typeface="Calibri"/>
                <a:cs typeface="Calibri"/>
                <a:sym typeface="Calibri"/>
              </a:rPr>
              <a:t>b = pendiente de la línea de regresión</a:t>
            </a:r>
            <a:endParaRPr/>
          </a:p>
          <a:p>
            <a:pPr indent="-285739" lvl="0" marL="285739" marR="0" rtl="0" algn="just">
              <a:lnSpc>
                <a:spcPct val="95000"/>
              </a:lnSpc>
              <a:spcBef>
                <a:spcPts val="500"/>
              </a:spcBef>
              <a:spcAft>
                <a:spcPts val="0"/>
              </a:spcAft>
              <a:buNone/>
            </a:pPr>
            <a:r>
              <a:rPr lang="es-PE" sz="1667">
                <a:solidFill>
                  <a:schemeClr val="dk1"/>
                </a:solidFill>
                <a:latin typeface="Calibri"/>
                <a:ea typeface="Calibri"/>
                <a:cs typeface="Calibri"/>
                <a:sym typeface="Calibri"/>
              </a:rPr>
              <a:t>r = coeficiente de correlación</a:t>
            </a:r>
            <a:endParaRPr/>
          </a:p>
          <a:p>
            <a:pPr indent="-285739" lvl="0" marL="285739" marR="0" rtl="0" algn="just">
              <a:lnSpc>
                <a:spcPct val="95000"/>
              </a:lnSpc>
              <a:spcBef>
                <a:spcPts val="500"/>
              </a:spcBef>
              <a:spcAft>
                <a:spcPts val="0"/>
              </a:spcAft>
              <a:buNone/>
            </a:pPr>
            <a:r>
              <a:t/>
            </a:r>
            <a:endParaRPr sz="1667">
              <a:solidFill>
                <a:schemeClr val="dk1"/>
              </a:solidFill>
              <a:latin typeface="Calibri"/>
              <a:ea typeface="Calibri"/>
              <a:cs typeface="Calibri"/>
              <a:sym typeface="Calibri"/>
            </a:endParaRPr>
          </a:p>
        </p:txBody>
      </p:sp>
      <p:grpSp>
        <p:nvGrpSpPr>
          <p:cNvPr id="184" name="Google Shape;184;p16"/>
          <p:cNvGrpSpPr/>
          <p:nvPr/>
        </p:nvGrpSpPr>
        <p:grpSpPr>
          <a:xfrm>
            <a:off x="1792533" y="3750475"/>
            <a:ext cx="5251979" cy="1246188"/>
            <a:chOff x="590" y="2880"/>
            <a:chExt cx="3970" cy="942"/>
          </a:xfrm>
        </p:grpSpPr>
        <p:sp>
          <p:nvSpPr>
            <p:cNvPr id="185" name="Google Shape;185;p16"/>
            <p:cNvSpPr/>
            <p:nvPr/>
          </p:nvSpPr>
          <p:spPr>
            <a:xfrm>
              <a:off x="1008" y="2880"/>
              <a:ext cx="1536" cy="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500" u="sng">
                  <a:solidFill>
                    <a:schemeClr val="dk1"/>
                  </a:solidFill>
                  <a:latin typeface="Calibri"/>
                  <a:ea typeface="Calibri"/>
                  <a:cs typeface="Calibri"/>
                  <a:sym typeface="Calibri"/>
                </a:rPr>
                <a:t>Σx</a:t>
              </a:r>
              <a:r>
                <a:rPr baseline="30000" lang="es-PE" sz="1500" u="sng">
                  <a:solidFill>
                    <a:schemeClr val="dk1"/>
                  </a:solidFill>
                  <a:latin typeface="Calibri"/>
                  <a:ea typeface="Calibri"/>
                  <a:cs typeface="Calibri"/>
                  <a:sym typeface="Calibri"/>
                </a:rPr>
                <a:t>2</a:t>
              </a:r>
              <a:r>
                <a:rPr lang="es-PE" sz="1500" u="sng">
                  <a:solidFill>
                    <a:schemeClr val="dk1"/>
                  </a:solidFill>
                  <a:latin typeface="Calibri"/>
                  <a:ea typeface="Calibri"/>
                  <a:cs typeface="Calibri"/>
                  <a:sym typeface="Calibri"/>
                </a:rPr>
                <a:t> Σy – Σx Σxy</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s-PE" sz="1500">
                  <a:solidFill>
                    <a:schemeClr val="dk1"/>
                  </a:solidFill>
                  <a:latin typeface="Arial"/>
                  <a:ea typeface="Arial"/>
                  <a:cs typeface="Arial"/>
                  <a:sym typeface="Arial"/>
                </a:rPr>
                <a:t>  n</a:t>
              </a:r>
              <a:r>
                <a:rPr lang="es-PE" sz="1500">
                  <a:solidFill>
                    <a:schemeClr val="dk1"/>
                  </a:solidFill>
                  <a:latin typeface="Calibri"/>
                  <a:ea typeface="Calibri"/>
                  <a:cs typeface="Calibri"/>
                  <a:sym typeface="Calibri"/>
                </a:rPr>
                <a:t> Σx</a:t>
              </a:r>
              <a:r>
                <a:rPr baseline="30000" lang="es-PE" sz="1500">
                  <a:solidFill>
                    <a:schemeClr val="dk1"/>
                  </a:solidFill>
                  <a:latin typeface="Calibri"/>
                  <a:ea typeface="Calibri"/>
                  <a:cs typeface="Calibri"/>
                  <a:sym typeface="Calibri"/>
                </a:rPr>
                <a:t>2</a:t>
              </a:r>
              <a:r>
                <a:rPr lang="es-PE" sz="1500">
                  <a:solidFill>
                    <a:schemeClr val="dk1"/>
                  </a:solidFill>
                  <a:latin typeface="Calibri"/>
                  <a:ea typeface="Calibri"/>
                  <a:cs typeface="Calibri"/>
                  <a:sym typeface="Calibri"/>
                </a:rPr>
                <a:t>  - (Σx)</a:t>
              </a:r>
              <a:r>
                <a:rPr baseline="30000" lang="es-PE" sz="1500">
                  <a:solidFill>
                    <a:schemeClr val="dk1"/>
                  </a:solidFill>
                  <a:latin typeface="Calibri"/>
                  <a:ea typeface="Calibri"/>
                  <a:cs typeface="Calibri"/>
                  <a:sym typeface="Calibri"/>
                </a:rPr>
                <a:t>2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s-PE" sz="1500">
                  <a:solidFill>
                    <a:schemeClr val="dk1"/>
                  </a:solidFill>
                  <a:latin typeface="Arial"/>
                  <a:ea typeface="Arial"/>
                  <a:cs typeface="Arial"/>
                  <a:sym typeface="Arial"/>
                </a:rPr>
                <a:t>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s-PE" sz="1500" u="sng">
                  <a:solidFill>
                    <a:schemeClr val="dk1"/>
                  </a:solidFill>
                  <a:latin typeface="Calibri"/>
                  <a:ea typeface="Calibri"/>
                  <a:cs typeface="Calibri"/>
                  <a:sym typeface="Calibri"/>
                </a:rPr>
                <a:t>nΣxy – Σx Σy</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s-PE" sz="1500">
                  <a:solidFill>
                    <a:schemeClr val="dk1"/>
                  </a:solidFill>
                  <a:latin typeface="Arial"/>
                  <a:ea typeface="Arial"/>
                  <a:cs typeface="Arial"/>
                  <a:sym typeface="Arial"/>
                </a:rPr>
                <a:t>  n</a:t>
              </a:r>
              <a:r>
                <a:rPr lang="es-PE" sz="1500">
                  <a:solidFill>
                    <a:schemeClr val="dk1"/>
                  </a:solidFill>
                  <a:latin typeface="Calibri"/>
                  <a:ea typeface="Calibri"/>
                  <a:cs typeface="Calibri"/>
                  <a:sym typeface="Calibri"/>
                </a:rPr>
                <a:t> </a:t>
              </a:r>
              <a:r>
                <a:rPr lang="es-PE" sz="1500">
                  <a:solidFill>
                    <a:schemeClr val="dk1"/>
                  </a:solidFill>
                  <a:latin typeface="Times New Roman"/>
                  <a:ea typeface="Times New Roman"/>
                  <a:cs typeface="Times New Roman"/>
                  <a:sym typeface="Times New Roman"/>
                </a:rPr>
                <a:t>Σx</a:t>
              </a:r>
              <a:r>
                <a:rPr baseline="30000" lang="es-PE" sz="1500">
                  <a:solidFill>
                    <a:schemeClr val="dk1"/>
                  </a:solidFill>
                  <a:latin typeface="Times New Roman"/>
                  <a:ea typeface="Times New Roman"/>
                  <a:cs typeface="Times New Roman"/>
                  <a:sym typeface="Times New Roman"/>
                </a:rPr>
                <a:t>2</a:t>
              </a:r>
              <a:r>
                <a:rPr lang="es-PE" sz="1500">
                  <a:solidFill>
                    <a:schemeClr val="dk1"/>
                  </a:solidFill>
                  <a:latin typeface="Times New Roman"/>
                  <a:ea typeface="Times New Roman"/>
                  <a:cs typeface="Times New Roman"/>
                  <a:sym typeface="Times New Roman"/>
                </a:rPr>
                <a:t>  - (Σx)</a:t>
              </a:r>
              <a:r>
                <a:rPr baseline="30000" lang="es-PE" sz="1500">
                  <a:solidFill>
                    <a:schemeClr val="dk1"/>
                  </a:solidFill>
                  <a:latin typeface="Times New Roman"/>
                  <a:ea typeface="Times New Roman"/>
                  <a:cs typeface="Times New Roman"/>
                  <a:sym typeface="Times New Roman"/>
                </a:rPr>
                <a:t>2  </a:t>
              </a:r>
              <a:endParaRPr sz="1500">
                <a:solidFill>
                  <a:schemeClr val="dk1"/>
                </a:solidFill>
                <a:latin typeface="Times New Roman"/>
                <a:ea typeface="Times New Roman"/>
                <a:cs typeface="Times New Roman"/>
                <a:sym typeface="Times New Roman"/>
              </a:endParaRPr>
            </a:p>
          </p:txBody>
        </p:sp>
        <p:sp>
          <p:nvSpPr>
            <p:cNvPr id="186" name="Google Shape;186;p16"/>
            <p:cNvSpPr txBox="1"/>
            <p:nvPr/>
          </p:nvSpPr>
          <p:spPr>
            <a:xfrm>
              <a:off x="590" y="2976"/>
              <a:ext cx="314" cy="236"/>
            </a:xfrm>
            <a:prstGeom prst="rect">
              <a:avLst/>
            </a:prstGeom>
            <a:noFill/>
            <a:ln>
              <a:noFill/>
            </a:ln>
          </p:spPr>
          <p:txBody>
            <a:bodyPr anchorCtr="0" anchor="t" bIns="45700" lIns="91425" spcFirstLastPara="1" rIns="91425" wrap="square" tIns="45700">
              <a:spAutoFit/>
            </a:bodyPr>
            <a:lstStyle/>
            <a:p>
              <a:pPr indent="0" lvl="0" marL="0" marR="0" rtl="0" algn="just">
                <a:lnSpc>
                  <a:spcPct val="95000"/>
                </a:lnSpc>
                <a:spcBef>
                  <a:spcPts val="0"/>
                </a:spcBef>
                <a:spcAft>
                  <a:spcPts val="0"/>
                </a:spcAft>
                <a:buNone/>
              </a:pPr>
              <a:r>
                <a:rPr lang="es-PE" sz="1500">
                  <a:solidFill>
                    <a:schemeClr val="dk1"/>
                  </a:solidFill>
                  <a:latin typeface="Calibri"/>
                  <a:ea typeface="Calibri"/>
                  <a:cs typeface="Calibri"/>
                  <a:sym typeface="Calibri"/>
                </a:rPr>
                <a:t>a =</a:t>
              </a:r>
              <a:endParaRPr sz="1500">
                <a:solidFill>
                  <a:schemeClr val="dk1"/>
                </a:solidFill>
                <a:latin typeface="Calibri"/>
                <a:ea typeface="Calibri"/>
                <a:cs typeface="Calibri"/>
                <a:sym typeface="Calibri"/>
              </a:endParaRPr>
            </a:p>
          </p:txBody>
        </p:sp>
        <p:sp>
          <p:nvSpPr>
            <p:cNvPr id="187" name="Google Shape;187;p16"/>
            <p:cNvSpPr txBox="1"/>
            <p:nvPr/>
          </p:nvSpPr>
          <p:spPr>
            <a:xfrm>
              <a:off x="634" y="3456"/>
              <a:ext cx="321" cy="236"/>
            </a:xfrm>
            <a:prstGeom prst="rect">
              <a:avLst/>
            </a:prstGeom>
            <a:noFill/>
            <a:ln>
              <a:noFill/>
            </a:ln>
          </p:spPr>
          <p:txBody>
            <a:bodyPr anchorCtr="0" anchor="t" bIns="45700" lIns="91425" spcFirstLastPara="1" rIns="91425" wrap="square" tIns="45700">
              <a:spAutoFit/>
            </a:bodyPr>
            <a:lstStyle/>
            <a:p>
              <a:pPr indent="0" lvl="0" marL="0" marR="0" rtl="0" algn="just">
                <a:lnSpc>
                  <a:spcPct val="95000"/>
                </a:lnSpc>
                <a:spcBef>
                  <a:spcPts val="0"/>
                </a:spcBef>
                <a:spcAft>
                  <a:spcPts val="0"/>
                </a:spcAft>
                <a:buNone/>
              </a:pPr>
              <a:r>
                <a:rPr lang="es-PE" sz="1500">
                  <a:solidFill>
                    <a:schemeClr val="dk1"/>
                  </a:solidFill>
                  <a:latin typeface="Calibri"/>
                  <a:ea typeface="Calibri"/>
                  <a:cs typeface="Calibri"/>
                  <a:sym typeface="Calibri"/>
                </a:rPr>
                <a:t>b =</a:t>
              </a:r>
              <a:endParaRPr sz="1500">
                <a:solidFill>
                  <a:schemeClr val="dk1"/>
                </a:solidFill>
                <a:latin typeface="Calibri"/>
                <a:ea typeface="Calibri"/>
                <a:cs typeface="Calibri"/>
                <a:sym typeface="Calibri"/>
              </a:endParaRPr>
            </a:p>
          </p:txBody>
        </p:sp>
        <p:sp>
          <p:nvSpPr>
            <p:cNvPr id="188" name="Google Shape;188;p16"/>
            <p:cNvSpPr txBox="1"/>
            <p:nvPr/>
          </p:nvSpPr>
          <p:spPr>
            <a:xfrm>
              <a:off x="2677" y="2895"/>
              <a:ext cx="707" cy="236"/>
            </a:xfrm>
            <a:prstGeom prst="rect">
              <a:avLst/>
            </a:prstGeom>
            <a:noFill/>
            <a:ln>
              <a:noFill/>
            </a:ln>
          </p:spPr>
          <p:txBody>
            <a:bodyPr anchorCtr="0" anchor="t" bIns="45700" lIns="91425" spcFirstLastPara="1" rIns="91425" wrap="square" tIns="45700">
              <a:spAutoFit/>
            </a:bodyPr>
            <a:lstStyle/>
            <a:p>
              <a:pPr indent="0" lvl="0" marL="0" marR="0" rtl="0" algn="just">
                <a:lnSpc>
                  <a:spcPct val="95000"/>
                </a:lnSpc>
                <a:spcBef>
                  <a:spcPts val="0"/>
                </a:spcBef>
                <a:spcAft>
                  <a:spcPts val="0"/>
                </a:spcAft>
                <a:buNone/>
              </a:pPr>
              <a:r>
                <a:rPr lang="es-PE" sz="1500">
                  <a:solidFill>
                    <a:schemeClr val="dk1"/>
                  </a:solidFill>
                  <a:latin typeface="Calibri"/>
                  <a:ea typeface="Calibri"/>
                  <a:cs typeface="Calibri"/>
                  <a:sym typeface="Calibri"/>
                </a:rPr>
                <a:t>Y = a + bX</a:t>
              </a:r>
              <a:endParaRPr sz="1500">
                <a:solidFill>
                  <a:schemeClr val="dk1"/>
                </a:solidFill>
                <a:latin typeface="Calibri"/>
                <a:ea typeface="Calibri"/>
                <a:cs typeface="Calibri"/>
                <a:sym typeface="Calibri"/>
              </a:endParaRPr>
            </a:p>
          </p:txBody>
        </p:sp>
        <p:cxnSp>
          <p:nvCxnSpPr>
            <p:cNvPr id="189" name="Google Shape;189;p16"/>
            <p:cNvCxnSpPr/>
            <p:nvPr/>
          </p:nvCxnSpPr>
          <p:spPr>
            <a:xfrm>
              <a:off x="3120" y="3600"/>
              <a:ext cx="1440" cy="0"/>
            </a:xfrm>
            <a:prstGeom prst="straightConnector1">
              <a:avLst/>
            </a:prstGeom>
            <a:noFill/>
            <a:ln cap="flat" cmpd="sng" w="9525">
              <a:solidFill>
                <a:srgbClr val="000000"/>
              </a:solidFill>
              <a:prstDash val="solid"/>
              <a:round/>
              <a:headEnd len="med" w="med" type="none"/>
              <a:tailEnd len="med" w="med" type="none"/>
            </a:ln>
          </p:spPr>
        </p:cxnSp>
        <p:cxnSp>
          <p:nvCxnSpPr>
            <p:cNvPr id="190" name="Google Shape;190;p16"/>
            <p:cNvCxnSpPr/>
            <p:nvPr/>
          </p:nvCxnSpPr>
          <p:spPr>
            <a:xfrm flipH="1">
              <a:off x="3024" y="3600"/>
              <a:ext cx="72" cy="72"/>
            </a:xfrm>
            <a:prstGeom prst="straightConnector1">
              <a:avLst/>
            </a:prstGeom>
            <a:noFill/>
            <a:ln cap="flat" cmpd="sng" w="9525">
              <a:solidFill>
                <a:srgbClr val="000000"/>
              </a:solidFill>
              <a:prstDash val="solid"/>
              <a:round/>
              <a:headEnd len="med" w="med" type="none"/>
              <a:tailEnd len="med" w="med" type="none"/>
            </a:ln>
          </p:spPr>
        </p:cxnSp>
        <p:cxnSp>
          <p:nvCxnSpPr>
            <p:cNvPr id="191" name="Google Shape;191;p16"/>
            <p:cNvCxnSpPr/>
            <p:nvPr/>
          </p:nvCxnSpPr>
          <p:spPr>
            <a:xfrm rot="10800000">
              <a:off x="2976" y="3600"/>
              <a:ext cx="72" cy="72"/>
            </a:xfrm>
            <a:prstGeom prst="straightConnector1">
              <a:avLst/>
            </a:prstGeom>
            <a:noFill/>
            <a:ln cap="flat" cmpd="sng" w="9525">
              <a:solidFill>
                <a:srgbClr val="000000"/>
              </a:solidFill>
              <a:prstDash val="solid"/>
              <a:round/>
              <a:headEnd len="med" w="med" type="none"/>
              <a:tailEnd len="med" w="med" type="none"/>
            </a:ln>
          </p:spPr>
        </p:cxnSp>
        <p:sp>
          <p:nvSpPr>
            <p:cNvPr id="192" name="Google Shape;192;p16"/>
            <p:cNvSpPr/>
            <p:nvPr/>
          </p:nvSpPr>
          <p:spPr>
            <a:xfrm>
              <a:off x="2832" y="3360"/>
              <a:ext cx="1584" cy="3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333">
                  <a:solidFill>
                    <a:schemeClr val="dk1"/>
                  </a:solidFill>
                  <a:latin typeface="Calibri"/>
                  <a:ea typeface="Calibri"/>
                  <a:cs typeface="Calibri"/>
                  <a:sym typeface="Calibri"/>
                </a:rPr>
                <a:t>            </a:t>
              </a:r>
              <a:r>
                <a:rPr b="1" lang="es-PE" sz="1333" u="sng">
                  <a:solidFill>
                    <a:schemeClr val="dk1"/>
                  </a:solidFill>
                  <a:latin typeface="Calibri"/>
                  <a:ea typeface="Calibri"/>
                  <a:cs typeface="Calibri"/>
                  <a:sym typeface="Calibri"/>
                </a:rPr>
                <a:t>nΣxy – Σx Σy                            </a:t>
              </a:r>
              <a:endParaRPr b="1" sz="1333">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333">
                <a:solidFill>
                  <a:schemeClr val="dk1"/>
                </a:solidFill>
                <a:latin typeface="Times New Roman"/>
                <a:ea typeface="Times New Roman"/>
                <a:cs typeface="Times New Roman"/>
                <a:sym typeface="Times New Roman"/>
              </a:endParaRPr>
            </a:p>
          </p:txBody>
        </p:sp>
        <p:sp>
          <p:nvSpPr>
            <p:cNvPr id="193" name="Google Shape;193;p16"/>
            <p:cNvSpPr txBox="1"/>
            <p:nvPr/>
          </p:nvSpPr>
          <p:spPr>
            <a:xfrm>
              <a:off x="2684" y="3375"/>
              <a:ext cx="296" cy="236"/>
            </a:xfrm>
            <a:prstGeom prst="rect">
              <a:avLst/>
            </a:prstGeom>
            <a:noFill/>
            <a:ln>
              <a:noFill/>
            </a:ln>
          </p:spPr>
          <p:txBody>
            <a:bodyPr anchorCtr="0" anchor="t" bIns="45700" lIns="91425" spcFirstLastPara="1" rIns="91425" wrap="square" tIns="45700">
              <a:spAutoFit/>
            </a:bodyPr>
            <a:lstStyle/>
            <a:p>
              <a:pPr indent="0" lvl="0" marL="0" marR="0" rtl="0" algn="just">
                <a:lnSpc>
                  <a:spcPct val="95000"/>
                </a:lnSpc>
                <a:spcBef>
                  <a:spcPts val="0"/>
                </a:spcBef>
                <a:spcAft>
                  <a:spcPts val="0"/>
                </a:spcAft>
                <a:buNone/>
              </a:pPr>
              <a:r>
                <a:rPr lang="es-PE" sz="1500">
                  <a:solidFill>
                    <a:schemeClr val="dk1"/>
                  </a:solidFill>
                  <a:latin typeface="Calibri"/>
                  <a:ea typeface="Calibri"/>
                  <a:cs typeface="Calibri"/>
                  <a:sym typeface="Calibri"/>
                </a:rPr>
                <a:t>r =</a:t>
              </a:r>
              <a:endParaRPr sz="1500">
                <a:solidFill>
                  <a:schemeClr val="dk1"/>
                </a:solidFill>
                <a:latin typeface="Calibri"/>
                <a:ea typeface="Calibri"/>
                <a:cs typeface="Calibri"/>
                <a:sym typeface="Calibri"/>
              </a:endParaRPr>
            </a:p>
          </p:txBody>
        </p:sp>
      </p:grpSp>
      <p:sp>
        <p:nvSpPr>
          <p:cNvPr id="194" name="Google Shape;194;p16"/>
          <p:cNvSpPr/>
          <p:nvPr/>
        </p:nvSpPr>
        <p:spPr>
          <a:xfrm>
            <a:off x="5012512" y="4702975"/>
            <a:ext cx="2444750" cy="2974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333">
                <a:solidFill>
                  <a:schemeClr val="dk1"/>
                </a:solidFill>
                <a:latin typeface="Arial"/>
                <a:ea typeface="Arial"/>
                <a:cs typeface="Arial"/>
                <a:sym typeface="Arial"/>
              </a:rPr>
              <a:t> </a:t>
            </a:r>
            <a:r>
              <a:rPr b="1" lang="es-PE" sz="1333">
                <a:solidFill>
                  <a:schemeClr val="dk1"/>
                </a:solidFill>
                <a:latin typeface="Calibri"/>
                <a:ea typeface="Calibri"/>
                <a:cs typeface="Calibri"/>
                <a:sym typeface="Calibri"/>
              </a:rPr>
              <a:t>[</a:t>
            </a:r>
            <a:r>
              <a:rPr b="1" lang="es-PE" sz="1333">
                <a:solidFill>
                  <a:schemeClr val="dk1"/>
                </a:solidFill>
                <a:latin typeface="Arial"/>
                <a:ea typeface="Arial"/>
                <a:cs typeface="Arial"/>
                <a:sym typeface="Arial"/>
              </a:rPr>
              <a:t>n</a:t>
            </a:r>
            <a:r>
              <a:rPr b="1" lang="es-PE" sz="1333">
                <a:solidFill>
                  <a:schemeClr val="dk1"/>
                </a:solidFill>
                <a:latin typeface="Calibri"/>
                <a:ea typeface="Calibri"/>
                <a:cs typeface="Calibri"/>
                <a:sym typeface="Calibri"/>
              </a:rPr>
              <a:t> </a:t>
            </a:r>
            <a:r>
              <a:rPr b="1" lang="es-PE" sz="1333">
                <a:solidFill>
                  <a:schemeClr val="dk1"/>
                </a:solidFill>
                <a:latin typeface="Times New Roman"/>
                <a:ea typeface="Times New Roman"/>
                <a:cs typeface="Times New Roman"/>
                <a:sym typeface="Times New Roman"/>
              </a:rPr>
              <a:t>Σx</a:t>
            </a:r>
            <a:r>
              <a:rPr b="1" baseline="30000" lang="es-PE" sz="1333">
                <a:solidFill>
                  <a:schemeClr val="dk1"/>
                </a:solidFill>
                <a:latin typeface="Times New Roman"/>
                <a:ea typeface="Times New Roman"/>
                <a:cs typeface="Times New Roman"/>
                <a:sym typeface="Times New Roman"/>
              </a:rPr>
              <a:t>2</a:t>
            </a:r>
            <a:r>
              <a:rPr b="1" lang="es-PE" sz="1333">
                <a:solidFill>
                  <a:schemeClr val="dk1"/>
                </a:solidFill>
                <a:latin typeface="Times New Roman"/>
                <a:ea typeface="Times New Roman"/>
                <a:cs typeface="Times New Roman"/>
                <a:sym typeface="Times New Roman"/>
              </a:rPr>
              <a:t>  - (Σx)</a:t>
            </a:r>
            <a:r>
              <a:rPr b="1" baseline="30000" lang="es-PE" sz="1333">
                <a:solidFill>
                  <a:schemeClr val="dk1"/>
                </a:solidFill>
                <a:latin typeface="Times New Roman"/>
                <a:ea typeface="Times New Roman"/>
                <a:cs typeface="Times New Roman"/>
                <a:sym typeface="Times New Roman"/>
              </a:rPr>
              <a:t>2</a:t>
            </a:r>
            <a:r>
              <a:rPr b="1" lang="es-PE" sz="1333">
                <a:solidFill>
                  <a:schemeClr val="dk1"/>
                </a:solidFill>
                <a:latin typeface="Times New Roman"/>
                <a:ea typeface="Times New Roman"/>
                <a:cs typeface="Times New Roman"/>
                <a:sym typeface="Times New Roman"/>
              </a:rPr>
              <a:t>]</a:t>
            </a:r>
            <a:r>
              <a:rPr b="1" baseline="30000" lang="es-PE" sz="1333">
                <a:solidFill>
                  <a:schemeClr val="dk1"/>
                </a:solidFill>
                <a:latin typeface="Times New Roman"/>
                <a:ea typeface="Times New Roman"/>
                <a:cs typeface="Times New Roman"/>
                <a:sym typeface="Times New Roman"/>
              </a:rPr>
              <a:t> </a:t>
            </a:r>
            <a:r>
              <a:rPr b="1" lang="es-PE" sz="1333">
                <a:solidFill>
                  <a:schemeClr val="dk1"/>
                </a:solidFill>
                <a:latin typeface="Times New Roman"/>
                <a:ea typeface="Times New Roman"/>
                <a:cs typeface="Times New Roman"/>
                <a:sym typeface="Times New Roman"/>
              </a:rPr>
              <a:t>[</a:t>
            </a:r>
            <a:r>
              <a:rPr b="1" lang="es-PE" sz="1333">
                <a:solidFill>
                  <a:schemeClr val="dk1"/>
                </a:solidFill>
                <a:latin typeface="Arial"/>
                <a:ea typeface="Arial"/>
                <a:cs typeface="Arial"/>
                <a:sym typeface="Arial"/>
              </a:rPr>
              <a:t>n</a:t>
            </a:r>
            <a:r>
              <a:rPr b="1" lang="es-PE" sz="1333">
                <a:solidFill>
                  <a:schemeClr val="dk1"/>
                </a:solidFill>
                <a:latin typeface="Calibri"/>
                <a:ea typeface="Calibri"/>
                <a:cs typeface="Calibri"/>
                <a:sym typeface="Calibri"/>
              </a:rPr>
              <a:t>Σ</a:t>
            </a:r>
            <a:r>
              <a:rPr b="1" lang="es-PE" sz="1333">
                <a:solidFill>
                  <a:schemeClr val="dk1"/>
                </a:solidFill>
                <a:latin typeface="Times New Roman"/>
                <a:ea typeface="Times New Roman"/>
                <a:cs typeface="Times New Roman"/>
                <a:sym typeface="Times New Roman"/>
              </a:rPr>
              <a:t>y</a:t>
            </a:r>
            <a:r>
              <a:rPr b="1" baseline="30000" lang="es-PE" sz="1333">
                <a:solidFill>
                  <a:schemeClr val="dk1"/>
                </a:solidFill>
                <a:latin typeface="Times New Roman"/>
                <a:ea typeface="Times New Roman"/>
                <a:cs typeface="Times New Roman"/>
                <a:sym typeface="Times New Roman"/>
              </a:rPr>
              <a:t>2</a:t>
            </a:r>
            <a:r>
              <a:rPr b="1" lang="es-PE" sz="1333">
                <a:solidFill>
                  <a:schemeClr val="dk1"/>
                </a:solidFill>
                <a:latin typeface="Times New Roman"/>
                <a:ea typeface="Times New Roman"/>
                <a:cs typeface="Times New Roman"/>
                <a:sym typeface="Times New Roman"/>
              </a:rPr>
              <a:t>  - (Σy)</a:t>
            </a:r>
            <a:r>
              <a:rPr b="1" baseline="30000" lang="es-PE" sz="1333">
                <a:solidFill>
                  <a:schemeClr val="dk1"/>
                </a:solidFill>
                <a:latin typeface="Times New Roman"/>
                <a:ea typeface="Times New Roman"/>
                <a:cs typeface="Times New Roman"/>
                <a:sym typeface="Times New Roman"/>
              </a:rPr>
              <a:t>2</a:t>
            </a:r>
            <a:r>
              <a:rPr b="1" lang="es-PE" sz="1333">
                <a:solidFill>
                  <a:schemeClr val="dk1"/>
                </a:solidFill>
                <a:latin typeface="Times New Roman"/>
                <a:ea typeface="Times New Roman"/>
                <a:cs typeface="Times New Roman"/>
                <a:sym typeface="Times New Roman"/>
              </a:rPr>
              <a:t>]</a:t>
            </a:r>
            <a:r>
              <a:rPr b="1" baseline="30000" lang="es-PE" sz="1333">
                <a:solidFill>
                  <a:schemeClr val="dk1"/>
                </a:solidFill>
                <a:latin typeface="Times New Roman"/>
                <a:ea typeface="Times New Roman"/>
                <a:cs typeface="Times New Roman"/>
                <a:sym typeface="Times New Roman"/>
              </a:rPr>
              <a:t>        </a:t>
            </a:r>
            <a:endParaRPr b="1" sz="1333">
              <a:solidFill>
                <a:schemeClr val="dk1"/>
              </a:solidFill>
              <a:latin typeface="Times New Roman"/>
              <a:ea typeface="Times New Roman"/>
              <a:cs typeface="Times New Roman"/>
              <a:sym typeface="Times New Roman"/>
            </a:endParaRPr>
          </a:p>
        </p:txBody>
      </p:sp>
      <p:sp>
        <p:nvSpPr>
          <p:cNvPr id="195" name="Google Shape;195;p16"/>
          <p:cNvSpPr txBox="1"/>
          <p:nvPr/>
        </p:nvSpPr>
        <p:spPr>
          <a:xfrm rot="-1526372">
            <a:off x="6065574" y="2248218"/>
            <a:ext cx="1131093"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00">
                <a:solidFill>
                  <a:schemeClr val="dk1"/>
                </a:solidFill>
                <a:latin typeface="Calibri"/>
                <a:ea typeface="Calibri"/>
                <a:cs typeface="Calibri"/>
                <a:sym typeface="Calibri"/>
              </a:rPr>
              <a:t>Y= bx + a</a:t>
            </a:r>
            <a:endParaRPr sz="1000">
              <a:solidFill>
                <a:schemeClr val="dk1"/>
              </a:solidFill>
              <a:latin typeface="Calibri"/>
              <a:ea typeface="Calibri"/>
              <a:cs typeface="Calibri"/>
              <a:sym typeface="Calibri"/>
            </a:endParaRPr>
          </a:p>
        </p:txBody>
      </p:sp>
      <p:pic>
        <p:nvPicPr>
          <p:cNvPr id="196" name="Google Shape;196;p16"/>
          <p:cNvPicPr preferRelativeResize="0"/>
          <p:nvPr/>
        </p:nvPicPr>
        <p:blipFill rotWithShape="1">
          <a:blip r:embed="rId3">
            <a:alphaModFix/>
          </a:blip>
          <a:srcRect b="0" l="0" r="0" t="0"/>
          <a:stretch/>
        </p:blipFill>
        <p:spPr>
          <a:xfrm>
            <a:off x="5756011" y="1785937"/>
            <a:ext cx="1971146" cy="1393032"/>
          </a:xfrm>
          <a:prstGeom prst="rect">
            <a:avLst/>
          </a:prstGeom>
          <a:noFill/>
          <a:ln>
            <a:noFill/>
          </a:ln>
        </p:spPr>
      </p:pic>
      <p:sp>
        <p:nvSpPr>
          <p:cNvPr id="197" name="Google Shape;197;p16"/>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nvSpPr>
        <p:spPr>
          <a:xfrm>
            <a:off x="1546490" y="532874"/>
            <a:ext cx="6540500"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Correlación</a:t>
            </a:r>
            <a:endParaRPr sz="2667">
              <a:solidFill>
                <a:srgbClr val="0099FF"/>
              </a:solidFill>
              <a:latin typeface="Calibri"/>
              <a:ea typeface="Calibri"/>
              <a:cs typeface="Calibri"/>
              <a:sym typeface="Calibri"/>
            </a:endParaRPr>
          </a:p>
        </p:txBody>
      </p:sp>
      <p:pic>
        <p:nvPicPr>
          <p:cNvPr descr="Figura 1b" id="204" name="Google Shape;204;p17"/>
          <p:cNvPicPr preferRelativeResize="0"/>
          <p:nvPr/>
        </p:nvPicPr>
        <p:blipFill rotWithShape="1">
          <a:blip r:embed="rId3">
            <a:alphaModFix/>
          </a:blip>
          <a:srcRect b="0" l="0" r="0" t="0"/>
          <a:stretch/>
        </p:blipFill>
        <p:spPr>
          <a:xfrm>
            <a:off x="1070240" y="2438136"/>
            <a:ext cx="2222500" cy="1689364"/>
          </a:xfrm>
          <a:prstGeom prst="rect">
            <a:avLst/>
          </a:prstGeom>
          <a:noFill/>
          <a:ln>
            <a:noFill/>
          </a:ln>
        </p:spPr>
      </p:pic>
      <p:sp>
        <p:nvSpPr>
          <p:cNvPr id="205" name="Google Shape;205;p17"/>
          <p:cNvSpPr/>
          <p:nvPr/>
        </p:nvSpPr>
        <p:spPr>
          <a:xfrm>
            <a:off x="1081419" y="4064000"/>
            <a:ext cx="1293944"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000">
                <a:solidFill>
                  <a:schemeClr val="dk1"/>
                </a:solidFill>
                <a:latin typeface="Calibri"/>
                <a:ea typeface="Calibri"/>
                <a:cs typeface="Calibri"/>
                <a:sym typeface="Calibri"/>
              </a:rPr>
              <a:t>-1 ≤ r &lt; 0</a:t>
            </a:r>
            <a:endParaRPr/>
          </a:p>
          <a:p>
            <a:pPr indent="0" lvl="0" marL="0" marR="0" rtl="0" algn="ctr">
              <a:spcBef>
                <a:spcPts val="500"/>
              </a:spcBef>
              <a:spcAft>
                <a:spcPts val="0"/>
              </a:spcAft>
              <a:buNone/>
            </a:pPr>
            <a:r>
              <a:rPr b="1" lang="es-PE" sz="1000">
                <a:solidFill>
                  <a:schemeClr val="dk1"/>
                </a:solidFill>
                <a:latin typeface="Calibri"/>
                <a:ea typeface="Calibri"/>
                <a:cs typeface="Calibri"/>
                <a:sym typeface="Calibri"/>
              </a:rPr>
              <a:t>Correlación Negativa</a:t>
            </a:r>
            <a:endParaRPr b="1" sz="1000">
              <a:solidFill>
                <a:schemeClr val="dk1"/>
              </a:solidFill>
              <a:latin typeface="Calibri"/>
              <a:ea typeface="Calibri"/>
              <a:cs typeface="Calibri"/>
              <a:sym typeface="Calibri"/>
            </a:endParaRPr>
          </a:p>
        </p:txBody>
      </p:sp>
      <p:pic>
        <p:nvPicPr>
          <p:cNvPr descr="      '&#10;(R  = 0632)" id="206" name="Google Shape;206;p17"/>
          <p:cNvPicPr preferRelativeResize="0"/>
          <p:nvPr/>
        </p:nvPicPr>
        <p:blipFill rotWithShape="1">
          <a:blip r:embed="rId4">
            <a:alphaModFix/>
          </a:blip>
          <a:srcRect b="0" l="0" r="0" t="0"/>
          <a:stretch/>
        </p:blipFill>
        <p:spPr>
          <a:xfrm>
            <a:off x="3165740" y="2373313"/>
            <a:ext cx="2286000" cy="1817688"/>
          </a:xfrm>
          <a:prstGeom prst="rect">
            <a:avLst/>
          </a:prstGeom>
          <a:noFill/>
          <a:ln>
            <a:noFill/>
          </a:ln>
        </p:spPr>
      </p:pic>
      <p:grpSp>
        <p:nvGrpSpPr>
          <p:cNvPr id="207" name="Google Shape;207;p17"/>
          <p:cNvGrpSpPr/>
          <p:nvPr/>
        </p:nvGrpSpPr>
        <p:grpSpPr>
          <a:xfrm>
            <a:off x="5515240" y="2434167"/>
            <a:ext cx="2476500" cy="1566333"/>
            <a:chOff x="3696" y="1680"/>
            <a:chExt cx="1872" cy="1184"/>
          </a:xfrm>
        </p:grpSpPr>
        <p:pic>
          <p:nvPicPr>
            <p:cNvPr descr="Figura 4. Correlación entre presiones de arteria pulmonar medida con catéter de Swan Ganz (Swan) u con ETE (ECO), r=0,91. " id="208" name="Google Shape;208;p17"/>
            <p:cNvPicPr preferRelativeResize="0"/>
            <p:nvPr/>
          </p:nvPicPr>
          <p:blipFill rotWithShape="1">
            <a:blip r:embed="rId5">
              <a:alphaModFix/>
            </a:blip>
            <a:srcRect b="0" l="0" r="0" t="0"/>
            <a:stretch/>
          </p:blipFill>
          <p:spPr>
            <a:xfrm>
              <a:off x="3696" y="1710"/>
              <a:ext cx="1872" cy="1154"/>
            </a:xfrm>
            <a:prstGeom prst="rect">
              <a:avLst/>
            </a:prstGeom>
            <a:noFill/>
            <a:ln>
              <a:noFill/>
            </a:ln>
          </p:spPr>
        </p:pic>
        <p:cxnSp>
          <p:nvCxnSpPr>
            <p:cNvPr id="209" name="Google Shape;209;p17"/>
            <p:cNvCxnSpPr/>
            <p:nvPr/>
          </p:nvCxnSpPr>
          <p:spPr>
            <a:xfrm flipH="1" rot="10800000">
              <a:off x="3984" y="1680"/>
              <a:ext cx="1584" cy="960"/>
            </a:xfrm>
            <a:prstGeom prst="straightConnector1">
              <a:avLst/>
            </a:prstGeom>
            <a:noFill/>
            <a:ln cap="flat" cmpd="sng" w="19050">
              <a:solidFill>
                <a:srgbClr val="1C1C1C"/>
              </a:solidFill>
              <a:prstDash val="solid"/>
              <a:round/>
              <a:headEnd len="med" w="med" type="none"/>
              <a:tailEnd len="med" w="med" type="none"/>
            </a:ln>
          </p:spPr>
        </p:cxnSp>
      </p:grpSp>
      <p:sp>
        <p:nvSpPr>
          <p:cNvPr id="210" name="Google Shape;210;p17"/>
          <p:cNvSpPr/>
          <p:nvPr/>
        </p:nvSpPr>
        <p:spPr>
          <a:xfrm>
            <a:off x="3559847" y="4065323"/>
            <a:ext cx="1196161"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000">
                <a:solidFill>
                  <a:schemeClr val="dk1"/>
                </a:solidFill>
                <a:latin typeface="Calibri"/>
                <a:ea typeface="Calibri"/>
                <a:cs typeface="Calibri"/>
                <a:sym typeface="Calibri"/>
              </a:rPr>
              <a:t>  r = 0</a:t>
            </a:r>
            <a:endParaRPr/>
          </a:p>
          <a:p>
            <a:pPr indent="0" lvl="0" marL="0" marR="0" rtl="0" algn="ctr">
              <a:spcBef>
                <a:spcPts val="500"/>
              </a:spcBef>
              <a:spcAft>
                <a:spcPts val="0"/>
              </a:spcAft>
              <a:buNone/>
            </a:pPr>
            <a:r>
              <a:rPr b="1" lang="es-PE" sz="1000">
                <a:solidFill>
                  <a:schemeClr val="dk1"/>
                </a:solidFill>
                <a:latin typeface="Calibri"/>
                <a:ea typeface="Calibri"/>
                <a:cs typeface="Calibri"/>
                <a:sym typeface="Calibri"/>
              </a:rPr>
              <a:t>No hay Correlación</a:t>
            </a:r>
            <a:endParaRPr b="1" sz="1000">
              <a:solidFill>
                <a:schemeClr val="dk1"/>
              </a:solidFill>
              <a:latin typeface="Calibri"/>
              <a:ea typeface="Calibri"/>
              <a:cs typeface="Calibri"/>
              <a:sym typeface="Calibri"/>
            </a:endParaRPr>
          </a:p>
        </p:txBody>
      </p:sp>
      <p:sp>
        <p:nvSpPr>
          <p:cNvPr id="211" name="Google Shape;211;p17"/>
          <p:cNvSpPr/>
          <p:nvPr/>
        </p:nvSpPr>
        <p:spPr>
          <a:xfrm>
            <a:off x="6077926" y="4064000"/>
            <a:ext cx="1242649" cy="4770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000">
                <a:solidFill>
                  <a:schemeClr val="dk1"/>
                </a:solidFill>
                <a:latin typeface="Calibri"/>
                <a:ea typeface="Calibri"/>
                <a:cs typeface="Calibri"/>
                <a:sym typeface="Calibri"/>
              </a:rPr>
              <a:t>0 &lt; r  ≤ 1</a:t>
            </a:r>
            <a:endParaRPr/>
          </a:p>
          <a:p>
            <a:pPr indent="0" lvl="0" marL="0" marR="0" rtl="0" algn="ctr">
              <a:spcBef>
                <a:spcPts val="500"/>
              </a:spcBef>
              <a:spcAft>
                <a:spcPts val="0"/>
              </a:spcAft>
              <a:buNone/>
            </a:pPr>
            <a:r>
              <a:rPr b="1" lang="es-PE" sz="1000">
                <a:solidFill>
                  <a:schemeClr val="dk1"/>
                </a:solidFill>
                <a:latin typeface="Calibri"/>
                <a:ea typeface="Calibri"/>
                <a:cs typeface="Calibri"/>
                <a:sym typeface="Calibri"/>
              </a:rPr>
              <a:t>Correlación Positiva</a:t>
            </a:r>
            <a:endParaRPr b="1" sz="1000">
              <a:solidFill>
                <a:schemeClr val="dk1"/>
              </a:solidFill>
              <a:latin typeface="Calibri"/>
              <a:ea typeface="Calibri"/>
              <a:cs typeface="Calibri"/>
              <a:sym typeface="Calibri"/>
            </a:endParaRPr>
          </a:p>
        </p:txBody>
      </p:sp>
      <p:sp>
        <p:nvSpPr>
          <p:cNvPr id="212" name="Google Shape;212;p17"/>
          <p:cNvSpPr txBox="1"/>
          <p:nvPr/>
        </p:nvSpPr>
        <p:spPr>
          <a:xfrm>
            <a:off x="1178695" y="1309677"/>
            <a:ext cx="6846093" cy="59531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PE" sz="1667">
                <a:solidFill>
                  <a:schemeClr val="dk1"/>
                </a:solidFill>
                <a:latin typeface="Arial"/>
                <a:ea typeface="Arial"/>
                <a:cs typeface="Arial"/>
                <a:sym typeface="Arial"/>
              </a:rPr>
              <a:t>Una medida de la fuerza de la relación que hay entre dos variables</a:t>
            </a:r>
            <a:endParaRPr/>
          </a:p>
          <a:p>
            <a:pPr indent="0" lvl="0" marL="0" marR="0" rtl="0" algn="ctr">
              <a:spcBef>
                <a:spcPts val="0"/>
              </a:spcBef>
              <a:spcAft>
                <a:spcPts val="0"/>
              </a:spcAft>
              <a:buNone/>
            </a:pPr>
            <a:r>
              <a:rPr lang="es-PE" sz="1667">
                <a:solidFill>
                  <a:schemeClr val="dk1"/>
                </a:solidFill>
                <a:latin typeface="Arial"/>
                <a:ea typeface="Arial"/>
                <a:cs typeface="Arial"/>
                <a:sym typeface="Arial"/>
              </a:rPr>
              <a:t>-1  ≤  r  ≤  1</a:t>
            </a:r>
            <a:endParaRPr sz="1667">
              <a:solidFill>
                <a:schemeClr val="dk1"/>
              </a:solidFill>
              <a:latin typeface="Arial"/>
              <a:ea typeface="Arial"/>
              <a:cs typeface="Arial"/>
              <a:sym typeface="Arial"/>
            </a:endParaRPr>
          </a:p>
        </p:txBody>
      </p:sp>
      <p:sp>
        <p:nvSpPr>
          <p:cNvPr id="213" name="Google Shape;213;p17"/>
          <p:cNvSpPr txBox="1"/>
          <p:nvPr/>
        </p:nvSpPr>
        <p:spPr>
          <a:xfrm>
            <a:off x="1332178" y="4835261"/>
            <a:ext cx="6420114" cy="605422"/>
          </a:xfrm>
          <a:prstGeom prst="rect">
            <a:avLst/>
          </a:prstGeom>
          <a:solidFill>
            <a:srgbClr val="CCFFF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667">
                <a:solidFill>
                  <a:schemeClr val="dk1"/>
                </a:solidFill>
                <a:latin typeface="Calibri"/>
                <a:ea typeface="Calibri"/>
                <a:cs typeface="Calibri"/>
                <a:sym typeface="Calibri"/>
              </a:rPr>
              <a:t>Cuánto más cercano esté el coeficiente de Correlación a –1 o 1, mayor probabilidad de correlación</a:t>
            </a:r>
            <a:endParaRPr sz="1667">
              <a:solidFill>
                <a:schemeClr val="dk1"/>
              </a:solidFill>
              <a:latin typeface="Calibri"/>
              <a:ea typeface="Calibri"/>
              <a:cs typeface="Calibri"/>
              <a:sym typeface="Calibri"/>
            </a:endParaRPr>
          </a:p>
        </p:txBody>
      </p:sp>
      <p:sp>
        <p:nvSpPr>
          <p:cNvPr id="214" name="Google Shape;214;p17"/>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8"/>
          <p:cNvSpPr/>
          <p:nvPr/>
        </p:nvSpPr>
        <p:spPr>
          <a:xfrm>
            <a:off x="707922" y="4430712"/>
            <a:ext cx="91440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Casos prácticos de pronósticos de la demanda</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nvSpPr>
        <p:spPr>
          <a:xfrm>
            <a:off x="3795251" y="689919"/>
            <a:ext cx="4676955"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Caso práctico 1</a:t>
            </a:r>
            <a:endParaRPr sz="2667">
              <a:solidFill>
                <a:srgbClr val="0099FF"/>
              </a:solidFill>
              <a:latin typeface="Calibri"/>
              <a:ea typeface="Calibri"/>
              <a:cs typeface="Calibri"/>
              <a:sym typeface="Calibri"/>
            </a:endParaRPr>
          </a:p>
        </p:txBody>
      </p:sp>
      <p:sp>
        <p:nvSpPr>
          <p:cNvPr id="227" name="Google Shape;227;p19"/>
          <p:cNvSpPr txBox="1"/>
          <p:nvPr/>
        </p:nvSpPr>
        <p:spPr>
          <a:xfrm>
            <a:off x="4391980" y="1332164"/>
            <a:ext cx="3540393" cy="31708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500">
                <a:solidFill>
                  <a:schemeClr val="dk1"/>
                </a:solidFill>
                <a:latin typeface="Calibri"/>
                <a:ea typeface="Calibri"/>
                <a:cs typeface="Calibri"/>
                <a:sym typeface="Calibri"/>
              </a:rPr>
              <a:t>La cafetería Café de Oro adquiere café directamente de los acopiadores.</a:t>
            </a:r>
            <a:endParaRPr/>
          </a:p>
          <a:p>
            <a:pPr indent="0" lvl="0" marL="0" marR="0" rtl="0" algn="l">
              <a:spcBef>
                <a:spcPts val="0"/>
              </a:spcBef>
              <a:spcAft>
                <a:spcPts val="0"/>
              </a:spcAft>
              <a:buNone/>
            </a:pPr>
            <a:r>
              <a:t/>
            </a:r>
            <a:endParaRPr b="1" sz="1500">
              <a:solidFill>
                <a:schemeClr val="dk1"/>
              </a:solidFill>
              <a:latin typeface="Calibri"/>
              <a:ea typeface="Calibri"/>
              <a:cs typeface="Calibri"/>
              <a:sym typeface="Calibri"/>
            </a:endParaRPr>
          </a:p>
          <a:p>
            <a:pPr indent="-285739" lvl="0" marL="285739" marR="0" rtl="0" algn="l">
              <a:spcBef>
                <a:spcPts val="0"/>
              </a:spcBef>
              <a:spcAft>
                <a:spcPts val="0"/>
              </a:spcAft>
              <a:buClr>
                <a:schemeClr val="dk1"/>
              </a:buClr>
              <a:buSzPts val="1167"/>
              <a:buFont typeface="Calibri"/>
              <a:buAutoNum type="alphaLcParenR"/>
            </a:pPr>
            <a:r>
              <a:rPr b="1" lang="es-PE" sz="1167">
                <a:solidFill>
                  <a:schemeClr val="dk1"/>
                </a:solidFill>
                <a:latin typeface="Calibri"/>
                <a:ea typeface="Calibri"/>
                <a:cs typeface="Calibri"/>
                <a:sym typeface="Calibri"/>
              </a:rPr>
              <a:t>Haga un pronóstico con el promedio móvil de 3 días incluyendo un pronostico para el precio del domingo 16 de agosto.</a:t>
            </a:r>
            <a:endParaRPr/>
          </a:p>
          <a:p>
            <a:pPr indent="-211634" lvl="0" marL="285739" marR="0" rtl="0" algn="l">
              <a:spcBef>
                <a:spcPts val="0"/>
              </a:spcBef>
              <a:spcAft>
                <a:spcPts val="0"/>
              </a:spcAft>
              <a:buClr>
                <a:schemeClr val="dk1"/>
              </a:buClr>
              <a:buSzPts val="1167"/>
              <a:buFont typeface="Calibri"/>
              <a:buNone/>
            </a:pPr>
            <a:r>
              <a:t/>
            </a:r>
            <a:endParaRPr b="1" sz="1167">
              <a:solidFill>
                <a:schemeClr val="dk1"/>
              </a:solidFill>
              <a:latin typeface="Calibri"/>
              <a:ea typeface="Calibri"/>
              <a:cs typeface="Calibri"/>
              <a:sym typeface="Calibri"/>
            </a:endParaRPr>
          </a:p>
          <a:p>
            <a:pPr indent="-285739" lvl="0" marL="285739" marR="0" rtl="0" algn="l">
              <a:spcBef>
                <a:spcPts val="0"/>
              </a:spcBef>
              <a:spcAft>
                <a:spcPts val="0"/>
              </a:spcAft>
              <a:buClr>
                <a:schemeClr val="dk1"/>
              </a:buClr>
              <a:buSzPts val="1167"/>
              <a:buFont typeface="Calibri"/>
              <a:buAutoNum type="alphaLcParenR"/>
            </a:pPr>
            <a:r>
              <a:rPr b="1" lang="es-PE" sz="1167">
                <a:solidFill>
                  <a:schemeClr val="dk1"/>
                </a:solidFill>
                <a:latin typeface="Calibri"/>
                <a:ea typeface="Calibri"/>
                <a:cs typeface="Calibri"/>
                <a:sym typeface="Calibri"/>
              </a:rPr>
              <a:t>Haga un pronóstico con el promedio móvil ponderado de 3 días usando las siguientes ponderaciones: 0.5, 0.33 y 0.17</a:t>
            </a:r>
            <a:endParaRPr/>
          </a:p>
          <a:p>
            <a:pPr indent="-211634" lvl="0" marL="285739" marR="0" rtl="0" algn="l">
              <a:spcBef>
                <a:spcPts val="0"/>
              </a:spcBef>
              <a:spcAft>
                <a:spcPts val="0"/>
              </a:spcAft>
              <a:buClr>
                <a:schemeClr val="dk1"/>
              </a:buClr>
              <a:buSzPts val="1167"/>
              <a:buFont typeface="Calibri"/>
              <a:buNone/>
            </a:pPr>
            <a:r>
              <a:t/>
            </a:r>
            <a:endParaRPr b="1" sz="1167">
              <a:solidFill>
                <a:schemeClr val="dk1"/>
              </a:solidFill>
              <a:latin typeface="Calibri"/>
              <a:ea typeface="Calibri"/>
              <a:cs typeface="Calibri"/>
              <a:sym typeface="Calibri"/>
            </a:endParaRPr>
          </a:p>
          <a:p>
            <a:pPr indent="-285739" lvl="0" marL="285739" marR="0" rtl="0" algn="l">
              <a:spcBef>
                <a:spcPts val="0"/>
              </a:spcBef>
              <a:spcAft>
                <a:spcPts val="0"/>
              </a:spcAft>
              <a:buClr>
                <a:schemeClr val="dk1"/>
              </a:buClr>
              <a:buSzPts val="1167"/>
              <a:buFont typeface="Calibri"/>
              <a:buAutoNum type="alphaLcParenR"/>
            </a:pPr>
            <a:r>
              <a:rPr b="1" lang="es-PE" sz="1167">
                <a:solidFill>
                  <a:schemeClr val="dk1"/>
                </a:solidFill>
                <a:latin typeface="Calibri"/>
                <a:ea typeface="Calibri"/>
                <a:cs typeface="Calibri"/>
                <a:sym typeface="Calibri"/>
              </a:rPr>
              <a:t>El Jefe de Compras pronóstico que el precio para el 15 de agosto seria de 1.35. El precio real fue de 1.38. Usando una constante de suavización de 0.4, pronostique el precio para el 16 de agosto.</a:t>
            </a:r>
            <a:endParaRPr sz="1167">
              <a:solidFill>
                <a:schemeClr val="dk1"/>
              </a:solidFill>
              <a:latin typeface="Calibri"/>
              <a:ea typeface="Calibri"/>
              <a:cs typeface="Calibri"/>
              <a:sym typeface="Calibri"/>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228" name="Google Shape;228;p19"/>
          <p:cNvPicPr preferRelativeResize="0"/>
          <p:nvPr/>
        </p:nvPicPr>
        <p:blipFill rotWithShape="1">
          <a:blip r:embed="rId3">
            <a:alphaModFix/>
          </a:blip>
          <a:srcRect b="0" l="0" r="0" t="0"/>
          <a:stretch/>
        </p:blipFill>
        <p:spPr>
          <a:xfrm>
            <a:off x="971601" y="1332164"/>
            <a:ext cx="3313309" cy="2911133"/>
          </a:xfrm>
          <a:prstGeom prst="rect">
            <a:avLst/>
          </a:prstGeom>
          <a:noFill/>
          <a:ln>
            <a:noFill/>
          </a:ln>
        </p:spPr>
      </p:pic>
      <p:sp>
        <p:nvSpPr>
          <p:cNvPr id="229" name="Google Shape;229;p19"/>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51" name="Google Shape;51;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52" name="Google Shape;52;p2"/>
          <p:cNvSpPr txBox="1"/>
          <p:nvPr/>
        </p:nvSpPr>
        <p:spPr>
          <a:xfrm>
            <a:off x="584855" y="3536453"/>
            <a:ext cx="8337471" cy="16619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800">
                <a:solidFill>
                  <a:schemeClr val="dk1"/>
                </a:solidFill>
                <a:latin typeface="Calibri"/>
                <a:ea typeface="Calibri"/>
                <a:cs typeface="Calibri"/>
                <a:sym typeface="Calibri"/>
              </a:rPr>
              <a:t>Imagina un día típico en tu cine favorito.</a:t>
            </a:r>
            <a:endParaRPr/>
          </a:p>
          <a:p>
            <a:pPr indent="0" lvl="0" marL="0" marR="0" rtl="0" algn="l">
              <a:spcBef>
                <a:spcPts val="0"/>
              </a:spcBef>
              <a:spcAft>
                <a:spcPts val="0"/>
              </a:spcAft>
              <a:buNone/>
            </a:pPr>
            <a:r>
              <a:rPr lang="es-PE" sz="1600">
                <a:solidFill>
                  <a:schemeClr val="dk1"/>
                </a:solidFill>
                <a:latin typeface="Calibri"/>
                <a:ea typeface="Calibri"/>
                <a:cs typeface="Calibri"/>
                <a:sym typeface="Calibri"/>
              </a:rPr>
              <a:t>¿Cuánto se venderá?</a:t>
            </a:r>
            <a:endParaRPr/>
          </a:p>
          <a:p>
            <a:pPr indent="0" lvl="0" marL="0" marR="0" rtl="0" algn="l">
              <a:spcBef>
                <a:spcPts val="0"/>
              </a:spcBef>
              <a:spcAft>
                <a:spcPts val="0"/>
              </a:spcAft>
              <a:buNone/>
            </a:pPr>
            <a:r>
              <a:rPr lang="es-PE" sz="1600">
                <a:solidFill>
                  <a:schemeClr val="dk1"/>
                </a:solidFill>
                <a:latin typeface="Calibri"/>
                <a:ea typeface="Calibri"/>
                <a:cs typeface="Calibri"/>
                <a:sym typeface="Calibri"/>
              </a:rPr>
              <a:t>¿Cuál será la demanda de alimentos?</a:t>
            </a:r>
            <a:endParaRPr/>
          </a:p>
          <a:p>
            <a:pPr indent="0" lvl="0" marL="0" marR="0" rtl="0" algn="l">
              <a:spcBef>
                <a:spcPts val="0"/>
              </a:spcBef>
              <a:spcAft>
                <a:spcPts val="0"/>
              </a:spcAft>
              <a:buNone/>
            </a:pPr>
            <a:r>
              <a:rPr lang="es-PE" sz="1600">
                <a:solidFill>
                  <a:schemeClr val="dk1"/>
                </a:solidFill>
                <a:latin typeface="Calibri"/>
                <a:ea typeface="Calibri"/>
                <a:cs typeface="Calibri"/>
                <a:sym typeface="Calibri"/>
              </a:rPr>
              <a:t>¿Cuántos espectadores asistirán?</a:t>
            </a:r>
            <a:endParaRPr/>
          </a:p>
          <a:p>
            <a:pPr indent="0" lvl="0" marL="0" marR="0" rtl="0" algn="l">
              <a:spcBef>
                <a:spcPts val="0"/>
              </a:spcBef>
              <a:spcAft>
                <a:spcPts val="0"/>
              </a:spcAft>
              <a:buNone/>
            </a:pPr>
            <a:r>
              <a:rPr lang="es-PE" sz="1600">
                <a:solidFill>
                  <a:schemeClr val="dk1"/>
                </a:solidFill>
                <a:latin typeface="Calibri"/>
                <a:ea typeface="Calibri"/>
                <a:cs typeface="Calibri"/>
                <a:sym typeface="Calibri"/>
              </a:rPr>
              <a:t>¿Cuántas trabajadores atenderán?</a:t>
            </a:r>
            <a:endParaRPr/>
          </a:p>
          <a:p>
            <a:pPr indent="0" lvl="0" marL="0" marR="0" rtl="0" algn="l">
              <a:spcBef>
                <a:spcPts val="0"/>
              </a:spcBef>
              <a:spcAft>
                <a:spcPts val="0"/>
              </a:spcAft>
              <a:buNone/>
            </a:pPr>
            <a:r>
              <a:rPr lang="es-PE" sz="1600">
                <a:solidFill>
                  <a:schemeClr val="dk1"/>
                </a:solidFill>
                <a:latin typeface="Calibri"/>
                <a:ea typeface="Calibri"/>
                <a:cs typeface="Calibri"/>
                <a:sym typeface="Calibri"/>
              </a:rPr>
              <a:t>¿Qué inversiones nuevas realizar y cuál será su retorno?</a:t>
            </a:r>
            <a:endParaRPr/>
          </a:p>
        </p:txBody>
      </p:sp>
      <p:pic>
        <p:nvPicPr>
          <p:cNvPr id="53" name="Google Shape;53;p2"/>
          <p:cNvPicPr preferRelativeResize="0"/>
          <p:nvPr/>
        </p:nvPicPr>
        <p:blipFill rotWithShape="1">
          <a:blip r:embed="rId3">
            <a:alphaModFix/>
          </a:blip>
          <a:srcRect b="0" l="0" r="0" t="0"/>
          <a:stretch/>
        </p:blipFill>
        <p:spPr>
          <a:xfrm>
            <a:off x="2389239" y="807448"/>
            <a:ext cx="4639666" cy="25975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p:nvPr/>
        </p:nvSpPr>
        <p:spPr>
          <a:xfrm>
            <a:off x="851587" y="1434034"/>
            <a:ext cx="7440827" cy="12464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500">
                <a:solidFill>
                  <a:srgbClr val="000000"/>
                </a:solidFill>
                <a:latin typeface="Calibri"/>
                <a:ea typeface="Calibri"/>
                <a:cs typeface="Calibri"/>
                <a:sym typeface="Calibri"/>
              </a:rPr>
              <a:t>Una cadena de restaurantes de comida rápida decide llevar a cabo un experimento para medir la influencia sobre las ventas del gasto en publicidad. En ocho provincias del país, se realizaron diferentes variaciones relativas en el gasto en publicidad, comparado con el año anterior, y se observaron las variaciones en los niveles de ventas resultantes. La tabla adjunta muestra los resultados.</a:t>
            </a:r>
            <a:endParaRPr sz="1500">
              <a:solidFill>
                <a:schemeClr val="dk1"/>
              </a:solidFill>
              <a:latin typeface="Calibri"/>
              <a:ea typeface="Calibri"/>
              <a:cs typeface="Calibri"/>
              <a:sym typeface="Calibri"/>
            </a:endParaRPr>
          </a:p>
        </p:txBody>
      </p:sp>
      <p:pic>
        <p:nvPicPr>
          <p:cNvPr id="235" name="Google Shape;235;p20"/>
          <p:cNvPicPr preferRelativeResize="0"/>
          <p:nvPr/>
        </p:nvPicPr>
        <p:blipFill rotWithShape="1">
          <a:blip r:embed="rId3">
            <a:alphaModFix/>
          </a:blip>
          <a:srcRect b="0" l="0" r="0" t="0"/>
          <a:stretch/>
        </p:blipFill>
        <p:spPr>
          <a:xfrm>
            <a:off x="971600" y="2733663"/>
            <a:ext cx="7048500" cy="1023938"/>
          </a:xfrm>
          <a:prstGeom prst="rect">
            <a:avLst/>
          </a:prstGeom>
          <a:noFill/>
          <a:ln>
            <a:noFill/>
          </a:ln>
        </p:spPr>
      </p:pic>
      <p:sp>
        <p:nvSpPr>
          <p:cNvPr id="236" name="Google Shape;236;p20"/>
          <p:cNvSpPr/>
          <p:nvPr/>
        </p:nvSpPr>
        <p:spPr>
          <a:xfrm>
            <a:off x="851587" y="3997627"/>
            <a:ext cx="7168513" cy="1015663"/>
          </a:xfrm>
          <a:prstGeom prst="rect">
            <a:avLst/>
          </a:prstGeom>
          <a:noFill/>
          <a:ln>
            <a:noFill/>
          </a:ln>
        </p:spPr>
        <p:txBody>
          <a:bodyPr anchorCtr="0" anchor="t" bIns="45700" lIns="91425" spcFirstLastPara="1" rIns="91425" wrap="square" tIns="45700">
            <a:spAutoFit/>
          </a:bodyPr>
          <a:lstStyle/>
          <a:p>
            <a:pPr indent="-285739" lvl="0" marL="285739" marR="0" rtl="0" algn="l">
              <a:spcBef>
                <a:spcPts val="0"/>
              </a:spcBef>
              <a:spcAft>
                <a:spcPts val="0"/>
              </a:spcAft>
              <a:buClr>
                <a:srgbClr val="000000"/>
              </a:buClr>
              <a:buSzPts val="1500"/>
              <a:buFont typeface="Calibri"/>
              <a:buAutoNum type="alphaLcParenR"/>
            </a:pPr>
            <a:r>
              <a:rPr lang="es-PE" sz="1500">
                <a:solidFill>
                  <a:srgbClr val="000000"/>
                </a:solidFill>
                <a:latin typeface="Calibri"/>
                <a:ea typeface="Calibri"/>
                <a:cs typeface="Calibri"/>
                <a:sym typeface="Calibri"/>
              </a:rPr>
              <a:t>Para un modelo de regresión lineal simple, obtenga la recta de regresión.</a:t>
            </a:r>
            <a:endParaRPr sz="1500">
              <a:solidFill>
                <a:srgbClr val="000000"/>
              </a:solidFill>
              <a:latin typeface="Calibri"/>
              <a:ea typeface="Calibri"/>
              <a:cs typeface="Calibri"/>
              <a:sym typeface="Calibri"/>
            </a:endParaRPr>
          </a:p>
          <a:p>
            <a:pPr indent="-285739" lvl="0" marL="285739" marR="0" rtl="0" algn="l">
              <a:spcBef>
                <a:spcPts val="0"/>
              </a:spcBef>
              <a:spcAft>
                <a:spcPts val="0"/>
              </a:spcAft>
              <a:buClr>
                <a:srgbClr val="000000"/>
              </a:buClr>
              <a:buSzPts val="1500"/>
              <a:buFont typeface="Calibri"/>
              <a:buAutoNum type="alphaLcParenR"/>
            </a:pPr>
            <a:r>
              <a:rPr lang="es-PE" sz="1500">
                <a:solidFill>
                  <a:srgbClr val="000000"/>
                </a:solidFill>
                <a:latin typeface="Calibri"/>
                <a:ea typeface="Calibri"/>
                <a:cs typeface="Calibri"/>
                <a:sym typeface="Calibri"/>
              </a:rPr>
              <a:t>Calcule el Incremento en las Ventas para el 2018, considerando que se proyecta incrementar el Gasto en Publicidad en 20 %.</a:t>
            </a:r>
            <a:endParaRPr sz="1500">
              <a:solidFill>
                <a:srgbClr val="000000"/>
              </a:solidFill>
              <a:latin typeface="Calibri"/>
              <a:ea typeface="Calibri"/>
              <a:cs typeface="Calibri"/>
              <a:sym typeface="Calibri"/>
            </a:endParaRPr>
          </a:p>
          <a:p>
            <a:pPr indent="-285739" lvl="0" marL="285739" marR="0" rtl="0" algn="l">
              <a:spcBef>
                <a:spcPts val="0"/>
              </a:spcBef>
              <a:spcAft>
                <a:spcPts val="0"/>
              </a:spcAft>
              <a:buClr>
                <a:srgbClr val="000000"/>
              </a:buClr>
              <a:buSzPts val="1500"/>
              <a:buFont typeface="Calibri"/>
              <a:buAutoNum type="alphaLcParenR"/>
            </a:pPr>
            <a:r>
              <a:rPr lang="es-PE" sz="1500">
                <a:solidFill>
                  <a:srgbClr val="000000"/>
                </a:solidFill>
                <a:latin typeface="Calibri"/>
                <a:ea typeface="Calibri"/>
                <a:cs typeface="Calibri"/>
                <a:sym typeface="Calibri"/>
              </a:rPr>
              <a:t>Calcule el coeficiente de correlación. </a:t>
            </a:r>
            <a:endParaRPr sz="1500">
              <a:solidFill>
                <a:schemeClr val="dk1"/>
              </a:solidFill>
              <a:latin typeface="Calibri"/>
              <a:ea typeface="Calibri"/>
              <a:cs typeface="Calibri"/>
              <a:sym typeface="Calibri"/>
            </a:endParaRPr>
          </a:p>
        </p:txBody>
      </p:sp>
      <p:sp>
        <p:nvSpPr>
          <p:cNvPr id="237" name="Google Shape;237;p20"/>
          <p:cNvSpPr/>
          <p:nvPr/>
        </p:nvSpPr>
        <p:spPr>
          <a:xfrm>
            <a:off x="407875" y="333893"/>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
        <p:nvSpPr>
          <p:cNvPr id="238" name="Google Shape;238;p20"/>
          <p:cNvSpPr txBox="1"/>
          <p:nvPr/>
        </p:nvSpPr>
        <p:spPr>
          <a:xfrm>
            <a:off x="2241754" y="857068"/>
            <a:ext cx="4676955"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Caso práctico 2</a:t>
            </a:r>
            <a:endParaRPr sz="2667">
              <a:solidFill>
                <a:srgbClr val="0099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p:nvPr/>
        </p:nvSpPr>
        <p:spPr>
          <a:xfrm>
            <a:off x="1072119" y="1190614"/>
            <a:ext cx="6692059" cy="1186833"/>
          </a:xfrm>
          <a:prstGeom prst="rect">
            <a:avLst/>
          </a:prstGeom>
          <a:noFill/>
          <a:ln>
            <a:noFill/>
          </a:ln>
        </p:spPr>
        <p:txBody>
          <a:bodyPr anchorCtr="0" anchor="t" bIns="45700" lIns="91425" spcFirstLastPara="1" rIns="91425" wrap="square" tIns="45700">
            <a:noAutofit/>
          </a:bodyPr>
          <a:lstStyle/>
          <a:p>
            <a:pPr indent="0" lvl="0" marL="0" marR="0" rtl="0" algn="just">
              <a:lnSpc>
                <a:spcPct val="95000"/>
              </a:lnSpc>
              <a:spcBef>
                <a:spcPts val="0"/>
              </a:spcBef>
              <a:spcAft>
                <a:spcPts val="0"/>
              </a:spcAft>
              <a:buNone/>
            </a:pPr>
            <a:r>
              <a:rPr lang="es-PE" sz="1667">
                <a:solidFill>
                  <a:schemeClr val="dk1"/>
                </a:solidFill>
                <a:latin typeface="Calibri"/>
                <a:ea typeface="Calibri"/>
                <a:cs typeface="Calibri"/>
                <a:sym typeface="Calibri"/>
              </a:rPr>
              <a:t>Una empresa de transporte estimó la demanda de pasajes para la ciudad de Piura, hasta el 2023. Confirme este cálculo usando el modelo de regresión lineal simple. Se contó con los siguientes datos:</a:t>
            </a:r>
            <a:endParaRPr/>
          </a:p>
        </p:txBody>
      </p:sp>
      <p:pic>
        <p:nvPicPr>
          <p:cNvPr descr="Imagen8" id="244" name="Google Shape;244;p21"/>
          <p:cNvPicPr preferRelativeResize="0"/>
          <p:nvPr/>
        </p:nvPicPr>
        <p:blipFill rotWithShape="1">
          <a:blip r:embed="rId3">
            <a:alphaModFix/>
          </a:blip>
          <a:srcRect b="0" l="0" r="0" t="0"/>
          <a:stretch/>
        </p:blipFill>
        <p:spPr>
          <a:xfrm>
            <a:off x="5700651" y="2047214"/>
            <a:ext cx="2444750" cy="1620573"/>
          </a:xfrm>
          <a:prstGeom prst="rect">
            <a:avLst/>
          </a:prstGeom>
          <a:noFill/>
          <a:ln>
            <a:noFill/>
          </a:ln>
        </p:spPr>
      </p:pic>
      <p:graphicFrame>
        <p:nvGraphicFramePr>
          <p:cNvPr id="245" name="Google Shape;245;p21"/>
          <p:cNvGraphicFramePr/>
          <p:nvPr/>
        </p:nvGraphicFramePr>
        <p:xfrm>
          <a:off x="1849582" y="2105687"/>
          <a:ext cx="3000000" cy="3000000"/>
        </p:xfrm>
        <a:graphic>
          <a:graphicData uri="http://schemas.openxmlformats.org/drawingml/2006/table">
            <a:tbl>
              <a:tblPr bandRow="1" firstRow="1">
                <a:noFill/>
                <a:tableStyleId>{A23A7B93-6F1B-43B6-AB3E-044E39E269E0}</a:tableStyleId>
              </a:tblPr>
              <a:tblGrid>
                <a:gridCol w="1814250"/>
                <a:gridCol w="1814250"/>
              </a:tblGrid>
              <a:tr h="297100">
                <a:tc>
                  <a:txBody>
                    <a:bodyPr/>
                    <a:lstStyle/>
                    <a:p>
                      <a:pPr indent="0" lvl="0" marL="0" marR="0" rtl="0" algn="ctr">
                        <a:spcBef>
                          <a:spcPts val="0"/>
                        </a:spcBef>
                        <a:spcAft>
                          <a:spcPts val="0"/>
                        </a:spcAft>
                        <a:buNone/>
                      </a:pPr>
                      <a:r>
                        <a:rPr lang="es-PE" sz="1500" u="none" cap="none" strike="noStrike">
                          <a:solidFill>
                            <a:schemeClr val="dk1"/>
                          </a:solidFill>
                        </a:rPr>
                        <a:t>Año</a:t>
                      </a:r>
                      <a:endParaRPr/>
                    </a:p>
                  </a:txBody>
                  <a:tcPr marT="38100" marB="38100" marR="76200" marL="76200"/>
                </a:tc>
                <a:tc>
                  <a:txBody>
                    <a:bodyPr/>
                    <a:lstStyle/>
                    <a:p>
                      <a:pPr indent="0" lvl="0" marL="0" marR="0" rtl="0" algn="ctr">
                        <a:spcBef>
                          <a:spcPts val="0"/>
                        </a:spcBef>
                        <a:spcAft>
                          <a:spcPts val="0"/>
                        </a:spcAft>
                        <a:buNone/>
                      </a:pPr>
                      <a:r>
                        <a:rPr lang="es-PE" sz="1500" u="none" cap="none" strike="noStrike">
                          <a:solidFill>
                            <a:schemeClr val="dk1"/>
                          </a:solidFill>
                        </a:rPr>
                        <a:t>Ventas anuales (millones S/)</a:t>
                      </a:r>
                      <a:endParaRPr/>
                    </a:p>
                  </a:txBody>
                  <a:tcPr marT="38100" marB="38100" marR="76200" marL="76200"/>
                </a:tc>
              </a:tr>
              <a:tr h="152400">
                <a:tc>
                  <a:txBody>
                    <a:bodyPr/>
                    <a:lstStyle/>
                    <a:p>
                      <a:pPr indent="0" lvl="0" marL="0" marR="0" rtl="0" algn="ctr">
                        <a:spcBef>
                          <a:spcPts val="0"/>
                        </a:spcBef>
                        <a:spcAft>
                          <a:spcPts val="0"/>
                        </a:spcAft>
                        <a:buNone/>
                      </a:pPr>
                      <a:r>
                        <a:rPr lang="es-PE" sz="1200" u="none" cap="none" strike="noStrike"/>
                        <a:t>2009</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10</a:t>
                      </a:r>
                      <a:endParaRPr/>
                    </a:p>
                  </a:txBody>
                  <a:tcPr marT="38100" marB="38100" marR="76200" marL="76200"/>
                </a:tc>
              </a:tr>
              <a:tr h="144300">
                <a:tc>
                  <a:txBody>
                    <a:bodyPr/>
                    <a:lstStyle/>
                    <a:p>
                      <a:pPr indent="0" lvl="0" marL="0" marR="0" rtl="0" algn="ctr">
                        <a:spcBef>
                          <a:spcPts val="0"/>
                        </a:spcBef>
                        <a:spcAft>
                          <a:spcPts val="0"/>
                        </a:spcAft>
                        <a:buNone/>
                      </a:pPr>
                      <a:r>
                        <a:rPr lang="es-PE" sz="1200" u="none" cap="none" strike="noStrike"/>
                        <a:t>2010</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15</a:t>
                      </a:r>
                      <a:endParaRPr/>
                    </a:p>
                  </a:txBody>
                  <a:tcPr marT="38100" marB="38100" marR="76200" marL="76200"/>
                </a:tc>
              </a:tr>
              <a:tr h="144300">
                <a:tc>
                  <a:txBody>
                    <a:bodyPr/>
                    <a:lstStyle/>
                    <a:p>
                      <a:pPr indent="0" lvl="0" marL="0" marR="0" rtl="0" algn="ctr">
                        <a:spcBef>
                          <a:spcPts val="0"/>
                        </a:spcBef>
                        <a:spcAft>
                          <a:spcPts val="0"/>
                        </a:spcAft>
                        <a:buNone/>
                      </a:pPr>
                      <a:r>
                        <a:rPr lang="es-PE" sz="1200" u="none" cap="none" strike="noStrike"/>
                        <a:t>2011</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12</a:t>
                      </a:r>
                      <a:endParaRPr/>
                    </a:p>
                  </a:txBody>
                  <a:tcPr marT="38100" marB="38100" marR="76200" marL="76200"/>
                </a:tc>
              </a:tr>
              <a:tr h="144300">
                <a:tc>
                  <a:txBody>
                    <a:bodyPr/>
                    <a:lstStyle/>
                    <a:p>
                      <a:pPr indent="0" lvl="0" marL="0" marR="0" rtl="0" algn="ctr">
                        <a:spcBef>
                          <a:spcPts val="0"/>
                        </a:spcBef>
                        <a:spcAft>
                          <a:spcPts val="0"/>
                        </a:spcAft>
                        <a:buNone/>
                      </a:pPr>
                      <a:r>
                        <a:rPr lang="es-PE" sz="1200" u="none" cap="none" strike="noStrike"/>
                        <a:t>2012</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16</a:t>
                      </a:r>
                      <a:endParaRPr/>
                    </a:p>
                  </a:txBody>
                  <a:tcPr marT="38100" marB="38100" marR="76200" marL="76200"/>
                </a:tc>
              </a:tr>
              <a:tr h="144300">
                <a:tc>
                  <a:txBody>
                    <a:bodyPr/>
                    <a:lstStyle/>
                    <a:p>
                      <a:pPr indent="0" lvl="0" marL="0" marR="0" rtl="0" algn="ctr">
                        <a:spcBef>
                          <a:spcPts val="0"/>
                        </a:spcBef>
                        <a:spcAft>
                          <a:spcPts val="0"/>
                        </a:spcAft>
                        <a:buNone/>
                      </a:pPr>
                      <a:r>
                        <a:rPr lang="es-PE" sz="1200" u="none" cap="none" strike="noStrike"/>
                        <a:t>2013</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18</a:t>
                      </a:r>
                      <a:endParaRPr/>
                    </a:p>
                  </a:txBody>
                  <a:tcPr marT="38100" marB="38100" marR="76200" marL="76200"/>
                </a:tc>
              </a:tr>
              <a:tr h="144300">
                <a:tc>
                  <a:txBody>
                    <a:bodyPr/>
                    <a:lstStyle/>
                    <a:p>
                      <a:pPr indent="0" lvl="0" marL="0" marR="0" rtl="0" algn="ctr">
                        <a:spcBef>
                          <a:spcPts val="0"/>
                        </a:spcBef>
                        <a:spcAft>
                          <a:spcPts val="0"/>
                        </a:spcAft>
                        <a:buNone/>
                      </a:pPr>
                      <a:r>
                        <a:rPr lang="es-PE" sz="1200" u="none" cap="none" strike="noStrike"/>
                        <a:t>2014</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15</a:t>
                      </a:r>
                      <a:endParaRPr/>
                    </a:p>
                  </a:txBody>
                  <a:tcPr marT="38100" marB="38100" marR="76200" marL="76200"/>
                </a:tc>
              </a:tr>
              <a:tr h="144300">
                <a:tc>
                  <a:txBody>
                    <a:bodyPr/>
                    <a:lstStyle/>
                    <a:p>
                      <a:pPr indent="0" lvl="0" marL="0" marR="0" rtl="0" algn="ctr">
                        <a:spcBef>
                          <a:spcPts val="0"/>
                        </a:spcBef>
                        <a:spcAft>
                          <a:spcPts val="0"/>
                        </a:spcAft>
                        <a:buNone/>
                      </a:pPr>
                      <a:r>
                        <a:rPr lang="es-PE" sz="1200" u="none" cap="none" strike="noStrike"/>
                        <a:t>2015</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16</a:t>
                      </a:r>
                      <a:endParaRPr/>
                    </a:p>
                  </a:txBody>
                  <a:tcPr marT="38100" marB="38100" marR="76200" marL="76200"/>
                </a:tc>
              </a:tr>
              <a:tr h="144300">
                <a:tc>
                  <a:txBody>
                    <a:bodyPr/>
                    <a:lstStyle/>
                    <a:p>
                      <a:pPr indent="0" lvl="0" marL="0" marR="0" rtl="0" algn="ctr">
                        <a:spcBef>
                          <a:spcPts val="0"/>
                        </a:spcBef>
                        <a:spcAft>
                          <a:spcPts val="0"/>
                        </a:spcAft>
                        <a:buNone/>
                      </a:pPr>
                      <a:r>
                        <a:rPr lang="es-PE" sz="1200" u="none" cap="none" strike="noStrike"/>
                        <a:t>2016</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18</a:t>
                      </a:r>
                      <a:endParaRPr/>
                    </a:p>
                  </a:txBody>
                  <a:tcPr marT="38100" marB="38100" marR="76200" marL="76200"/>
                </a:tc>
              </a:tr>
              <a:tr h="144300">
                <a:tc>
                  <a:txBody>
                    <a:bodyPr/>
                    <a:lstStyle/>
                    <a:p>
                      <a:pPr indent="0" lvl="0" marL="0" marR="0" rtl="0" algn="ctr">
                        <a:spcBef>
                          <a:spcPts val="0"/>
                        </a:spcBef>
                        <a:spcAft>
                          <a:spcPts val="0"/>
                        </a:spcAft>
                        <a:buNone/>
                      </a:pPr>
                      <a:r>
                        <a:rPr lang="es-PE" sz="1200" u="none" cap="none" strike="noStrike"/>
                        <a:t>2017</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20</a:t>
                      </a:r>
                      <a:endParaRPr/>
                    </a:p>
                  </a:txBody>
                  <a:tcPr marT="38100" marB="38100" marR="76200" marL="76200"/>
                </a:tc>
              </a:tr>
              <a:tr h="144300">
                <a:tc>
                  <a:txBody>
                    <a:bodyPr/>
                    <a:lstStyle/>
                    <a:p>
                      <a:pPr indent="0" lvl="0" marL="0" marR="0" rtl="0" algn="ctr">
                        <a:spcBef>
                          <a:spcPts val="0"/>
                        </a:spcBef>
                        <a:spcAft>
                          <a:spcPts val="0"/>
                        </a:spcAft>
                        <a:buNone/>
                      </a:pPr>
                      <a:r>
                        <a:rPr lang="es-PE" sz="1200" u="none" cap="none" strike="noStrike"/>
                        <a:t>2018</a:t>
                      </a:r>
                      <a:endParaRPr/>
                    </a:p>
                  </a:txBody>
                  <a:tcPr marT="38100" marB="38100" marR="76200" marL="76200"/>
                </a:tc>
                <a:tc>
                  <a:txBody>
                    <a:bodyPr/>
                    <a:lstStyle/>
                    <a:p>
                      <a:pPr indent="0" lvl="0" marL="0" marR="0" rtl="0" algn="ctr">
                        <a:spcBef>
                          <a:spcPts val="0"/>
                        </a:spcBef>
                        <a:spcAft>
                          <a:spcPts val="0"/>
                        </a:spcAft>
                        <a:buNone/>
                      </a:pPr>
                      <a:r>
                        <a:rPr lang="es-PE" sz="1200" u="none" cap="none" strike="noStrike"/>
                        <a:t>22</a:t>
                      </a:r>
                      <a:endParaRPr/>
                    </a:p>
                  </a:txBody>
                  <a:tcPr marT="38100" marB="38100" marR="76200" marL="76200"/>
                </a:tc>
              </a:tr>
            </a:tbl>
          </a:graphicData>
        </a:graphic>
      </p:graphicFrame>
      <p:sp>
        <p:nvSpPr>
          <p:cNvPr id="246" name="Google Shape;246;p21"/>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
        <p:nvSpPr>
          <p:cNvPr id="247" name="Google Shape;247;p21"/>
          <p:cNvSpPr txBox="1"/>
          <p:nvPr/>
        </p:nvSpPr>
        <p:spPr>
          <a:xfrm>
            <a:off x="2300748" y="689919"/>
            <a:ext cx="4676955" cy="487313"/>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667">
                <a:solidFill>
                  <a:srgbClr val="0099FF"/>
                </a:solidFill>
                <a:latin typeface="Calibri"/>
                <a:ea typeface="Calibri"/>
                <a:cs typeface="Calibri"/>
                <a:sym typeface="Calibri"/>
              </a:rPr>
              <a:t>Caso práctico 3</a:t>
            </a:r>
            <a:endParaRPr sz="2667">
              <a:solidFill>
                <a:srgbClr val="0099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nvSpPr>
        <p:spPr>
          <a:xfrm>
            <a:off x="5970386" y="25877"/>
            <a:ext cx="3270250" cy="589905"/>
          </a:xfrm>
          <a:prstGeom prst="rect">
            <a:avLst/>
          </a:prstGeom>
          <a:noFill/>
          <a:ln>
            <a:noFill/>
          </a:ln>
          <a:effectLst>
            <a:outerShdw rotWithShape="0" algn="ctr" dir="2700000" dist="17961">
              <a:schemeClr val="dk1"/>
            </a:outerShdw>
          </a:effectLst>
        </p:spPr>
        <p:txBody>
          <a:bodyPr anchorCtr="0" anchor="ctr" bIns="38100" lIns="76200" spcFirstLastPara="1" rIns="76200" wrap="square" tIns="38100">
            <a:noAutofit/>
          </a:bodyPr>
          <a:lstStyle/>
          <a:p>
            <a:pPr indent="0" lvl="0" marL="0" marR="0" rtl="0" algn="ctr">
              <a:spcBef>
                <a:spcPts val="0"/>
              </a:spcBef>
              <a:spcAft>
                <a:spcPts val="0"/>
              </a:spcAft>
              <a:buNone/>
            </a:pPr>
            <a:r>
              <a:rPr lang="es-PE" sz="2750">
                <a:solidFill>
                  <a:srgbClr val="0099FF"/>
                </a:solidFill>
                <a:latin typeface="Calibri"/>
                <a:ea typeface="Calibri"/>
                <a:cs typeface="Calibri"/>
                <a:sym typeface="Calibri"/>
              </a:rPr>
              <a:t>Caso 3 - Solución</a:t>
            </a:r>
            <a:endParaRPr sz="2750">
              <a:solidFill>
                <a:srgbClr val="0099FF"/>
              </a:solidFill>
              <a:latin typeface="Calibri"/>
              <a:ea typeface="Calibri"/>
              <a:cs typeface="Calibri"/>
              <a:sym typeface="Calibri"/>
            </a:endParaRPr>
          </a:p>
        </p:txBody>
      </p:sp>
      <p:sp>
        <p:nvSpPr>
          <p:cNvPr id="253" name="Google Shape;253;p22"/>
          <p:cNvSpPr/>
          <p:nvPr/>
        </p:nvSpPr>
        <p:spPr>
          <a:xfrm>
            <a:off x="3798088" y="714360"/>
            <a:ext cx="1488292" cy="595317"/>
          </a:xfrm>
          <a:prstGeom prst="wedgeRoundRectCallout">
            <a:avLst>
              <a:gd fmla="val -69366" name="adj1"/>
              <a:gd fmla="val 43833"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54" name="Google Shape;254;p22"/>
          <p:cNvSpPr txBox="1"/>
          <p:nvPr/>
        </p:nvSpPr>
        <p:spPr>
          <a:xfrm>
            <a:off x="3917152" y="773892"/>
            <a:ext cx="1369228" cy="4256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83">
                <a:solidFill>
                  <a:schemeClr val="dk1"/>
                </a:solidFill>
                <a:latin typeface="Calibri"/>
                <a:ea typeface="Calibri"/>
                <a:cs typeface="Calibri"/>
                <a:sym typeface="Calibri"/>
              </a:rPr>
              <a:t>1. Ingresar  los datos de X e Y</a:t>
            </a:r>
            <a:endParaRPr/>
          </a:p>
        </p:txBody>
      </p:sp>
      <p:sp>
        <p:nvSpPr>
          <p:cNvPr id="255" name="Google Shape;255;p22"/>
          <p:cNvSpPr/>
          <p:nvPr/>
        </p:nvSpPr>
        <p:spPr>
          <a:xfrm>
            <a:off x="6357950" y="714360"/>
            <a:ext cx="1488292" cy="595317"/>
          </a:xfrm>
          <a:prstGeom prst="wedgeRoundRectCallout">
            <a:avLst>
              <a:gd fmla="val -82166" name="adj1"/>
              <a:gd fmla="val 105166"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56" name="Google Shape;256;p22"/>
          <p:cNvSpPr txBox="1"/>
          <p:nvPr/>
        </p:nvSpPr>
        <p:spPr>
          <a:xfrm>
            <a:off x="6477013" y="773892"/>
            <a:ext cx="1488292" cy="4256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83">
                <a:solidFill>
                  <a:schemeClr val="dk1"/>
                </a:solidFill>
                <a:latin typeface="Calibri"/>
                <a:ea typeface="Calibri"/>
                <a:cs typeface="Calibri"/>
                <a:sym typeface="Calibri"/>
              </a:rPr>
              <a:t>2. Hacer los cálculos de X2, Y2 y XY</a:t>
            </a:r>
            <a:endParaRPr/>
          </a:p>
        </p:txBody>
      </p:sp>
      <p:sp>
        <p:nvSpPr>
          <p:cNvPr id="257" name="Google Shape;257;p22"/>
          <p:cNvSpPr/>
          <p:nvPr/>
        </p:nvSpPr>
        <p:spPr>
          <a:xfrm>
            <a:off x="6318962" y="3393285"/>
            <a:ext cx="1488292" cy="595317"/>
          </a:xfrm>
          <a:prstGeom prst="wedgeRoundRectCallout">
            <a:avLst>
              <a:gd fmla="val -98699" name="adj1"/>
              <a:gd fmla="val 22500"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58" name="Google Shape;258;p22"/>
          <p:cNvSpPr txBox="1"/>
          <p:nvPr/>
        </p:nvSpPr>
        <p:spPr>
          <a:xfrm>
            <a:off x="6452501" y="3568141"/>
            <a:ext cx="1488292" cy="2589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83">
                <a:solidFill>
                  <a:schemeClr val="dk1"/>
                </a:solidFill>
                <a:latin typeface="Calibri"/>
                <a:ea typeface="Calibri"/>
                <a:cs typeface="Calibri"/>
                <a:sym typeface="Calibri"/>
              </a:rPr>
              <a:t>3. Calcular a y b</a:t>
            </a:r>
            <a:endParaRPr/>
          </a:p>
        </p:txBody>
      </p:sp>
      <p:sp>
        <p:nvSpPr>
          <p:cNvPr id="259" name="Google Shape;259;p22"/>
          <p:cNvSpPr/>
          <p:nvPr/>
        </p:nvSpPr>
        <p:spPr>
          <a:xfrm>
            <a:off x="6012160" y="4897727"/>
            <a:ext cx="1488292" cy="595317"/>
          </a:xfrm>
          <a:prstGeom prst="wedgeRoundRectCallout">
            <a:avLst>
              <a:gd fmla="val -146699" name="adj1"/>
              <a:gd fmla="val -166"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60" name="Google Shape;260;p22"/>
          <p:cNvSpPr txBox="1"/>
          <p:nvPr/>
        </p:nvSpPr>
        <p:spPr>
          <a:xfrm>
            <a:off x="6071692" y="5016790"/>
            <a:ext cx="1607355" cy="4256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83">
                <a:solidFill>
                  <a:schemeClr val="dk1"/>
                </a:solidFill>
                <a:latin typeface="Calibri"/>
                <a:ea typeface="Calibri"/>
                <a:cs typeface="Calibri"/>
                <a:sym typeface="Calibri"/>
              </a:rPr>
              <a:t>4. Determinar la ecuación de regresión</a:t>
            </a:r>
            <a:endParaRPr/>
          </a:p>
        </p:txBody>
      </p:sp>
      <p:pic>
        <p:nvPicPr>
          <p:cNvPr id="261" name="Google Shape;261;p22"/>
          <p:cNvPicPr preferRelativeResize="0"/>
          <p:nvPr/>
        </p:nvPicPr>
        <p:blipFill rotWithShape="1">
          <a:blip r:embed="rId3">
            <a:alphaModFix/>
          </a:blip>
          <a:srcRect b="0" l="0" r="0" t="0"/>
          <a:stretch/>
        </p:blipFill>
        <p:spPr>
          <a:xfrm>
            <a:off x="1289946" y="1369090"/>
            <a:ext cx="4978707" cy="4013053"/>
          </a:xfrm>
          <a:prstGeom prst="rect">
            <a:avLst/>
          </a:prstGeom>
          <a:noFill/>
          <a:ln>
            <a:noFill/>
          </a:ln>
        </p:spPr>
      </p:pic>
      <p:sp>
        <p:nvSpPr>
          <p:cNvPr id="262" name="Google Shape;262;p22"/>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p:nvPr/>
        </p:nvSpPr>
        <p:spPr>
          <a:xfrm>
            <a:off x="1391709" y="1657615"/>
            <a:ext cx="6480969" cy="3480593"/>
          </a:xfrm>
          <a:prstGeom prst="rect">
            <a:avLst/>
          </a:prstGeom>
          <a:noFill/>
          <a:ln cap="flat" cmpd="sng" w="9525">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pic>
        <p:nvPicPr>
          <p:cNvPr id="268" name="Google Shape;268;p23"/>
          <p:cNvPicPr preferRelativeResize="0"/>
          <p:nvPr/>
        </p:nvPicPr>
        <p:blipFill rotWithShape="1">
          <a:blip r:embed="rId3">
            <a:alphaModFix/>
          </a:blip>
          <a:srcRect b="0" l="0" r="0" t="0"/>
          <a:stretch/>
        </p:blipFill>
        <p:spPr>
          <a:xfrm>
            <a:off x="1512094" y="1657615"/>
            <a:ext cx="6328833" cy="3480593"/>
          </a:xfrm>
          <a:prstGeom prst="rect">
            <a:avLst/>
          </a:prstGeom>
          <a:noFill/>
          <a:ln>
            <a:noFill/>
          </a:ln>
        </p:spPr>
      </p:pic>
      <p:sp>
        <p:nvSpPr>
          <p:cNvPr id="269" name="Google Shape;269;p23"/>
          <p:cNvSpPr/>
          <p:nvPr/>
        </p:nvSpPr>
        <p:spPr>
          <a:xfrm rot="-6610516">
            <a:off x="6276578" y="3921787"/>
            <a:ext cx="260615" cy="158750"/>
          </a:xfrm>
          <a:prstGeom prst="rightArrow">
            <a:avLst>
              <a:gd fmla="val 50000" name="adj1"/>
              <a:gd fmla="val 50000" name="adj2"/>
            </a:avLst>
          </a:prstGeom>
          <a:solidFill>
            <a:schemeClr val="lt1"/>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70" name="Google Shape;270;p23"/>
          <p:cNvSpPr/>
          <p:nvPr/>
        </p:nvSpPr>
        <p:spPr>
          <a:xfrm>
            <a:off x="2591594" y="2377282"/>
            <a:ext cx="840052" cy="240771"/>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71" name="Google Shape;271;p23"/>
          <p:cNvSpPr/>
          <p:nvPr/>
        </p:nvSpPr>
        <p:spPr>
          <a:xfrm>
            <a:off x="2411678" y="4597136"/>
            <a:ext cx="1739635" cy="361156"/>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72" name="Google Shape;272;p23"/>
          <p:cNvSpPr txBox="1"/>
          <p:nvPr/>
        </p:nvSpPr>
        <p:spPr>
          <a:xfrm>
            <a:off x="1811920" y="513926"/>
            <a:ext cx="6540500" cy="4513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2333">
                <a:solidFill>
                  <a:srgbClr val="0099FF"/>
                </a:solidFill>
                <a:latin typeface="Calibri"/>
                <a:ea typeface="Calibri"/>
                <a:cs typeface="Calibri"/>
                <a:sym typeface="Calibri"/>
              </a:rPr>
              <a:t>Caso 3– Solución (con función en Excel)</a:t>
            </a:r>
            <a:endParaRPr sz="2333">
              <a:solidFill>
                <a:srgbClr val="0099FF"/>
              </a:solidFill>
              <a:latin typeface="Calibri"/>
              <a:ea typeface="Calibri"/>
              <a:cs typeface="Calibri"/>
              <a:sym typeface="Calibri"/>
            </a:endParaRPr>
          </a:p>
        </p:txBody>
      </p:sp>
      <p:sp>
        <p:nvSpPr>
          <p:cNvPr id="273" name="Google Shape;273;p23"/>
          <p:cNvSpPr/>
          <p:nvPr/>
        </p:nvSpPr>
        <p:spPr>
          <a:xfrm>
            <a:off x="3917152" y="1012018"/>
            <a:ext cx="1488292" cy="595317"/>
          </a:xfrm>
          <a:prstGeom prst="wedgeRoundRectCallout">
            <a:avLst>
              <a:gd fmla="val -66166" name="adj1"/>
              <a:gd fmla="val 97166"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74" name="Google Shape;274;p23"/>
          <p:cNvSpPr txBox="1"/>
          <p:nvPr/>
        </p:nvSpPr>
        <p:spPr>
          <a:xfrm>
            <a:off x="3976683" y="1071550"/>
            <a:ext cx="1488292" cy="4256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83">
                <a:solidFill>
                  <a:schemeClr val="dk1"/>
                </a:solidFill>
                <a:latin typeface="Calibri"/>
                <a:ea typeface="Calibri"/>
                <a:cs typeface="Calibri"/>
                <a:sym typeface="Calibri"/>
              </a:rPr>
              <a:t>1. Escoger la línea de tendencia</a:t>
            </a:r>
            <a:endParaRPr/>
          </a:p>
        </p:txBody>
      </p:sp>
      <p:sp>
        <p:nvSpPr>
          <p:cNvPr id="275" name="Google Shape;275;p23"/>
          <p:cNvSpPr/>
          <p:nvPr/>
        </p:nvSpPr>
        <p:spPr>
          <a:xfrm>
            <a:off x="4452937" y="2738437"/>
            <a:ext cx="1488292" cy="595317"/>
          </a:xfrm>
          <a:prstGeom prst="wedgeRoundRectCallout">
            <a:avLst>
              <a:gd fmla="val -57633" name="adj1"/>
              <a:gd fmla="val 189165"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76" name="Google Shape;276;p23"/>
          <p:cNvSpPr txBox="1"/>
          <p:nvPr/>
        </p:nvSpPr>
        <p:spPr>
          <a:xfrm>
            <a:off x="4452937" y="2857500"/>
            <a:ext cx="1607355" cy="4256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83">
                <a:solidFill>
                  <a:schemeClr val="dk1"/>
                </a:solidFill>
                <a:latin typeface="Calibri"/>
                <a:ea typeface="Calibri"/>
                <a:cs typeface="Calibri"/>
                <a:sym typeface="Calibri"/>
              </a:rPr>
              <a:t>2. Mostrar la ecuación y el R2 en el gráfico</a:t>
            </a:r>
            <a:endParaRPr/>
          </a:p>
        </p:txBody>
      </p:sp>
      <p:sp>
        <p:nvSpPr>
          <p:cNvPr id="277" name="Google Shape;277;p23"/>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4"/>
          <p:cNvPicPr preferRelativeResize="0"/>
          <p:nvPr/>
        </p:nvPicPr>
        <p:blipFill rotWithShape="1">
          <a:blip r:embed="rId3">
            <a:alphaModFix/>
          </a:blip>
          <a:srcRect b="0" l="0" r="0" t="0"/>
          <a:stretch/>
        </p:blipFill>
        <p:spPr>
          <a:xfrm>
            <a:off x="4631532" y="3278187"/>
            <a:ext cx="3003021" cy="1799167"/>
          </a:xfrm>
          <a:prstGeom prst="rect">
            <a:avLst/>
          </a:prstGeom>
          <a:noFill/>
          <a:ln>
            <a:noFill/>
          </a:ln>
        </p:spPr>
      </p:pic>
      <p:sp>
        <p:nvSpPr>
          <p:cNvPr id="283" name="Google Shape;283;p24"/>
          <p:cNvSpPr/>
          <p:nvPr/>
        </p:nvSpPr>
        <p:spPr>
          <a:xfrm>
            <a:off x="1692011" y="4070615"/>
            <a:ext cx="2219854" cy="300302"/>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84" name="Google Shape;284;p24"/>
          <p:cNvSpPr/>
          <p:nvPr/>
        </p:nvSpPr>
        <p:spPr>
          <a:xfrm>
            <a:off x="5819511" y="3550709"/>
            <a:ext cx="1079500" cy="300303"/>
          </a:xfrm>
          <a:prstGeom prst="ellipse">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85" name="Google Shape;285;p24"/>
          <p:cNvSpPr txBox="1"/>
          <p:nvPr/>
        </p:nvSpPr>
        <p:spPr>
          <a:xfrm>
            <a:off x="1595417" y="654829"/>
            <a:ext cx="6540500" cy="4513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2333">
                <a:solidFill>
                  <a:srgbClr val="0099FF"/>
                </a:solidFill>
                <a:latin typeface="Calibri"/>
                <a:ea typeface="Calibri"/>
                <a:cs typeface="Calibri"/>
                <a:sym typeface="Calibri"/>
              </a:rPr>
              <a:t>Caso 3 – Solución</a:t>
            </a:r>
            <a:endParaRPr sz="2333">
              <a:solidFill>
                <a:srgbClr val="0099FF"/>
              </a:solidFill>
              <a:latin typeface="Calibri"/>
              <a:ea typeface="Calibri"/>
              <a:cs typeface="Calibri"/>
              <a:sym typeface="Calibri"/>
            </a:endParaRPr>
          </a:p>
        </p:txBody>
      </p:sp>
      <p:sp>
        <p:nvSpPr>
          <p:cNvPr id="286" name="Google Shape;286;p24"/>
          <p:cNvSpPr/>
          <p:nvPr/>
        </p:nvSpPr>
        <p:spPr>
          <a:xfrm>
            <a:off x="4988722" y="1904993"/>
            <a:ext cx="1488292" cy="595317"/>
          </a:xfrm>
          <a:prstGeom prst="wedgeRoundRectCallout">
            <a:avLst>
              <a:gd fmla="val -56033" name="adj1"/>
              <a:gd fmla="val 117167"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87" name="Google Shape;287;p24"/>
          <p:cNvSpPr/>
          <p:nvPr/>
        </p:nvSpPr>
        <p:spPr>
          <a:xfrm>
            <a:off x="4988722" y="1904993"/>
            <a:ext cx="1488292" cy="595317"/>
          </a:xfrm>
          <a:prstGeom prst="wedgeRoundRectCallout">
            <a:avLst>
              <a:gd fmla="val 35699" name="adj1"/>
              <a:gd fmla="val 142500" name="adj2"/>
              <a:gd fmla="val 16667"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88" name="Google Shape;288;p24"/>
          <p:cNvSpPr txBox="1"/>
          <p:nvPr/>
        </p:nvSpPr>
        <p:spPr>
          <a:xfrm>
            <a:off x="4929190" y="1964525"/>
            <a:ext cx="1488292" cy="4256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083">
                <a:solidFill>
                  <a:schemeClr val="dk1"/>
                </a:solidFill>
                <a:latin typeface="Calibri"/>
                <a:ea typeface="Calibri"/>
                <a:cs typeface="Calibri"/>
                <a:sym typeface="Calibri"/>
              </a:rPr>
              <a:t>Ambas soluciones coinciden</a:t>
            </a:r>
            <a:endParaRPr/>
          </a:p>
        </p:txBody>
      </p:sp>
      <p:pic>
        <p:nvPicPr>
          <p:cNvPr id="289" name="Google Shape;289;p24"/>
          <p:cNvPicPr preferRelativeResize="0"/>
          <p:nvPr/>
        </p:nvPicPr>
        <p:blipFill rotWithShape="1">
          <a:blip r:embed="rId4">
            <a:alphaModFix/>
          </a:blip>
          <a:srcRect b="0" l="0" r="0" t="0"/>
          <a:stretch/>
        </p:blipFill>
        <p:spPr>
          <a:xfrm>
            <a:off x="1254759" y="1500570"/>
            <a:ext cx="3596707" cy="2899102"/>
          </a:xfrm>
          <a:prstGeom prst="rect">
            <a:avLst/>
          </a:prstGeom>
          <a:noFill/>
          <a:ln>
            <a:noFill/>
          </a:ln>
        </p:spPr>
      </p:pic>
      <p:sp>
        <p:nvSpPr>
          <p:cNvPr id="290" name="Google Shape;290;p24"/>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Tipos de pronóstico de la demanda</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5" name="Shape 295"/>
        <p:cNvGrpSpPr/>
        <p:nvPr/>
      </p:nvGrpSpPr>
      <p:grpSpPr>
        <a:xfrm>
          <a:off x="0" y="0"/>
          <a:ext cx="0" cy="0"/>
          <a:chOff x="0" y="0"/>
          <a:chExt cx="0" cy="0"/>
        </a:xfrm>
      </p:grpSpPr>
      <p:sp>
        <p:nvSpPr>
          <p:cNvPr id="296" name="Google Shape;296;p25"/>
          <p:cNvSpPr/>
          <p:nvPr/>
        </p:nvSpPr>
        <p:spPr>
          <a:xfrm>
            <a:off x="13648"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 name="Google Shape;297;p25"/>
          <p:cNvSpPr/>
          <p:nvPr/>
        </p:nvSpPr>
        <p:spPr>
          <a:xfrm>
            <a:off x="621502" y="1195507"/>
            <a:ext cx="7928292" cy="32316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700"/>
              <a:buFont typeface="Calibri"/>
              <a:buNone/>
            </a:pPr>
            <a:r>
              <a:rPr b="0" i="0" lang="es-PE" sz="1700" u="none" cap="none" strike="noStrike">
                <a:solidFill>
                  <a:srgbClr val="FFFFFF"/>
                </a:solidFill>
                <a:latin typeface="Calibri"/>
                <a:ea typeface="Calibri"/>
                <a:cs typeface="Calibri"/>
                <a:sym typeface="Calibri"/>
              </a:rPr>
              <a:t>Los pronósticos son una parte crítica de la función del administrador de operaciones. Los pronósticos de la demanda dirigen los sistemas de producción, la capacidad y la programación de la empresa, y afectan las funciones de planeación financiera, marketing y personal.</a:t>
            </a:r>
            <a:endParaRPr/>
          </a:p>
          <a:p>
            <a:pPr indent="0" lvl="0" marL="0" marR="0" rtl="0" algn="l">
              <a:lnSpc>
                <a:spcPct val="100000"/>
              </a:lnSpc>
              <a:spcBef>
                <a:spcPts val="0"/>
              </a:spcBef>
              <a:spcAft>
                <a:spcPts val="0"/>
              </a:spcAft>
              <a:buClr>
                <a:schemeClr val="dk1"/>
              </a:buClr>
              <a:buSzPts val="1700"/>
              <a:buFont typeface="Calibri"/>
              <a:buNone/>
            </a:pPr>
            <a:r>
              <a:t/>
            </a:r>
            <a:endParaRPr b="0" i="0" sz="17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700"/>
              <a:buFont typeface="Calibri"/>
              <a:buNone/>
            </a:pPr>
            <a:r>
              <a:rPr b="0" i="0" lang="es-PE" sz="1700" u="none" cap="none" strike="noStrike">
                <a:solidFill>
                  <a:srgbClr val="FFFFFF"/>
                </a:solidFill>
                <a:latin typeface="Calibri"/>
                <a:ea typeface="Calibri"/>
                <a:cs typeface="Calibri"/>
                <a:sym typeface="Calibri"/>
              </a:rPr>
              <a:t>Los pronósticos cuantitativos emplean datos históricos y relaciones causales o asociativas para proyectar las demandas futuras.</a:t>
            </a:r>
            <a:endParaRPr/>
          </a:p>
          <a:p>
            <a:pPr indent="0" lvl="0" marL="0" marR="0" rtl="0" algn="l">
              <a:lnSpc>
                <a:spcPct val="100000"/>
              </a:lnSpc>
              <a:spcBef>
                <a:spcPts val="0"/>
              </a:spcBef>
              <a:spcAft>
                <a:spcPts val="0"/>
              </a:spcAft>
              <a:buClr>
                <a:schemeClr val="dk1"/>
              </a:buClr>
              <a:buSzPts val="1700"/>
              <a:buFont typeface="Calibri"/>
              <a:buNone/>
            </a:pPr>
            <a:r>
              <a:t/>
            </a:r>
            <a:endParaRPr b="0" i="0" sz="17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700"/>
              <a:buFont typeface="Calibri"/>
              <a:buNone/>
            </a:pPr>
            <a:r>
              <a:rPr b="0" i="0" lang="es-PE" sz="1700" u="none" cap="none" strike="noStrike">
                <a:solidFill>
                  <a:srgbClr val="FFFFFF"/>
                </a:solidFill>
                <a:latin typeface="Calibri"/>
                <a:ea typeface="Calibri"/>
                <a:cs typeface="Calibri"/>
                <a:sym typeface="Calibri"/>
              </a:rPr>
              <a:t>Ningún método de pronósticos es perfecto para todas las condiciones. A pesar de que la administración haya encontrado un enfoque satisfactorio, el monitoreo y el control de los pronósticos deben ser continuos para asegurar que los errores no sean demasiado grandes.</a:t>
            </a:r>
            <a:endParaRPr/>
          </a:p>
        </p:txBody>
      </p:sp>
      <p:sp>
        <p:nvSpPr>
          <p:cNvPr id="298" name="Google Shape;298;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700"/>
              <a:buFont typeface="Calibri"/>
              <a:buNone/>
            </a:pPr>
            <a:r>
              <a:rPr b="0" i="0" lang="es-PE" sz="1700" u="none" cap="none" strike="noStrike">
                <a:solidFill>
                  <a:srgbClr val="FFFFFF"/>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nvSpPr>
        <p:spPr>
          <a:xfrm>
            <a:off x="398994" y="724844"/>
            <a:ext cx="7881937" cy="881887"/>
          </a:xfrm>
          <a:prstGeom prst="rect">
            <a:avLst/>
          </a:prstGeom>
          <a:noFill/>
          <a:ln>
            <a:noFill/>
          </a:ln>
        </p:spPr>
        <p:txBody>
          <a:bodyPr anchorCtr="0" anchor="t" bIns="91425" lIns="91425" spcFirstLastPara="1" rIns="91425" wrap="square" tIns="91425">
            <a:noAutofit/>
          </a:bodyPr>
          <a:lstStyle/>
          <a:p>
            <a:pPr indent="-342900" lvl="0" marL="34290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Render, B; Heizer, J (2014). “Principios de Administración de Operaciones”. 9na edición. México, D.F. México. Editorial Pearson. </a:t>
            </a:r>
            <a:endParaRPr b="1" sz="1600">
              <a:solidFill>
                <a:schemeClr val="dk1"/>
              </a:solidFill>
              <a:latin typeface="Calibri"/>
              <a:ea typeface="Calibri"/>
              <a:cs typeface="Calibri"/>
              <a:sym typeface="Calibri"/>
            </a:endParaRPr>
          </a:p>
          <a:p>
            <a:pPr indent="0" lvl="0" marL="0" marR="0" rtl="0" algn="l">
              <a:spcBef>
                <a:spcPts val="32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p:txBody>
      </p:sp>
      <p:sp>
        <p:nvSpPr>
          <p:cNvPr id="304" name="Google Shape;304;p2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3"/>
          <p:cNvSpPr/>
          <p:nvPr/>
        </p:nvSpPr>
        <p:spPr>
          <a:xfrm>
            <a:off x="540774" y="3703125"/>
            <a:ext cx="8249265"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Definición de pronóstico</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Definición de pronóstico</a:t>
            </a:r>
            <a:endParaRPr sz="1400">
              <a:solidFill>
                <a:srgbClr val="438AD7"/>
              </a:solidFill>
              <a:latin typeface="Calibri"/>
              <a:ea typeface="Calibri"/>
              <a:cs typeface="Calibri"/>
              <a:sym typeface="Calibri"/>
            </a:endParaRPr>
          </a:p>
        </p:txBody>
      </p:sp>
      <p:sp>
        <p:nvSpPr>
          <p:cNvPr id="66" name="Google Shape;66;p4"/>
          <p:cNvSpPr txBox="1"/>
          <p:nvPr/>
        </p:nvSpPr>
        <p:spPr>
          <a:xfrm>
            <a:off x="288032" y="1217482"/>
            <a:ext cx="8676456" cy="576063"/>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lang="es-PE" sz="2400">
                <a:solidFill>
                  <a:schemeClr val="dk1"/>
                </a:solidFill>
                <a:latin typeface="Calibri"/>
                <a:ea typeface="Calibri"/>
                <a:cs typeface="Calibri"/>
                <a:sym typeface="Calibri"/>
              </a:rPr>
              <a:t>Pronosticar es el arte y ciencia de predecir los eventos futuros.</a:t>
            </a:r>
            <a:endParaRPr/>
          </a:p>
        </p:txBody>
      </p:sp>
      <p:sp>
        <p:nvSpPr>
          <p:cNvPr id="67" name="Google Shape;67;p4"/>
          <p:cNvSpPr txBox="1"/>
          <p:nvPr/>
        </p:nvSpPr>
        <p:spPr>
          <a:xfrm>
            <a:off x="288032" y="2441617"/>
            <a:ext cx="8244408" cy="286232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lang="es-PE" sz="1800">
                <a:solidFill>
                  <a:schemeClr val="dk1"/>
                </a:solidFill>
                <a:latin typeface="Calibri"/>
                <a:ea typeface="Calibri"/>
                <a:cs typeface="Calibri"/>
                <a:sym typeface="Calibri"/>
              </a:rPr>
              <a:t>La necesidad de los pronósticos ha ido creciendo y ahora estos son importantes en actividades tales como, el presupuesto de gastos, la expansión de planta, la compra de materias primas, etcétera.</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lang="es-PE" sz="1800">
                <a:solidFill>
                  <a:schemeClr val="dk1"/>
                </a:solidFill>
                <a:latin typeface="Calibri"/>
                <a:ea typeface="Calibri"/>
                <a:cs typeface="Calibri"/>
                <a:sym typeface="Calibri"/>
              </a:rPr>
              <a:t>El planeamiento de la producción a largo, mediano y corto plazo sería</a:t>
            </a:r>
            <a:br>
              <a:rPr lang="es-PE" sz="1800">
                <a:solidFill>
                  <a:schemeClr val="dk1"/>
                </a:solidFill>
                <a:latin typeface="Calibri"/>
                <a:ea typeface="Calibri"/>
                <a:cs typeface="Calibri"/>
                <a:sym typeface="Calibri"/>
              </a:rPr>
            </a:br>
            <a:r>
              <a:rPr lang="es-PE" sz="1800">
                <a:solidFill>
                  <a:schemeClr val="dk1"/>
                </a:solidFill>
                <a:latin typeface="Calibri"/>
                <a:ea typeface="Calibri"/>
                <a:cs typeface="Calibri"/>
                <a:sym typeface="Calibri"/>
              </a:rPr>
              <a:t>imposible si no se contara con algún tipo de pronóstico.</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lang="es-PE" sz="1800">
                <a:solidFill>
                  <a:schemeClr val="dk1"/>
                </a:solidFill>
                <a:latin typeface="Calibri"/>
                <a:ea typeface="Calibri"/>
                <a:cs typeface="Calibri"/>
                <a:sym typeface="Calibri"/>
              </a:rPr>
              <a:t>Pronosticar es un insumo para todos los tipos de planeación y control empresarial, dentro y fuera de la función de las operaciones productivas.</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5"/>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5"/>
          <p:cNvSpPr/>
          <p:nvPr/>
        </p:nvSpPr>
        <p:spPr>
          <a:xfrm>
            <a:off x="599767" y="4558531"/>
            <a:ext cx="91440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Importancia estratégica del pronóstico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Importancia estratégica del pronóstico</a:t>
            </a:r>
            <a:endParaRPr sz="1400">
              <a:solidFill>
                <a:srgbClr val="438AD7"/>
              </a:solidFill>
              <a:latin typeface="Calibri"/>
              <a:ea typeface="Calibri"/>
              <a:cs typeface="Calibri"/>
              <a:sym typeface="Calibri"/>
            </a:endParaRPr>
          </a:p>
        </p:txBody>
      </p:sp>
      <p:sp>
        <p:nvSpPr>
          <p:cNvPr id="81" name="Google Shape;81;p6"/>
          <p:cNvSpPr txBox="1"/>
          <p:nvPr/>
        </p:nvSpPr>
        <p:spPr>
          <a:xfrm>
            <a:off x="179512" y="1598528"/>
            <a:ext cx="87849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Los pronósticos de la demanda generan un efecto en tres actividades principalmente:</a:t>
            </a:r>
            <a:endParaRPr/>
          </a:p>
        </p:txBody>
      </p:sp>
      <p:sp>
        <p:nvSpPr>
          <p:cNvPr id="82" name="Google Shape;82;p6"/>
          <p:cNvSpPr txBox="1"/>
          <p:nvPr/>
        </p:nvSpPr>
        <p:spPr>
          <a:xfrm>
            <a:off x="467544" y="2244859"/>
            <a:ext cx="73448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1) </a:t>
            </a:r>
            <a:r>
              <a:rPr b="1" lang="es-PE" sz="2000" u="sng">
                <a:solidFill>
                  <a:schemeClr val="dk1"/>
                </a:solidFill>
                <a:latin typeface="Calibri"/>
                <a:ea typeface="Calibri"/>
                <a:cs typeface="Calibri"/>
                <a:sym typeface="Calibri"/>
              </a:rPr>
              <a:t>Gestión de la Cadena de Suministro</a:t>
            </a:r>
            <a:endParaRPr/>
          </a:p>
        </p:txBody>
      </p:sp>
      <p:sp>
        <p:nvSpPr>
          <p:cNvPr id="83" name="Google Shape;83;p6"/>
          <p:cNvSpPr/>
          <p:nvPr/>
        </p:nvSpPr>
        <p:spPr>
          <a:xfrm>
            <a:off x="467544" y="3275835"/>
            <a:ext cx="76328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Las buenas relaciones con el proveedor y, por ende, las ventajas de precio en materiales y partes, dependen de pronósticos adecuados.</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Importancia estratégica del pronóstico</a:t>
            </a:r>
            <a:endParaRPr sz="1400">
              <a:solidFill>
                <a:srgbClr val="438AD7"/>
              </a:solidFill>
              <a:latin typeface="Calibri"/>
              <a:ea typeface="Calibri"/>
              <a:cs typeface="Calibri"/>
              <a:sym typeface="Calibri"/>
            </a:endParaRPr>
          </a:p>
        </p:txBody>
      </p:sp>
      <p:sp>
        <p:nvSpPr>
          <p:cNvPr id="90" name="Google Shape;90;p7"/>
          <p:cNvSpPr txBox="1"/>
          <p:nvPr/>
        </p:nvSpPr>
        <p:spPr>
          <a:xfrm>
            <a:off x="251520" y="1064331"/>
            <a:ext cx="73448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2) </a:t>
            </a:r>
            <a:r>
              <a:rPr b="1" lang="es-PE" sz="2000" u="sng">
                <a:solidFill>
                  <a:schemeClr val="dk1"/>
                </a:solidFill>
                <a:latin typeface="Calibri"/>
                <a:ea typeface="Calibri"/>
                <a:cs typeface="Calibri"/>
                <a:sym typeface="Calibri"/>
              </a:rPr>
              <a:t>Recursos Humanos</a:t>
            </a:r>
            <a:endParaRPr/>
          </a:p>
        </p:txBody>
      </p:sp>
      <p:sp>
        <p:nvSpPr>
          <p:cNvPr id="91" name="Google Shape;91;p7"/>
          <p:cNvSpPr txBox="1"/>
          <p:nvPr/>
        </p:nvSpPr>
        <p:spPr>
          <a:xfrm>
            <a:off x="251520" y="1631066"/>
            <a:ext cx="86409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La contratación, la capacitación y el despido de los trabajadores dependen de la demanda anticipada. </a:t>
            </a:r>
            <a:endParaRPr/>
          </a:p>
        </p:txBody>
      </p:sp>
      <p:pic>
        <p:nvPicPr>
          <p:cNvPr id="92" name="Google Shape;92;p7"/>
          <p:cNvPicPr preferRelativeResize="0"/>
          <p:nvPr/>
        </p:nvPicPr>
        <p:blipFill rotWithShape="1">
          <a:blip r:embed="rId3">
            <a:alphaModFix/>
          </a:blip>
          <a:srcRect b="0" l="0" r="0" t="0"/>
          <a:stretch/>
        </p:blipFill>
        <p:spPr>
          <a:xfrm>
            <a:off x="3328482" y="2292805"/>
            <a:ext cx="2838450" cy="1609725"/>
          </a:xfrm>
          <a:prstGeom prst="rect">
            <a:avLst/>
          </a:prstGeom>
          <a:noFill/>
          <a:ln>
            <a:noFill/>
          </a:ln>
        </p:spPr>
      </p:pic>
      <p:sp>
        <p:nvSpPr>
          <p:cNvPr id="93" name="Google Shape;93;p7"/>
          <p:cNvSpPr txBox="1"/>
          <p:nvPr/>
        </p:nvSpPr>
        <p:spPr>
          <a:xfrm>
            <a:off x="448162" y="3967845"/>
            <a:ext cx="813140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Si el departamento de Recursos Humanos debe contratar trabajadores adicionales sin previo aviso, el periodo de capacitación disminuye y afecta la calidad de la fuerza de trabajo.</a:t>
            </a:r>
            <a:endParaRPr/>
          </a:p>
        </p:txBody>
      </p:sp>
      <p:pic>
        <p:nvPicPr>
          <p:cNvPr id="94" name="Google Shape;94;p7"/>
          <p:cNvPicPr preferRelativeResize="0"/>
          <p:nvPr/>
        </p:nvPicPr>
        <p:blipFill rotWithShape="1">
          <a:blip r:embed="rId4">
            <a:alphaModFix/>
          </a:blip>
          <a:srcRect b="0" l="0" r="0" t="0"/>
          <a:stretch/>
        </p:blipFill>
        <p:spPr>
          <a:xfrm>
            <a:off x="6495451" y="2581653"/>
            <a:ext cx="1860798" cy="1042047"/>
          </a:xfrm>
          <a:prstGeom prst="rect">
            <a:avLst/>
          </a:prstGeom>
          <a:noFill/>
          <a:ln>
            <a:noFill/>
          </a:ln>
        </p:spPr>
      </p:pic>
      <p:pic>
        <p:nvPicPr>
          <p:cNvPr descr="Image result for capacitaciÃ³n obreros" id="95" name="Google Shape;95;p7"/>
          <p:cNvPicPr preferRelativeResize="0"/>
          <p:nvPr/>
        </p:nvPicPr>
        <p:blipFill rotWithShape="1">
          <a:blip r:embed="rId5">
            <a:alphaModFix/>
          </a:blip>
          <a:srcRect b="0" l="0" r="0" t="0"/>
          <a:stretch/>
        </p:blipFill>
        <p:spPr>
          <a:xfrm>
            <a:off x="896799" y="2311252"/>
            <a:ext cx="2121704" cy="159127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Importancia estratégica del pronóstico</a:t>
            </a:r>
            <a:endParaRPr sz="1400">
              <a:solidFill>
                <a:srgbClr val="438AD7"/>
              </a:solidFill>
              <a:latin typeface="Calibri"/>
              <a:ea typeface="Calibri"/>
              <a:cs typeface="Calibri"/>
              <a:sym typeface="Calibri"/>
            </a:endParaRPr>
          </a:p>
        </p:txBody>
      </p:sp>
      <p:sp>
        <p:nvSpPr>
          <p:cNvPr id="102" name="Google Shape;102;p8"/>
          <p:cNvSpPr txBox="1"/>
          <p:nvPr/>
        </p:nvSpPr>
        <p:spPr>
          <a:xfrm>
            <a:off x="251520" y="1062199"/>
            <a:ext cx="87849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Los pronósticos de la demanda generan un efecto en tres actividades principalmente:</a:t>
            </a:r>
            <a:endParaRPr/>
          </a:p>
        </p:txBody>
      </p:sp>
      <p:sp>
        <p:nvSpPr>
          <p:cNvPr id="103" name="Google Shape;103;p8"/>
          <p:cNvSpPr txBox="1"/>
          <p:nvPr/>
        </p:nvSpPr>
        <p:spPr>
          <a:xfrm>
            <a:off x="251520" y="1672293"/>
            <a:ext cx="73448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3) </a:t>
            </a:r>
            <a:r>
              <a:rPr b="1" lang="es-PE" sz="2000" u="sng">
                <a:solidFill>
                  <a:schemeClr val="dk1"/>
                </a:solidFill>
                <a:latin typeface="Calibri"/>
                <a:ea typeface="Calibri"/>
                <a:cs typeface="Calibri"/>
                <a:sym typeface="Calibri"/>
              </a:rPr>
              <a:t>Capacidad</a:t>
            </a:r>
            <a:endParaRPr/>
          </a:p>
        </p:txBody>
      </p:sp>
      <p:sp>
        <p:nvSpPr>
          <p:cNvPr id="104" name="Google Shape;104;p8"/>
          <p:cNvSpPr txBox="1"/>
          <p:nvPr/>
        </p:nvSpPr>
        <p:spPr>
          <a:xfrm>
            <a:off x="467543" y="2305266"/>
            <a:ext cx="813140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Cuando la capacidad es inadecuada, los faltantes que resultan, pueden significar entregas poco confiables, pérdida de clientes y pérdida de participación en el mercado.</a:t>
            </a:r>
            <a:endParaRPr/>
          </a:p>
        </p:txBody>
      </p:sp>
      <p:sp>
        <p:nvSpPr>
          <p:cNvPr id="105" name="Google Shape;105;p8"/>
          <p:cNvSpPr txBox="1"/>
          <p:nvPr/>
        </p:nvSpPr>
        <p:spPr>
          <a:xfrm>
            <a:off x="467544" y="3222191"/>
            <a:ext cx="81314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Por otro lado, si existe capacidad en exceso, los costos pueden dispararse.</a:t>
            </a:r>
            <a:endParaRPr/>
          </a:p>
        </p:txBody>
      </p:sp>
      <p:pic>
        <p:nvPicPr>
          <p:cNvPr id="106" name="Google Shape;106;p8"/>
          <p:cNvPicPr preferRelativeResize="0"/>
          <p:nvPr/>
        </p:nvPicPr>
        <p:blipFill rotWithShape="1">
          <a:blip r:embed="rId3">
            <a:alphaModFix/>
          </a:blip>
          <a:srcRect b="0" l="0" r="0" t="0"/>
          <a:stretch/>
        </p:blipFill>
        <p:spPr>
          <a:xfrm>
            <a:off x="5170884" y="3793970"/>
            <a:ext cx="2857500" cy="1600200"/>
          </a:xfrm>
          <a:prstGeom prst="rect">
            <a:avLst/>
          </a:prstGeom>
          <a:noFill/>
          <a:ln>
            <a:noFill/>
          </a:ln>
        </p:spPr>
      </p:pic>
      <p:sp>
        <p:nvSpPr>
          <p:cNvPr id="107" name="Google Shape;107;p8"/>
          <p:cNvSpPr/>
          <p:nvPr/>
        </p:nvSpPr>
        <p:spPr>
          <a:xfrm>
            <a:off x="1377522" y="3849445"/>
            <a:ext cx="3240360" cy="1354384"/>
          </a:xfrm>
          <a:prstGeom prst="foldedCorner">
            <a:avLst>
              <a:gd fmla="val 16667" name="adj"/>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PE" sz="1400">
                <a:solidFill>
                  <a:schemeClr val="dk1"/>
                </a:solidFill>
                <a:latin typeface="Calibri"/>
                <a:ea typeface="Calibri"/>
                <a:cs typeface="Calibri"/>
                <a:sym typeface="Calibri"/>
              </a:rPr>
              <a:t>A pocas semanas de su lanzamiento hubo escasez de camisetas oficiales de la selección peruana de </a:t>
            </a:r>
            <a:r>
              <a:rPr lang="es-PE">
                <a:solidFill>
                  <a:schemeClr val="dk1"/>
                </a:solidFill>
                <a:latin typeface="Calibri"/>
                <a:ea typeface="Calibri"/>
                <a:cs typeface="Calibri"/>
                <a:sym typeface="Calibri"/>
              </a:rPr>
              <a:t>fútbol</a:t>
            </a:r>
            <a:r>
              <a:rPr lang="es-PE" sz="1400">
                <a:solidFill>
                  <a:schemeClr val="dk1"/>
                </a:solidFill>
                <a:latin typeface="Calibri"/>
                <a:ea typeface="Calibri"/>
                <a:cs typeface="Calibri"/>
                <a:sym typeface="Calibri"/>
              </a:rPr>
              <a:t> para el mundial Rusia 2018.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9"/>
          <p:cNvSpPr/>
          <p:nvPr/>
        </p:nvSpPr>
        <p:spPr>
          <a:xfrm>
            <a:off x="0" y="3703125"/>
            <a:ext cx="91440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Tipos de pronóstico de la demanda</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