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33" roundtripDataSignature="AMtx7mgq/kilmNG85GPDtYJuYk13wPNi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7F2D54-543F-4059-AED3-576DC576CAE4}">
  <a:tblStyle styleId="{D07F2D54-543F-4059-AED3-576DC576CAE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TQM se refiere al énfasis que toda organización pone en la calidad, desde el proveedor hasta el cliente. La TQM enfatiza el compromiso de la administración para dirigir continuamente a toda la compañía hacia la excelencia en todos los aspectos de los productos y servicios que son importantes para el cliente.</a:t>
            </a:r>
            <a:endParaRPr/>
          </a:p>
          <a:p>
            <a:pPr indent="0" lvl="0" marL="0" rtl="0" algn="l">
              <a:spcBef>
                <a:spcPts val="0"/>
              </a:spcBef>
              <a:spcAft>
                <a:spcPts val="0"/>
              </a:spcAft>
              <a:buNone/>
            </a:pPr>
            <a:r>
              <a:t/>
            </a:r>
            <a:endParaRPr/>
          </a:p>
          <a:p>
            <a:pPr indent="0" lvl="0" marL="0" rtl="0" algn="l">
              <a:spcBef>
                <a:spcPts val="0"/>
              </a:spcBef>
              <a:spcAft>
                <a:spcPts val="0"/>
              </a:spcAft>
              <a:buNone/>
            </a:pPr>
            <a:r>
              <a:rPr lang="es-PE"/>
              <a:t>Se han desarrollado seis conceptos para un programa efectivo de TQM.</a:t>
            </a:r>
            <a:endParaRPr/>
          </a:p>
          <a:p>
            <a:pPr indent="0" lvl="0" marL="0" rtl="0" algn="l">
              <a:spcBef>
                <a:spcPts val="0"/>
              </a:spcBef>
              <a:spcAft>
                <a:spcPts val="0"/>
              </a:spcAft>
              <a:buNone/>
            </a:pPr>
            <a:r>
              <a:t/>
            </a:r>
            <a:endParaRPr/>
          </a:p>
        </p:txBody>
      </p:sp>
      <p:sp>
        <p:nvSpPr>
          <p:cNvPr id="155" name="Google Shape;15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s-PE" sz="1200" u="none" strike="noStrike">
                <a:solidFill>
                  <a:schemeClr val="dk1"/>
                </a:solidFill>
                <a:latin typeface="Calibri"/>
                <a:ea typeface="Calibri"/>
                <a:cs typeface="Calibri"/>
                <a:sym typeface="Calibri"/>
              </a:rPr>
              <a:t>En un sentido </a:t>
            </a:r>
            <a:r>
              <a:rPr b="0" i="1" lang="es-PE" sz="1200" u="none" strike="noStrike">
                <a:solidFill>
                  <a:schemeClr val="dk1"/>
                </a:solidFill>
                <a:latin typeface="Calibri"/>
                <a:ea typeface="Calibri"/>
                <a:cs typeface="Calibri"/>
                <a:sym typeface="Calibri"/>
              </a:rPr>
              <a:t>estadístico</a:t>
            </a:r>
            <a:r>
              <a:rPr b="0" i="0" lang="es-PE" sz="1200" u="none" strike="noStrike">
                <a:solidFill>
                  <a:schemeClr val="dk1"/>
                </a:solidFill>
                <a:latin typeface="Calibri"/>
                <a:ea typeface="Calibri"/>
                <a:cs typeface="Calibri"/>
                <a:sym typeface="Calibri"/>
              </a:rPr>
              <a:t>, describe un proceso, producto o servicio con una capacidad extremadamente alta (precisión de 99.9997%).</a:t>
            </a:r>
            <a:endParaRPr/>
          </a:p>
          <a:p>
            <a:pPr indent="0" lvl="0" marL="0" rtl="0" algn="l">
              <a:spcBef>
                <a:spcPts val="0"/>
              </a:spcBef>
              <a:spcAft>
                <a:spcPts val="0"/>
              </a:spcAft>
              <a:buNone/>
            </a:pPr>
            <a:r>
              <a:rPr b="0" i="0" lang="es-PE" sz="1200" u="none" strike="noStrike">
                <a:solidFill>
                  <a:schemeClr val="dk1"/>
                </a:solidFill>
                <a:latin typeface="Calibri"/>
                <a:ea typeface="Calibri"/>
                <a:cs typeface="Calibri"/>
                <a:sym typeface="Calibri"/>
              </a:rPr>
              <a:t>La segunda definición de TQM para Seis Sigma es que se trata de un programa diseñado para reducir los defectos a fin de ayudar a disminuir costos, ahorrar tiempo y mejorar la satisfacción del cliente.</a:t>
            </a:r>
            <a:endParaRPr/>
          </a:p>
          <a:p>
            <a:pPr indent="0" lvl="0" marL="0" rtl="0" algn="l">
              <a:spcBef>
                <a:spcPts val="0"/>
              </a:spcBef>
              <a:spcAft>
                <a:spcPts val="0"/>
              </a:spcAft>
              <a:buNone/>
            </a:pPr>
            <a:r>
              <a:rPr b="0" i="0" lang="es-PE" sz="1200" u="none" strike="noStrike">
                <a:solidFill>
                  <a:schemeClr val="dk1"/>
                </a:solidFill>
                <a:latin typeface="Calibri"/>
                <a:ea typeface="Calibri"/>
                <a:cs typeface="Calibri"/>
                <a:sym typeface="Calibri"/>
              </a:rPr>
              <a:t>* Es una </a:t>
            </a:r>
            <a:r>
              <a:rPr b="0" i="1" lang="es-PE" sz="1200" u="none" strike="noStrike">
                <a:solidFill>
                  <a:schemeClr val="dk1"/>
                </a:solidFill>
                <a:latin typeface="Calibri"/>
                <a:ea typeface="Calibri"/>
                <a:cs typeface="Calibri"/>
                <a:sym typeface="Calibri"/>
              </a:rPr>
              <a:t>estrategia </a:t>
            </a:r>
            <a:r>
              <a:rPr b="0" i="0" lang="es-PE" sz="1200" u="none" strike="noStrike">
                <a:solidFill>
                  <a:schemeClr val="dk1"/>
                </a:solidFill>
                <a:latin typeface="Calibri"/>
                <a:ea typeface="Calibri"/>
                <a:cs typeface="Calibri"/>
                <a:sym typeface="Calibri"/>
              </a:rPr>
              <a:t>porque se enfoca en la satisfacción total del cliente.</a:t>
            </a:r>
            <a:endParaRPr/>
          </a:p>
          <a:p>
            <a:pPr indent="0" lvl="0" marL="0" rtl="0" algn="l">
              <a:spcBef>
                <a:spcPts val="0"/>
              </a:spcBef>
              <a:spcAft>
                <a:spcPts val="0"/>
              </a:spcAft>
              <a:buNone/>
            </a:pPr>
            <a:r>
              <a:rPr b="1" i="0" lang="es-PE" sz="1200" u="none" strike="noStrike">
                <a:solidFill>
                  <a:schemeClr val="dk1"/>
                </a:solidFill>
                <a:latin typeface="Calibri"/>
                <a:ea typeface="Calibri"/>
                <a:cs typeface="Calibri"/>
                <a:sym typeface="Calibri"/>
              </a:rPr>
              <a:t>* </a:t>
            </a:r>
            <a:r>
              <a:rPr b="0" i="0" lang="es-PE" sz="1200" u="none" strike="noStrike">
                <a:solidFill>
                  <a:schemeClr val="dk1"/>
                </a:solidFill>
                <a:latin typeface="Calibri"/>
                <a:ea typeface="Calibri"/>
                <a:cs typeface="Calibri"/>
                <a:sym typeface="Calibri"/>
              </a:rPr>
              <a:t>Es una </a:t>
            </a:r>
            <a:r>
              <a:rPr b="0" i="1" lang="es-PE" sz="1200" u="none" strike="noStrike">
                <a:solidFill>
                  <a:schemeClr val="dk1"/>
                </a:solidFill>
                <a:latin typeface="Calibri"/>
                <a:ea typeface="Calibri"/>
                <a:cs typeface="Calibri"/>
                <a:sym typeface="Calibri"/>
              </a:rPr>
              <a:t>disciplina </a:t>
            </a:r>
            <a:r>
              <a:rPr b="0" i="0" lang="es-PE" sz="1200" u="none" strike="noStrike">
                <a:solidFill>
                  <a:schemeClr val="dk1"/>
                </a:solidFill>
                <a:latin typeface="Calibri"/>
                <a:ea typeface="Calibri"/>
                <a:cs typeface="Calibri"/>
                <a:sym typeface="Calibri"/>
              </a:rPr>
              <a:t>porque sigue el modelo formal de mejora Seis Sigma conocido por sus siglas en inglés como </a:t>
            </a:r>
            <a:r>
              <a:rPr b="1" i="0" lang="es-PE" sz="1200" u="none" strike="noStrike">
                <a:solidFill>
                  <a:schemeClr val="dk1"/>
                </a:solidFill>
                <a:latin typeface="Calibri"/>
                <a:ea typeface="Calibri"/>
                <a:cs typeface="Calibri"/>
                <a:sym typeface="Calibri"/>
              </a:rPr>
              <a:t>DMAIC</a:t>
            </a:r>
            <a:r>
              <a:rPr b="0" i="0" lang="es-PE" sz="1200" u="none" strike="noStrike">
                <a:solidFill>
                  <a:schemeClr val="dk1"/>
                </a:solidFill>
                <a:latin typeface="Calibri"/>
                <a:ea typeface="Calibri"/>
                <a:cs typeface="Calibri"/>
                <a:sym typeface="Calibri"/>
              </a:rPr>
              <a:t>, por sus siglas en inglés.</a:t>
            </a:r>
            <a:endParaRPr/>
          </a:p>
          <a:p>
            <a:pPr indent="0" lvl="0" marL="0" rtl="0" algn="l">
              <a:spcBef>
                <a:spcPts val="0"/>
              </a:spcBef>
              <a:spcAft>
                <a:spcPts val="0"/>
              </a:spcAft>
              <a:buNone/>
            </a:pPr>
            <a:r>
              <a:t/>
            </a:r>
            <a:endParaRPr/>
          </a:p>
        </p:txBody>
      </p:sp>
      <p:sp>
        <p:nvSpPr>
          <p:cNvPr id="180" name="Google Shape;18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s-PE" sz="1200" u="none" strike="noStrike">
                <a:solidFill>
                  <a:schemeClr val="dk1"/>
                </a:solidFill>
                <a:latin typeface="Calibri"/>
                <a:ea typeface="Calibri"/>
                <a:cs typeface="Calibri"/>
                <a:sym typeface="Calibri"/>
              </a:rPr>
              <a:t>Las </a:t>
            </a:r>
            <a:r>
              <a:rPr b="1" i="0" lang="es-PE" sz="1200" u="none" strike="noStrike">
                <a:solidFill>
                  <a:schemeClr val="dk1"/>
                </a:solidFill>
                <a:latin typeface="Calibri"/>
                <a:ea typeface="Calibri"/>
                <a:cs typeface="Calibri"/>
                <a:sym typeface="Calibri"/>
              </a:rPr>
              <a:t>gráficas de Pareto </a:t>
            </a:r>
            <a:r>
              <a:rPr b="0" i="0" lang="es-PE" sz="1200" u="none" strike="noStrike">
                <a:solidFill>
                  <a:schemeClr val="dk1"/>
                </a:solidFill>
                <a:latin typeface="Calibri"/>
                <a:ea typeface="Calibri"/>
                <a:cs typeface="Calibri"/>
                <a:sym typeface="Calibri"/>
              </a:rPr>
              <a:t>son un método empleado para organizar errores, problemas o defectos, con el propósito de ayudar a enfocar los esfuerzos para encontrar la solución de problemas.</a:t>
            </a:r>
            <a:endParaRPr/>
          </a:p>
          <a:p>
            <a:pPr indent="0" lvl="0" marL="0" rtl="0" algn="l">
              <a:spcBef>
                <a:spcPts val="0"/>
              </a:spcBef>
              <a:spcAft>
                <a:spcPts val="0"/>
              </a:spcAft>
              <a:buNone/>
            </a:pPr>
            <a:r>
              <a:t/>
            </a:r>
            <a:endParaRPr/>
          </a:p>
        </p:txBody>
      </p:sp>
      <p:sp>
        <p:nvSpPr>
          <p:cNvPr id="294" name="Google Shape;294;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s-PE" sz="1200" u="none" strike="noStrike">
                <a:solidFill>
                  <a:schemeClr val="dk1"/>
                </a:solidFill>
                <a:latin typeface="Calibri"/>
                <a:ea typeface="Calibri"/>
                <a:cs typeface="Calibri"/>
                <a:sym typeface="Calibri"/>
              </a:rPr>
              <a:t>Los </a:t>
            </a:r>
            <a:r>
              <a:rPr b="1" i="0" lang="es-PE" sz="1200" u="none" strike="noStrike">
                <a:solidFill>
                  <a:schemeClr val="dk1"/>
                </a:solidFill>
                <a:latin typeface="Calibri"/>
                <a:ea typeface="Calibri"/>
                <a:cs typeface="Calibri"/>
                <a:sym typeface="Calibri"/>
              </a:rPr>
              <a:t>diagramas de flujo </a:t>
            </a:r>
            <a:r>
              <a:rPr b="0" i="0" lang="es-PE" sz="1200" u="none" strike="noStrike">
                <a:solidFill>
                  <a:schemeClr val="dk1"/>
                </a:solidFill>
                <a:latin typeface="Calibri"/>
                <a:ea typeface="Calibri"/>
                <a:cs typeface="Calibri"/>
                <a:sym typeface="Calibri"/>
              </a:rPr>
              <a:t>presentan gráficamente un proceso o sistema utilizando cuadros y líneas interconectadas.</a:t>
            </a:r>
            <a:endParaRPr/>
          </a:p>
          <a:p>
            <a:pPr indent="0" lvl="0" marL="0" rtl="0" algn="l">
              <a:spcBef>
                <a:spcPts val="0"/>
              </a:spcBef>
              <a:spcAft>
                <a:spcPts val="0"/>
              </a:spcAft>
              <a:buNone/>
            </a:pPr>
            <a:r>
              <a:rPr b="0" i="0" lang="es-PE" sz="1200" u="none" strike="noStrike">
                <a:solidFill>
                  <a:schemeClr val="dk1"/>
                </a:solidFill>
                <a:latin typeface="Calibri"/>
                <a:ea typeface="Calibri"/>
                <a:cs typeface="Calibri"/>
                <a:sym typeface="Calibri"/>
              </a:rPr>
              <a:t>Son sencillos, pero excelentes cuando se busca explicar un proceso o se pretende que tenga sentido.</a:t>
            </a:r>
            <a:endParaRPr/>
          </a:p>
          <a:p>
            <a:pPr indent="0" lvl="0" marL="0" rtl="0" algn="l">
              <a:spcBef>
                <a:spcPts val="0"/>
              </a:spcBef>
              <a:spcAft>
                <a:spcPts val="0"/>
              </a:spcAft>
              <a:buNone/>
            </a:pPr>
            <a:r>
              <a:t/>
            </a:r>
            <a:endParaRPr/>
          </a:p>
        </p:txBody>
      </p:sp>
      <p:sp>
        <p:nvSpPr>
          <p:cNvPr id="303" name="Google Shape;30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s-PE" sz="1200" u="none" strike="noStrike">
                <a:solidFill>
                  <a:schemeClr val="dk1"/>
                </a:solidFill>
                <a:latin typeface="Calibri"/>
                <a:ea typeface="Calibri"/>
                <a:cs typeface="Calibri"/>
                <a:sym typeface="Calibri"/>
              </a:rPr>
              <a:t>Los histogramas muestran el intervalo de valores de una medida y la frecuencia con que ocurre cada valor. </a:t>
            </a:r>
            <a:endParaRPr/>
          </a:p>
          <a:p>
            <a:pPr indent="0" lvl="0" marL="0" rtl="0" algn="l">
              <a:spcBef>
                <a:spcPts val="0"/>
              </a:spcBef>
              <a:spcAft>
                <a:spcPts val="0"/>
              </a:spcAft>
              <a:buNone/>
            </a:pPr>
            <a:r>
              <a:rPr b="0" i="0" lang="es-PE" sz="1200" u="none" strike="noStrike">
                <a:solidFill>
                  <a:schemeClr val="dk1"/>
                </a:solidFill>
                <a:latin typeface="Calibri"/>
                <a:ea typeface="Calibri"/>
                <a:cs typeface="Calibri"/>
                <a:sym typeface="Calibri"/>
              </a:rPr>
              <a:t>Muestran las lecturas que ocurren con mayor frecuencia, así como las variaciones en las medidas.</a:t>
            </a:r>
            <a:endParaRPr/>
          </a:p>
          <a:p>
            <a:pPr indent="0" lvl="0" marL="0" rtl="0" algn="l">
              <a:spcBef>
                <a:spcPts val="0"/>
              </a:spcBef>
              <a:spcAft>
                <a:spcPts val="0"/>
              </a:spcAft>
              <a:buNone/>
            </a:pPr>
            <a:r>
              <a:t/>
            </a:r>
            <a:endParaRPr/>
          </a:p>
        </p:txBody>
      </p:sp>
      <p:sp>
        <p:nvSpPr>
          <p:cNvPr id="311" name="Google Shape;311;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s-PE" sz="1200" u="none" strike="noStrike">
                <a:solidFill>
                  <a:schemeClr val="dk1"/>
                </a:solidFill>
                <a:latin typeface="Calibri"/>
                <a:ea typeface="Calibri"/>
                <a:cs typeface="Calibri"/>
                <a:sym typeface="Calibri"/>
              </a:rPr>
              <a:t>Las </a:t>
            </a:r>
            <a:r>
              <a:rPr b="1" i="0" lang="es-PE" sz="1200" u="none" strike="noStrike">
                <a:solidFill>
                  <a:schemeClr val="dk1"/>
                </a:solidFill>
                <a:latin typeface="Calibri"/>
                <a:ea typeface="Calibri"/>
                <a:cs typeface="Calibri"/>
                <a:sym typeface="Calibri"/>
              </a:rPr>
              <a:t>gráficas de control </a:t>
            </a:r>
            <a:r>
              <a:rPr b="0" i="0" lang="es-PE" sz="1200" u="none" strike="noStrike">
                <a:solidFill>
                  <a:schemeClr val="dk1"/>
                </a:solidFill>
                <a:latin typeface="Calibri"/>
                <a:ea typeface="Calibri"/>
                <a:cs typeface="Calibri"/>
                <a:sym typeface="Calibri"/>
              </a:rPr>
              <a:t>son presentaciones gráficas de datos ubicados en el tiempo que muestran los límites inferior y superior permitidos para el proceso que se desea controlar.</a:t>
            </a:r>
            <a:endParaRPr/>
          </a:p>
          <a:p>
            <a:pPr indent="0" lvl="0" marL="0" rtl="0" algn="l">
              <a:spcBef>
                <a:spcPts val="0"/>
              </a:spcBef>
              <a:spcAft>
                <a:spcPts val="0"/>
              </a:spcAft>
              <a:buNone/>
            </a:pPr>
            <a:r>
              <a:rPr b="0" i="0" lang="es-PE" sz="1200" u="none" strike="noStrike">
                <a:solidFill>
                  <a:schemeClr val="dk1"/>
                </a:solidFill>
                <a:latin typeface="Calibri"/>
                <a:ea typeface="Calibri"/>
                <a:cs typeface="Calibri"/>
                <a:sym typeface="Calibri"/>
              </a:rPr>
              <a:t>Las gráficas de control están construidas de tal forma que permiten la rápida comparación de los nuevos datos contra la información del desempeño anterior. Tomamos muestras de la salida del proceso y graficamos el promedio de estas muestras en una gráfica que contenga los límites. En una gráfica de control, los límites inferior y superior se definen en unidades de temperatura, presión, peso, longitud, etcétera.</a:t>
            </a:r>
            <a:endParaRPr/>
          </a:p>
          <a:p>
            <a:pPr indent="0" lvl="0" marL="0" rtl="0" algn="l">
              <a:spcBef>
                <a:spcPts val="0"/>
              </a:spcBef>
              <a:spcAft>
                <a:spcPts val="0"/>
              </a:spcAft>
              <a:buNone/>
            </a:pPr>
            <a:r>
              <a:t/>
            </a:r>
            <a:endParaRPr/>
          </a:p>
        </p:txBody>
      </p:sp>
      <p:sp>
        <p:nvSpPr>
          <p:cNvPr id="319" name="Google Shape;319;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 name="Google Shape;4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p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PE"/>
              <a:t>Depende de la percepción del cliente y de lo que está buscando.</a:t>
            </a:r>
            <a:endParaRPr/>
          </a:p>
          <a:p>
            <a:pPr indent="0" lvl="0" marL="0" rtl="0" algn="l">
              <a:spcBef>
                <a:spcPts val="0"/>
              </a:spcBef>
              <a:spcAft>
                <a:spcPts val="0"/>
              </a:spcAft>
              <a:buNone/>
            </a:pPr>
            <a:r>
              <a:t/>
            </a:r>
            <a:endParaRPr/>
          </a:p>
        </p:txBody>
      </p:sp>
      <p:sp>
        <p:nvSpPr>
          <p:cNvPr id="65" name="Google Shape;6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La mejora en los niveles de calidad permiten aumentar las ventas por medio de respuestas ágiles, optimización de precios y mejores recomendaciones por parte de los clientes  a otros potenciales clientes.</a:t>
            </a:r>
            <a:endParaRPr/>
          </a:p>
          <a:p>
            <a:pPr indent="0" lvl="0" marL="0" rtl="0" algn="l">
              <a:spcBef>
                <a:spcPts val="0"/>
              </a:spcBef>
              <a:spcAft>
                <a:spcPts val="0"/>
              </a:spcAft>
              <a:buNone/>
            </a:pPr>
            <a:r>
              <a:rPr lang="es-PE"/>
              <a:t>Asimismo, las mejoras en la calidad permiten lograr reducciones de costos por medio de incrementos en la productividad, reducciones de mermas y menores quejas de parte de los clientes.</a:t>
            </a:r>
            <a:endParaRPr/>
          </a:p>
          <a:p>
            <a:pPr indent="0" lvl="0" marL="0" rtl="0" algn="l">
              <a:spcBef>
                <a:spcPts val="0"/>
              </a:spcBef>
              <a:spcAft>
                <a:spcPts val="0"/>
              </a:spcAft>
              <a:buNone/>
            </a:pPr>
            <a:r>
              <a:rPr lang="es-PE"/>
              <a:t>Todo esto lleva a tener resultados de aumento en la rentabilidad de las organizaciones.</a:t>
            </a:r>
            <a:endParaRPr/>
          </a:p>
          <a:p>
            <a:pPr indent="0" lvl="0" marL="0" rtl="0" algn="l">
              <a:spcBef>
                <a:spcPts val="0"/>
              </a:spcBef>
              <a:spcAft>
                <a:spcPts val="0"/>
              </a:spcAft>
              <a:buNone/>
            </a:pPr>
            <a:r>
              <a:t/>
            </a:r>
            <a:endParaRPr/>
          </a:p>
        </p:txBody>
      </p:sp>
      <p:sp>
        <p:nvSpPr>
          <p:cNvPr id="94" name="Google Shape;9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7"/>
          <p:cNvGrpSpPr/>
          <p:nvPr/>
        </p:nvGrpSpPr>
        <p:grpSpPr>
          <a:xfrm>
            <a:off x="944054" y="5369051"/>
            <a:ext cx="7804380" cy="215444"/>
            <a:chOff x="944054" y="5369051"/>
            <a:chExt cx="7804380" cy="215444"/>
          </a:xfrm>
        </p:grpSpPr>
        <p:sp>
          <p:nvSpPr>
            <p:cNvPr id="11" name="Google Shape;11;p27"/>
            <p:cNvSpPr txBox="1"/>
            <p:nvPr/>
          </p:nvSpPr>
          <p:spPr>
            <a:xfrm>
              <a:off x="944054" y="5369051"/>
              <a:ext cx="1848583"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800" u="none" cap="none" strike="noStrike">
                  <a:solidFill>
                    <a:srgbClr val="7F7F7F"/>
                  </a:solidFill>
                  <a:latin typeface="Calibri"/>
                  <a:ea typeface="Calibri"/>
                  <a:cs typeface="Calibri"/>
                  <a:sym typeface="Calibri"/>
                </a:rPr>
                <a:t>GESTIÓN DE OPERACIONES •  SESIÓN 05</a:t>
              </a:r>
              <a:endParaRPr sz="800">
                <a:solidFill>
                  <a:srgbClr val="7F7F7F"/>
                </a:solidFill>
                <a:latin typeface="Calibri"/>
                <a:ea typeface="Calibri"/>
                <a:cs typeface="Calibri"/>
                <a:sym typeface="Calibri"/>
              </a:endParaRPr>
            </a:p>
          </p:txBody>
        </p:sp>
        <p:sp>
          <p:nvSpPr>
            <p:cNvPr id="12" name="Google Shape;12;p27"/>
            <p:cNvSpPr/>
            <p:nvPr/>
          </p:nvSpPr>
          <p:spPr>
            <a:xfrm>
              <a:off x="7340677" y="5384440"/>
              <a:ext cx="1407757"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PE" sz="600">
                  <a:solidFill>
                    <a:srgbClr val="7F7F7F"/>
                  </a:solidFill>
                  <a:latin typeface="Calibri"/>
                  <a:ea typeface="Calibri"/>
                  <a:cs typeface="Calibri"/>
                  <a:sym typeface="Calibri"/>
                </a:rPr>
                <a:t>© ISIL. Todos los derechos reservados</a:t>
              </a:r>
              <a:endParaRPr/>
            </a:p>
          </p:txBody>
        </p:sp>
      </p:grpSp>
      <p:pic>
        <p:nvPicPr>
          <p:cNvPr id="13" name="Google Shape;13;p27"/>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 name="Google Shape;28;p1"/>
          <p:cNvSpPr txBox="1"/>
          <p:nvPr/>
        </p:nvSpPr>
        <p:spPr>
          <a:xfrm>
            <a:off x="2088505" y="1653293"/>
            <a:ext cx="87315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lt1"/>
                </a:solidFill>
                <a:latin typeface="Calibri"/>
                <a:ea typeface="Calibri"/>
                <a:cs typeface="Calibri"/>
                <a:sym typeface="Calibri"/>
              </a:rPr>
              <a:t>SESIÓN</a:t>
            </a:r>
            <a:endParaRPr/>
          </a:p>
        </p:txBody>
      </p:sp>
      <p:sp>
        <p:nvSpPr>
          <p:cNvPr id="29" name="Google Shape;29;p1"/>
          <p:cNvSpPr txBox="1"/>
          <p:nvPr/>
        </p:nvSpPr>
        <p:spPr>
          <a:xfrm>
            <a:off x="2051281" y="1730819"/>
            <a:ext cx="96425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5800">
                <a:solidFill>
                  <a:srgbClr val="FFFFFF"/>
                </a:solidFill>
                <a:latin typeface="Calibri"/>
                <a:ea typeface="Calibri"/>
                <a:cs typeface="Calibri"/>
                <a:sym typeface="Calibri"/>
              </a:rPr>
              <a:t>05</a:t>
            </a:r>
            <a:endParaRPr sz="5800">
              <a:solidFill>
                <a:srgbClr val="FFFFFF"/>
              </a:solidFill>
              <a:latin typeface="Calibri"/>
              <a:ea typeface="Calibri"/>
              <a:cs typeface="Calibri"/>
              <a:sym typeface="Calibri"/>
            </a:endParaRPr>
          </a:p>
        </p:txBody>
      </p:sp>
      <p:cxnSp>
        <p:nvCxnSpPr>
          <p:cNvPr id="30" name="Google Shape;30;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
        <p:nvSpPr>
          <p:cNvPr id="31" name="Google Shape;31;p1"/>
          <p:cNvSpPr txBox="1"/>
          <p:nvPr/>
        </p:nvSpPr>
        <p:spPr>
          <a:xfrm>
            <a:off x="3159592" y="1674447"/>
            <a:ext cx="4596087" cy="989823"/>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s-PE" sz="3600">
                <a:solidFill>
                  <a:srgbClr val="FFFFFF"/>
                </a:solidFill>
                <a:latin typeface="Calibri"/>
                <a:ea typeface="Calibri"/>
                <a:cs typeface="Calibri"/>
                <a:sym typeface="Calibri"/>
              </a:rPr>
              <a:t>Administración de la Calidad</a:t>
            </a:r>
            <a:endParaRPr/>
          </a:p>
        </p:txBody>
      </p:sp>
      <p:sp>
        <p:nvSpPr>
          <p:cNvPr id="32" name="Google Shape;32;p1"/>
          <p:cNvSpPr txBox="1"/>
          <p:nvPr/>
        </p:nvSpPr>
        <p:spPr>
          <a:xfrm>
            <a:off x="3175138" y="3008050"/>
            <a:ext cx="5313769" cy="958980"/>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Definición de calidad</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Relación entre calidad y estrategia</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Elementos de un modelo de calidad total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 name="Google Shape;151;p10"/>
          <p:cNvSpPr/>
          <p:nvPr/>
        </p:nvSpPr>
        <p:spPr>
          <a:xfrm>
            <a:off x="564444" y="4448191"/>
            <a:ext cx="914400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Elementos de un modelo de calidad total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nvSpPr>
        <p:spPr>
          <a:xfrm>
            <a:off x="932380" y="917804"/>
            <a:ext cx="7026309" cy="1560173"/>
          </a:xfrm>
          <a:prstGeom prst="rect">
            <a:avLst/>
          </a:prstGeom>
          <a:noFill/>
          <a:ln cap="flat" cmpd="sng" w="28575">
            <a:solidFill>
              <a:srgbClr val="FF0000"/>
            </a:solidFill>
            <a:prstDash val="dash"/>
            <a:miter lim="800000"/>
            <a:headEnd len="sm" w="sm" type="none"/>
            <a:tailEnd len="sm" w="sm" type="none"/>
          </a:ln>
        </p:spPr>
        <p:txBody>
          <a:bodyPr anchorCtr="0" anchor="t" bIns="38100" lIns="76200" spcFirstLastPara="1" rIns="76200" wrap="square" tIns="38100">
            <a:noAutofit/>
          </a:bodyPr>
          <a:lstStyle/>
          <a:p>
            <a:pPr indent="0" lvl="0" marL="0" marR="0" rtl="0" algn="just">
              <a:spcBef>
                <a:spcPts val="0"/>
              </a:spcBef>
              <a:spcAft>
                <a:spcPts val="0"/>
              </a:spcAft>
              <a:buClr>
                <a:srgbClr val="00B0F0"/>
              </a:buClr>
              <a:buSzPts val="2000"/>
              <a:buFont typeface="Calibri"/>
              <a:buNone/>
            </a:pPr>
            <a:r>
              <a:t/>
            </a:r>
            <a:endParaRPr sz="2000">
              <a:solidFill>
                <a:schemeClr val="dk1"/>
              </a:solidFill>
              <a:latin typeface="Calibri"/>
              <a:ea typeface="Calibri"/>
              <a:cs typeface="Calibri"/>
              <a:sym typeface="Calibri"/>
            </a:endParaRPr>
          </a:p>
          <a:p>
            <a:pPr indent="0" lvl="0" marL="0" marR="0" rtl="0" algn="just">
              <a:spcBef>
                <a:spcPts val="400"/>
              </a:spcBef>
              <a:spcAft>
                <a:spcPts val="0"/>
              </a:spcAft>
              <a:buClr>
                <a:srgbClr val="00B0F0"/>
              </a:buClr>
              <a:buSzPts val="2000"/>
              <a:buFont typeface="Calibri"/>
              <a:buNone/>
            </a:pPr>
            <a:r>
              <a:rPr lang="es-PE" sz="2000">
                <a:solidFill>
                  <a:schemeClr val="dk1"/>
                </a:solidFill>
                <a:latin typeface="Calibri"/>
                <a:ea typeface="Calibri"/>
                <a:cs typeface="Calibri"/>
                <a:sym typeface="Calibri"/>
              </a:rPr>
              <a:t>TQM: Administración de toda una organización de manera que se logre la excelencia en todos los aspectos de los productos y servicios que son importantes para el cliente.</a:t>
            </a:r>
            <a:endParaRPr/>
          </a:p>
        </p:txBody>
      </p:sp>
      <p:sp>
        <p:nvSpPr>
          <p:cNvPr id="158" name="Google Shape;158;p11"/>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Elementos de un modelo de calidad total</a:t>
            </a:r>
            <a:endParaRPr sz="1400">
              <a:solidFill>
                <a:srgbClr val="438AD7"/>
              </a:solidFill>
              <a:latin typeface="Calibri"/>
              <a:ea typeface="Calibri"/>
              <a:cs typeface="Calibri"/>
              <a:sym typeface="Calibri"/>
            </a:endParaRPr>
          </a:p>
        </p:txBody>
      </p:sp>
      <p:sp>
        <p:nvSpPr>
          <p:cNvPr id="159" name="Google Shape;159;p11"/>
          <p:cNvSpPr txBox="1"/>
          <p:nvPr/>
        </p:nvSpPr>
        <p:spPr>
          <a:xfrm>
            <a:off x="1095654" y="2777006"/>
            <a:ext cx="7344816" cy="156966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1600"/>
              <a:buFont typeface="Calibri"/>
              <a:buAutoNum type="arabicParenR"/>
            </a:pPr>
            <a:r>
              <a:rPr b="1" lang="es-PE" sz="1600">
                <a:solidFill>
                  <a:schemeClr val="dk1"/>
                </a:solidFill>
                <a:latin typeface="Calibri"/>
                <a:ea typeface="Calibri"/>
                <a:cs typeface="Calibri"/>
                <a:sym typeface="Calibri"/>
              </a:rPr>
              <a:t>Ciclo de Mejora Continua</a:t>
            </a:r>
            <a:endParaRPr b="1" sz="16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1600"/>
              <a:buFont typeface="Calibri"/>
              <a:buAutoNum type="arabicParenR"/>
            </a:pPr>
            <a:r>
              <a:rPr b="1" lang="es-PE" sz="1600">
                <a:solidFill>
                  <a:schemeClr val="dk1"/>
                </a:solidFill>
                <a:latin typeface="Calibri"/>
                <a:ea typeface="Calibri"/>
                <a:cs typeface="Calibri"/>
                <a:sym typeface="Calibri"/>
              </a:rPr>
              <a:t>Seis Sigma</a:t>
            </a:r>
            <a:endParaRPr b="1" sz="16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1600"/>
              <a:buFont typeface="Calibri"/>
              <a:buAutoNum type="arabicParenR"/>
            </a:pPr>
            <a:r>
              <a:rPr b="1" lang="es-PE" sz="1600">
                <a:solidFill>
                  <a:schemeClr val="dk1"/>
                </a:solidFill>
                <a:latin typeface="Calibri"/>
                <a:ea typeface="Calibri"/>
                <a:cs typeface="Calibri"/>
                <a:sym typeface="Calibri"/>
              </a:rPr>
              <a:t>Empowerment</a:t>
            </a:r>
            <a:endParaRPr b="1" sz="16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1600"/>
              <a:buFont typeface="Calibri"/>
              <a:buAutoNum type="arabicParenR"/>
            </a:pPr>
            <a:r>
              <a:rPr b="1" lang="es-PE" sz="1600">
                <a:solidFill>
                  <a:schemeClr val="dk1"/>
                </a:solidFill>
                <a:latin typeface="Calibri"/>
                <a:ea typeface="Calibri"/>
                <a:cs typeface="Calibri"/>
                <a:sym typeface="Calibri"/>
              </a:rPr>
              <a:t>Benchmarking</a:t>
            </a:r>
            <a:endParaRPr b="1" sz="16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1600"/>
              <a:buFont typeface="Calibri"/>
              <a:buAutoNum type="arabicParenR"/>
            </a:pPr>
            <a:r>
              <a:rPr b="1" lang="es-PE" sz="1600">
                <a:solidFill>
                  <a:schemeClr val="dk1"/>
                </a:solidFill>
                <a:latin typeface="Calibri"/>
                <a:ea typeface="Calibri"/>
                <a:cs typeface="Calibri"/>
                <a:sym typeface="Calibri"/>
              </a:rPr>
              <a:t>JIT</a:t>
            </a:r>
            <a:endParaRPr b="1" sz="16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1600"/>
              <a:buFont typeface="Calibri"/>
              <a:buAutoNum type="arabicParenR"/>
            </a:pPr>
            <a:r>
              <a:rPr b="1" lang="es-PE" sz="1600">
                <a:solidFill>
                  <a:schemeClr val="dk1"/>
                </a:solidFill>
                <a:latin typeface="Calibri"/>
                <a:ea typeface="Calibri"/>
                <a:cs typeface="Calibri"/>
                <a:sym typeface="Calibri"/>
              </a:rPr>
              <a:t>Conocimiento y uso de herramientas de TQM</a:t>
            </a:r>
            <a:endParaRPr b="1" sz="1600" u="sng">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Elementos de un modelo de calidad total</a:t>
            </a:r>
            <a:endParaRPr sz="1400">
              <a:solidFill>
                <a:srgbClr val="438AD7"/>
              </a:solidFill>
              <a:latin typeface="Calibri"/>
              <a:ea typeface="Calibri"/>
              <a:cs typeface="Calibri"/>
              <a:sym typeface="Calibri"/>
            </a:endParaRPr>
          </a:p>
        </p:txBody>
      </p:sp>
      <p:sp>
        <p:nvSpPr>
          <p:cNvPr id="165" name="Google Shape;165;p12"/>
          <p:cNvSpPr txBox="1"/>
          <p:nvPr/>
        </p:nvSpPr>
        <p:spPr>
          <a:xfrm>
            <a:off x="566996" y="1051521"/>
            <a:ext cx="257932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rgbClr val="000000"/>
                </a:solidFill>
                <a:latin typeface="Arial"/>
                <a:ea typeface="Arial"/>
                <a:cs typeface="Arial"/>
                <a:sym typeface="Arial"/>
              </a:rPr>
              <a:t>1) </a:t>
            </a:r>
            <a:r>
              <a:rPr b="1" lang="es-PE" sz="2000" u="sng">
                <a:solidFill>
                  <a:srgbClr val="000000"/>
                </a:solidFill>
                <a:latin typeface="Arial"/>
                <a:ea typeface="Arial"/>
                <a:cs typeface="Arial"/>
                <a:sym typeface="Arial"/>
              </a:rPr>
              <a:t>Mejora Continua</a:t>
            </a:r>
            <a:endParaRPr/>
          </a:p>
        </p:txBody>
      </p:sp>
      <p:sp>
        <p:nvSpPr>
          <p:cNvPr id="166" name="Google Shape;166;p12"/>
          <p:cNvSpPr/>
          <p:nvPr/>
        </p:nvSpPr>
        <p:spPr>
          <a:xfrm>
            <a:off x="6322910" y="2986736"/>
            <a:ext cx="1892854" cy="1329625"/>
          </a:xfrm>
          <a:custGeom>
            <a:rect b="b" l="l" r="r" t="t"/>
            <a:pathLst>
              <a:path extrusionOk="0" h="995878" w="1537387">
                <a:moveTo>
                  <a:pt x="0" y="99588"/>
                </a:moveTo>
                <a:cubicBezTo>
                  <a:pt x="0" y="44587"/>
                  <a:pt x="44587" y="0"/>
                  <a:pt x="99588" y="0"/>
                </a:cubicBezTo>
                <a:lnTo>
                  <a:pt x="1437799" y="0"/>
                </a:lnTo>
                <a:cubicBezTo>
                  <a:pt x="1492800" y="0"/>
                  <a:pt x="1537387" y="44587"/>
                  <a:pt x="1537387" y="99588"/>
                </a:cubicBezTo>
                <a:lnTo>
                  <a:pt x="1537387" y="896290"/>
                </a:lnTo>
                <a:cubicBezTo>
                  <a:pt x="1537387" y="951291"/>
                  <a:pt x="1492800" y="995878"/>
                  <a:pt x="1437799" y="995878"/>
                </a:cubicBezTo>
                <a:lnTo>
                  <a:pt x="99588" y="995878"/>
                </a:lnTo>
                <a:cubicBezTo>
                  <a:pt x="44587" y="995878"/>
                  <a:pt x="0" y="951291"/>
                  <a:pt x="0" y="896290"/>
                </a:cubicBezTo>
                <a:lnTo>
                  <a:pt x="0" y="99588"/>
                </a:lnTo>
                <a:close/>
              </a:path>
            </a:pathLst>
          </a:custGeom>
          <a:solidFill>
            <a:srgbClr val="FFFFFF">
              <a:alpha val="89803"/>
            </a:srgbClr>
          </a:solidFill>
          <a:ln cap="flat" cmpd="sng" w="38100">
            <a:solidFill>
              <a:srgbClr val="B6B6C9"/>
            </a:solidFill>
            <a:prstDash val="solid"/>
            <a:round/>
            <a:headEnd len="sm" w="sm" type="none"/>
            <a:tailEnd len="sm" w="sm" type="none"/>
          </a:ln>
        </p:spPr>
        <p:txBody>
          <a:bodyPr anchorCtr="0" anchor="t" bIns="75200" lIns="536425" spcFirstLastPara="1" rIns="75200" wrap="square" tIns="324175">
            <a:noAutofit/>
          </a:bodyPr>
          <a:lstStyle/>
          <a:p>
            <a:pPr indent="-69850" lvl="1" marL="57150" marR="0" rtl="0" algn="l">
              <a:lnSpc>
                <a:spcPct val="90000"/>
              </a:lnSpc>
              <a:spcBef>
                <a:spcPts val="0"/>
              </a:spcBef>
              <a:spcAft>
                <a:spcPts val="0"/>
              </a:spcAft>
              <a:buClr>
                <a:srgbClr val="000000"/>
              </a:buClr>
              <a:buSzPts val="1100"/>
              <a:buFont typeface="Arial"/>
              <a:buChar char="•"/>
            </a:pPr>
            <a:r>
              <a:rPr b="0" i="0" lang="es-PE" sz="1100" u="none" cap="none" strike="noStrike">
                <a:solidFill>
                  <a:srgbClr val="000000"/>
                </a:solidFill>
                <a:latin typeface="Arial"/>
                <a:ea typeface="Arial"/>
                <a:cs typeface="Arial"/>
                <a:sym typeface="Arial"/>
              </a:rPr>
              <a:t>Medir el desempeño</a:t>
            </a:r>
            <a:endParaRPr/>
          </a:p>
          <a:p>
            <a:pPr indent="0" lvl="1" marL="57150" marR="0" rtl="0" algn="l">
              <a:lnSpc>
                <a:spcPct val="90000"/>
              </a:lnSpc>
              <a:spcBef>
                <a:spcPts val="165"/>
              </a:spcBef>
              <a:spcAft>
                <a:spcPts val="0"/>
              </a:spcAft>
              <a:buClr>
                <a:schemeClr val="dk1"/>
              </a:buClr>
              <a:buSzPts val="1100"/>
              <a:buFont typeface="Calibri"/>
              <a:buNone/>
            </a:pPr>
            <a:r>
              <a:t/>
            </a:r>
            <a:endParaRPr b="0" i="0" sz="11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rgbClr val="000000"/>
              </a:buClr>
              <a:buSzPts val="1100"/>
              <a:buFont typeface="Arial"/>
              <a:buChar char="•"/>
            </a:pPr>
            <a:r>
              <a:rPr b="0" i="0" lang="es-PE" sz="1100" u="none" cap="none" strike="noStrike">
                <a:solidFill>
                  <a:srgbClr val="000000"/>
                </a:solidFill>
                <a:latin typeface="Arial"/>
                <a:ea typeface="Arial"/>
                <a:cs typeface="Arial"/>
                <a:sym typeface="Arial"/>
              </a:rPr>
              <a:t>Comparar contra los objetivos y metas</a:t>
            </a:r>
            <a:endParaRPr b="0" i="0" sz="1100" u="none" cap="none" strike="noStrike">
              <a:solidFill>
                <a:srgbClr val="000000"/>
              </a:solidFill>
              <a:latin typeface="Arial"/>
              <a:ea typeface="Arial"/>
              <a:cs typeface="Arial"/>
              <a:sym typeface="Arial"/>
            </a:endParaRPr>
          </a:p>
        </p:txBody>
      </p:sp>
      <p:sp>
        <p:nvSpPr>
          <p:cNvPr id="167" name="Google Shape;167;p12"/>
          <p:cNvSpPr/>
          <p:nvPr/>
        </p:nvSpPr>
        <p:spPr>
          <a:xfrm>
            <a:off x="3616027" y="2986737"/>
            <a:ext cx="1678526" cy="1238090"/>
          </a:xfrm>
          <a:custGeom>
            <a:rect b="b" l="l" r="r" t="t"/>
            <a:pathLst>
              <a:path extrusionOk="0" h="995878" w="1537387">
                <a:moveTo>
                  <a:pt x="0" y="99588"/>
                </a:moveTo>
                <a:cubicBezTo>
                  <a:pt x="0" y="44587"/>
                  <a:pt x="44587" y="0"/>
                  <a:pt x="99588" y="0"/>
                </a:cubicBezTo>
                <a:lnTo>
                  <a:pt x="1437799" y="0"/>
                </a:lnTo>
                <a:cubicBezTo>
                  <a:pt x="1492800" y="0"/>
                  <a:pt x="1537387" y="44587"/>
                  <a:pt x="1537387" y="99588"/>
                </a:cubicBezTo>
                <a:lnTo>
                  <a:pt x="1537387" y="896290"/>
                </a:lnTo>
                <a:cubicBezTo>
                  <a:pt x="1537387" y="951291"/>
                  <a:pt x="1492800" y="995878"/>
                  <a:pt x="1437799" y="995878"/>
                </a:cubicBezTo>
                <a:lnTo>
                  <a:pt x="99588" y="995878"/>
                </a:lnTo>
                <a:cubicBezTo>
                  <a:pt x="44587" y="995878"/>
                  <a:pt x="0" y="951291"/>
                  <a:pt x="0" y="896290"/>
                </a:cubicBezTo>
                <a:lnTo>
                  <a:pt x="0" y="99588"/>
                </a:lnTo>
                <a:close/>
              </a:path>
            </a:pathLst>
          </a:custGeom>
          <a:solidFill>
            <a:srgbClr val="FFFFFF">
              <a:alpha val="89803"/>
            </a:srgbClr>
          </a:solidFill>
          <a:ln cap="flat" cmpd="sng" w="38100">
            <a:solidFill>
              <a:srgbClr val="5757AA"/>
            </a:solidFill>
            <a:prstDash val="solid"/>
            <a:round/>
            <a:headEnd len="sm" w="sm" type="none"/>
            <a:tailEnd len="sm" w="sm" type="none"/>
          </a:ln>
        </p:spPr>
        <p:txBody>
          <a:bodyPr anchorCtr="0" anchor="t" bIns="75200" lIns="75200" spcFirstLastPara="1" rIns="536425" wrap="square" tIns="324175">
            <a:noAutofit/>
          </a:bodyPr>
          <a:lstStyle/>
          <a:p>
            <a:pPr indent="-69850" lvl="1" marL="57150" marR="0" rtl="0" algn="l">
              <a:lnSpc>
                <a:spcPct val="90000"/>
              </a:lnSpc>
              <a:spcBef>
                <a:spcPts val="0"/>
              </a:spcBef>
              <a:spcAft>
                <a:spcPts val="0"/>
              </a:spcAft>
              <a:buClr>
                <a:srgbClr val="000000"/>
              </a:buClr>
              <a:buSzPts val="1100"/>
              <a:buFont typeface="Arial"/>
              <a:buChar char="•"/>
            </a:pPr>
            <a:r>
              <a:rPr b="0" i="0" lang="es-PE" sz="1100" u="none" cap="none" strike="noStrike">
                <a:solidFill>
                  <a:srgbClr val="000000"/>
                </a:solidFill>
                <a:latin typeface="Arial"/>
                <a:ea typeface="Arial"/>
                <a:cs typeface="Arial"/>
                <a:sym typeface="Arial"/>
              </a:rPr>
              <a:t>Implementar el plan</a:t>
            </a:r>
            <a:endParaRPr/>
          </a:p>
          <a:p>
            <a:pPr indent="0" lvl="1" marL="57150" marR="0" rtl="0" algn="l">
              <a:lnSpc>
                <a:spcPct val="90000"/>
              </a:lnSpc>
              <a:spcBef>
                <a:spcPts val="165"/>
              </a:spcBef>
              <a:spcAft>
                <a:spcPts val="0"/>
              </a:spcAft>
              <a:buClr>
                <a:schemeClr val="dk1"/>
              </a:buClr>
              <a:buSzPts val="1100"/>
              <a:buFont typeface="Calibri"/>
              <a:buNone/>
            </a:pPr>
            <a:r>
              <a:t/>
            </a:r>
            <a:endParaRPr b="0" i="0" sz="11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rgbClr val="000000"/>
              </a:buClr>
              <a:buSzPts val="1100"/>
              <a:buFont typeface="Arial"/>
              <a:buChar char="•"/>
            </a:pPr>
            <a:r>
              <a:rPr b="0" i="0" lang="es-PE" sz="1100" u="none" cap="none" strike="noStrike">
                <a:solidFill>
                  <a:srgbClr val="000000"/>
                </a:solidFill>
                <a:latin typeface="Arial"/>
                <a:ea typeface="Arial"/>
                <a:cs typeface="Arial"/>
                <a:sym typeface="Arial"/>
              </a:rPr>
              <a:t>Estandarizar</a:t>
            </a:r>
            <a:endParaRPr/>
          </a:p>
          <a:p>
            <a:pPr indent="0" lvl="1" marL="57150" marR="0" rtl="0" algn="l">
              <a:lnSpc>
                <a:spcPct val="90000"/>
              </a:lnSpc>
              <a:spcBef>
                <a:spcPts val="165"/>
              </a:spcBef>
              <a:spcAft>
                <a:spcPts val="0"/>
              </a:spcAft>
              <a:buClr>
                <a:schemeClr val="dk1"/>
              </a:buClr>
              <a:buSzPts val="1100"/>
              <a:buFont typeface="Calibri"/>
              <a:buNone/>
            </a:pPr>
            <a:r>
              <a:t/>
            </a:r>
            <a:endParaRPr b="0" i="0" sz="1100" u="none" cap="none" strike="noStrike">
              <a:solidFill>
                <a:srgbClr val="000000"/>
              </a:solidFill>
              <a:latin typeface="Arial"/>
              <a:ea typeface="Arial"/>
              <a:cs typeface="Arial"/>
              <a:sym typeface="Arial"/>
            </a:endParaRPr>
          </a:p>
        </p:txBody>
      </p:sp>
      <p:sp>
        <p:nvSpPr>
          <p:cNvPr id="168" name="Google Shape;168;p12"/>
          <p:cNvSpPr/>
          <p:nvPr/>
        </p:nvSpPr>
        <p:spPr>
          <a:xfrm>
            <a:off x="6453540" y="870496"/>
            <a:ext cx="1665464" cy="1275968"/>
          </a:xfrm>
          <a:custGeom>
            <a:rect b="b" l="l" r="r" t="t"/>
            <a:pathLst>
              <a:path extrusionOk="0" h="995878" w="1537387">
                <a:moveTo>
                  <a:pt x="0" y="99588"/>
                </a:moveTo>
                <a:cubicBezTo>
                  <a:pt x="0" y="44587"/>
                  <a:pt x="44587" y="0"/>
                  <a:pt x="99588" y="0"/>
                </a:cubicBezTo>
                <a:lnTo>
                  <a:pt x="1437799" y="0"/>
                </a:lnTo>
                <a:cubicBezTo>
                  <a:pt x="1492800" y="0"/>
                  <a:pt x="1537387" y="44587"/>
                  <a:pt x="1537387" y="99588"/>
                </a:cubicBezTo>
                <a:lnTo>
                  <a:pt x="1537387" y="896290"/>
                </a:lnTo>
                <a:cubicBezTo>
                  <a:pt x="1537387" y="951291"/>
                  <a:pt x="1492800" y="995878"/>
                  <a:pt x="1437799" y="995878"/>
                </a:cubicBezTo>
                <a:lnTo>
                  <a:pt x="99588" y="995878"/>
                </a:lnTo>
                <a:cubicBezTo>
                  <a:pt x="44587" y="995878"/>
                  <a:pt x="0" y="951291"/>
                  <a:pt x="0" y="896290"/>
                </a:cubicBezTo>
                <a:lnTo>
                  <a:pt x="0" y="99588"/>
                </a:lnTo>
                <a:close/>
              </a:path>
            </a:pathLst>
          </a:custGeom>
          <a:solidFill>
            <a:srgbClr val="FFFFFF">
              <a:alpha val="89803"/>
            </a:srgbClr>
          </a:solidFill>
          <a:ln cap="flat" cmpd="sng" w="38100">
            <a:solidFill>
              <a:srgbClr val="5757AA"/>
            </a:solidFill>
            <a:prstDash val="solid"/>
            <a:round/>
            <a:headEnd len="sm" w="sm" type="none"/>
            <a:tailEnd len="sm" w="sm" type="none"/>
          </a:ln>
        </p:spPr>
        <p:txBody>
          <a:bodyPr anchorCtr="0" anchor="t" bIns="324175" lIns="536425" spcFirstLastPara="1" rIns="75200" wrap="square" tIns="75200">
            <a:noAutofit/>
          </a:bodyPr>
          <a:lstStyle/>
          <a:p>
            <a:pPr indent="-69850" lvl="1" marL="57150" marR="0" rtl="0" algn="l">
              <a:lnSpc>
                <a:spcPct val="90000"/>
              </a:lnSpc>
              <a:spcBef>
                <a:spcPts val="0"/>
              </a:spcBef>
              <a:spcAft>
                <a:spcPts val="0"/>
              </a:spcAft>
              <a:buClr>
                <a:srgbClr val="000000"/>
              </a:buClr>
              <a:buSzPts val="1100"/>
              <a:buFont typeface="Arial"/>
              <a:buChar char="•"/>
            </a:pPr>
            <a:r>
              <a:rPr b="0" i="0" lang="es-PE" sz="1100" u="none" cap="none" strike="noStrike">
                <a:solidFill>
                  <a:srgbClr val="000000"/>
                </a:solidFill>
                <a:latin typeface="Arial"/>
                <a:ea typeface="Arial"/>
                <a:cs typeface="Arial"/>
                <a:sym typeface="Arial"/>
              </a:rPr>
              <a:t>Probar el plan</a:t>
            </a:r>
            <a:endParaRPr/>
          </a:p>
          <a:p>
            <a:pPr indent="0" lvl="1" marL="57150" marR="0" rtl="0" algn="l">
              <a:lnSpc>
                <a:spcPct val="90000"/>
              </a:lnSpc>
              <a:spcBef>
                <a:spcPts val="165"/>
              </a:spcBef>
              <a:spcAft>
                <a:spcPts val="0"/>
              </a:spcAft>
              <a:buClr>
                <a:schemeClr val="dk1"/>
              </a:buClr>
              <a:buSzPts val="1100"/>
              <a:buFont typeface="Calibri"/>
              <a:buNone/>
            </a:pPr>
            <a:r>
              <a:t/>
            </a:r>
            <a:endParaRPr b="0" i="0" sz="1100" u="none" cap="none" strike="noStrike">
              <a:solidFill>
                <a:srgbClr val="000000"/>
              </a:solidFill>
              <a:latin typeface="Arial"/>
              <a:ea typeface="Arial"/>
              <a:cs typeface="Arial"/>
              <a:sym typeface="Arial"/>
            </a:endParaRPr>
          </a:p>
          <a:p>
            <a:pPr indent="-69850" lvl="1" marL="57150" marR="0" rtl="0" algn="l">
              <a:lnSpc>
                <a:spcPct val="90000"/>
              </a:lnSpc>
              <a:spcBef>
                <a:spcPts val="165"/>
              </a:spcBef>
              <a:spcAft>
                <a:spcPts val="0"/>
              </a:spcAft>
              <a:buClr>
                <a:srgbClr val="000000"/>
              </a:buClr>
              <a:buSzPts val="1100"/>
              <a:buFont typeface="Arial"/>
              <a:buChar char="•"/>
            </a:pPr>
            <a:r>
              <a:rPr b="0" i="0" lang="es-PE" sz="1100" u="none" cap="none" strike="noStrike">
                <a:solidFill>
                  <a:srgbClr val="000000"/>
                </a:solidFill>
                <a:latin typeface="Arial"/>
                <a:ea typeface="Arial"/>
                <a:cs typeface="Arial"/>
                <a:sym typeface="Arial"/>
              </a:rPr>
              <a:t>Apoyarse en personal competente</a:t>
            </a:r>
            <a:endParaRPr b="0" i="0" sz="1100" u="none" cap="none" strike="noStrike">
              <a:solidFill>
                <a:srgbClr val="000000"/>
              </a:solidFill>
              <a:latin typeface="Arial"/>
              <a:ea typeface="Arial"/>
              <a:cs typeface="Arial"/>
              <a:sym typeface="Arial"/>
            </a:endParaRPr>
          </a:p>
        </p:txBody>
      </p:sp>
      <p:sp>
        <p:nvSpPr>
          <p:cNvPr id="169" name="Google Shape;169;p12"/>
          <p:cNvSpPr/>
          <p:nvPr/>
        </p:nvSpPr>
        <p:spPr>
          <a:xfrm>
            <a:off x="3616026" y="870495"/>
            <a:ext cx="1665464" cy="1275969"/>
          </a:xfrm>
          <a:custGeom>
            <a:rect b="b" l="l" r="r" t="t"/>
            <a:pathLst>
              <a:path extrusionOk="0" h="995878" w="1537387">
                <a:moveTo>
                  <a:pt x="0" y="99588"/>
                </a:moveTo>
                <a:cubicBezTo>
                  <a:pt x="0" y="44587"/>
                  <a:pt x="44587" y="0"/>
                  <a:pt x="99588" y="0"/>
                </a:cubicBezTo>
                <a:lnTo>
                  <a:pt x="1437799" y="0"/>
                </a:lnTo>
                <a:cubicBezTo>
                  <a:pt x="1492800" y="0"/>
                  <a:pt x="1537387" y="44587"/>
                  <a:pt x="1537387" y="99588"/>
                </a:cubicBezTo>
                <a:lnTo>
                  <a:pt x="1537387" y="896290"/>
                </a:lnTo>
                <a:cubicBezTo>
                  <a:pt x="1537387" y="951291"/>
                  <a:pt x="1492800" y="995878"/>
                  <a:pt x="1437799" y="995878"/>
                </a:cubicBezTo>
                <a:lnTo>
                  <a:pt x="99588" y="995878"/>
                </a:lnTo>
                <a:cubicBezTo>
                  <a:pt x="44587" y="995878"/>
                  <a:pt x="0" y="951291"/>
                  <a:pt x="0" y="896290"/>
                </a:cubicBezTo>
                <a:lnTo>
                  <a:pt x="0" y="99588"/>
                </a:lnTo>
                <a:close/>
              </a:path>
            </a:pathLst>
          </a:custGeom>
          <a:solidFill>
            <a:srgbClr val="FFFFFF">
              <a:alpha val="89803"/>
            </a:srgbClr>
          </a:solidFill>
          <a:ln cap="flat" cmpd="sng" w="38100">
            <a:solidFill>
              <a:srgbClr val="202064"/>
            </a:solidFill>
            <a:prstDash val="solid"/>
            <a:round/>
            <a:headEnd len="sm" w="sm" type="none"/>
            <a:tailEnd len="sm" w="sm" type="none"/>
          </a:ln>
        </p:spPr>
        <p:txBody>
          <a:bodyPr anchorCtr="0" anchor="t" bIns="324175" lIns="75200" spcFirstLastPara="1" rIns="536425" wrap="square" tIns="75200">
            <a:noAutofit/>
          </a:bodyPr>
          <a:lstStyle/>
          <a:p>
            <a:pPr indent="-69850" lvl="1" marL="57150" marR="0" rtl="0" algn="l">
              <a:lnSpc>
                <a:spcPct val="90000"/>
              </a:lnSpc>
              <a:spcBef>
                <a:spcPts val="0"/>
              </a:spcBef>
              <a:spcAft>
                <a:spcPts val="0"/>
              </a:spcAft>
              <a:buClr>
                <a:srgbClr val="000000"/>
              </a:buClr>
              <a:buSzPts val="1100"/>
              <a:buFont typeface="Arial"/>
              <a:buChar char="•"/>
            </a:pPr>
            <a:r>
              <a:rPr b="0" i="0" lang="es-PE" sz="1100" u="none" cap="none" strike="noStrike">
                <a:solidFill>
                  <a:srgbClr val="000000"/>
                </a:solidFill>
                <a:latin typeface="Arial"/>
                <a:ea typeface="Arial"/>
                <a:cs typeface="Arial"/>
                <a:sym typeface="Arial"/>
              </a:rPr>
              <a:t>Establecer objetivos y metas</a:t>
            </a:r>
            <a:endParaRPr/>
          </a:p>
          <a:p>
            <a:pPr indent="-69850" lvl="1" marL="57150" marR="0" rtl="0" algn="l">
              <a:lnSpc>
                <a:spcPct val="90000"/>
              </a:lnSpc>
              <a:spcBef>
                <a:spcPts val="165"/>
              </a:spcBef>
              <a:spcAft>
                <a:spcPts val="0"/>
              </a:spcAft>
              <a:buClr>
                <a:srgbClr val="000000"/>
              </a:buClr>
              <a:buSzPts val="1100"/>
              <a:buFont typeface="Arial"/>
              <a:buChar char="•"/>
            </a:pPr>
            <a:r>
              <a:rPr b="0" i="0" lang="es-PE" sz="1100" u="none" cap="none" strike="noStrike">
                <a:solidFill>
                  <a:srgbClr val="000000"/>
                </a:solidFill>
                <a:latin typeface="Arial"/>
                <a:ea typeface="Arial"/>
                <a:cs typeface="Arial"/>
                <a:sym typeface="Arial"/>
              </a:rPr>
              <a:t>Determinar métodos para lograr los objetivos</a:t>
            </a:r>
            <a:endParaRPr b="0" i="0" sz="1100" u="none" cap="none" strike="noStrike">
              <a:solidFill>
                <a:srgbClr val="000000"/>
              </a:solidFill>
              <a:latin typeface="Arial"/>
              <a:ea typeface="Arial"/>
              <a:cs typeface="Arial"/>
              <a:sym typeface="Arial"/>
            </a:endParaRPr>
          </a:p>
        </p:txBody>
      </p:sp>
      <p:sp>
        <p:nvSpPr>
          <p:cNvPr id="170" name="Google Shape;170;p12"/>
          <p:cNvSpPr/>
          <p:nvPr/>
        </p:nvSpPr>
        <p:spPr>
          <a:xfrm>
            <a:off x="4401374" y="1047886"/>
            <a:ext cx="1347547" cy="1347547"/>
          </a:xfrm>
          <a:custGeom>
            <a:rect b="b" l="l" r="r" t="t"/>
            <a:pathLst>
              <a:path extrusionOk="0" h="1347547" w="1347547">
                <a:moveTo>
                  <a:pt x="0" y="1347547"/>
                </a:moveTo>
                <a:cubicBezTo>
                  <a:pt x="0" y="603317"/>
                  <a:pt x="603317" y="0"/>
                  <a:pt x="1347547" y="0"/>
                </a:cubicBezTo>
                <a:lnTo>
                  <a:pt x="1347547" y="1347547"/>
                </a:lnTo>
                <a:lnTo>
                  <a:pt x="0" y="1347547"/>
                </a:lnTo>
                <a:close/>
              </a:path>
            </a:pathLst>
          </a:custGeom>
          <a:solidFill>
            <a:srgbClr val="202064"/>
          </a:solidFill>
          <a:ln cap="flat" cmpd="sng" w="38100">
            <a:solidFill>
              <a:srgbClr val="FFFFFF"/>
            </a:solidFill>
            <a:prstDash val="solid"/>
            <a:round/>
            <a:headEnd len="sm" w="sm" type="none"/>
            <a:tailEnd len="sm" w="sm" type="none"/>
          </a:ln>
        </p:spPr>
        <p:txBody>
          <a:bodyPr anchorCtr="0" anchor="ctr" bIns="106675" lIns="501350" spcFirstLastPara="1" rIns="106675" wrap="square" tIns="501350">
            <a:noAutofit/>
          </a:bodyPr>
          <a:lstStyle/>
          <a:p>
            <a:pPr indent="0" lvl="0" marL="0" marR="0" rtl="0" algn="ctr">
              <a:lnSpc>
                <a:spcPct val="90000"/>
              </a:lnSpc>
              <a:spcBef>
                <a:spcPts val="0"/>
              </a:spcBef>
              <a:spcAft>
                <a:spcPts val="0"/>
              </a:spcAft>
              <a:buClr>
                <a:srgbClr val="FFFFFF"/>
              </a:buClr>
              <a:buSzPts val="1500"/>
              <a:buFont typeface="Arial"/>
              <a:buNone/>
            </a:pPr>
            <a:r>
              <a:rPr b="0" i="0" lang="es-PE" sz="1500" u="none" cap="none" strike="noStrike">
                <a:solidFill>
                  <a:srgbClr val="FFFFFF"/>
                </a:solidFill>
                <a:latin typeface="Arial"/>
                <a:ea typeface="Arial"/>
                <a:cs typeface="Arial"/>
                <a:sym typeface="Arial"/>
              </a:rPr>
              <a:t>Planear</a:t>
            </a:r>
            <a:endParaRPr/>
          </a:p>
        </p:txBody>
      </p:sp>
      <p:sp>
        <p:nvSpPr>
          <p:cNvPr id="171" name="Google Shape;171;p12"/>
          <p:cNvSpPr/>
          <p:nvPr/>
        </p:nvSpPr>
        <p:spPr>
          <a:xfrm>
            <a:off x="5811165" y="1047886"/>
            <a:ext cx="1347547" cy="1347547"/>
          </a:xfrm>
          <a:custGeom>
            <a:rect b="b" l="l" r="r" t="t"/>
            <a:pathLst>
              <a:path extrusionOk="0" h="1347547" w="1347547">
                <a:moveTo>
                  <a:pt x="0" y="0"/>
                </a:moveTo>
                <a:cubicBezTo>
                  <a:pt x="744230" y="0"/>
                  <a:pt x="1347547" y="603317"/>
                  <a:pt x="1347547" y="1347547"/>
                </a:cubicBezTo>
                <a:lnTo>
                  <a:pt x="0" y="1347547"/>
                </a:lnTo>
                <a:lnTo>
                  <a:pt x="0" y="0"/>
                </a:lnTo>
                <a:close/>
              </a:path>
            </a:pathLst>
          </a:custGeom>
          <a:solidFill>
            <a:srgbClr val="5757AA"/>
          </a:solidFill>
          <a:ln cap="flat" cmpd="sng" w="38100">
            <a:solidFill>
              <a:srgbClr val="FFFFFF"/>
            </a:solidFill>
            <a:prstDash val="solid"/>
            <a:round/>
            <a:headEnd len="sm" w="sm" type="none"/>
            <a:tailEnd len="sm" w="sm" type="none"/>
          </a:ln>
        </p:spPr>
        <p:txBody>
          <a:bodyPr anchorCtr="0" anchor="ctr" bIns="106675" lIns="106675" spcFirstLastPara="1" rIns="501350" wrap="square" tIns="501350">
            <a:noAutofit/>
          </a:bodyPr>
          <a:lstStyle/>
          <a:p>
            <a:pPr indent="0" lvl="0" marL="0" marR="0" rtl="0" algn="ctr">
              <a:lnSpc>
                <a:spcPct val="90000"/>
              </a:lnSpc>
              <a:spcBef>
                <a:spcPts val="0"/>
              </a:spcBef>
              <a:spcAft>
                <a:spcPts val="0"/>
              </a:spcAft>
              <a:buClr>
                <a:srgbClr val="FFFFFF"/>
              </a:buClr>
              <a:buSzPts val="1500"/>
              <a:buFont typeface="Arial"/>
              <a:buNone/>
            </a:pPr>
            <a:r>
              <a:rPr b="0" i="0" lang="es-PE" sz="1500" u="none" cap="none" strike="noStrike">
                <a:solidFill>
                  <a:srgbClr val="FFFFFF"/>
                </a:solidFill>
                <a:latin typeface="Arial"/>
                <a:ea typeface="Arial"/>
                <a:cs typeface="Arial"/>
                <a:sym typeface="Arial"/>
              </a:rPr>
              <a:t>Hacer</a:t>
            </a:r>
            <a:endParaRPr/>
          </a:p>
        </p:txBody>
      </p:sp>
      <p:sp>
        <p:nvSpPr>
          <p:cNvPr id="172" name="Google Shape;172;p12"/>
          <p:cNvSpPr/>
          <p:nvPr/>
        </p:nvSpPr>
        <p:spPr>
          <a:xfrm>
            <a:off x="5811165" y="2457676"/>
            <a:ext cx="1347548" cy="1347548"/>
          </a:xfrm>
          <a:custGeom>
            <a:rect b="b" l="l" r="r" t="t"/>
            <a:pathLst>
              <a:path extrusionOk="0" h="1347547" w="1347547">
                <a:moveTo>
                  <a:pt x="1347547" y="0"/>
                </a:moveTo>
                <a:cubicBezTo>
                  <a:pt x="1347547" y="744230"/>
                  <a:pt x="744230" y="1347547"/>
                  <a:pt x="0" y="1347547"/>
                </a:cubicBezTo>
                <a:lnTo>
                  <a:pt x="0" y="0"/>
                </a:lnTo>
                <a:lnTo>
                  <a:pt x="1347547" y="0"/>
                </a:lnTo>
                <a:close/>
              </a:path>
            </a:pathLst>
          </a:custGeom>
          <a:solidFill>
            <a:srgbClr val="B6B6C9"/>
          </a:solidFill>
          <a:ln cap="flat" cmpd="sng" w="38100">
            <a:solidFill>
              <a:srgbClr val="FFFFFF"/>
            </a:solidFill>
            <a:prstDash val="solid"/>
            <a:round/>
            <a:headEnd len="sm" w="sm" type="none"/>
            <a:tailEnd len="sm" w="sm" type="none"/>
          </a:ln>
        </p:spPr>
        <p:txBody>
          <a:bodyPr anchorCtr="0" anchor="ctr" bIns="501350" lIns="106675" spcFirstLastPara="1" rIns="501350" wrap="square" tIns="106675">
            <a:noAutofit/>
          </a:bodyPr>
          <a:lstStyle/>
          <a:p>
            <a:pPr indent="0" lvl="0" marL="0" marR="0" rtl="0" algn="ctr">
              <a:lnSpc>
                <a:spcPct val="90000"/>
              </a:lnSpc>
              <a:spcBef>
                <a:spcPts val="0"/>
              </a:spcBef>
              <a:spcAft>
                <a:spcPts val="0"/>
              </a:spcAft>
              <a:buClr>
                <a:srgbClr val="FFFFFF"/>
              </a:buClr>
              <a:buSzPts val="1500"/>
              <a:buFont typeface="Arial"/>
              <a:buNone/>
            </a:pPr>
            <a:r>
              <a:rPr b="0" i="0" lang="es-PE" sz="1500" u="none" cap="none" strike="noStrike">
                <a:solidFill>
                  <a:srgbClr val="FFFFFF"/>
                </a:solidFill>
                <a:latin typeface="Arial"/>
                <a:ea typeface="Arial"/>
                <a:cs typeface="Arial"/>
                <a:sym typeface="Arial"/>
              </a:rPr>
              <a:t>Verificar</a:t>
            </a:r>
            <a:endParaRPr/>
          </a:p>
        </p:txBody>
      </p:sp>
      <p:sp>
        <p:nvSpPr>
          <p:cNvPr id="173" name="Google Shape;173;p12"/>
          <p:cNvSpPr/>
          <p:nvPr/>
        </p:nvSpPr>
        <p:spPr>
          <a:xfrm>
            <a:off x="4401374" y="2457677"/>
            <a:ext cx="1347547" cy="1347547"/>
          </a:xfrm>
          <a:custGeom>
            <a:rect b="b" l="l" r="r" t="t"/>
            <a:pathLst>
              <a:path extrusionOk="0" h="1347547" w="1347547">
                <a:moveTo>
                  <a:pt x="1347547" y="1347547"/>
                </a:moveTo>
                <a:cubicBezTo>
                  <a:pt x="603317" y="1347547"/>
                  <a:pt x="0" y="744230"/>
                  <a:pt x="0" y="0"/>
                </a:cubicBezTo>
                <a:lnTo>
                  <a:pt x="1347547" y="0"/>
                </a:lnTo>
                <a:lnTo>
                  <a:pt x="1347547" y="1347547"/>
                </a:lnTo>
                <a:close/>
              </a:path>
            </a:pathLst>
          </a:custGeom>
          <a:solidFill>
            <a:srgbClr val="5757AA"/>
          </a:solidFill>
          <a:ln cap="flat" cmpd="sng" w="38100">
            <a:solidFill>
              <a:srgbClr val="FFFFFF"/>
            </a:solidFill>
            <a:prstDash val="solid"/>
            <a:round/>
            <a:headEnd len="sm" w="sm" type="none"/>
            <a:tailEnd len="sm" w="sm" type="none"/>
          </a:ln>
        </p:spPr>
        <p:txBody>
          <a:bodyPr anchorCtr="0" anchor="ctr" bIns="501350" lIns="501350" spcFirstLastPara="1" rIns="106675" wrap="square" tIns="106675">
            <a:noAutofit/>
          </a:bodyPr>
          <a:lstStyle/>
          <a:p>
            <a:pPr indent="0" lvl="0" marL="0" marR="0" rtl="0" algn="ctr">
              <a:lnSpc>
                <a:spcPct val="90000"/>
              </a:lnSpc>
              <a:spcBef>
                <a:spcPts val="0"/>
              </a:spcBef>
              <a:spcAft>
                <a:spcPts val="0"/>
              </a:spcAft>
              <a:buClr>
                <a:srgbClr val="FFFFFF"/>
              </a:buClr>
              <a:buSzPts val="1500"/>
              <a:buFont typeface="Arial"/>
              <a:buNone/>
            </a:pPr>
            <a:r>
              <a:rPr b="0" i="0" lang="es-PE" sz="1500" u="none" cap="none" strike="noStrike">
                <a:solidFill>
                  <a:srgbClr val="FFFFFF"/>
                </a:solidFill>
                <a:latin typeface="Arial"/>
                <a:ea typeface="Arial"/>
                <a:cs typeface="Arial"/>
                <a:sym typeface="Arial"/>
              </a:rPr>
              <a:t>Actuar</a:t>
            </a:r>
            <a:endParaRPr/>
          </a:p>
        </p:txBody>
      </p:sp>
      <p:sp>
        <p:nvSpPr>
          <p:cNvPr id="174" name="Google Shape;174;p12"/>
          <p:cNvSpPr/>
          <p:nvPr/>
        </p:nvSpPr>
        <p:spPr>
          <a:xfrm>
            <a:off x="5547413" y="2146465"/>
            <a:ext cx="465261" cy="404575"/>
          </a:xfrm>
          <a:custGeom>
            <a:rect b="b" l="l" r="r" t="t"/>
            <a:pathLst>
              <a:path extrusionOk="0" h="120000" w="120000">
                <a:moveTo>
                  <a:pt x="6522" y="60000"/>
                </a:moveTo>
                <a:lnTo>
                  <a:pt x="6522" y="60000"/>
                </a:lnTo>
                <a:cubicBezTo>
                  <a:pt x="6522" y="34374"/>
                  <a:pt x="25367" y="12492"/>
                  <a:pt x="51107" y="8231"/>
                </a:cubicBezTo>
                <a:cubicBezTo>
                  <a:pt x="76848" y="3970"/>
                  <a:pt x="101961" y="18574"/>
                  <a:pt x="110521" y="42783"/>
                </a:cubicBezTo>
                <a:lnTo>
                  <a:pt x="116427" y="42783"/>
                </a:lnTo>
                <a:lnTo>
                  <a:pt x="106957" y="60000"/>
                </a:lnTo>
                <a:lnTo>
                  <a:pt x="90340" y="42783"/>
                </a:lnTo>
                <a:lnTo>
                  <a:pt x="95921" y="42783"/>
                </a:lnTo>
                <a:cubicBezTo>
                  <a:pt x="87358" y="27416"/>
                  <a:pt x="68572" y="19475"/>
                  <a:pt x="50448" y="23561"/>
                </a:cubicBezTo>
                <a:cubicBezTo>
                  <a:pt x="32324" y="27648"/>
                  <a:pt x="19565" y="42702"/>
                  <a:pt x="19565" y="60000"/>
                </a:cubicBezTo>
                <a:close/>
              </a:path>
            </a:pathLst>
          </a:custGeom>
          <a:solidFill>
            <a:srgbClr val="B4B4C9"/>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2"/>
          <p:cNvSpPr/>
          <p:nvPr/>
        </p:nvSpPr>
        <p:spPr>
          <a:xfrm rot="10800000">
            <a:off x="5547413" y="2302071"/>
            <a:ext cx="465261" cy="404575"/>
          </a:xfrm>
          <a:custGeom>
            <a:rect b="b" l="l" r="r" t="t"/>
            <a:pathLst>
              <a:path extrusionOk="0" h="120000" w="120000">
                <a:moveTo>
                  <a:pt x="6522" y="60000"/>
                </a:moveTo>
                <a:lnTo>
                  <a:pt x="6522" y="60000"/>
                </a:lnTo>
                <a:cubicBezTo>
                  <a:pt x="6522" y="34374"/>
                  <a:pt x="25367" y="12492"/>
                  <a:pt x="51107" y="8231"/>
                </a:cubicBezTo>
                <a:cubicBezTo>
                  <a:pt x="76848" y="3970"/>
                  <a:pt x="101961" y="18574"/>
                  <a:pt x="110521" y="42783"/>
                </a:cubicBezTo>
                <a:lnTo>
                  <a:pt x="116427" y="42783"/>
                </a:lnTo>
                <a:lnTo>
                  <a:pt x="106957" y="60000"/>
                </a:lnTo>
                <a:lnTo>
                  <a:pt x="90340" y="42783"/>
                </a:lnTo>
                <a:lnTo>
                  <a:pt x="95921" y="42783"/>
                </a:lnTo>
                <a:cubicBezTo>
                  <a:pt x="87358" y="27416"/>
                  <a:pt x="68572" y="19475"/>
                  <a:pt x="50448" y="23561"/>
                </a:cubicBezTo>
                <a:cubicBezTo>
                  <a:pt x="32324" y="27648"/>
                  <a:pt x="19565" y="42702"/>
                  <a:pt x="19565" y="60000"/>
                </a:cubicBezTo>
                <a:close/>
              </a:path>
            </a:pathLst>
          </a:custGeom>
          <a:solidFill>
            <a:srgbClr val="B4B4C9"/>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
          <p:cNvSpPr txBox="1"/>
          <p:nvPr/>
        </p:nvSpPr>
        <p:spPr>
          <a:xfrm>
            <a:off x="968561" y="4454135"/>
            <a:ext cx="75608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000000"/>
                </a:solidFill>
                <a:latin typeface="Arial"/>
                <a:ea typeface="Arial"/>
                <a:cs typeface="Arial"/>
                <a:sym typeface="Arial"/>
              </a:rPr>
              <a:t>La base de esta filosofía es que cada aspecto de una operación puede ser mejorado. La meta final es la perfección, la cual nunca se alcanza pero siempre se busca.</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3"/>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Elementos de un modelo de calidad total</a:t>
            </a:r>
            <a:endParaRPr sz="1400">
              <a:solidFill>
                <a:srgbClr val="438AD7"/>
              </a:solidFill>
              <a:latin typeface="Calibri"/>
              <a:ea typeface="Calibri"/>
              <a:cs typeface="Calibri"/>
              <a:sym typeface="Calibri"/>
            </a:endParaRPr>
          </a:p>
        </p:txBody>
      </p:sp>
      <p:sp>
        <p:nvSpPr>
          <p:cNvPr id="183" name="Google Shape;183;p13"/>
          <p:cNvSpPr txBox="1"/>
          <p:nvPr/>
        </p:nvSpPr>
        <p:spPr>
          <a:xfrm>
            <a:off x="242531" y="970209"/>
            <a:ext cx="734481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rgbClr val="000000"/>
                </a:solidFill>
                <a:latin typeface="Arial"/>
                <a:ea typeface="Arial"/>
                <a:cs typeface="Arial"/>
                <a:sym typeface="Arial"/>
              </a:rPr>
              <a:t>2) Seis Sigma</a:t>
            </a:r>
            <a:endParaRPr/>
          </a:p>
        </p:txBody>
      </p:sp>
      <p:sp>
        <p:nvSpPr>
          <p:cNvPr id="184" name="Google Shape;184;p13"/>
          <p:cNvSpPr txBox="1"/>
          <p:nvPr/>
        </p:nvSpPr>
        <p:spPr>
          <a:xfrm>
            <a:off x="3914939" y="1056422"/>
            <a:ext cx="5062682"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000000"/>
                </a:solidFill>
                <a:latin typeface="Calibri"/>
                <a:ea typeface="Calibri"/>
                <a:cs typeface="Calibri"/>
                <a:sym typeface="Calibri"/>
              </a:rPr>
              <a:t>Es una estrategia de mejora de negocios que busca encontrar y eliminar causas de errores o defectos en los procesos de negocio enfocándose a los resultados que son de importancia crítica para el cliente</a:t>
            </a:r>
            <a:endParaRPr/>
          </a:p>
        </p:txBody>
      </p:sp>
      <p:pic>
        <p:nvPicPr>
          <p:cNvPr id="185" name="Google Shape;185;p13"/>
          <p:cNvPicPr preferRelativeResize="0"/>
          <p:nvPr/>
        </p:nvPicPr>
        <p:blipFill rotWithShape="1">
          <a:blip r:embed="rId3">
            <a:alphaModFix/>
          </a:blip>
          <a:srcRect b="0" l="0" r="15388" t="0"/>
          <a:stretch/>
        </p:blipFill>
        <p:spPr>
          <a:xfrm>
            <a:off x="242531" y="1731081"/>
            <a:ext cx="3663263" cy="2440856"/>
          </a:xfrm>
          <a:prstGeom prst="rect">
            <a:avLst/>
          </a:prstGeom>
          <a:noFill/>
          <a:ln>
            <a:noFill/>
          </a:ln>
        </p:spPr>
      </p:pic>
      <p:sp>
        <p:nvSpPr>
          <p:cNvPr id="186" name="Google Shape;186;p13"/>
          <p:cNvSpPr txBox="1"/>
          <p:nvPr/>
        </p:nvSpPr>
        <p:spPr>
          <a:xfrm>
            <a:off x="4308641" y="2979417"/>
            <a:ext cx="2376264" cy="795013"/>
          </a:xfrm>
          <a:prstGeom prst="rect">
            <a:avLst/>
          </a:prstGeom>
          <a:noFill/>
          <a:ln cap="flat" cmpd="sng" w="28575">
            <a:solidFill>
              <a:srgbClr val="FF0000"/>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F0"/>
              </a:buClr>
              <a:buSzPts val="1600"/>
              <a:buFont typeface="Arial"/>
              <a:buNone/>
            </a:pPr>
            <a:r>
              <a:rPr b="0" i="0" lang="es-PE" sz="1600" u="none" cap="none" strike="noStrike">
                <a:solidFill>
                  <a:srgbClr val="000000"/>
                </a:solidFill>
                <a:latin typeface="Arial"/>
                <a:ea typeface="Arial"/>
                <a:cs typeface="Arial"/>
                <a:sym typeface="Arial"/>
              </a:rPr>
              <a:t>3 σ proporciona 99.73% de exactitud, mientras que 6 σ da 99.9997%</a:t>
            </a:r>
            <a:endParaRPr/>
          </a:p>
        </p:txBody>
      </p:sp>
      <p:sp>
        <p:nvSpPr>
          <p:cNvPr id="187" name="Google Shape;187;p13"/>
          <p:cNvSpPr/>
          <p:nvPr/>
        </p:nvSpPr>
        <p:spPr>
          <a:xfrm>
            <a:off x="407875" y="4116003"/>
            <a:ext cx="901652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Calibri"/>
                <a:ea typeface="Calibri"/>
                <a:cs typeface="Calibri"/>
                <a:sym typeface="Calibri"/>
              </a:rPr>
              <a:t>Por ejemplo, si cada mes 1 millón de pasajeros registra su equipaje en el aeropuerto Internacional Jorge Chávez, el resultado de un programa Seis Sigma para el manejo de equipaje sería de sólo 3.4 pasajeros con problemas de maletas extraviadas. </a:t>
            </a:r>
            <a:endParaRPr/>
          </a:p>
          <a:p>
            <a:pPr indent="0" lvl="0" marL="0" marR="0" rtl="0" algn="l">
              <a:spcBef>
                <a:spcPts val="0"/>
              </a:spcBef>
              <a:spcAft>
                <a:spcPts val="0"/>
              </a:spcAft>
              <a:buNone/>
            </a:pPr>
            <a:r>
              <a:rPr b="1" lang="es-PE" sz="1800">
                <a:solidFill>
                  <a:schemeClr val="dk1"/>
                </a:solidFill>
                <a:latin typeface="Calibri"/>
                <a:ea typeface="Calibri"/>
                <a:cs typeface="Calibri"/>
                <a:sym typeface="Calibri"/>
              </a:rPr>
              <a:t>¿Cuánto será con un programa de Tres Sigma?</a:t>
            </a:r>
            <a:endParaRPr b="1"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Elementos de un modelo de calidad total</a:t>
            </a:r>
            <a:endParaRPr sz="1400">
              <a:solidFill>
                <a:srgbClr val="438AD7"/>
              </a:solidFill>
              <a:latin typeface="Calibri"/>
              <a:ea typeface="Calibri"/>
              <a:cs typeface="Calibri"/>
              <a:sym typeface="Calibri"/>
            </a:endParaRPr>
          </a:p>
        </p:txBody>
      </p:sp>
      <p:sp>
        <p:nvSpPr>
          <p:cNvPr id="193" name="Google Shape;193;p14"/>
          <p:cNvSpPr txBox="1"/>
          <p:nvPr/>
        </p:nvSpPr>
        <p:spPr>
          <a:xfrm>
            <a:off x="242531" y="970209"/>
            <a:ext cx="734481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rgbClr val="000000"/>
                </a:solidFill>
                <a:latin typeface="Arial"/>
                <a:ea typeface="Arial"/>
                <a:cs typeface="Arial"/>
                <a:sym typeface="Arial"/>
              </a:rPr>
              <a:t>3) Empowerment</a:t>
            </a:r>
            <a:endParaRPr/>
          </a:p>
        </p:txBody>
      </p:sp>
      <p:grpSp>
        <p:nvGrpSpPr>
          <p:cNvPr id="194" name="Google Shape;194;p14"/>
          <p:cNvGrpSpPr/>
          <p:nvPr/>
        </p:nvGrpSpPr>
        <p:grpSpPr>
          <a:xfrm>
            <a:off x="467544" y="1704110"/>
            <a:ext cx="7560840" cy="2942040"/>
            <a:chOff x="0" y="98640"/>
            <a:chExt cx="7560840" cy="2942040"/>
          </a:xfrm>
        </p:grpSpPr>
        <p:sp>
          <p:nvSpPr>
            <p:cNvPr id="195" name="Google Shape;195;p14"/>
            <p:cNvSpPr/>
            <p:nvPr/>
          </p:nvSpPr>
          <p:spPr>
            <a:xfrm>
              <a:off x="0" y="98640"/>
              <a:ext cx="7560840" cy="556152"/>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txBox="1"/>
            <p:nvPr/>
          </p:nvSpPr>
          <p:spPr>
            <a:xfrm>
              <a:off x="27149" y="125789"/>
              <a:ext cx="7506542" cy="501854"/>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None/>
              </a:pPr>
              <a:r>
                <a:rPr lang="es-PE" sz="1400">
                  <a:solidFill>
                    <a:schemeClr val="lt1"/>
                  </a:solidFill>
                  <a:latin typeface="Calibri"/>
                  <a:ea typeface="Calibri"/>
                  <a:cs typeface="Calibri"/>
                  <a:sym typeface="Calibri"/>
                </a:rPr>
                <a:t>Construcción de redes de comunicación que incluyan a los empleados.</a:t>
              </a:r>
              <a:endParaRPr sz="1400">
                <a:solidFill>
                  <a:schemeClr val="lt1"/>
                </a:solidFill>
                <a:latin typeface="Calibri"/>
                <a:ea typeface="Calibri"/>
                <a:cs typeface="Calibri"/>
                <a:sym typeface="Calibri"/>
              </a:endParaRPr>
            </a:p>
          </p:txBody>
        </p:sp>
        <p:sp>
          <p:nvSpPr>
            <p:cNvPr id="197" name="Google Shape;197;p14"/>
            <p:cNvSpPr/>
            <p:nvPr/>
          </p:nvSpPr>
          <p:spPr>
            <a:xfrm>
              <a:off x="0" y="695112"/>
              <a:ext cx="7560840" cy="556152"/>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txBox="1"/>
            <p:nvPr/>
          </p:nvSpPr>
          <p:spPr>
            <a:xfrm>
              <a:off x="27149" y="722261"/>
              <a:ext cx="7506542" cy="501854"/>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None/>
              </a:pPr>
              <a:r>
                <a:rPr lang="es-PE" sz="1400">
                  <a:solidFill>
                    <a:schemeClr val="lt1"/>
                  </a:solidFill>
                  <a:latin typeface="Calibri"/>
                  <a:ea typeface="Calibri"/>
                  <a:cs typeface="Calibri"/>
                  <a:sym typeface="Calibri"/>
                </a:rPr>
                <a:t>Desarrollo de supervisores abiertos y solidarios.</a:t>
              </a:r>
              <a:endParaRPr sz="1400">
                <a:solidFill>
                  <a:schemeClr val="lt1"/>
                </a:solidFill>
                <a:latin typeface="Calibri"/>
                <a:ea typeface="Calibri"/>
                <a:cs typeface="Calibri"/>
                <a:sym typeface="Calibri"/>
              </a:endParaRPr>
            </a:p>
          </p:txBody>
        </p:sp>
        <p:sp>
          <p:nvSpPr>
            <p:cNvPr id="199" name="Google Shape;199;p14"/>
            <p:cNvSpPr/>
            <p:nvPr/>
          </p:nvSpPr>
          <p:spPr>
            <a:xfrm>
              <a:off x="0" y="1291584"/>
              <a:ext cx="7560840" cy="556152"/>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txBox="1"/>
            <p:nvPr/>
          </p:nvSpPr>
          <p:spPr>
            <a:xfrm>
              <a:off x="27149" y="1318733"/>
              <a:ext cx="7506542" cy="501854"/>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None/>
              </a:pPr>
              <a:r>
                <a:rPr lang="es-PE" sz="1400">
                  <a:solidFill>
                    <a:schemeClr val="lt1"/>
                  </a:solidFill>
                  <a:latin typeface="Calibri"/>
                  <a:ea typeface="Calibri"/>
                  <a:cs typeface="Calibri"/>
                  <a:sym typeface="Calibri"/>
                </a:rPr>
                <a:t>Traspaso de responsabilidades tanto de los gerentes como del personal administrativo a los empleados de producción.</a:t>
              </a:r>
              <a:endParaRPr sz="1400">
                <a:solidFill>
                  <a:schemeClr val="lt1"/>
                </a:solidFill>
                <a:latin typeface="Calibri"/>
                <a:ea typeface="Calibri"/>
                <a:cs typeface="Calibri"/>
                <a:sym typeface="Calibri"/>
              </a:endParaRPr>
            </a:p>
          </p:txBody>
        </p:sp>
        <p:sp>
          <p:nvSpPr>
            <p:cNvPr id="201" name="Google Shape;201;p14"/>
            <p:cNvSpPr/>
            <p:nvPr/>
          </p:nvSpPr>
          <p:spPr>
            <a:xfrm>
              <a:off x="0" y="1888056"/>
              <a:ext cx="7560840" cy="556152"/>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txBox="1"/>
            <p:nvPr/>
          </p:nvSpPr>
          <p:spPr>
            <a:xfrm>
              <a:off x="27149" y="1915205"/>
              <a:ext cx="7506542" cy="501854"/>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None/>
              </a:pPr>
              <a:r>
                <a:rPr lang="es-PE" sz="1400">
                  <a:solidFill>
                    <a:schemeClr val="lt1"/>
                  </a:solidFill>
                  <a:latin typeface="Calibri"/>
                  <a:ea typeface="Calibri"/>
                  <a:cs typeface="Calibri"/>
                  <a:sym typeface="Calibri"/>
                </a:rPr>
                <a:t>Construcción de organizaciones con moral alta. </a:t>
              </a:r>
              <a:endParaRPr sz="1400">
                <a:solidFill>
                  <a:schemeClr val="lt1"/>
                </a:solidFill>
                <a:latin typeface="Calibri"/>
                <a:ea typeface="Calibri"/>
                <a:cs typeface="Calibri"/>
                <a:sym typeface="Calibri"/>
              </a:endParaRPr>
            </a:p>
          </p:txBody>
        </p:sp>
        <p:sp>
          <p:nvSpPr>
            <p:cNvPr id="203" name="Google Shape;203;p14"/>
            <p:cNvSpPr/>
            <p:nvPr/>
          </p:nvSpPr>
          <p:spPr>
            <a:xfrm>
              <a:off x="0" y="2484528"/>
              <a:ext cx="7560840" cy="556152"/>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txBox="1"/>
            <p:nvPr/>
          </p:nvSpPr>
          <p:spPr>
            <a:xfrm>
              <a:off x="27149" y="2511677"/>
              <a:ext cx="7506542" cy="501854"/>
            </a:xfrm>
            <a:prstGeom prst="rect">
              <a:avLst/>
            </a:prstGeom>
            <a:noFill/>
            <a:ln>
              <a:noFill/>
            </a:ln>
          </p:spPr>
          <p:txBody>
            <a:bodyPr anchorCtr="0" anchor="ctr" bIns="53325" lIns="53325" spcFirstLastPara="1" rIns="53325" wrap="square" tIns="53325">
              <a:noAutofit/>
            </a:bodyPr>
            <a:lstStyle/>
            <a:p>
              <a:pPr indent="0" lvl="0" marL="0" marR="0" rtl="0" algn="l">
                <a:lnSpc>
                  <a:spcPct val="90000"/>
                </a:lnSpc>
                <a:spcBef>
                  <a:spcPts val="0"/>
                </a:spcBef>
                <a:spcAft>
                  <a:spcPts val="0"/>
                </a:spcAft>
                <a:buNone/>
              </a:pPr>
              <a:r>
                <a:rPr lang="es-PE" sz="1400">
                  <a:solidFill>
                    <a:schemeClr val="lt1"/>
                  </a:solidFill>
                  <a:latin typeface="Calibri"/>
                  <a:ea typeface="Calibri"/>
                  <a:cs typeface="Calibri"/>
                  <a:sym typeface="Calibri"/>
                </a:rPr>
                <a:t>Creación de estructuras formales de organización tales como equipos y círculos de calidad.</a:t>
              </a:r>
              <a:endParaRPr sz="1400">
                <a:solidFill>
                  <a:schemeClr val="lt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Elementos de un modelo de calidad total</a:t>
            </a:r>
            <a:endParaRPr sz="1400">
              <a:solidFill>
                <a:srgbClr val="438AD7"/>
              </a:solidFill>
              <a:latin typeface="Calibri"/>
              <a:ea typeface="Calibri"/>
              <a:cs typeface="Calibri"/>
              <a:sym typeface="Calibri"/>
            </a:endParaRPr>
          </a:p>
        </p:txBody>
      </p:sp>
      <p:sp>
        <p:nvSpPr>
          <p:cNvPr id="210" name="Google Shape;210;p15"/>
          <p:cNvSpPr txBox="1"/>
          <p:nvPr/>
        </p:nvSpPr>
        <p:spPr>
          <a:xfrm>
            <a:off x="242531" y="970209"/>
            <a:ext cx="734481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rgbClr val="000000"/>
                </a:solidFill>
                <a:latin typeface="Arial"/>
                <a:ea typeface="Arial"/>
                <a:cs typeface="Arial"/>
                <a:sym typeface="Arial"/>
              </a:rPr>
              <a:t>4) Benchmarking</a:t>
            </a:r>
            <a:endParaRPr/>
          </a:p>
        </p:txBody>
      </p:sp>
      <p:pic>
        <p:nvPicPr>
          <p:cNvPr id="211" name="Google Shape;211;p15"/>
          <p:cNvPicPr preferRelativeResize="0"/>
          <p:nvPr/>
        </p:nvPicPr>
        <p:blipFill rotWithShape="1">
          <a:blip r:embed="rId3">
            <a:alphaModFix/>
          </a:blip>
          <a:srcRect b="0" l="0" r="0" t="0"/>
          <a:stretch/>
        </p:blipFill>
        <p:spPr>
          <a:xfrm>
            <a:off x="4704883" y="298105"/>
            <a:ext cx="3125432" cy="1562716"/>
          </a:xfrm>
          <a:prstGeom prst="rect">
            <a:avLst/>
          </a:prstGeom>
          <a:noFill/>
          <a:ln>
            <a:noFill/>
          </a:ln>
        </p:spPr>
      </p:pic>
      <p:sp>
        <p:nvSpPr>
          <p:cNvPr id="212" name="Google Shape;212;p15"/>
          <p:cNvSpPr txBox="1"/>
          <p:nvPr/>
        </p:nvSpPr>
        <p:spPr>
          <a:xfrm>
            <a:off x="242531" y="1988014"/>
            <a:ext cx="4067803"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1800">
                <a:solidFill>
                  <a:srgbClr val="000000"/>
                </a:solidFill>
                <a:latin typeface="Calibri"/>
                <a:ea typeface="Calibri"/>
                <a:cs typeface="Calibri"/>
                <a:sym typeface="Calibri"/>
              </a:rPr>
              <a:t>El benchmarking implica la selección de un estándar demostrado de productos, servicios, costos o prácticas que representa el mejor desempeño de todos los procesos o actividades muy semejantes a las propias. La idea es desarrollar una meta a la cual llegar y después desarrollar un estándar o punto de comparación contra el cual medir el propio desempeño.</a:t>
            </a:r>
            <a:endParaRPr/>
          </a:p>
        </p:txBody>
      </p:sp>
      <p:sp>
        <p:nvSpPr>
          <p:cNvPr id="213" name="Google Shape;213;p15"/>
          <p:cNvSpPr/>
          <p:nvPr/>
        </p:nvSpPr>
        <p:spPr>
          <a:xfrm>
            <a:off x="4564182" y="2087906"/>
            <a:ext cx="4572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Times"/>
                <a:ea typeface="Times"/>
                <a:cs typeface="Times"/>
                <a:sym typeface="Times"/>
              </a:rPr>
              <a:t>Las medidas de desempeño típicas usadas en el benchmarking incluyen:</a:t>
            </a:r>
            <a:endParaRPr/>
          </a:p>
        </p:txBody>
      </p:sp>
      <p:grpSp>
        <p:nvGrpSpPr>
          <p:cNvPr id="214" name="Google Shape;214;p15"/>
          <p:cNvGrpSpPr/>
          <p:nvPr/>
        </p:nvGrpSpPr>
        <p:grpSpPr>
          <a:xfrm>
            <a:off x="5052753" y="2961569"/>
            <a:ext cx="3594858" cy="2030829"/>
            <a:chOff x="0" y="247"/>
            <a:chExt cx="3594858" cy="2030829"/>
          </a:xfrm>
        </p:grpSpPr>
        <p:cxnSp>
          <p:nvCxnSpPr>
            <p:cNvPr id="215" name="Google Shape;215;p15"/>
            <p:cNvCxnSpPr/>
            <p:nvPr/>
          </p:nvCxnSpPr>
          <p:spPr>
            <a:xfrm>
              <a:off x="0" y="247"/>
              <a:ext cx="3594858"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216" name="Google Shape;216;p15"/>
            <p:cNvSpPr/>
            <p:nvPr/>
          </p:nvSpPr>
          <p:spPr>
            <a:xfrm>
              <a:off x="0" y="247"/>
              <a:ext cx="3594858" cy="2901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txBox="1"/>
            <p:nvPr/>
          </p:nvSpPr>
          <p:spPr>
            <a:xfrm>
              <a:off x="0" y="247"/>
              <a:ext cx="3594858" cy="290118"/>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None/>
              </a:pPr>
              <a:r>
                <a:rPr lang="es-PE" sz="1300">
                  <a:solidFill>
                    <a:schemeClr val="dk1"/>
                  </a:solidFill>
                  <a:latin typeface="Calibri"/>
                  <a:ea typeface="Calibri"/>
                  <a:cs typeface="Calibri"/>
                  <a:sym typeface="Calibri"/>
                </a:rPr>
                <a:t>Porcentaje de defectos</a:t>
              </a:r>
              <a:endParaRPr sz="1300">
                <a:solidFill>
                  <a:schemeClr val="dk1"/>
                </a:solidFill>
                <a:latin typeface="Calibri"/>
                <a:ea typeface="Calibri"/>
                <a:cs typeface="Calibri"/>
                <a:sym typeface="Calibri"/>
              </a:endParaRPr>
            </a:p>
          </p:txBody>
        </p:sp>
        <p:cxnSp>
          <p:nvCxnSpPr>
            <p:cNvPr id="218" name="Google Shape;218;p15"/>
            <p:cNvCxnSpPr/>
            <p:nvPr/>
          </p:nvCxnSpPr>
          <p:spPr>
            <a:xfrm>
              <a:off x="0" y="290366"/>
              <a:ext cx="3594858"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219" name="Google Shape;219;p15"/>
            <p:cNvSpPr/>
            <p:nvPr/>
          </p:nvSpPr>
          <p:spPr>
            <a:xfrm>
              <a:off x="0" y="290366"/>
              <a:ext cx="3594858" cy="2901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txBox="1"/>
            <p:nvPr/>
          </p:nvSpPr>
          <p:spPr>
            <a:xfrm>
              <a:off x="0" y="290366"/>
              <a:ext cx="3594858" cy="290118"/>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None/>
              </a:pPr>
              <a:r>
                <a:rPr lang="es-PE" sz="1300">
                  <a:solidFill>
                    <a:schemeClr val="dk1"/>
                  </a:solidFill>
                  <a:latin typeface="Calibri"/>
                  <a:ea typeface="Calibri"/>
                  <a:cs typeface="Calibri"/>
                  <a:sym typeface="Calibri"/>
                </a:rPr>
                <a:t>Costo por unidad o por pedido</a:t>
              </a:r>
              <a:endParaRPr sz="1300">
                <a:solidFill>
                  <a:schemeClr val="dk1"/>
                </a:solidFill>
                <a:latin typeface="Calibri"/>
                <a:ea typeface="Calibri"/>
                <a:cs typeface="Calibri"/>
                <a:sym typeface="Calibri"/>
              </a:endParaRPr>
            </a:p>
          </p:txBody>
        </p:sp>
        <p:cxnSp>
          <p:nvCxnSpPr>
            <p:cNvPr id="221" name="Google Shape;221;p15"/>
            <p:cNvCxnSpPr/>
            <p:nvPr/>
          </p:nvCxnSpPr>
          <p:spPr>
            <a:xfrm>
              <a:off x="0" y="580484"/>
              <a:ext cx="3594858"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222" name="Google Shape;222;p15"/>
            <p:cNvSpPr/>
            <p:nvPr/>
          </p:nvSpPr>
          <p:spPr>
            <a:xfrm>
              <a:off x="0" y="580484"/>
              <a:ext cx="3594858" cy="2901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txBox="1"/>
            <p:nvPr/>
          </p:nvSpPr>
          <p:spPr>
            <a:xfrm>
              <a:off x="0" y="580484"/>
              <a:ext cx="3594858" cy="290118"/>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None/>
              </a:pPr>
              <a:r>
                <a:rPr lang="es-PE" sz="1300">
                  <a:solidFill>
                    <a:schemeClr val="dk1"/>
                  </a:solidFill>
                  <a:latin typeface="Calibri"/>
                  <a:ea typeface="Calibri"/>
                  <a:cs typeface="Calibri"/>
                  <a:sym typeface="Calibri"/>
                </a:rPr>
                <a:t>Tiempo de procesamiento por unidad</a:t>
              </a:r>
              <a:endParaRPr sz="1300">
                <a:solidFill>
                  <a:schemeClr val="dk1"/>
                </a:solidFill>
                <a:latin typeface="Calibri"/>
                <a:ea typeface="Calibri"/>
                <a:cs typeface="Calibri"/>
                <a:sym typeface="Calibri"/>
              </a:endParaRPr>
            </a:p>
          </p:txBody>
        </p:sp>
        <p:cxnSp>
          <p:nvCxnSpPr>
            <p:cNvPr id="224" name="Google Shape;224;p15"/>
            <p:cNvCxnSpPr/>
            <p:nvPr/>
          </p:nvCxnSpPr>
          <p:spPr>
            <a:xfrm>
              <a:off x="0" y="870603"/>
              <a:ext cx="3594858"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225" name="Google Shape;225;p15"/>
            <p:cNvSpPr/>
            <p:nvPr/>
          </p:nvSpPr>
          <p:spPr>
            <a:xfrm>
              <a:off x="0" y="870603"/>
              <a:ext cx="3594858" cy="2901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txBox="1"/>
            <p:nvPr/>
          </p:nvSpPr>
          <p:spPr>
            <a:xfrm>
              <a:off x="0" y="870603"/>
              <a:ext cx="3594858" cy="290118"/>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None/>
              </a:pPr>
              <a:r>
                <a:rPr lang="es-PE" sz="1300">
                  <a:solidFill>
                    <a:schemeClr val="dk1"/>
                  </a:solidFill>
                  <a:latin typeface="Calibri"/>
                  <a:ea typeface="Calibri"/>
                  <a:cs typeface="Calibri"/>
                  <a:sym typeface="Calibri"/>
                </a:rPr>
                <a:t>Tiempo de respuesta del servicio</a:t>
              </a:r>
              <a:endParaRPr sz="1300">
                <a:solidFill>
                  <a:schemeClr val="dk1"/>
                </a:solidFill>
                <a:latin typeface="Calibri"/>
                <a:ea typeface="Calibri"/>
                <a:cs typeface="Calibri"/>
                <a:sym typeface="Calibri"/>
              </a:endParaRPr>
            </a:p>
          </p:txBody>
        </p:sp>
        <p:cxnSp>
          <p:nvCxnSpPr>
            <p:cNvPr id="227" name="Google Shape;227;p15"/>
            <p:cNvCxnSpPr/>
            <p:nvPr/>
          </p:nvCxnSpPr>
          <p:spPr>
            <a:xfrm>
              <a:off x="0" y="1160721"/>
              <a:ext cx="3594858"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228" name="Google Shape;228;p15"/>
            <p:cNvSpPr/>
            <p:nvPr/>
          </p:nvSpPr>
          <p:spPr>
            <a:xfrm>
              <a:off x="0" y="1160721"/>
              <a:ext cx="3594858" cy="2901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txBox="1"/>
            <p:nvPr/>
          </p:nvSpPr>
          <p:spPr>
            <a:xfrm>
              <a:off x="0" y="1160721"/>
              <a:ext cx="3594858" cy="290118"/>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None/>
              </a:pPr>
              <a:r>
                <a:rPr lang="es-PE" sz="1300">
                  <a:solidFill>
                    <a:schemeClr val="dk1"/>
                  </a:solidFill>
                  <a:latin typeface="Calibri"/>
                  <a:ea typeface="Calibri"/>
                  <a:cs typeface="Calibri"/>
                  <a:sym typeface="Calibri"/>
                </a:rPr>
                <a:t>Rendimiento sobre la inversión</a:t>
              </a:r>
              <a:endParaRPr sz="1300">
                <a:solidFill>
                  <a:schemeClr val="dk1"/>
                </a:solidFill>
                <a:latin typeface="Calibri"/>
                <a:ea typeface="Calibri"/>
                <a:cs typeface="Calibri"/>
                <a:sym typeface="Calibri"/>
              </a:endParaRPr>
            </a:p>
          </p:txBody>
        </p:sp>
        <p:cxnSp>
          <p:nvCxnSpPr>
            <p:cNvPr id="230" name="Google Shape;230;p15"/>
            <p:cNvCxnSpPr/>
            <p:nvPr/>
          </p:nvCxnSpPr>
          <p:spPr>
            <a:xfrm>
              <a:off x="0" y="1450840"/>
              <a:ext cx="3594858"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231" name="Google Shape;231;p15"/>
            <p:cNvSpPr/>
            <p:nvPr/>
          </p:nvSpPr>
          <p:spPr>
            <a:xfrm>
              <a:off x="0" y="1450840"/>
              <a:ext cx="3594858" cy="2901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txBox="1"/>
            <p:nvPr/>
          </p:nvSpPr>
          <p:spPr>
            <a:xfrm>
              <a:off x="0" y="1450840"/>
              <a:ext cx="3594858" cy="290118"/>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None/>
              </a:pPr>
              <a:r>
                <a:rPr lang="es-PE" sz="1300">
                  <a:solidFill>
                    <a:schemeClr val="dk1"/>
                  </a:solidFill>
                  <a:latin typeface="Calibri"/>
                  <a:ea typeface="Calibri"/>
                  <a:cs typeface="Calibri"/>
                  <a:sym typeface="Calibri"/>
                </a:rPr>
                <a:t>Niveles de satisfacción del cliente</a:t>
              </a:r>
              <a:endParaRPr sz="1300">
                <a:solidFill>
                  <a:schemeClr val="dk1"/>
                </a:solidFill>
                <a:latin typeface="Calibri"/>
                <a:ea typeface="Calibri"/>
                <a:cs typeface="Calibri"/>
                <a:sym typeface="Calibri"/>
              </a:endParaRPr>
            </a:p>
          </p:txBody>
        </p:sp>
        <p:cxnSp>
          <p:nvCxnSpPr>
            <p:cNvPr id="233" name="Google Shape;233;p15"/>
            <p:cNvCxnSpPr/>
            <p:nvPr/>
          </p:nvCxnSpPr>
          <p:spPr>
            <a:xfrm>
              <a:off x="0" y="1740958"/>
              <a:ext cx="3594858"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234" name="Google Shape;234;p15"/>
            <p:cNvSpPr/>
            <p:nvPr/>
          </p:nvSpPr>
          <p:spPr>
            <a:xfrm>
              <a:off x="0" y="1740958"/>
              <a:ext cx="3594858" cy="29011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txBox="1"/>
            <p:nvPr/>
          </p:nvSpPr>
          <p:spPr>
            <a:xfrm>
              <a:off x="0" y="1740958"/>
              <a:ext cx="3594858" cy="290118"/>
            </a:xfrm>
            <a:prstGeom prst="rect">
              <a:avLst/>
            </a:prstGeom>
            <a:noFill/>
            <a:ln>
              <a:noFill/>
            </a:ln>
          </p:spPr>
          <p:txBody>
            <a:bodyPr anchorCtr="0" anchor="t" bIns="49525" lIns="49525" spcFirstLastPara="1" rIns="49525" wrap="square" tIns="49525">
              <a:noAutofit/>
            </a:bodyPr>
            <a:lstStyle/>
            <a:p>
              <a:pPr indent="0" lvl="0" marL="0" marR="0" rtl="0" algn="l">
                <a:lnSpc>
                  <a:spcPct val="90000"/>
                </a:lnSpc>
                <a:spcBef>
                  <a:spcPts val="0"/>
                </a:spcBef>
                <a:spcAft>
                  <a:spcPts val="0"/>
                </a:spcAft>
                <a:buNone/>
              </a:pPr>
              <a:r>
                <a:rPr lang="es-PE" sz="1300">
                  <a:solidFill>
                    <a:schemeClr val="dk1"/>
                  </a:solidFill>
                  <a:latin typeface="Calibri"/>
                  <a:ea typeface="Calibri"/>
                  <a:cs typeface="Calibri"/>
                  <a:sym typeface="Calibri"/>
                </a:rPr>
                <a:t>Tasas de retención de los clientes</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Elementos de un modelo de calidad total</a:t>
            </a:r>
            <a:endParaRPr sz="1400">
              <a:solidFill>
                <a:srgbClr val="438AD7"/>
              </a:solidFill>
              <a:latin typeface="Calibri"/>
              <a:ea typeface="Calibri"/>
              <a:cs typeface="Calibri"/>
              <a:sym typeface="Calibri"/>
            </a:endParaRPr>
          </a:p>
        </p:txBody>
      </p:sp>
      <p:sp>
        <p:nvSpPr>
          <p:cNvPr id="241" name="Google Shape;241;p16"/>
          <p:cNvSpPr txBox="1"/>
          <p:nvPr/>
        </p:nvSpPr>
        <p:spPr>
          <a:xfrm>
            <a:off x="242531" y="970209"/>
            <a:ext cx="734481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rgbClr val="000000"/>
                </a:solidFill>
                <a:latin typeface="Arial"/>
                <a:ea typeface="Arial"/>
                <a:cs typeface="Arial"/>
                <a:sym typeface="Arial"/>
              </a:rPr>
              <a:t>5) Justo a Tiempo (JIT)</a:t>
            </a:r>
            <a:endParaRPr/>
          </a:p>
        </p:txBody>
      </p:sp>
      <p:pic>
        <p:nvPicPr>
          <p:cNvPr id="242" name="Google Shape;242;p16"/>
          <p:cNvPicPr preferRelativeResize="0"/>
          <p:nvPr/>
        </p:nvPicPr>
        <p:blipFill rotWithShape="1">
          <a:blip r:embed="rId3">
            <a:alphaModFix/>
          </a:blip>
          <a:srcRect b="0" l="0" r="0" t="0"/>
          <a:stretch/>
        </p:blipFill>
        <p:spPr>
          <a:xfrm>
            <a:off x="6762044" y="392927"/>
            <a:ext cx="1905532" cy="1880237"/>
          </a:xfrm>
          <a:prstGeom prst="rect">
            <a:avLst/>
          </a:prstGeom>
          <a:noFill/>
          <a:ln>
            <a:noFill/>
          </a:ln>
        </p:spPr>
      </p:pic>
      <p:sp>
        <p:nvSpPr>
          <p:cNvPr id="243" name="Google Shape;243;p16"/>
          <p:cNvSpPr txBox="1"/>
          <p:nvPr/>
        </p:nvSpPr>
        <p:spPr>
          <a:xfrm>
            <a:off x="880959" y="2273164"/>
            <a:ext cx="75609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000000"/>
                </a:solidFill>
                <a:latin typeface="Arial"/>
                <a:ea typeface="Arial"/>
                <a:cs typeface="Arial"/>
                <a:sym typeface="Arial"/>
              </a:rPr>
              <a:t>Los sistemas JIT se diseñan para producir y entregar bienes justo</a:t>
            </a:r>
            <a:endParaRPr/>
          </a:p>
          <a:p>
            <a:pPr indent="0" lvl="0" marL="0" marR="0" rtl="0" algn="l">
              <a:spcBef>
                <a:spcPts val="0"/>
              </a:spcBef>
              <a:spcAft>
                <a:spcPts val="0"/>
              </a:spcAft>
              <a:buNone/>
            </a:pPr>
            <a:r>
              <a:rPr lang="es-PE" sz="1800">
                <a:solidFill>
                  <a:srgbClr val="000000"/>
                </a:solidFill>
                <a:latin typeface="Arial"/>
                <a:ea typeface="Arial"/>
                <a:cs typeface="Arial"/>
                <a:sym typeface="Arial"/>
              </a:rPr>
              <a:t>cuando se necesitan. JIT se relaciona con la calidad en tres formas:</a:t>
            </a:r>
            <a:endParaRPr/>
          </a:p>
          <a:p>
            <a:pPr indent="0" lvl="0" marL="0" marR="0" rtl="0" algn="l">
              <a:spcBef>
                <a:spcPts val="0"/>
              </a:spcBef>
              <a:spcAft>
                <a:spcPts val="0"/>
              </a:spcAft>
              <a:buNone/>
            </a:pPr>
            <a:r>
              <a:t/>
            </a:r>
            <a:endParaRPr sz="1800">
              <a:solidFill>
                <a:srgbClr val="000000"/>
              </a:solidFill>
              <a:latin typeface="Arial"/>
              <a:ea typeface="Arial"/>
              <a:cs typeface="Arial"/>
              <a:sym typeface="Arial"/>
            </a:endParaRPr>
          </a:p>
          <a:p>
            <a:pPr indent="-342900" lvl="0" marL="342900" marR="0" rtl="0" algn="l">
              <a:spcBef>
                <a:spcPts val="0"/>
              </a:spcBef>
              <a:spcAft>
                <a:spcPts val="0"/>
              </a:spcAft>
              <a:buClr>
                <a:srgbClr val="000000"/>
              </a:buClr>
              <a:buSzPts val="1800"/>
              <a:buFont typeface="Arial"/>
              <a:buAutoNum type="arabicParenR"/>
            </a:pPr>
            <a:r>
              <a:rPr lang="es-PE" sz="1800">
                <a:solidFill>
                  <a:srgbClr val="000000"/>
                </a:solidFill>
                <a:latin typeface="Arial"/>
                <a:ea typeface="Arial"/>
                <a:cs typeface="Arial"/>
                <a:sym typeface="Arial"/>
              </a:rPr>
              <a:t>Se reducen los costos al tener menos inventario. Los inventarios ocultan la mala calidad.</a:t>
            </a:r>
            <a:endParaRPr/>
          </a:p>
          <a:p>
            <a:pPr indent="-342900" lvl="0" marL="342900" marR="0" rtl="0" algn="l">
              <a:spcBef>
                <a:spcPts val="0"/>
              </a:spcBef>
              <a:spcAft>
                <a:spcPts val="0"/>
              </a:spcAft>
              <a:buClr>
                <a:srgbClr val="000000"/>
              </a:buClr>
              <a:buSzPts val="1800"/>
              <a:buFont typeface="Arial"/>
              <a:buAutoNum type="arabicParenR"/>
            </a:pPr>
            <a:r>
              <a:rPr lang="es-PE" sz="1800">
                <a:solidFill>
                  <a:srgbClr val="000000"/>
                </a:solidFill>
                <a:latin typeface="Arial"/>
                <a:ea typeface="Arial"/>
                <a:cs typeface="Arial"/>
                <a:sym typeface="Arial"/>
              </a:rPr>
              <a:t>Mejora la calidad, al acortar el tiempo de entrega mantiene fresca la evidencia del error y limita el </a:t>
            </a:r>
            <a:r>
              <a:rPr lang="es-PE" sz="1800"/>
              <a:t>número</a:t>
            </a:r>
            <a:r>
              <a:rPr lang="es-PE" sz="1800">
                <a:solidFill>
                  <a:srgbClr val="000000"/>
                </a:solidFill>
                <a:latin typeface="Arial"/>
                <a:ea typeface="Arial"/>
                <a:cs typeface="Arial"/>
                <a:sym typeface="Arial"/>
              </a:rPr>
              <a:t> de fuentes potenciales de error.</a:t>
            </a:r>
            <a:endParaRPr/>
          </a:p>
          <a:p>
            <a:pPr indent="-342900" lvl="0" marL="342900" marR="0" rtl="0" algn="l">
              <a:spcBef>
                <a:spcPts val="0"/>
              </a:spcBef>
              <a:spcAft>
                <a:spcPts val="0"/>
              </a:spcAft>
              <a:buClr>
                <a:srgbClr val="000000"/>
              </a:buClr>
              <a:buSzPts val="1800"/>
              <a:buFont typeface="Arial"/>
              <a:buAutoNum type="arabicParenR"/>
            </a:pPr>
            <a:r>
              <a:rPr lang="es-PE" sz="1800">
                <a:solidFill>
                  <a:srgbClr val="000000"/>
                </a:solidFill>
                <a:latin typeface="Arial"/>
                <a:ea typeface="Arial"/>
                <a:cs typeface="Arial"/>
                <a:sym typeface="Arial"/>
              </a:rPr>
              <a:t>Mejor calidad significa menos inventario, A menudo, el propósito de mantener un inventario es protegerse del mal desempeño de producción como resultado de una calidad poco confiable.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7"/>
          <p:cNvSpPr txBox="1"/>
          <p:nvPr/>
        </p:nvSpPr>
        <p:spPr>
          <a:xfrm>
            <a:off x="501337" y="789576"/>
            <a:ext cx="612068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chemeClr val="dk1"/>
                </a:solidFill>
                <a:latin typeface="Arial"/>
                <a:ea typeface="Arial"/>
                <a:cs typeface="Arial"/>
                <a:sym typeface="Arial"/>
              </a:rPr>
              <a:t>6) </a:t>
            </a:r>
            <a:r>
              <a:rPr b="1" lang="es-PE" sz="2000" u="sng">
                <a:solidFill>
                  <a:schemeClr val="dk1"/>
                </a:solidFill>
                <a:latin typeface="Arial"/>
                <a:ea typeface="Arial"/>
                <a:cs typeface="Arial"/>
                <a:sym typeface="Arial"/>
              </a:rPr>
              <a:t>Herramientas de TQM</a:t>
            </a:r>
            <a:endParaRPr/>
          </a:p>
        </p:txBody>
      </p:sp>
      <p:pic>
        <p:nvPicPr>
          <p:cNvPr id="249" name="Google Shape;249;p17"/>
          <p:cNvPicPr preferRelativeResize="0"/>
          <p:nvPr/>
        </p:nvPicPr>
        <p:blipFill rotWithShape="1">
          <a:blip r:embed="rId3">
            <a:alphaModFix/>
          </a:blip>
          <a:srcRect b="0" l="0" r="0" t="0"/>
          <a:stretch/>
        </p:blipFill>
        <p:spPr>
          <a:xfrm>
            <a:off x="1373234" y="1412099"/>
            <a:ext cx="6060673" cy="3888374"/>
          </a:xfrm>
          <a:prstGeom prst="rect">
            <a:avLst/>
          </a:prstGeom>
          <a:noFill/>
          <a:ln cap="flat" cmpd="sng" w="19050">
            <a:solidFill>
              <a:srgbClr val="006600"/>
            </a:solidFill>
            <a:prstDash val="solid"/>
            <a:round/>
            <a:headEnd len="sm" w="sm" type="none"/>
            <a:tailEnd len="sm" w="sm" type="none"/>
          </a:ln>
        </p:spPr>
      </p:pic>
      <p:sp>
        <p:nvSpPr>
          <p:cNvPr id="250" name="Google Shape;250;p17"/>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Elementos de un modelo de calidad total</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8"/>
          <p:cNvSpPr txBox="1"/>
          <p:nvPr/>
        </p:nvSpPr>
        <p:spPr>
          <a:xfrm>
            <a:off x="971600" y="1297327"/>
            <a:ext cx="6660740" cy="3488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67" u="sng">
                <a:solidFill>
                  <a:schemeClr val="dk1"/>
                </a:solidFill>
                <a:latin typeface="Calibri"/>
                <a:ea typeface="Calibri"/>
                <a:cs typeface="Calibri"/>
                <a:sym typeface="Calibri"/>
              </a:rPr>
              <a:t>Hoja de verificación: </a:t>
            </a:r>
            <a:r>
              <a:rPr b="1" lang="es-PE" sz="1667">
                <a:solidFill>
                  <a:schemeClr val="dk1"/>
                </a:solidFill>
                <a:latin typeface="Calibri"/>
                <a:ea typeface="Calibri"/>
                <a:cs typeface="Calibri"/>
                <a:sym typeface="Calibri"/>
              </a:rPr>
              <a:t>	Método organizado para registrar datos.</a:t>
            </a:r>
            <a:endParaRPr/>
          </a:p>
        </p:txBody>
      </p:sp>
      <p:graphicFrame>
        <p:nvGraphicFramePr>
          <p:cNvPr id="256" name="Google Shape;256;p18"/>
          <p:cNvGraphicFramePr/>
          <p:nvPr/>
        </p:nvGraphicFramePr>
        <p:xfrm>
          <a:off x="652000" y="1680790"/>
          <a:ext cx="3000000" cy="3000000"/>
        </p:xfrm>
        <a:graphic>
          <a:graphicData uri="http://schemas.openxmlformats.org/drawingml/2006/table">
            <a:tbl>
              <a:tblPr bandRow="1" firstRow="1">
                <a:noFill/>
                <a:tableStyleId>{D07F2D54-543F-4059-AED3-576DC576CAE4}</a:tableStyleId>
              </a:tblPr>
              <a:tblGrid>
                <a:gridCol w="1409075"/>
                <a:gridCol w="1495250"/>
                <a:gridCol w="124925"/>
                <a:gridCol w="1680175"/>
                <a:gridCol w="1099225"/>
                <a:gridCol w="1452150"/>
              </a:tblGrid>
              <a:tr h="388800">
                <a:tc gridSpan="2">
                  <a:txBody>
                    <a:bodyPr/>
                    <a:lstStyle/>
                    <a:p>
                      <a:pPr indent="0" lvl="0" marL="0" marR="0" rtl="0" algn="l">
                        <a:spcBef>
                          <a:spcPts val="0"/>
                        </a:spcBef>
                        <a:spcAft>
                          <a:spcPts val="0"/>
                        </a:spcAft>
                        <a:buNone/>
                      </a:pPr>
                      <a:r>
                        <a:rPr lang="es-PE" sz="1500" u="none" cap="none" strike="noStrike"/>
                        <a:t>Observador: </a:t>
                      </a:r>
                      <a:endParaRPr/>
                    </a:p>
                  </a:txBody>
                  <a:tcPr marT="38100" marB="38100" marR="76200" marL="76200">
                    <a:solidFill>
                      <a:srgbClr val="00B050"/>
                    </a:solidFill>
                  </a:tcPr>
                </a:tc>
                <a:tc hMerge="1"/>
                <a:tc gridSpan="2">
                  <a:txBody>
                    <a:bodyPr/>
                    <a:lstStyle/>
                    <a:p>
                      <a:pPr indent="0" lvl="0" marL="0" marR="0" rtl="0" algn="l">
                        <a:spcBef>
                          <a:spcPts val="0"/>
                        </a:spcBef>
                        <a:spcAft>
                          <a:spcPts val="0"/>
                        </a:spcAft>
                        <a:buNone/>
                      </a:pPr>
                      <a:r>
                        <a:rPr lang="es-PE" sz="1500"/>
                        <a:t>Computadora # 8</a:t>
                      </a:r>
                      <a:endParaRPr/>
                    </a:p>
                  </a:txBody>
                  <a:tcPr marT="38100" marB="38100" marR="76200" marL="76200">
                    <a:solidFill>
                      <a:srgbClr val="00B050"/>
                    </a:solidFill>
                  </a:tcPr>
                </a:tc>
                <a:tc hMerge="1"/>
                <a:tc gridSpan="2">
                  <a:txBody>
                    <a:bodyPr/>
                    <a:lstStyle/>
                    <a:p>
                      <a:pPr indent="0" lvl="0" marL="0" marR="0" rtl="0" algn="l">
                        <a:spcBef>
                          <a:spcPts val="0"/>
                        </a:spcBef>
                        <a:spcAft>
                          <a:spcPts val="0"/>
                        </a:spcAft>
                        <a:buNone/>
                      </a:pPr>
                      <a:r>
                        <a:rPr lang="es-PE" sz="1500"/>
                        <a:t>Fecha: 11</a:t>
                      </a:r>
                      <a:r>
                        <a:rPr lang="es-PE" sz="1500"/>
                        <a:t> noviembre</a:t>
                      </a:r>
                      <a:endParaRPr sz="1500"/>
                    </a:p>
                  </a:txBody>
                  <a:tcPr marT="38100" marB="38100" marR="76200" marL="76200">
                    <a:solidFill>
                      <a:srgbClr val="00B050"/>
                    </a:solidFill>
                  </a:tcPr>
                </a:tc>
                <a:tc hMerge="1"/>
              </a:tr>
              <a:tr h="388800">
                <a:tc gridSpan="4">
                  <a:txBody>
                    <a:bodyPr/>
                    <a:lstStyle/>
                    <a:p>
                      <a:pPr indent="0" lvl="0" marL="0" marR="0" rtl="0" algn="l">
                        <a:spcBef>
                          <a:spcPts val="0"/>
                        </a:spcBef>
                        <a:spcAft>
                          <a:spcPts val="0"/>
                        </a:spcAft>
                        <a:buNone/>
                      </a:pPr>
                      <a:r>
                        <a:rPr lang="es-PE" sz="1500"/>
                        <a:t>Número de observaciones: 95</a:t>
                      </a:r>
                      <a:endParaRPr/>
                    </a:p>
                  </a:txBody>
                  <a:tcPr marT="38100" marB="38100" marR="76200" marL="76200"/>
                </a:tc>
                <a:tc hMerge="1"/>
                <a:tc hMerge="1"/>
                <a:tc hMerge="1"/>
                <a:tc>
                  <a:txBody>
                    <a:bodyPr/>
                    <a:lstStyle/>
                    <a:p>
                      <a:pPr indent="0" lvl="0" marL="0" marR="0" rtl="0" algn="l">
                        <a:spcBef>
                          <a:spcPts val="0"/>
                        </a:spcBef>
                        <a:spcAft>
                          <a:spcPts val="0"/>
                        </a:spcAft>
                        <a:buNone/>
                      </a:pPr>
                      <a:r>
                        <a:rPr lang="es-PE" sz="1500"/>
                        <a:t>Total</a:t>
                      </a:r>
                      <a:endParaRPr/>
                    </a:p>
                  </a:txBody>
                  <a:tcPr marT="38100" marB="38100" marR="76200" marL="76200"/>
                </a:tc>
                <a:tc>
                  <a:txBody>
                    <a:bodyPr/>
                    <a:lstStyle/>
                    <a:p>
                      <a:pPr indent="0" lvl="0" marL="0" marR="0" rtl="0" algn="l">
                        <a:spcBef>
                          <a:spcPts val="0"/>
                        </a:spcBef>
                        <a:spcAft>
                          <a:spcPts val="0"/>
                        </a:spcAft>
                        <a:buNone/>
                      </a:pPr>
                      <a:r>
                        <a:rPr lang="es-PE" sz="1500"/>
                        <a:t>Porcentaje</a:t>
                      </a:r>
                      <a:endParaRPr/>
                    </a:p>
                  </a:txBody>
                  <a:tcPr marT="38100" marB="38100" marR="76200" marL="76200"/>
                </a:tc>
              </a:tr>
              <a:tr h="762000">
                <a:tc gridSpan="3">
                  <a:txBody>
                    <a:bodyPr/>
                    <a:lstStyle/>
                    <a:p>
                      <a:pPr indent="0" lvl="0" marL="0" marR="0" rtl="0" algn="l">
                        <a:spcBef>
                          <a:spcPts val="0"/>
                        </a:spcBef>
                        <a:spcAft>
                          <a:spcPts val="0"/>
                        </a:spcAft>
                        <a:buNone/>
                      </a:pPr>
                      <a:r>
                        <a:rPr lang="es-PE" sz="1500"/>
                        <a:t>Computadora en uso</a:t>
                      </a:r>
                      <a:endParaRPr/>
                    </a:p>
                  </a:txBody>
                  <a:tcPr marT="38100" marB="38100" marR="76200" marL="76200"/>
                </a:tc>
                <a:tc hMerge="1"/>
                <a:tc hMerge="1"/>
                <a:tc>
                  <a:txBody>
                    <a:bodyPr/>
                    <a:lstStyle/>
                    <a:p>
                      <a:pPr indent="0" lvl="0" marL="0" marR="0" rtl="0" algn="l">
                        <a:spcBef>
                          <a:spcPts val="0"/>
                        </a:spcBef>
                        <a:spcAft>
                          <a:spcPts val="0"/>
                        </a:spcAft>
                        <a:buNone/>
                      </a:pPr>
                      <a:r>
                        <a:rPr lang="es-PE" sz="1500"/>
                        <a:t>IIII IIII IIII IIII IIII</a:t>
                      </a:r>
                      <a:endParaRPr sz="1500"/>
                    </a:p>
                    <a:p>
                      <a:pPr indent="0" lvl="0" marL="0" marR="0" rtl="0" algn="l">
                        <a:spcBef>
                          <a:spcPts val="0"/>
                        </a:spcBef>
                        <a:spcAft>
                          <a:spcPts val="0"/>
                        </a:spcAft>
                        <a:buNone/>
                      </a:pPr>
                      <a:r>
                        <a:rPr lang="es-PE" sz="1500"/>
                        <a:t>IIII IIII IIII IIII IIII</a:t>
                      </a:r>
                      <a:endParaRPr/>
                    </a:p>
                    <a:p>
                      <a:pPr indent="0" lvl="0" marL="0" marR="0" rtl="0" algn="l">
                        <a:spcBef>
                          <a:spcPts val="0"/>
                        </a:spcBef>
                        <a:spcAft>
                          <a:spcPts val="0"/>
                        </a:spcAft>
                        <a:buNone/>
                      </a:pPr>
                      <a:r>
                        <a:rPr lang="es-PE" sz="1500"/>
                        <a:t>IIII</a:t>
                      </a:r>
                      <a:endParaRPr/>
                    </a:p>
                  </a:txBody>
                  <a:tcPr marT="38100" marB="38100" marR="76200" marL="76200"/>
                </a:tc>
                <a:tc>
                  <a:txBody>
                    <a:bodyPr/>
                    <a:lstStyle/>
                    <a:p>
                      <a:pPr indent="0" lvl="0" marL="0" marR="0" rtl="0" algn="l">
                        <a:spcBef>
                          <a:spcPts val="0"/>
                        </a:spcBef>
                        <a:spcAft>
                          <a:spcPts val="0"/>
                        </a:spcAft>
                        <a:buNone/>
                      </a:pPr>
                      <a:r>
                        <a:rPr lang="es-PE" sz="1500"/>
                        <a:t>55</a:t>
                      </a:r>
                      <a:endParaRPr/>
                    </a:p>
                  </a:txBody>
                  <a:tcPr marT="38100" marB="38100" marR="76200" marL="76200"/>
                </a:tc>
                <a:tc>
                  <a:txBody>
                    <a:bodyPr/>
                    <a:lstStyle/>
                    <a:p>
                      <a:pPr indent="0" lvl="0" marL="0" marR="0" rtl="0" algn="l">
                        <a:spcBef>
                          <a:spcPts val="0"/>
                        </a:spcBef>
                        <a:spcAft>
                          <a:spcPts val="0"/>
                        </a:spcAft>
                        <a:buNone/>
                      </a:pPr>
                      <a:r>
                        <a:rPr lang="es-PE" sz="1500"/>
                        <a:t>57.9</a:t>
                      </a:r>
                      <a:endParaRPr/>
                    </a:p>
                  </a:txBody>
                  <a:tcPr marT="38100" marB="38100" marR="76200" marL="76200"/>
                </a:tc>
              </a:tr>
              <a:tr h="1533900">
                <a:tc>
                  <a:txBody>
                    <a:bodyPr/>
                    <a:lstStyle/>
                    <a:p>
                      <a:pPr indent="0" lvl="0" marL="0" marR="0" rtl="0" algn="l">
                        <a:spcBef>
                          <a:spcPts val="0"/>
                        </a:spcBef>
                        <a:spcAft>
                          <a:spcPts val="0"/>
                        </a:spcAft>
                        <a:buNone/>
                      </a:pPr>
                      <a:r>
                        <a:rPr lang="es-PE" sz="1500"/>
                        <a:t>Computadora inactiva</a:t>
                      </a:r>
                      <a:endParaRPr/>
                    </a:p>
                  </a:txBody>
                  <a:tcPr marT="38100" marB="38100" marR="76200" marL="76200"/>
                </a:tc>
                <a:tc gridSpan="2">
                  <a:txBody>
                    <a:bodyPr/>
                    <a:lstStyle/>
                    <a:p>
                      <a:pPr indent="0" lvl="0" marL="0" marR="0" rtl="0" algn="l">
                        <a:spcBef>
                          <a:spcPts val="0"/>
                        </a:spcBef>
                        <a:spcAft>
                          <a:spcPts val="0"/>
                        </a:spcAft>
                        <a:buNone/>
                      </a:pPr>
                      <a:r>
                        <a:rPr lang="es-PE" sz="1500"/>
                        <a:t>En reparación</a:t>
                      </a:r>
                      <a:endParaRPr/>
                    </a:p>
                    <a:p>
                      <a:pPr indent="0" lvl="0" marL="0" marR="0" rtl="0" algn="l">
                        <a:spcBef>
                          <a:spcPts val="0"/>
                        </a:spcBef>
                        <a:spcAft>
                          <a:spcPts val="0"/>
                        </a:spcAft>
                        <a:buNone/>
                      </a:pPr>
                      <a:r>
                        <a:rPr lang="es-PE" sz="1500"/>
                        <a:t>Sin trabajo</a:t>
                      </a:r>
                      <a:endParaRPr/>
                    </a:p>
                    <a:p>
                      <a:pPr indent="0" lvl="0" marL="0" marR="0" rtl="0" algn="l">
                        <a:spcBef>
                          <a:spcPts val="0"/>
                        </a:spcBef>
                        <a:spcAft>
                          <a:spcPts val="0"/>
                        </a:spcAft>
                        <a:buNone/>
                      </a:pPr>
                      <a:r>
                        <a:rPr lang="es-PE" sz="1500"/>
                        <a:t>Operando mal</a:t>
                      </a:r>
                      <a:endParaRPr/>
                    </a:p>
                    <a:p>
                      <a:pPr indent="0" lvl="0" marL="0" marR="0" rtl="0" algn="l">
                        <a:spcBef>
                          <a:spcPts val="0"/>
                        </a:spcBef>
                        <a:spcAft>
                          <a:spcPts val="0"/>
                        </a:spcAft>
                        <a:buNone/>
                      </a:pPr>
                      <a:r>
                        <a:rPr lang="es-PE" sz="1500"/>
                        <a:t>Falla</a:t>
                      </a:r>
                      <a:r>
                        <a:rPr lang="es-PE" sz="1500"/>
                        <a:t> del sistema</a:t>
                      </a:r>
                      <a:endParaRPr sz="1500"/>
                    </a:p>
                  </a:txBody>
                  <a:tcPr marT="38100" marB="38100" marR="76200" marL="76200"/>
                </a:tc>
                <a:tc hMerge="1"/>
                <a:tc>
                  <a:txBody>
                    <a:bodyPr/>
                    <a:lstStyle/>
                    <a:p>
                      <a:pPr indent="0" lvl="0" marL="0" marR="0" rtl="0" algn="l">
                        <a:spcBef>
                          <a:spcPts val="0"/>
                        </a:spcBef>
                        <a:spcAft>
                          <a:spcPts val="0"/>
                        </a:spcAft>
                        <a:buNone/>
                      </a:pPr>
                      <a:r>
                        <a:rPr lang="es-PE" sz="1500"/>
                        <a:t>IIII</a:t>
                      </a:r>
                      <a:endParaRPr/>
                    </a:p>
                    <a:p>
                      <a:pPr indent="0" lvl="0" marL="0" marR="0" rtl="0" algn="l">
                        <a:spcBef>
                          <a:spcPts val="0"/>
                        </a:spcBef>
                        <a:spcAft>
                          <a:spcPts val="0"/>
                        </a:spcAft>
                        <a:buNone/>
                      </a:pPr>
                      <a:r>
                        <a:rPr lang="es-PE" sz="1500"/>
                        <a:t>IIII IIII II</a:t>
                      </a:r>
                      <a:endParaRPr/>
                    </a:p>
                    <a:p>
                      <a:pPr indent="0" lvl="0" marL="0" marR="0" rtl="0" algn="l">
                        <a:spcBef>
                          <a:spcPts val="0"/>
                        </a:spcBef>
                        <a:spcAft>
                          <a:spcPts val="0"/>
                        </a:spcAft>
                        <a:buNone/>
                      </a:pPr>
                      <a:r>
                        <a:rPr lang="es-PE" sz="1500"/>
                        <a:t>IIII IIII </a:t>
                      </a:r>
                      <a:endParaRPr/>
                    </a:p>
                    <a:p>
                      <a:pPr indent="0" lvl="0" marL="0" marR="0" rtl="0" algn="l">
                        <a:spcBef>
                          <a:spcPts val="0"/>
                        </a:spcBef>
                        <a:spcAft>
                          <a:spcPts val="0"/>
                        </a:spcAft>
                        <a:buNone/>
                      </a:pPr>
                      <a:r>
                        <a:rPr lang="es-PE" sz="1500"/>
                        <a:t>IIII IIII  III</a:t>
                      </a:r>
                      <a:endParaRPr/>
                    </a:p>
                  </a:txBody>
                  <a:tcPr marT="38100" marB="38100" marR="76200" marL="76200"/>
                </a:tc>
                <a:tc>
                  <a:txBody>
                    <a:bodyPr/>
                    <a:lstStyle/>
                    <a:p>
                      <a:pPr indent="0" lvl="0" marL="0" marR="0" rtl="0" algn="l">
                        <a:spcBef>
                          <a:spcPts val="0"/>
                        </a:spcBef>
                        <a:spcAft>
                          <a:spcPts val="0"/>
                        </a:spcAft>
                        <a:buNone/>
                      </a:pPr>
                      <a:r>
                        <a:rPr lang="es-PE" sz="1500"/>
                        <a:t>5</a:t>
                      </a:r>
                      <a:endParaRPr/>
                    </a:p>
                    <a:p>
                      <a:pPr indent="0" lvl="0" marL="0" marR="0" rtl="0" algn="l">
                        <a:spcBef>
                          <a:spcPts val="0"/>
                        </a:spcBef>
                        <a:spcAft>
                          <a:spcPts val="0"/>
                        </a:spcAft>
                        <a:buNone/>
                      </a:pPr>
                      <a:r>
                        <a:rPr lang="es-PE" sz="1500"/>
                        <a:t>12</a:t>
                      </a:r>
                      <a:endParaRPr/>
                    </a:p>
                    <a:p>
                      <a:pPr indent="0" lvl="0" marL="0" marR="0" rtl="0" algn="l">
                        <a:spcBef>
                          <a:spcPts val="0"/>
                        </a:spcBef>
                        <a:spcAft>
                          <a:spcPts val="0"/>
                        </a:spcAft>
                        <a:buNone/>
                      </a:pPr>
                      <a:r>
                        <a:rPr lang="es-PE" sz="1500"/>
                        <a:t>10</a:t>
                      </a:r>
                      <a:endParaRPr/>
                    </a:p>
                    <a:p>
                      <a:pPr indent="0" lvl="0" marL="0" marR="0" rtl="0" algn="l">
                        <a:spcBef>
                          <a:spcPts val="0"/>
                        </a:spcBef>
                        <a:spcAft>
                          <a:spcPts val="0"/>
                        </a:spcAft>
                        <a:buNone/>
                      </a:pPr>
                      <a:r>
                        <a:rPr lang="es-PE" sz="1500"/>
                        <a:t>13</a:t>
                      </a:r>
                      <a:endParaRPr/>
                    </a:p>
                  </a:txBody>
                  <a:tcPr marT="38100" marB="38100" marR="76200" marL="76200"/>
                </a:tc>
                <a:tc>
                  <a:txBody>
                    <a:bodyPr/>
                    <a:lstStyle/>
                    <a:p>
                      <a:pPr indent="0" lvl="0" marL="0" marR="0" rtl="0" algn="l">
                        <a:spcBef>
                          <a:spcPts val="0"/>
                        </a:spcBef>
                        <a:spcAft>
                          <a:spcPts val="0"/>
                        </a:spcAft>
                        <a:buNone/>
                      </a:pPr>
                      <a:r>
                        <a:rPr lang="es-PE" sz="1500"/>
                        <a:t>5.3</a:t>
                      </a:r>
                      <a:endParaRPr/>
                    </a:p>
                    <a:p>
                      <a:pPr indent="0" lvl="0" marL="0" marR="0" rtl="0" algn="l">
                        <a:spcBef>
                          <a:spcPts val="0"/>
                        </a:spcBef>
                        <a:spcAft>
                          <a:spcPts val="0"/>
                        </a:spcAft>
                        <a:buNone/>
                      </a:pPr>
                      <a:r>
                        <a:rPr lang="es-PE" sz="1500"/>
                        <a:t>12.6</a:t>
                      </a:r>
                      <a:endParaRPr/>
                    </a:p>
                    <a:p>
                      <a:pPr indent="0" lvl="0" marL="0" marR="0" rtl="0" algn="l">
                        <a:spcBef>
                          <a:spcPts val="0"/>
                        </a:spcBef>
                        <a:spcAft>
                          <a:spcPts val="0"/>
                        </a:spcAft>
                        <a:buNone/>
                      </a:pPr>
                      <a:r>
                        <a:rPr lang="es-PE" sz="1500"/>
                        <a:t>10.5</a:t>
                      </a:r>
                      <a:endParaRPr/>
                    </a:p>
                    <a:p>
                      <a:pPr indent="0" lvl="0" marL="0" marR="0" rtl="0" algn="l">
                        <a:spcBef>
                          <a:spcPts val="0"/>
                        </a:spcBef>
                        <a:spcAft>
                          <a:spcPts val="0"/>
                        </a:spcAft>
                        <a:buNone/>
                      </a:pPr>
                      <a:r>
                        <a:rPr lang="es-PE" sz="1500"/>
                        <a:t>13.7</a:t>
                      </a:r>
                      <a:endParaRPr/>
                    </a:p>
                    <a:p>
                      <a:pPr indent="0" lvl="0" marL="0" marR="0" rtl="0" algn="l">
                        <a:spcBef>
                          <a:spcPts val="0"/>
                        </a:spcBef>
                        <a:spcAft>
                          <a:spcPts val="0"/>
                        </a:spcAft>
                        <a:buNone/>
                      </a:pPr>
                      <a:r>
                        <a:t/>
                      </a:r>
                      <a:endParaRPr sz="1500"/>
                    </a:p>
                  </a:txBody>
                  <a:tcPr marT="38100" marB="38100" marR="76200" marL="76200"/>
                </a:tc>
              </a:tr>
            </a:tbl>
          </a:graphicData>
        </a:graphic>
      </p:graphicFrame>
      <p:cxnSp>
        <p:nvCxnSpPr>
          <p:cNvPr id="257" name="Google Shape;257;p18"/>
          <p:cNvCxnSpPr/>
          <p:nvPr/>
        </p:nvCxnSpPr>
        <p:spPr>
          <a:xfrm flipH="1" rot="10800000">
            <a:off x="4031940" y="3076650"/>
            <a:ext cx="240027" cy="120013"/>
          </a:xfrm>
          <a:prstGeom prst="straightConnector1">
            <a:avLst/>
          </a:prstGeom>
          <a:noFill/>
          <a:ln cap="flat" cmpd="sng" w="19050">
            <a:solidFill>
              <a:schemeClr val="dk1"/>
            </a:solidFill>
            <a:prstDash val="solid"/>
            <a:round/>
            <a:headEnd len="sm" w="sm" type="none"/>
            <a:tailEnd len="sm" w="sm" type="none"/>
          </a:ln>
        </p:spPr>
      </p:cxnSp>
      <p:cxnSp>
        <p:nvCxnSpPr>
          <p:cNvPr id="258" name="Google Shape;258;p18"/>
          <p:cNvCxnSpPr/>
          <p:nvPr/>
        </p:nvCxnSpPr>
        <p:spPr>
          <a:xfrm flipH="1" rot="10800000">
            <a:off x="4282405" y="3076650"/>
            <a:ext cx="240027" cy="120013"/>
          </a:xfrm>
          <a:prstGeom prst="straightConnector1">
            <a:avLst/>
          </a:prstGeom>
          <a:noFill/>
          <a:ln cap="flat" cmpd="sng" w="19050">
            <a:solidFill>
              <a:schemeClr val="dk1"/>
            </a:solidFill>
            <a:prstDash val="solid"/>
            <a:round/>
            <a:headEnd len="sm" w="sm" type="none"/>
            <a:tailEnd len="sm" w="sm" type="none"/>
          </a:ln>
        </p:spPr>
      </p:cxnSp>
      <p:cxnSp>
        <p:nvCxnSpPr>
          <p:cNvPr id="259" name="Google Shape;259;p18"/>
          <p:cNvCxnSpPr/>
          <p:nvPr/>
        </p:nvCxnSpPr>
        <p:spPr>
          <a:xfrm flipH="1" rot="10800000">
            <a:off x="4572000" y="3097527"/>
            <a:ext cx="240027" cy="120013"/>
          </a:xfrm>
          <a:prstGeom prst="straightConnector1">
            <a:avLst/>
          </a:prstGeom>
          <a:noFill/>
          <a:ln cap="flat" cmpd="sng" w="19050">
            <a:solidFill>
              <a:schemeClr val="dk1"/>
            </a:solidFill>
            <a:prstDash val="solid"/>
            <a:round/>
            <a:headEnd len="sm" w="sm" type="none"/>
            <a:tailEnd len="sm" w="sm" type="none"/>
          </a:ln>
        </p:spPr>
      </p:cxnSp>
      <p:cxnSp>
        <p:nvCxnSpPr>
          <p:cNvPr id="260" name="Google Shape;260;p18"/>
          <p:cNvCxnSpPr/>
          <p:nvPr/>
        </p:nvCxnSpPr>
        <p:spPr>
          <a:xfrm flipH="1" rot="10800000">
            <a:off x="4861595" y="3076650"/>
            <a:ext cx="240027" cy="120013"/>
          </a:xfrm>
          <a:prstGeom prst="straightConnector1">
            <a:avLst/>
          </a:prstGeom>
          <a:noFill/>
          <a:ln cap="flat" cmpd="sng" w="19050">
            <a:solidFill>
              <a:schemeClr val="dk1"/>
            </a:solidFill>
            <a:prstDash val="solid"/>
            <a:round/>
            <a:headEnd len="sm" w="sm" type="none"/>
            <a:tailEnd len="sm" w="sm" type="none"/>
          </a:ln>
        </p:spPr>
      </p:cxnSp>
      <p:cxnSp>
        <p:nvCxnSpPr>
          <p:cNvPr id="261" name="Google Shape;261;p18"/>
          <p:cNvCxnSpPr/>
          <p:nvPr/>
        </p:nvCxnSpPr>
        <p:spPr>
          <a:xfrm flipH="1" rot="10800000">
            <a:off x="5091183" y="3087089"/>
            <a:ext cx="240027" cy="120013"/>
          </a:xfrm>
          <a:prstGeom prst="straightConnector1">
            <a:avLst/>
          </a:prstGeom>
          <a:noFill/>
          <a:ln cap="flat" cmpd="sng" w="19050">
            <a:solidFill>
              <a:schemeClr val="dk1"/>
            </a:solidFill>
            <a:prstDash val="solid"/>
            <a:round/>
            <a:headEnd len="sm" w="sm" type="none"/>
            <a:tailEnd len="sm" w="sm" type="none"/>
          </a:ln>
        </p:spPr>
      </p:cxnSp>
      <p:cxnSp>
        <p:nvCxnSpPr>
          <p:cNvPr id="262" name="Google Shape;262;p18"/>
          <p:cNvCxnSpPr/>
          <p:nvPr/>
        </p:nvCxnSpPr>
        <p:spPr>
          <a:xfrm flipH="1" rot="10800000">
            <a:off x="4031940" y="3316677"/>
            <a:ext cx="240027" cy="120013"/>
          </a:xfrm>
          <a:prstGeom prst="straightConnector1">
            <a:avLst/>
          </a:prstGeom>
          <a:noFill/>
          <a:ln cap="flat" cmpd="sng" w="19050">
            <a:solidFill>
              <a:schemeClr val="dk1"/>
            </a:solidFill>
            <a:prstDash val="solid"/>
            <a:round/>
            <a:headEnd len="sm" w="sm" type="none"/>
            <a:tailEnd len="sm" w="sm" type="none"/>
          </a:ln>
        </p:spPr>
      </p:cxnSp>
      <p:cxnSp>
        <p:nvCxnSpPr>
          <p:cNvPr id="263" name="Google Shape;263;p18"/>
          <p:cNvCxnSpPr/>
          <p:nvPr/>
        </p:nvCxnSpPr>
        <p:spPr>
          <a:xfrm flipH="1" rot="10800000">
            <a:off x="4282405" y="3308862"/>
            <a:ext cx="240027" cy="120013"/>
          </a:xfrm>
          <a:prstGeom prst="straightConnector1">
            <a:avLst/>
          </a:prstGeom>
          <a:noFill/>
          <a:ln cap="flat" cmpd="sng" w="19050">
            <a:solidFill>
              <a:schemeClr val="dk1"/>
            </a:solidFill>
            <a:prstDash val="solid"/>
            <a:round/>
            <a:headEnd len="sm" w="sm" type="none"/>
            <a:tailEnd len="sm" w="sm" type="none"/>
          </a:ln>
        </p:spPr>
      </p:cxnSp>
      <p:cxnSp>
        <p:nvCxnSpPr>
          <p:cNvPr id="264" name="Google Shape;264;p18"/>
          <p:cNvCxnSpPr/>
          <p:nvPr/>
        </p:nvCxnSpPr>
        <p:spPr>
          <a:xfrm flipH="1" rot="10800000">
            <a:off x="4572000" y="3312350"/>
            <a:ext cx="240027" cy="145217"/>
          </a:xfrm>
          <a:prstGeom prst="straightConnector1">
            <a:avLst/>
          </a:prstGeom>
          <a:noFill/>
          <a:ln cap="flat" cmpd="sng" w="19050">
            <a:solidFill>
              <a:schemeClr val="dk1"/>
            </a:solidFill>
            <a:prstDash val="solid"/>
            <a:round/>
            <a:headEnd len="sm" w="sm" type="none"/>
            <a:tailEnd len="sm" w="sm" type="none"/>
          </a:ln>
        </p:spPr>
      </p:cxnSp>
      <p:cxnSp>
        <p:nvCxnSpPr>
          <p:cNvPr id="265" name="Google Shape;265;p18"/>
          <p:cNvCxnSpPr/>
          <p:nvPr/>
        </p:nvCxnSpPr>
        <p:spPr>
          <a:xfrm flipH="1" rot="10800000">
            <a:off x="4851630" y="3306239"/>
            <a:ext cx="218206" cy="120013"/>
          </a:xfrm>
          <a:prstGeom prst="straightConnector1">
            <a:avLst/>
          </a:prstGeom>
          <a:noFill/>
          <a:ln cap="flat" cmpd="sng" w="19050">
            <a:solidFill>
              <a:schemeClr val="dk1"/>
            </a:solidFill>
            <a:prstDash val="solid"/>
            <a:round/>
            <a:headEnd len="sm" w="sm" type="none"/>
            <a:tailEnd len="sm" w="sm" type="none"/>
          </a:ln>
        </p:spPr>
      </p:cxnSp>
      <p:cxnSp>
        <p:nvCxnSpPr>
          <p:cNvPr id="266" name="Google Shape;266;p18"/>
          <p:cNvCxnSpPr/>
          <p:nvPr/>
        </p:nvCxnSpPr>
        <p:spPr>
          <a:xfrm flipH="1" rot="10800000">
            <a:off x="5101622" y="3298424"/>
            <a:ext cx="240027" cy="120013"/>
          </a:xfrm>
          <a:prstGeom prst="straightConnector1">
            <a:avLst/>
          </a:prstGeom>
          <a:noFill/>
          <a:ln cap="flat" cmpd="sng" w="19050">
            <a:solidFill>
              <a:schemeClr val="dk1"/>
            </a:solidFill>
            <a:prstDash val="solid"/>
            <a:round/>
            <a:headEnd len="sm" w="sm" type="none"/>
            <a:tailEnd len="sm" w="sm" type="none"/>
          </a:ln>
        </p:spPr>
      </p:cxnSp>
      <p:cxnSp>
        <p:nvCxnSpPr>
          <p:cNvPr id="267" name="Google Shape;267;p18"/>
          <p:cNvCxnSpPr/>
          <p:nvPr/>
        </p:nvCxnSpPr>
        <p:spPr>
          <a:xfrm flipH="1" rot="10800000">
            <a:off x="4031940" y="3532449"/>
            <a:ext cx="240027" cy="132015"/>
          </a:xfrm>
          <a:prstGeom prst="straightConnector1">
            <a:avLst/>
          </a:prstGeom>
          <a:noFill/>
          <a:ln cap="flat" cmpd="sng" w="19050">
            <a:solidFill>
              <a:schemeClr val="dk1"/>
            </a:solidFill>
            <a:prstDash val="solid"/>
            <a:round/>
            <a:headEnd len="sm" w="sm" type="none"/>
            <a:tailEnd len="sm" w="sm" type="none"/>
          </a:ln>
        </p:spPr>
      </p:cxnSp>
      <p:cxnSp>
        <p:nvCxnSpPr>
          <p:cNvPr id="268" name="Google Shape;268;p18"/>
          <p:cNvCxnSpPr/>
          <p:nvPr/>
        </p:nvCxnSpPr>
        <p:spPr>
          <a:xfrm flipH="1" rot="10800000">
            <a:off x="4003248" y="3867175"/>
            <a:ext cx="240027" cy="120013"/>
          </a:xfrm>
          <a:prstGeom prst="straightConnector1">
            <a:avLst/>
          </a:prstGeom>
          <a:noFill/>
          <a:ln cap="flat" cmpd="sng" w="19050">
            <a:solidFill>
              <a:schemeClr val="dk1"/>
            </a:solidFill>
            <a:prstDash val="solid"/>
            <a:round/>
            <a:headEnd len="sm" w="sm" type="none"/>
            <a:tailEnd len="sm" w="sm" type="none"/>
          </a:ln>
        </p:spPr>
      </p:cxnSp>
      <p:cxnSp>
        <p:nvCxnSpPr>
          <p:cNvPr id="269" name="Google Shape;269;p18"/>
          <p:cNvCxnSpPr/>
          <p:nvPr/>
        </p:nvCxnSpPr>
        <p:spPr>
          <a:xfrm flipH="1" rot="10800000">
            <a:off x="4031940" y="4057634"/>
            <a:ext cx="240027" cy="120013"/>
          </a:xfrm>
          <a:prstGeom prst="straightConnector1">
            <a:avLst/>
          </a:prstGeom>
          <a:noFill/>
          <a:ln cap="flat" cmpd="sng" w="19050">
            <a:solidFill>
              <a:schemeClr val="dk1"/>
            </a:solidFill>
            <a:prstDash val="solid"/>
            <a:round/>
            <a:headEnd len="sm" w="sm" type="none"/>
            <a:tailEnd len="sm" w="sm" type="none"/>
          </a:ln>
        </p:spPr>
      </p:cxnSp>
      <p:cxnSp>
        <p:nvCxnSpPr>
          <p:cNvPr id="270" name="Google Shape;270;p18"/>
          <p:cNvCxnSpPr/>
          <p:nvPr/>
        </p:nvCxnSpPr>
        <p:spPr>
          <a:xfrm flipH="1" rot="10800000">
            <a:off x="4321535" y="4096764"/>
            <a:ext cx="240027" cy="120013"/>
          </a:xfrm>
          <a:prstGeom prst="straightConnector1">
            <a:avLst/>
          </a:prstGeom>
          <a:noFill/>
          <a:ln cap="flat" cmpd="sng" w="19050">
            <a:solidFill>
              <a:schemeClr val="dk1"/>
            </a:solidFill>
            <a:prstDash val="solid"/>
            <a:round/>
            <a:headEnd len="sm" w="sm" type="none"/>
            <a:tailEnd len="sm" w="sm" type="none"/>
          </a:ln>
        </p:spPr>
      </p:cxnSp>
      <p:cxnSp>
        <p:nvCxnSpPr>
          <p:cNvPr id="271" name="Google Shape;271;p18"/>
          <p:cNvCxnSpPr/>
          <p:nvPr/>
        </p:nvCxnSpPr>
        <p:spPr>
          <a:xfrm flipH="1" rot="10800000">
            <a:off x="4031940" y="4297660"/>
            <a:ext cx="240027" cy="120013"/>
          </a:xfrm>
          <a:prstGeom prst="straightConnector1">
            <a:avLst/>
          </a:prstGeom>
          <a:noFill/>
          <a:ln cap="flat" cmpd="sng" w="19050">
            <a:solidFill>
              <a:schemeClr val="dk1"/>
            </a:solidFill>
            <a:prstDash val="solid"/>
            <a:round/>
            <a:headEnd len="sm" w="sm" type="none"/>
            <a:tailEnd len="sm" w="sm" type="none"/>
          </a:ln>
        </p:spPr>
      </p:cxnSp>
      <p:cxnSp>
        <p:nvCxnSpPr>
          <p:cNvPr id="272" name="Google Shape;272;p18"/>
          <p:cNvCxnSpPr/>
          <p:nvPr/>
        </p:nvCxnSpPr>
        <p:spPr>
          <a:xfrm flipH="1" rot="10800000">
            <a:off x="4246764" y="4308074"/>
            <a:ext cx="290433" cy="99185"/>
          </a:xfrm>
          <a:prstGeom prst="straightConnector1">
            <a:avLst/>
          </a:prstGeom>
          <a:noFill/>
          <a:ln cap="flat" cmpd="sng" w="19050">
            <a:solidFill>
              <a:schemeClr val="dk1"/>
            </a:solidFill>
            <a:prstDash val="solid"/>
            <a:round/>
            <a:headEnd len="sm" w="sm" type="none"/>
            <a:tailEnd len="sm" w="sm" type="none"/>
          </a:ln>
        </p:spPr>
      </p:cxnSp>
      <p:cxnSp>
        <p:nvCxnSpPr>
          <p:cNvPr id="273" name="Google Shape;273;p18"/>
          <p:cNvCxnSpPr/>
          <p:nvPr/>
        </p:nvCxnSpPr>
        <p:spPr>
          <a:xfrm flipH="1" rot="10800000">
            <a:off x="4031940" y="4537687"/>
            <a:ext cx="240027" cy="120013"/>
          </a:xfrm>
          <a:prstGeom prst="straightConnector1">
            <a:avLst/>
          </a:prstGeom>
          <a:noFill/>
          <a:ln cap="flat" cmpd="sng" w="19050">
            <a:solidFill>
              <a:schemeClr val="dk1"/>
            </a:solidFill>
            <a:prstDash val="solid"/>
            <a:round/>
            <a:headEnd len="sm" w="sm" type="none"/>
            <a:tailEnd len="sm" w="sm" type="none"/>
          </a:ln>
        </p:spPr>
      </p:cxnSp>
      <p:cxnSp>
        <p:nvCxnSpPr>
          <p:cNvPr id="274" name="Google Shape;274;p18"/>
          <p:cNvCxnSpPr/>
          <p:nvPr/>
        </p:nvCxnSpPr>
        <p:spPr>
          <a:xfrm flipH="1" rot="10800000">
            <a:off x="4271967" y="4527249"/>
            <a:ext cx="240027" cy="120013"/>
          </a:xfrm>
          <a:prstGeom prst="straightConnector1">
            <a:avLst/>
          </a:prstGeom>
          <a:noFill/>
          <a:ln cap="flat" cmpd="sng" w="19050">
            <a:solidFill>
              <a:schemeClr val="dk1"/>
            </a:solidFill>
            <a:prstDash val="solid"/>
            <a:round/>
            <a:headEnd len="sm" w="sm" type="none"/>
            <a:tailEnd len="sm" w="sm" type="none"/>
          </a:ln>
        </p:spPr>
      </p:cxnSp>
      <p:sp>
        <p:nvSpPr>
          <p:cNvPr id="275" name="Google Shape;275;p18"/>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Elementos de un modelo de calidad total</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9"/>
          <p:cNvSpPr txBox="1"/>
          <p:nvPr/>
        </p:nvSpPr>
        <p:spPr>
          <a:xfrm>
            <a:off x="971599" y="1297327"/>
            <a:ext cx="7453944" cy="8619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67" u="sng">
                <a:solidFill>
                  <a:schemeClr val="dk1"/>
                </a:solidFill>
                <a:latin typeface="Calibri"/>
                <a:ea typeface="Calibri"/>
                <a:cs typeface="Calibri"/>
                <a:sym typeface="Calibri"/>
              </a:rPr>
              <a:t>Diagrama de dispersión: </a:t>
            </a:r>
            <a:r>
              <a:rPr b="1" lang="es-PE" sz="1667">
                <a:solidFill>
                  <a:schemeClr val="dk1"/>
                </a:solidFill>
                <a:latin typeface="Calibri"/>
                <a:ea typeface="Calibri"/>
                <a:cs typeface="Calibri"/>
                <a:sym typeface="Calibri"/>
              </a:rPr>
              <a:t>	Gráfica del valor de una variable contra otra variable.</a:t>
            </a:r>
            <a:endParaRPr/>
          </a:p>
          <a:p>
            <a:pPr indent="0" lvl="0" marL="0" marR="0" rtl="0" algn="l">
              <a:spcBef>
                <a:spcPts val="0"/>
              </a:spcBef>
              <a:spcAft>
                <a:spcPts val="0"/>
              </a:spcAft>
              <a:buNone/>
            </a:pPr>
            <a:r>
              <a:t/>
            </a:r>
            <a:endParaRPr b="1" sz="1667">
              <a:solidFill>
                <a:schemeClr val="dk1"/>
              </a:solidFill>
              <a:latin typeface="Calibri"/>
              <a:ea typeface="Calibri"/>
              <a:cs typeface="Calibri"/>
              <a:sym typeface="Calibri"/>
            </a:endParaRPr>
          </a:p>
          <a:p>
            <a:pPr indent="0" lvl="0" marL="0" marR="0" rtl="0" algn="l">
              <a:spcBef>
                <a:spcPts val="0"/>
              </a:spcBef>
              <a:spcAft>
                <a:spcPts val="0"/>
              </a:spcAft>
              <a:buNone/>
            </a:pPr>
            <a:r>
              <a:rPr b="1" lang="es-PE" sz="1667">
                <a:solidFill>
                  <a:schemeClr val="dk1"/>
                </a:solidFill>
                <a:latin typeface="Calibri"/>
                <a:ea typeface="Calibri"/>
                <a:cs typeface="Calibri"/>
                <a:sym typeface="Calibri"/>
              </a:rPr>
              <a:t>Los diagramas de dispersión muestran la relación que hay entre dos variables.</a:t>
            </a:r>
            <a:endParaRPr/>
          </a:p>
        </p:txBody>
      </p:sp>
      <p:pic>
        <p:nvPicPr>
          <p:cNvPr id="281" name="Google Shape;281;p19"/>
          <p:cNvPicPr preferRelativeResize="0"/>
          <p:nvPr/>
        </p:nvPicPr>
        <p:blipFill rotWithShape="1">
          <a:blip r:embed="rId3">
            <a:alphaModFix/>
          </a:blip>
          <a:srcRect b="0" l="0" r="0" t="0"/>
          <a:stretch/>
        </p:blipFill>
        <p:spPr>
          <a:xfrm>
            <a:off x="407875" y="2396853"/>
            <a:ext cx="4936084" cy="2868144"/>
          </a:xfrm>
          <a:prstGeom prst="rect">
            <a:avLst/>
          </a:prstGeom>
          <a:noFill/>
          <a:ln>
            <a:noFill/>
          </a:ln>
        </p:spPr>
      </p:pic>
      <p:sp>
        <p:nvSpPr>
          <p:cNvPr id="282" name="Google Shape;282;p19"/>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Elementos de un modelo de calidad total</a:t>
            </a:r>
            <a:endParaRPr sz="1400">
              <a:solidFill>
                <a:srgbClr val="438AD7"/>
              </a:solidFill>
              <a:latin typeface="Calibri"/>
              <a:ea typeface="Calibri"/>
              <a:cs typeface="Calibri"/>
              <a:sym typeface="Calibri"/>
            </a:endParaRPr>
          </a:p>
        </p:txBody>
      </p:sp>
      <p:sp>
        <p:nvSpPr>
          <p:cNvPr id="283" name="Google Shape;283;p19"/>
          <p:cNvSpPr/>
          <p:nvPr/>
        </p:nvSpPr>
        <p:spPr>
          <a:xfrm>
            <a:off x="5486401" y="2774404"/>
            <a:ext cx="3484856" cy="20313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PE" sz="1800">
                <a:solidFill>
                  <a:schemeClr val="dk1"/>
                </a:solidFill>
                <a:latin typeface="Calibri"/>
                <a:ea typeface="Calibri"/>
                <a:cs typeface="Calibri"/>
                <a:sym typeface="Calibri"/>
              </a:rPr>
              <a:t>Si los dos elementos se relacionan de manera estrecha, los datos</a:t>
            </a:r>
            <a:endParaRPr/>
          </a:p>
          <a:p>
            <a:pPr indent="0" lvl="0" marL="0" marR="0" rtl="0" algn="just">
              <a:spcBef>
                <a:spcPts val="0"/>
              </a:spcBef>
              <a:spcAft>
                <a:spcPts val="0"/>
              </a:spcAft>
              <a:buNone/>
            </a:pPr>
            <a:r>
              <a:rPr lang="es-PE" sz="1800">
                <a:solidFill>
                  <a:schemeClr val="dk1"/>
                </a:solidFill>
                <a:latin typeface="Calibri"/>
                <a:ea typeface="Calibri"/>
                <a:cs typeface="Calibri"/>
                <a:sym typeface="Calibri"/>
              </a:rPr>
              <a:t>puntuales formarán una línea bien delimitada. Cuando se obtiene un patrón aleatorio, quiere decir</a:t>
            </a:r>
            <a:endParaRPr/>
          </a:p>
          <a:p>
            <a:pPr indent="0" lvl="0" marL="0" marR="0" rtl="0" algn="just">
              <a:spcBef>
                <a:spcPts val="0"/>
              </a:spcBef>
              <a:spcAft>
                <a:spcPts val="0"/>
              </a:spcAft>
              <a:buNone/>
            </a:pPr>
            <a:r>
              <a:rPr lang="es-PE" sz="1800">
                <a:solidFill>
                  <a:schemeClr val="dk1"/>
                </a:solidFill>
                <a:latin typeface="Calibri"/>
                <a:ea typeface="Calibri"/>
                <a:cs typeface="Calibri"/>
                <a:sym typeface="Calibri"/>
              </a:rPr>
              <a:t>que los elementos no guardan relación.</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INTRODUCCIÓN</a:t>
            </a:r>
            <a:endParaRPr/>
          </a:p>
        </p:txBody>
      </p:sp>
      <p:sp>
        <p:nvSpPr>
          <p:cNvPr id="38" name="Google Shape;38;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INTRODUCCIÓN</a:t>
            </a:r>
            <a:endParaRPr/>
          </a:p>
        </p:txBody>
      </p:sp>
      <p:sp>
        <p:nvSpPr>
          <p:cNvPr id="39" name="Google Shape;39;p2"/>
          <p:cNvSpPr txBox="1"/>
          <p:nvPr/>
        </p:nvSpPr>
        <p:spPr>
          <a:xfrm>
            <a:off x="288032" y="917037"/>
            <a:ext cx="8676456" cy="2088231"/>
          </a:xfrm>
          <a:prstGeom prst="rect">
            <a:avLst/>
          </a:prstGeom>
          <a:noFill/>
          <a:ln cap="flat" cmpd="sng" w="28575">
            <a:solidFill>
              <a:srgbClr val="FF0000"/>
            </a:solidFill>
            <a:prstDash val="dash"/>
            <a:round/>
            <a:headEnd len="sm" w="sm" type="none"/>
            <a:tailEnd len="sm" w="sm" type="none"/>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None/>
            </a:pPr>
            <a:r>
              <a:rPr lang="es-PE" sz="2400">
                <a:solidFill>
                  <a:schemeClr val="dk1"/>
                </a:solidFill>
                <a:latin typeface="Calibri"/>
                <a:ea typeface="Calibri"/>
                <a:cs typeface="Calibri"/>
                <a:sym typeface="Calibri"/>
              </a:rPr>
              <a:t>	La Calidad es gratis. No es un regalo, pero es gratis. Lo que cuesta dinero son las cosas sin Calidad — todas aquellas acciones que implican no hacer las tareas correctas la primera vez.</a:t>
            </a:r>
            <a:endParaRPr/>
          </a:p>
          <a:p>
            <a:pPr indent="-342900" lvl="0" marL="34290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400"/>
              <a:buFont typeface="Arial"/>
              <a:buNone/>
            </a:pPr>
            <a:r>
              <a:rPr lang="es-PE" sz="2400">
                <a:solidFill>
                  <a:schemeClr val="dk1"/>
                </a:solidFill>
                <a:latin typeface="Calibri"/>
                <a:ea typeface="Calibri"/>
                <a:cs typeface="Calibri"/>
                <a:sym typeface="Calibri"/>
              </a:rPr>
              <a:t>- Philip Crosby</a:t>
            </a:r>
            <a:endParaRPr/>
          </a:p>
        </p:txBody>
      </p:sp>
      <p:pic>
        <p:nvPicPr>
          <p:cNvPr id="40" name="Google Shape;40;p2"/>
          <p:cNvPicPr preferRelativeResize="0"/>
          <p:nvPr/>
        </p:nvPicPr>
        <p:blipFill rotWithShape="1">
          <a:blip r:embed="rId3">
            <a:alphaModFix/>
          </a:blip>
          <a:srcRect b="0" l="0" r="0" t="0"/>
          <a:stretch/>
        </p:blipFill>
        <p:spPr>
          <a:xfrm>
            <a:off x="1421972" y="3387576"/>
            <a:ext cx="1485174" cy="1713201"/>
          </a:xfrm>
          <a:prstGeom prst="rect">
            <a:avLst/>
          </a:prstGeom>
          <a:noFill/>
          <a:ln>
            <a:noFill/>
          </a:ln>
        </p:spPr>
      </p:pic>
      <p:sp>
        <p:nvSpPr>
          <p:cNvPr id="41" name="Google Shape;41;p2"/>
          <p:cNvSpPr txBox="1"/>
          <p:nvPr/>
        </p:nvSpPr>
        <p:spPr>
          <a:xfrm>
            <a:off x="4010121" y="3966996"/>
            <a:ext cx="381453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3600">
                <a:solidFill>
                  <a:schemeClr val="dk1"/>
                </a:solidFill>
                <a:latin typeface="Calibri"/>
                <a:ea typeface="Calibri"/>
                <a:cs typeface="Calibri"/>
                <a:sym typeface="Calibri"/>
              </a:rPr>
              <a:t>Y tú, ¿qué opinas?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0"/>
          <p:cNvSpPr txBox="1"/>
          <p:nvPr/>
        </p:nvSpPr>
        <p:spPr>
          <a:xfrm>
            <a:off x="971599" y="815547"/>
            <a:ext cx="7636823" cy="6054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67" u="sng">
                <a:solidFill>
                  <a:schemeClr val="dk1"/>
                </a:solidFill>
                <a:latin typeface="Calibri"/>
                <a:ea typeface="Calibri"/>
                <a:cs typeface="Calibri"/>
                <a:sym typeface="Calibri"/>
              </a:rPr>
              <a:t>Diagrama de causa y efecto: </a:t>
            </a:r>
            <a:r>
              <a:rPr b="1" lang="es-PE" sz="1667">
                <a:solidFill>
                  <a:schemeClr val="dk1"/>
                </a:solidFill>
                <a:latin typeface="Calibri"/>
                <a:ea typeface="Calibri"/>
                <a:cs typeface="Calibri"/>
                <a:sym typeface="Calibri"/>
              </a:rPr>
              <a:t>	Herramienta que identifica elementos del proceso (causas) que afectan un resultado, clasificados según las 4 Ms.</a:t>
            </a:r>
            <a:endParaRPr/>
          </a:p>
        </p:txBody>
      </p:sp>
      <p:sp>
        <p:nvSpPr>
          <p:cNvPr id="289" name="Google Shape;289;p20"/>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Elementos de un modelo de calidad total</a:t>
            </a:r>
            <a:endParaRPr sz="1400">
              <a:solidFill>
                <a:srgbClr val="438AD7"/>
              </a:solidFill>
              <a:latin typeface="Calibri"/>
              <a:ea typeface="Calibri"/>
              <a:cs typeface="Calibri"/>
              <a:sym typeface="Calibri"/>
            </a:endParaRPr>
          </a:p>
        </p:txBody>
      </p:sp>
      <p:pic>
        <p:nvPicPr>
          <p:cNvPr id="290" name="Google Shape;290;p20"/>
          <p:cNvPicPr preferRelativeResize="0"/>
          <p:nvPr/>
        </p:nvPicPr>
        <p:blipFill rotWithShape="1">
          <a:blip r:embed="rId3">
            <a:alphaModFix/>
          </a:blip>
          <a:srcRect b="0" l="0" r="0" t="0"/>
          <a:stretch/>
        </p:blipFill>
        <p:spPr>
          <a:xfrm>
            <a:off x="1361947" y="1420969"/>
            <a:ext cx="6734175" cy="35337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1"/>
          <p:cNvSpPr txBox="1"/>
          <p:nvPr/>
        </p:nvSpPr>
        <p:spPr>
          <a:xfrm>
            <a:off x="971600" y="1297327"/>
            <a:ext cx="7741326" cy="6054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67" u="sng">
                <a:solidFill>
                  <a:schemeClr val="dk1"/>
                </a:solidFill>
                <a:latin typeface="Calibri"/>
                <a:ea typeface="Calibri"/>
                <a:cs typeface="Calibri"/>
                <a:sym typeface="Calibri"/>
              </a:rPr>
              <a:t>Grafica de Pareto: </a:t>
            </a:r>
            <a:r>
              <a:rPr b="1" lang="es-PE" sz="1667">
                <a:solidFill>
                  <a:schemeClr val="dk1"/>
                </a:solidFill>
                <a:latin typeface="Calibri"/>
                <a:ea typeface="Calibri"/>
                <a:cs typeface="Calibri"/>
                <a:sym typeface="Calibri"/>
              </a:rPr>
              <a:t>	Forma gráfica de identificar los pocos elementos críticos por</a:t>
            </a:r>
            <a:endParaRPr/>
          </a:p>
          <a:p>
            <a:pPr indent="0" lvl="0" marL="0" marR="0" rtl="0" algn="l">
              <a:spcBef>
                <a:spcPts val="0"/>
              </a:spcBef>
              <a:spcAft>
                <a:spcPts val="0"/>
              </a:spcAft>
              <a:buNone/>
            </a:pPr>
            <a:r>
              <a:rPr b="1" lang="es-PE" sz="1667">
                <a:solidFill>
                  <a:schemeClr val="dk1"/>
                </a:solidFill>
                <a:latin typeface="Calibri"/>
                <a:ea typeface="Calibri"/>
                <a:cs typeface="Calibri"/>
                <a:sym typeface="Calibri"/>
              </a:rPr>
              <a:t>contraste con los muchos elementos menos importantes.</a:t>
            </a:r>
            <a:endParaRPr/>
          </a:p>
        </p:txBody>
      </p:sp>
      <p:pic>
        <p:nvPicPr>
          <p:cNvPr id="297" name="Google Shape;297;p21"/>
          <p:cNvPicPr preferRelativeResize="0"/>
          <p:nvPr/>
        </p:nvPicPr>
        <p:blipFill rotWithShape="1">
          <a:blip r:embed="rId3">
            <a:alphaModFix/>
          </a:blip>
          <a:srcRect b="0" l="0" r="0" t="0"/>
          <a:stretch/>
        </p:blipFill>
        <p:spPr>
          <a:xfrm>
            <a:off x="409915" y="2358283"/>
            <a:ext cx="3616223" cy="2187591"/>
          </a:xfrm>
          <a:prstGeom prst="rect">
            <a:avLst/>
          </a:prstGeom>
          <a:noFill/>
          <a:ln>
            <a:noFill/>
          </a:ln>
        </p:spPr>
      </p:pic>
      <p:pic>
        <p:nvPicPr>
          <p:cNvPr id="298" name="Google Shape;298;p21"/>
          <p:cNvPicPr preferRelativeResize="0"/>
          <p:nvPr/>
        </p:nvPicPr>
        <p:blipFill rotWithShape="1">
          <a:blip r:embed="rId4">
            <a:alphaModFix/>
          </a:blip>
          <a:srcRect b="0" l="0" r="0" t="0"/>
          <a:stretch/>
        </p:blipFill>
        <p:spPr>
          <a:xfrm>
            <a:off x="4572000" y="2456879"/>
            <a:ext cx="4175770" cy="2096584"/>
          </a:xfrm>
          <a:prstGeom prst="rect">
            <a:avLst/>
          </a:prstGeom>
          <a:noFill/>
          <a:ln>
            <a:noFill/>
          </a:ln>
        </p:spPr>
      </p:pic>
      <p:sp>
        <p:nvSpPr>
          <p:cNvPr id="299" name="Google Shape;299;p21"/>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Elementos de un modelo de calidad total</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2"/>
          <p:cNvSpPr txBox="1"/>
          <p:nvPr/>
        </p:nvSpPr>
        <p:spPr>
          <a:xfrm>
            <a:off x="971600" y="1297327"/>
            <a:ext cx="6660740" cy="6054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67" u="sng">
                <a:solidFill>
                  <a:schemeClr val="dk1"/>
                </a:solidFill>
                <a:latin typeface="Calibri"/>
                <a:ea typeface="Calibri"/>
                <a:cs typeface="Calibri"/>
                <a:sym typeface="Calibri"/>
              </a:rPr>
              <a:t>Diagrama de flujo: </a:t>
            </a:r>
            <a:r>
              <a:rPr b="1" lang="es-PE" sz="1667">
                <a:solidFill>
                  <a:schemeClr val="dk1"/>
                </a:solidFill>
                <a:latin typeface="Calibri"/>
                <a:ea typeface="Calibri"/>
                <a:cs typeface="Calibri"/>
                <a:sym typeface="Calibri"/>
              </a:rPr>
              <a:t>	un diagrama que describe los pasos 				involucrados en un proceso.</a:t>
            </a:r>
            <a:endParaRPr/>
          </a:p>
        </p:txBody>
      </p:sp>
      <p:pic>
        <p:nvPicPr>
          <p:cNvPr id="306" name="Google Shape;306;p22"/>
          <p:cNvPicPr preferRelativeResize="0"/>
          <p:nvPr/>
        </p:nvPicPr>
        <p:blipFill rotWithShape="1">
          <a:blip r:embed="rId3">
            <a:alphaModFix/>
          </a:blip>
          <a:srcRect b="0" l="0" r="0" t="0"/>
          <a:stretch/>
        </p:blipFill>
        <p:spPr>
          <a:xfrm>
            <a:off x="1511660" y="2197427"/>
            <a:ext cx="6306313" cy="2640293"/>
          </a:xfrm>
          <a:prstGeom prst="rect">
            <a:avLst/>
          </a:prstGeom>
          <a:noFill/>
          <a:ln>
            <a:noFill/>
          </a:ln>
        </p:spPr>
      </p:pic>
      <p:sp>
        <p:nvSpPr>
          <p:cNvPr id="307" name="Google Shape;307;p22"/>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Elementos de un modelo de calidad total</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3"/>
          <p:cNvSpPr txBox="1"/>
          <p:nvPr/>
        </p:nvSpPr>
        <p:spPr>
          <a:xfrm>
            <a:off x="337163" y="1284549"/>
            <a:ext cx="8172400" cy="3488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67" u="sng">
                <a:solidFill>
                  <a:schemeClr val="dk1"/>
                </a:solidFill>
                <a:latin typeface="Calibri"/>
                <a:ea typeface="Calibri"/>
                <a:cs typeface="Calibri"/>
                <a:sym typeface="Calibri"/>
              </a:rPr>
              <a:t>Histograma: </a:t>
            </a:r>
            <a:r>
              <a:rPr b="1" lang="es-PE" sz="1667">
                <a:solidFill>
                  <a:schemeClr val="dk1"/>
                </a:solidFill>
                <a:latin typeface="Calibri"/>
                <a:ea typeface="Calibri"/>
                <a:cs typeface="Calibri"/>
                <a:sym typeface="Calibri"/>
              </a:rPr>
              <a:t>	una distribución que muestra la frecuencia de ocurrencia de una variable.</a:t>
            </a:r>
            <a:endParaRPr/>
          </a:p>
        </p:txBody>
      </p:sp>
      <p:pic>
        <p:nvPicPr>
          <p:cNvPr id="314" name="Google Shape;314;p23"/>
          <p:cNvPicPr preferRelativeResize="0"/>
          <p:nvPr/>
        </p:nvPicPr>
        <p:blipFill rotWithShape="1">
          <a:blip r:embed="rId3">
            <a:alphaModFix/>
          </a:blip>
          <a:srcRect b="0" l="0" r="0" t="0"/>
          <a:stretch/>
        </p:blipFill>
        <p:spPr>
          <a:xfrm>
            <a:off x="1931707" y="2137420"/>
            <a:ext cx="4983313" cy="3000333"/>
          </a:xfrm>
          <a:prstGeom prst="rect">
            <a:avLst/>
          </a:prstGeom>
          <a:noFill/>
          <a:ln>
            <a:noFill/>
          </a:ln>
        </p:spPr>
      </p:pic>
      <p:sp>
        <p:nvSpPr>
          <p:cNvPr id="315" name="Google Shape;315;p23"/>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Elementos de un modelo de calidad total</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4"/>
          <p:cNvSpPr txBox="1"/>
          <p:nvPr/>
        </p:nvSpPr>
        <p:spPr>
          <a:xfrm>
            <a:off x="1089587" y="730703"/>
            <a:ext cx="7871954" cy="6054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667" u="sng">
                <a:solidFill>
                  <a:schemeClr val="dk1"/>
                </a:solidFill>
                <a:latin typeface="Calibri"/>
                <a:ea typeface="Calibri"/>
                <a:cs typeface="Calibri"/>
                <a:sym typeface="Calibri"/>
              </a:rPr>
              <a:t>Gráfica de control: </a:t>
            </a:r>
            <a:r>
              <a:rPr b="1" lang="es-PE" sz="1667">
                <a:solidFill>
                  <a:schemeClr val="dk1"/>
                </a:solidFill>
                <a:latin typeface="Calibri"/>
                <a:ea typeface="Calibri"/>
                <a:cs typeface="Calibri"/>
                <a:sym typeface="Calibri"/>
              </a:rPr>
              <a:t>	Gráfica de control de calidad para medir variables que indica cuándo ocurren cambios en la tendencia central de un proceso de producción.</a:t>
            </a:r>
            <a:endParaRPr/>
          </a:p>
        </p:txBody>
      </p:sp>
      <p:pic>
        <p:nvPicPr>
          <p:cNvPr id="322" name="Google Shape;322;p24"/>
          <p:cNvPicPr preferRelativeResize="0"/>
          <p:nvPr/>
        </p:nvPicPr>
        <p:blipFill rotWithShape="1">
          <a:blip r:embed="rId3">
            <a:alphaModFix/>
          </a:blip>
          <a:srcRect b="0" l="0" r="0" t="0"/>
          <a:stretch/>
        </p:blipFill>
        <p:spPr>
          <a:xfrm>
            <a:off x="1887471" y="1736014"/>
            <a:ext cx="5040560" cy="3360373"/>
          </a:xfrm>
          <a:prstGeom prst="rect">
            <a:avLst/>
          </a:prstGeom>
          <a:noFill/>
          <a:ln>
            <a:noFill/>
          </a:ln>
        </p:spPr>
      </p:pic>
      <p:sp>
        <p:nvSpPr>
          <p:cNvPr id="323" name="Google Shape;323;p24"/>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Elementos de un modelo de calidad total</a:t>
            </a:r>
            <a:endParaRPr sz="1400">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5"/>
          <p:cNvSpPr/>
          <p:nvPr/>
        </p:nvSpPr>
        <p:spPr>
          <a:xfrm>
            <a:off x="13648"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25"/>
          <p:cNvSpPr/>
          <p:nvPr/>
        </p:nvSpPr>
        <p:spPr>
          <a:xfrm>
            <a:off x="407875" y="1195507"/>
            <a:ext cx="8548235" cy="37548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FFFFFF"/>
                </a:solidFill>
                <a:latin typeface="Calibri"/>
                <a:ea typeface="Calibri"/>
                <a:cs typeface="Calibri"/>
                <a:sym typeface="Calibri"/>
              </a:rPr>
              <a:t>Calidad es un término que significa distintas cosas para diferentes personas. </a:t>
            </a:r>
            <a:endParaRPr/>
          </a:p>
          <a:p>
            <a:pPr indent="0" lvl="0" marL="0" marR="0" rtl="0" algn="l">
              <a:spcBef>
                <a:spcPts val="0"/>
              </a:spcBef>
              <a:spcAft>
                <a:spcPts val="0"/>
              </a:spcAft>
              <a:buNone/>
            </a:pPr>
            <a:r>
              <a:rPr lang="es-PE" sz="1700">
                <a:solidFill>
                  <a:srgbClr val="FFFFFF"/>
                </a:solidFill>
                <a:latin typeface="Calibri"/>
                <a:ea typeface="Calibri"/>
                <a:cs typeface="Calibri"/>
                <a:sym typeface="Calibri"/>
              </a:rPr>
              <a:t>La definición de las expectativas de calidad resulta crítica para las operaciones eficaces y eficientes.</a:t>
            </a:r>
            <a:br>
              <a:rPr lang="es-PE" sz="1700">
                <a:solidFill>
                  <a:srgbClr val="FFFFFF"/>
                </a:solidFill>
                <a:latin typeface="Calibri"/>
                <a:ea typeface="Calibri"/>
                <a:cs typeface="Calibri"/>
                <a:sym typeface="Calibri"/>
              </a:rPr>
            </a:br>
            <a:br>
              <a:rPr lang="es-PE" sz="1700">
                <a:solidFill>
                  <a:srgbClr val="FFFFFF"/>
                </a:solidFill>
                <a:latin typeface="Calibri"/>
                <a:ea typeface="Calibri"/>
                <a:cs typeface="Calibri"/>
                <a:sym typeface="Calibri"/>
              </a:rPr>
            </a:br>
            <a:r>
              <a:rPr lang="es-PE" sz="1700">
                <a:solidFill>
                  <a:srgbClr val="FFFFFF"/>
                </a:solidFill>
                <a:latin typeface="Calibri"/>
                <a:ea typeface="Calibri"/>
                <a:cs typeface="Calibri"/>
                <a:sym typeface="Calibri"/>
              </a:rPr>
              <a:t>La calidad requiere de la construcción de un entorno de administración de la calidad total (TQM) porque no se puede inspeccionar dentro de uno y cada producto.</a:t>
            </a:r>
            <a:endParaRPr/>
          </a:p>
          <a:p>
            <a:pPr indent="0" lvl="0" marL="0" marR="0" rtl="0" algn="l">
              <a:spcBef>
                <a:spcPts val="0"/>
              </a:spcBef>
              <a:spcAft>
                <a:spcPts val="0"/>
              </a:spcAft>
              <a:buNone/>
            </a:pPr>
            <a:r>
              <a:t/>
            </a:r>
            <a:endParaRPr sz="1700">
              <a:solidFill>
                <a:srgbClr val="FFFFFF"/>
              </a:solidFill>
              <a:latin typeface="Calibri"/>
              <a:ea typeface="Calibri"/>
              <a:cs typeface="Calibri"/>
              <a:sym typeface="Calibri"/>
            </a:endParaRPr>
          </a:p>
          <a:p>
            <a:pPr indent="0" lvl="0" marL="0" marR="0" rtl="0" algn="l">
              <a:spcBef>
                <a:spcPts val="0"/>
              </a:spcBef>
              <a:spcAft>
                <a:spcPts val="0"/>
              </a:spcAft>
              <a:buNone/>
            </a:pPr>
            <a:r>
              <a:rPr lang="es-PE" sz="1700">
                <a:solidFill>
                  <a:srgbClr val="FFFFFF"/>
                </a:solidFill>
                <a:latin typeface="Calibri"/>
                <a:ea typeface="Calibri"/>
                <a:cs typeface="Calibri"/>
                <a:sym typeface="Calibri"/>
              </a:rPr>
              <a:t>TQM enfatiza el compromiso de la administración para dirigir continuamente a toda la compañía hacia la excelencia en todos los aspectos de productos y servicios que son importantes para el cliente. Esto a través de los seis conceptos de TQM: mejora continua, Seis Sigma, empowerment, benchmarking, JIT y el conocimiento de las herramientas de TQM.</a:t>
            </a:r>
            <a:endParaRPr/>
          </a:p>
          <a:p>
            <a:pPr indent="0" lvl="0" marL="0" marR="0" rtl="0" algn="l">
              <a:spcBef>
                <a:spcPts val="0"/>
              </a:spcBef>
              <a:spcAft>
                <a:spcPts val="0"/>
              </a:spcAft>
              <a:buNone/>
            </a:pPr>
            <a:r>
              <a:rPr lang="es-PE" sz="1700">
                <a:solidFill>
                  <a:srgbClr val="FFFFFF"/>
                </a:solidFill>
                <a:latin typeface="Calibri"/>
                <a:ea typeface="Calibri"/>
                <a:cs typeface="Calibri"/>
                <a:sym typeface="Calibri"/>
              </a:rPr>
              <a:t> </a:t>
            </a:r>
            <a:endParaRPr/>
          </a:p>
          <a:p>
            <a:pPr indent="0" lvl="0" marL="0" marR="0" rtl="0" algn="l">
              <a:spcBef>
                <a:spcPts val="0"/>
              </a:spcBef>
              <a:spcAft>
                <a:spcPts val="0"/>
              </a:spcAft>
              <a:buNone/>
            </a:pPr>
            <a:r>
              <a:rPr lang="es-PE" sz="1700">
                <a:solidFill>
                  <a:srgbClr val="FFFFFF"/>
                </a:solidFill>
                <a:latin typeface="Calibri"/>
                <a:ea typeface="Calibri"/>
                <a:cs typeface="Calibri"/>
                <a:sym typeface="Calibri"/>
              </a:rPr>
              <a:t>Son siete las herramientas de TQM: hojas de verificación, diagramas de dispersión, diagramas de causa y efecto, gráficas de Pareto, diagramas de flujo, histogramas y gráficas de control.</a:t>
            </a:r>
            <a:endParaRPr/>
          </a:p>
        </p:txBody>
      </p:sp>
      <p:sp>
        <p:nvSpPr>
          <p:cNvPr id="331" name="Google Shape;331;p25"/>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chemeClr val="lt1"/>
                </a:solidFill>
                <a:latin typeface="Calibri"/>
                <a:ea typeface="Calibri"/>
                <a:cs typeface="Calibri"/>
                <a:sym typeface="Calibri"/>
              </a:rPr>
              <a:t>/ CONCLUSIONES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6"/>
          <p:cNvSpPr txBox="1"/>
          <p:nvPr/>
        </p:nvSpPr>
        <p:spPr>
          <a:xfrm>
            <a:off x="398994" y="724844"/>
            <a:ext cx="7881937" cy="881887"/>
          </a:xfrm>
          <a:prstGeom prst="rect">
            <a:avLst/>
          </a:prstGeom>
          <a:noFill/>
          <a:ln>
            <a:noFill/>
          </a:ln>
        </p:spPr>
        <p:txBody>
          <a:bodyPr anchorCtr="0" anchor="t" bIns="91425" lIns="91425" spcFirstLastPara="1" rIns="91425" wrap="square" tIns="91425">
            <a:noAutofit/>
          </a:bodyPr>
          <a:lstStyle/>
          <a:p>
            <a:pPr indent="-342900" lvl="0" marL="34290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Render, B; Heizer, J (2014). “Principios de Administración de Operaciones”. 9na edición. México, D.F. México. Editorial Pearson. </a:t>
            </a:r>
            <a:endParaRPr/>
          </a:p>
          <a:p>
            <a:pPr indent="-342900" lvl="0" marL="342900" marR="0" rtl="0" algn="l">
              <a:spcBef>
                <a:spcPts val="32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González, O; Arciniegas, J (2016). “Sistemas de Gestión de Calidad”. 1era edición.</a:t>
            </a:r>
            <a:endParaRPr/>
          </a:p>
          <a:p>
            <a:pPr indent="0" lvl="0" marL="0" marR="0" rtl="0" algn="l">
              <a:spcBef>
                <a:spcPts val="320"/>
              </a:spcBef>
              <a:spcAft>
                <a:spcPts val="0"/>
              </a:spcAft>
              <a:buClr>
                <a:schemeClr val="dk1"/>
              </a:buClr>
              <a:buSzPts val="1600"/>
              <a:buFont typeface="Arial"/>
              <a:buNone/>
            </a:pPr>
            <a:r>
              <a:rPr lang="es-PE" sz="1600">
                <a:solidFill>
                  <a:schemeClr val="dk1"/>
                </a:solidFill>
                <a:latin typeface="Calibri"/>
                <a:ea typeface="Calibri"/>
                <a:cs typeface="Calibri"/>
                <a:sym typeface="Calibri"/>
              </a:rPr>
              <a:t>	</a:t>
            </a:r>
            <a:r>
              <a:rPr lang="es-PE" sz="1600">
                <a:solidFill>
                  <a:schemeClr val="dk1"/>
                </a:solidFill>
                <a:latin typeface="Calibri"/>
                <a:ea typeface="Calibri"/>
                <a:cs typeface="Calibri"/>
                <a:sym typeface="Calibri"/>
              </a:rPr>
              <a:t>Bogotá</a:t>
            </a:r>
            <a:r>
              <a:rPr lang="es-PE" sz="1600">
                <a:solidFill>
                  <a:schemeClr val="dk1"/>
                </a:solidFill>
                <a:latin typeface="Calibri"/>
                <a:ea typeface="Calibri"/>
                <a:cs typeface="Calibri"/>
                <a:sym typeface="Calibri"/>
              </a:rPr>
              <a:t>, Colombia. ECOE Ediciones.</a:t>
            </a:r>
            <a:endParaRPr/>
          </a:p>
          <a:p>
            <a:pPr indent="0" lvl="0" marL="0" marR="0" rtl="0" algn="l">
              <a:spcBef>
                <a:spcPts val="320"/>
              </a:spcBef>
              <a:spcAft>
                <a:spcPts val="0"/>
              </a:spcAft>
              <a:buClr>
                <a:schemeClr val="dk1"/>
              </a:buClr>
              <a:buSzPts val="1600"/>
              <a:buFont typeface="Arial"/>
              <a:buNone/>
            </a:pPr>
            <a:r>
              <a:t/>
            </a:r>
            <a:endParaRPr b="1" sz="1600">
              <a:solidFill>
                <a:schemeClr val="dk1"/>
              </a:solidFill>
              <a:latin typeface="Calibri"/>
              <a:ea typeface="Calibri"/>
              <a:cs typeface="Calibri"/>
              <a:sym typeface="Calibri"/>
            </a:endParaRPr>
          </a:p>
          <a:p>
            <a:pPr indent="0" lvl="0" marL="0" marR="0" rtl="0" algn="l">
              <a:spcBef>
                <a:spcPts val="320"/>
              </a:spcBef>
              <a:spcAft>
                <a:spcPts val="0"/>
              </a:spcAft>
              <a:buClr>
                <a:schemeClr val="dk1"/>
              </a:buClr>
              <a:buSzPts val="1600"/>
              <a:buFont typeface="Arial"/>
              <a:buNone/>
            </a:pPr>
            <a:r>
              <a:t/>
            </a:r>
            <a:endParaRPr b="1" sz="1600">
              <a:solidFill>
                <a:schemeClr val="dk1"/>
              </a:solidFill>
              <a:latin typeface="Calibri"/>
              <a:ea typeface="Calibri"/>
              <a:cs typeface="Calibri"/>
              <a:sym typeface="Calibri"/>
            </a:endParaRPr>
          </a:p>
        </p:txBody>
      </p:sp>
      <p:sp>
        <p:nvSpPr>
          <p:cNvPr id="337" name="Google Shape;337;p26"/>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BIBLIOGRAFÍA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 name="Google Shape;48;p3"/>
          <p:cNvSpPr/>
          <p:nvPr/>
        </p:nvSpPr>
        <p:spPr>
          <a:xfrm>
            <a:off x="708917" y="4401768"/>
            <a:ext cx="9144000" cy="99617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Definición de calidad</a:t>
            </a:r>
            <a:endParaRPr/>
          </a:p>
          <a:p>
            <a:pPr indent="0" lvl="0" marL="0" marR="0" rtl="0" algn="l">
              <a:lnSpc>
                <a:spcPct val="90000"/>
              </a:lnSpc>
              <a:spcBef>
                <a:spcPts val="1000"/>
              </a:spcBef>
              <a:spcAft>
                <a:spcPts val="0"/>
              </a:spcAft>
              <a:buNone/>
            </a:pPr>
            <a:r>
              <a:t/>
            </a:r>
            <a:endParaRPr b="1" sz="2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4"/>
          <p:cNvSpPr/>
          <p:nvPr/>
        </p:nvSpPr>
        <p:spPr>
          <a:xfrm>
            <a:off x="407875" y="320830"/>
            <a:ext cx="720449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¿Qué es calidad?</a:t>
            </a:r>
            <a:endParaRPr/>
          </a:p>
          <a:p>
            <a:pPr indent="0" lvl="0" marL="0" marR="0" rtl="0" algn="l">
              <a:spcBef>
                <a:spcPts val="0"/>
              </a:spcBef>
              <a:spcAft>
                <a:spcPts val="0"/>
              </a:spcAft>
              <a:buNone/>
            </a:pPr>
            <a:r>
              <a:t/>
            </a:r>
            <a:endParaRPr sz="1400">
              <a:solidFill>
                <a:srgbClr val="438AD7"/>
              </a:solidFill>
              <a:latin typeface="Calibri"/>
              <a:ea typeface="Calibri"/>
              <a:cs typeface="Calibri"/>
              <a:sym typeface="Calibri"/>
            </a:endParaRPr>
          </a:p>
        </p:txBody>
      </p:sp>
      <p:sp>
        <p:nvSpPr>
          <p:cNvPr id="54" name="Google Shape;54;p4"/>
          <p:cNvSpPr txBox="1"/>
          <p:nvPr/>
        </p:nvSpPr>
        <p:spPr>
          <a:xfrm>
            <a:off x="554804" y="2140850"/>
            <a:ext cx="3626778" cy="12003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1800"/>
              <a:buFont typeface="Lucida Sans"/>
              <a:buNone/>
            </a:pPr>
            <a:r>
              <a:rPr lang="es-PE" sz="1800">
                <a:solidFill>
                  <a:schemeClr val="dk1"/>
                </a:solidFill>
                <a:latin typeface="Lucida Sans"/>
                <a:ea typeface="Lucida Sans"/>
                <a:cs typeface="Lucida Sans"/>
                <a:sym typeface="Lucida Sans"/>
              </a:rPr>
              <a:t>Percepción que tiene el cliente o usuario sobre las características del producto o servicio.</a:t>
            </a:r>
            <a:endParaRPr/>
          </a:p>
        </p:txBody>
      </p:sp>
      <p:pic>
        <p:nvPicPr>
          <p:cNvPr id="55" name="Google Shape;55;p4"/>
          <p:cNvPicPr preferRelativeResize="0"/>
          <p:nvPr/>
        </p:nvPicPr>
        <p:blipFill rotWithShape="1">
          <a:blip r:embed="rId3">
            <a:alphaModFix/>
          </a:blip>
          <a:srcRect b="0" l="0" r="0" t="0"/>
          <a:stretch/>
        </p:blipFill>
        <p:spPr>
          <a:xfrm>
            <a:off x="4572000" y="358054"/>
            <a:ext cx="3955152" cy="2631974"/>
          </a:xfrm>
          <a:prstGeom prst="rect">
            <a:avLst/>
          </a:prstGeom>
          <a:noFill/>
          <a:ln>
            <a:noFill/>
          </a:ln>
        </p:spPr>
      </p:pic>
      <p:sp>
        <p:nvSpPr>
          <p:cNvPr id="56" name="Google Shape;56;p4"/>
          <p:cNvSpPr/>
          <p:nvPr/>
        </p:nvSpPr>
        <p:spPr>
          <a:xfrm>
            <a:off x="4779538" y="3999036"/>
            <a:ext cx="3747613"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1800"/>
              <a:buFont typeface="Lucida Sans"/>
              <a:buNone/>
            </a:pPr>
            <a:r>
              <a:rPr lang="es-PE" sz="1800">
                <a:solidFill>
                  <a:schemeClr val="dk1"/>
                </a:solidFill>
                <a:latin typeface="Lucida Sans"/>
                <a:ea typeface="Lucida Sans"/>
                <a:cs typeface="Lucida Sans"/>
                <a:sym typeface="Lucida Sans"/>
              </a:rPr>
              <a:t>Grado en el que el producto o servicio cumple con las especificaciones y el diseño.</a:t>
            </a:r>
            <a:endParaRPr sz="1800">
              <a:solidFill>
                <a:schemeClr val="dk1"/>
              </a:solidFill>
              <a:latin typeface="Lucida Sans"/>
              <a:ea typeface="Lucida Sans"/>
              <a:cs typeface="Lucida Sans"/>
              <a:sym typeface="Lucida Sans"/>
            </a:endParaRPr>
          </a:p>
        </p:txBody>
      </p:sp>
      <p:sp>
        <p:nvSpPr>
          <p:cNvPr id="57" name="Google Shape;57;p4"/>
          <p:cNvSpPr/>
          <p:nvPr/>
        </p:nvSpPr>
        <p:spPr>
          <a:xfrm>
            <a:off x="2809332" y="1229592"/>
            <a:ext cx="1287338" cy="72008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20000" y="22500"/>
                </a:lnTo>
                <a:lnTo>
                  <a:pt x="-56000" y="135000"/>
                </a:lnTo>
              </a:path>
            </a:pathLst>
          </a:custGeom>
          <a:solidFill>
            <a:schemeClr val="accent4"/>
          </a:solidFill>
          <a:ln cap="flat" cmpd="sng" w="38100">
            <a:solidFill>
              <a:schemeClr val="lt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PE" sz="1800">
                <a:solidFill>
                  <a:schemeClr val="lt1"/>
                </a:solidFill>
                <a:latin typeface="Calibri"/>
                <a:ea typeface="Calibri"/>
                <a:cs typeface="Calibri"/>
                <a:sym typeface="Calibri"/>
              </a:rPr>
              <a:t>Calidad relativa</a:t>
            </a:r>
            <a:endParaRPr/>
          </a:p>
        </p:txBody>
      </p:sp>
      <p:sp>
        <p:nvSpPr>
          <p:cNvPr id="58" name="Google Shape;58;p4"/>
          <p:cNvSpPr/>
          <p:nvPr/>
        </p:nvSpPr>
        <p:spPr>
          <a:xfrm>
            <a:off x="4860033" y="3211282"/>
            <a:ext cx="1872208" cy="582675"/>
          </a:xfrm>
          <a:custGeom>
            <a:rect b="b" l="l" r="r" t="t"/>
            <a:pathLst>
              <a:path extrusionOk="0" h="120000" w="120000">
                <a:moveTo>
                  <a:pt x="0" y="0"/>
                </a:moveTo>
                <a:lnTo>
                  <a:pt x="120000" y="0"/>
                </a:lnTo>
                <a:lnTo>
                  <a:pt x="120000" y="120000"/>
                </a:lnTo>
                <a:lnTo>
                  <a:pt x="0" y="120000"/>
                </a:lnTo>
                <a:close/>
              </a:path>
              <a:path extrusionOk="0" fill="none" h="120000" w="120000">
                <a:moveTo>
                  <a:pt x="125683" y="19920"/>
                </a:moveTo>
                <a:lnTo>
                  <a:pt x="140572" y="22500"/>
                </a:lnTo>
                <a:lnTo>
                  <a:pt x="166393" y="98885"/>
                </a:lnTo>
              </a:path>
            </a:pathLst>
          </a:custGeom>
          <a:solidFill>
            <a:schemeClr val="accent4"/>
          </a:solidFill>
          <a:ln cap="flat" cmpd="sng" w="38100">
            <a:solidFill>
              <a:schemeClr val="lt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PE" sz="1800">
                <a:solidFill>
                  <a:schemeClr val="lt1"/>
                </a:solidFill>
                <a:latin typeface="Calibri"/>
                <a:ea typeface="Calibri"/>
                <a:cs typeface="Calibri"/>
                <a:sym typeface="Calibri"/>
              </a:rPr>
              <a:t>Calidad de manufactura</a:t>
            </a:r>
            <a:endParaRPr/>
          </a:p>
        </p:txBody>
      </p:sp>
      <p:sp>
        <p:nvSpPr>
          <p:cNvPr id="59" name="Google Shape;59;p4"/>
          <p:cNvSpPr txBox="1"/>
          <p:nvPr/>
        </p:nvSpPr>
        <p:spPr>
          <a:xfrm>
            <a:off x="554804" y="4411767"/>
            <a:ext cx="3972575" cy="92333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1800"/>
              <a:buFont typeface="Lucida Sans"/>
              <a:buNone/>
            </a:pPr>
            <a:r>
              <a:rPr lang="es-PE" sz="1800">
                <a:solidFill>
                  <a:schemeClr val="dk1"/>
                </a:solidFill>
                <a:latin typeface="Lucida Sans"/>
                <a:ea typeface="Lucida Sans"/>
                <a:cs typeface="Lucida Sans"/>
                <a:sym typeface="Lucida Sans"/>
              </a:rPr>
              <a:t>Aptitud de un producto o servicio para satisfacer la necesidad para lo cual fue creado.</a:t>
            </a:r>
            <a:endParaRPr/>
          </a:p>
        </p:txBody>
      </p:sp>
      <p:sp>
        <p:nvSpPr>
          <p:cNvPr id="60" name="Google Shape;60;p4"/>
          <p:cNvSpPr/>
          <p:nvPr/>
        </p:nvSpPr>
        <p:spPr>
          <a:xfrm>
            <a:off x="2809332" y="3502620"/>
            <a:ext cx="1287338" cy="720080"/>
          </a:xfrm>
          <a:custGeom>
            <a:rect b="b" l="l" r="r" t="t"/>
            <a:pathLst>
              <a:path extrusionOk="0" h="120000" w="120000">
                <a:moveTo>
                  <a:pt x="0" y="0"/>
                </a:moveTo>
                <a:lnTo>
                  <a:pt x="120000" y="0"/>
                </a:lnTo>
                <a:lnTo>
                  <a:pt x="120000" y="120000"/>
                </a:lnTo>
                <a:lnTo>
                  <a:pt x="0" y="120000"/>
                </a:lnTo>
                <a:close/>
              </a:path>
              <a:path extrusionOk="0" fill="none" h="120000" w="120000">
                <a:moveTo>
                  <a:pt x="-10000" y="22500"/>
                </a:moveTo>
                <a:lnTo>
                  <a:pt x="-20000" y="22500"/>
                </a:lnTo>
                <a:lnTo>
                  <a:pt x="-56000" y="135000"/>
                </a:lnTo>
              </a:path>
            </a:pathLst>
          </a:custGeom>
          <a:solidFill>
            <a:schemeClr val="accent4"/>
          </a:solidFill>
          <a:ln cap="flat" cmpd="sng" w="38100">
            <a:solidFill>
              <a:schemeClr val="lt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PE" sz="1800">
                <a:solidFill>
                  <a:schemeClr val="lt1"/>
                </a:solidFill>
                <a:latin typeface="Calibri"/>
                <a:ea typeface="Calibri"/>
                <a:cs typeface="Calibri"/>
                <a:sym typeface="Calibri"/>
              </a:rPr>
              <a:t>Calidad de diseño</a:t>
            </a:r>
            <a:endParaRPr/>
          </a:p>
        </p:txBody>
      </p:sp>
      <p:sp>
        <p:nvSpPr>
          <p:cNvPr id="61" name="Google Shape;61;p4"/>
          <p:cNvSpPr txBox="1"/>
          <p:nvPr/>
        </p:nvSpPr>
        <p:spPr>
          <a:xfrm>
            <a:off x="7027816" y="4910461"/>
            <a:ext cx="1907177"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100">
                <a:solidFill>
                  <a:schemeClr val="dk1"/>
                </a:solidFill>
                <a:latin typeface="Calibri"/>
                <a:ea typeface="Calibri"/>
                <a:cs typeface="Calibri"/>
                <a:sym typeface="Calibri"/>
              </a:rPr>
              <a:t>Juran, Gryna &amp; Bingam, 1990)</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5"/>
          <p:cNvSpPr/>
          <p:nvPr/>
        </p:nvSpPr>
        <p:spPr>
          <a:xfrm>
            <a:off x="407875" y="320830"/>
            <a:ext cx="720449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¿Qué es calidad?</a:t>
            </a:r>
            <a:endParaRPr/>
          </a:p>
          <a:p>
            <a:pPr indent="0" lvl="0" marL="0" marR="0" rtl="0" algn="l">
              <a:spcBef>
                <a:spcPts val="0"/>
              </a:spcBef>
              <a:spcAft>
                <a:spcPts val="0"/>
              </a:spcAft>
              <a:buNone/>
            </a:pPr>
            <a:r>
              <a:t/>
            </a:r>
            <a:endParaRPr sz="1400">
              <a:solidFill>
                <a:srgbClr val="438AD7"/>
              </a:solidFill>
              <a:latin typeface="Calibri"/>
              <a:ea typeface="Calibri"/>
              <a:cs typeface="Calibri"/>
              <a:sym typeface="Calibri"/>
            </a:endParaRPr>
          </a:p>
        </p:txBody>
      </p:sp>
      <p:sp>
        <p:nvSpPr>
          <p:cNvPr id="68" name="Google Shape;68;p5"/>
          <p:cNvSpPr txBox="1"/>
          <p:nvPr/>
        </p:nvSpPr>
        <p:spPr>
          <a:xfrm>
            <a:off x="2000250" y="1643063"/>
            <a:ext cx="4953000" cy="4270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200"/>
              <a:buFont typeface="Arial"/>
              <a:buNone/>
            </a:pPr>
            <a:r>
              <a:rPr lang="es-PE" sz="2200">
                <a:solidFill>
                  <a:schemeClr val="dk1"/>
                </a:solidFill>
                <a:latin typeface="Arial"/>
                <a:ea typeface="Arial"/>
                <a:cs typeface="Arial"/>
                <a:sym typeface="Arial"/>
              </a:rPr>
              <a:t>¿Cuál automóvil es de mejor calidad?</a:t>
            </a:r>
            <a:endParaRPr sz="2200">
              <a:solidFill>
                <a:schemeClr val="dk1"/>
              </a:solidFill>
              <a:latin typeface="Arial"/>
              <a:ea typeface="Arial"/>
              <a:cs typeface="Arial"/>
              <a:sym typeface="Arial"/>
            </a:endParaRPr>
          </a:p>
        </p:txBody>
      </p:sp>
      <p:sp>
        <p:nvSpPr>
          <p:cNvPr id="69" name="Google Shape;69;p5"/>
          <p:cNvSpPr txBox="1"/>
          <p:nvPr/>
        </p:nvSpPr>
        <p:spPr>
          <a:xfrm>
            <a:off x="5027613" y="4757738"/>
            <a:ext cx="3124200" cy="3206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500">
                <a:solidFill>
                  <a:schemeClr val="accent4"/>
                </a:solidFill>
                <a:latin typeface="Arial"/>
                <a:ea typeface="Arial"/>
                <a:cs typeface="Arial"/>
                <a:sym typeface="Arial"/>
              </a:rPr>
              <a:t>Kia Rio a gas</a:t>
            </a:r>
            <a:endParaRPr b="1" sz="1500">
              <a:solidFill>
                <a:schemeClr val="accent4"/>
              </a:solidFill>
              <a:latin typeface="Arial"/>
              <a:ea typeface="Arial"/>
              <a:cs typeface="Arial"/>
              <a:sym typeface="Arial"/>
            </a:endParaRPr>
          </a:p>
        </p:txBody>
      </p:sp>
      <p:sp>
        <p:nvSpPr>
          <p:cNvPr id="70" name="Google Shape;70;p5"/>
          <p:cNvSpPr txBox="1"/>
          <p:nvPr/>
        </p:nvSpPr>
        <p:spPr>
          <a:xfrm>
            <a:off x="989013" y="4757738"/>
            <a:ext cx="3124200" cy="3238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500">
                <a:solidFill>
                  <a:schemeClr val="accent4"/>
                </a:solidFill>
                <a:latin typeface="Arial"/>
                <a:ea typeface="Arial"/>
                <a:cs typeface="Arial"/>
                <a:sym typeface="Arial"/>
              </a:rPr>
              <a:t>Subaru Impreza WRX a gasolina</a:t>
            </a:r>
            <a:endParaRPr b="1" sz="1500">
              <a:solidFill>
                <a:schemeClr val="accent4"/>
              </a:solidFill>
              <a:latin typeface="Arial"/>
              <a:ea typeface="Arial"/>
              <a:cs typeface="Arial"/>
              <a:sym typeface="Arial"/>
            </a:endParaRPr>
          </a:p>
        </p:txBody>
      </p:sp>
      <p:pic>
        <p:nvPicPr>
          <p:cNvPr id="71" name="Google Shape;71;p5"/>
          <p:cNvPicPr preferRelativeResize="0"/>
          <p:nvPr/>
        </p:nvPicPr>
        <p:blipFill rotWithShape="1">
          <a:blip r:embed="rId3">
            <a:alphaModFix/>
          </a:blip>
          <a:srcRect b="0" l="0" r="0" t="0"/>
          <a:stretch/>
        </p:blipFill>
        <p:spPr>
          <a:xfrm>
            <a:off x="4572000" y="2492375"/>
            <a:ext cx="4321175" cy="2160588"/>
          </a:xfrm>
          <a:prstGeom prst="rect">
            <a:avLst/>
          </a:prstGeom>
          <a:noFill/>
          <a:ln>
            <a:noFill/>
          </a:ln>
        </p:spPr>
      </p:pic>
      <p:pic>
        <p:nvPicPr>
          <p:cNvPr id="72" name="Google Shape;72;p5"/>
          <p:cNvPicPr preferRelativeResize="0"/>
          <p:nvPr/>
        </p:nvPicPr>
        <p:blipFill rotWithShape="1">
          <a:blip r:embed="rId4">
            <a:alphaModFix/>
          </a:blip>
          <a:srcRect b="0" l="0" r="0" t="0"/>
          <a:stretch/>
        </p:blipFill>
        <p:spPr>
          <a:xfrm>
            <a:off x="468313" y="2492375"/>
            <a:ext cx="3816350" cy="209073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6"/>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 name="Google Shape;79;p6"/>
          <p:cNvSpPr/>
          <p:nvPr/>
        </p:nvSpPr>
        <p:spPr>
          <a:xfrm>
            <a:off x="575353" y="4288752"/>
            <a:ext cx="914400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Relación entre calidad y estrategia</a:t>
            </a:r>
            <a:endParaRPr b="1" sz="2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7"/>
          <p:cNvSpPr/>
          <p:nvPr/>
        </p:nvSpPr>
        <p:spPr>
          <a:xfrm>
            <a:off x="407875" y="320830"/>
            <a:ext cx="720449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Relación entre calidad y estrategia</a:t>
            </a:r>
            <a:endParaRPr/>
          </a:p>
          <a:p>
            <a:pPr indent="0" lvl="0" marL="0" marR="0" rtl="0" algn="l">
              <a:spcBef>
                <a:spcPts val="0"/>
              </a:spcBef>
              <a:spcAft>
                <a:spcPts val="0"/>
              </a:spcAft>
              <a:buNone/>
            </a:pPr>
            <a:r>
              <a:t/>
            </a:r>
            <a:endParaRPr sz="1400">
              <a:solidFill>
                <a:srgbClr val="438AD7"/>
              </a:solidFill>
              <a:latin typeface="Calibri"/>
              <a:ea typeface="Calibri"/>
              <a:cs typeface="Calibri"/>
              <a:sym typeface="Calibri"/>
            </a:endParaRPr>
          </a:p>
        </p:txBody>
      </p:sp>
      <p:pic>
        <p:nvPicPr>
          <p:cNvPr id="85" name="Google Shape;85;p7"/>
          <p:cNvPicPr preferRelativeResize="0"/>
          <p:nvPr/>
        </p:nvPicPr>
        <p:blipFill rotWithShape="1">
          <a:blip r:embed="rId3">
            <a:alphaModFix/>
          </a:blip>
          <a:srcRect b="0" l="0" r="0" t="0"/>
          <a:stretch/>
        </p:blipFill>
        <p:spPr>
          <a:xfrm>
            <a:off x="407875" y="1609062"/>
            <a:ext cx="2867025" cy="1600200"/>
          </a:xfrm>
          <a:prstGeom prst="rect">
            <a:avLst/>
          </a:prstGeom>
          <a:noFill/>
          <a:ln>
            <a:noFill/>
          </a:ln>
        </p:spPr>
      </p:pic>
      <p:sp>
        <p:nvSpPr>
          <p:cNvPr id="86" name="Google Shape;86;p7"/>
          <p:cNvSpPr txBox="1"/>
          <p:nvPr/>
        </p:nvSpPr>
        <p:spPr>
          <a:xfrm>
            <a:off x="273622" y="3038027"/>
            <a:ext cx="288032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600">
                <a:solidFill>
                  <a:schemeClr val="dk1"/>
                </a:solidFill>
                <a:latin typeface="Calibri"/>
                <a:ea typeface="Calibri"/>
                <a:cs typeface="Calibri"/>
                <a:sym typeface="Calibri"/>
              </a:rPr>
              <a:t>La definición de las expectativas del cliente ha ayudado a Bose a </a:t>
            </a:r>
            <a:r>
              <a:rPr i="1" lang="es-PE" sz="1600">
                <a:solidFill>
                  <a:schemeClr val="dk1"/>
                </a:solidFill>
                <a:latin typeface="Calibri"/>
                <a:ea typeface="Calibri"/>
                <a:cs typeface="Calibri"/>
                <a:sym typeface="Calibri"/>
              </a:rPr>
              <a:t>diferenciar</a:t>
            </a:r>
            <a:r>
              <a:rPr lang="es-PE" sz="1600">
                <a:solidFill>
                  <a:schemeClr val="dk1"/>
                </a:solidFill>
                <a:latin typeface="Calibri"/>
                <a:ea typeface="Calibri"/>
                <a:cs typeface="Calibri"/>
                <a:sym typeface="Calibri"/>
              </a:rPr>
              <a:t> exitosamente sus parlantes</a:t>
            </a:r>
            <a:endParaRPr/>
          </a:p>
        </p:txBody>
      </p:sp>
      <p:pic>
        <p:nvPicPr>
          <p:cNvPr id="87" name="Google Shape;87;p7"/>
          <p:cNvPicPr preferRelativeResize="0"/>
          <p:nvPr/>
        </p:nvPicPr>
        <p:blipFill rotWithShape="1">
          <a:blip r:embed="rId4">
            <a:alphaModFix/>
          </a:blip>
          <a:srcRect b="0" l="0" r="0" t="0"/>
          <a:stretch/>
        </p:blipFill>
        <p:spPr>
          <a:xfrm>
            <a:off x="6068894" y="1863979"/>
            <a:ext cx="2522587" cy="1261294"/>
          </a:xfrm>
          <a:prstGeom prst="rect">
            <a:avLst/>
          </a:prstGeom>
          <a:noFill/>
          <a:ln>
            <a:noFill/>
          </a:ln>
        </p:spPr>
      </p:pic>
      <p:sp>
        <p:nvSpPr>
          <p:cNvPr id="88" name="Google Shape;88;p7"/>
          <p:cNvSpPr txBox="1"/>
          <p:nvPr/>
        </p:nvSpPr>
        <p:spPr>
          <a:xfrm>
            <a:off x="6029908" y="3322076"/>
            <a:ext cx="288032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600">
                <a:solidFill>
                  <a:schemeClr val="dk1"/>
                </a:solidFill>
                <a:latin typeface="Calibri"/>
                <a:ea typeface="Calibri"/>
                <a:cs typeface="Calibri"/>
                <a:sym typeface="Calibri"/>
              </a:rPr>
              <a:t>Kola Real es la bebida de </a:t>
            </a:r>
            <a:r>
              <a:rPr i="1" lang="es-PE" sz="1600">
                <a:solidFill>
                  <a:schemeClr val="dk1"/>
                </a:solidFill>
                <a:latin typeface="Calibri"/>
                <a:ea typeface="Calibri"/>
                <a:cs typeface="Calibri"/>
                <a:sym typeface="Calibri"/>
              </a:rPr>
              <a:t>bajo costo </a:t>
            </a:r>
            <a:r>
              <a:rPr lang="es-PE" sz="1600">
                <a:solidFill>
                  <a:schemeClr val="dk1"/>
                </a:solidFill>
                <a:latin typeface="Calibri"/>
                <a:ea typeface="Calibri"/>
                <a:cs typeface="Calibri"/>
                <a:sym typeface="Calibri"/>
              </a:rPr>
              <a:t>con un nivel de producción eficiente y calidad consistente. </a:t>
            </a:r>
            <a:endParaRPr/>
          </a:p>
        </p:txBody>
      </p:sp>
      <p:pic>
        <p:nvPicPr>
          <p:cNvPr id="89" name="Google Shape;89;p7"/>
          <p:cNvPicPr preferRelativeResize="0"/>
          <p:nvPr/>
        </p:nvPicPr>
        <p:blipFill rotWithShape="1">
          <a:blip r:embed="rId5">
            <a:alphaModFix/>
          </a:blip>
          <a:srcRect b="0" l="0" r="0" t="0"/>
          <a:stretch/>
        </p:blipFill>
        <p:spPr>
          <a:xfrm>
            <a:off x="3449003" y="2898287"/>
            <a:ext cx="2029768" cy="1350718"/>
          </a:xfrm>
          <a:prstGeom prst="rect">
            <a:avLst/>
          </a:prstGeom>
          <a:noFill/>
          <a:ln>
            <a:noFill/>
          </a:ln>
        </p:spPr>
      </p:pic>
      <p:sp>
        <p:nvSpPr>
          <p:cNvPr id="90" name="Google Shape;90;p7"/>
          <p:cNvSpPr txBox="1"/>
          <p:nvPr/>
        </p:nvSpPr>
        <p:spPr>
          <a:xfrm>
            <a:off x="2686826" y="4400451"/>
            <a:ext cx="3382068"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600">
                <a:solidFill>
                  <a:schemeClr val="dk1"/>
                </a:solidFill>
                <a:latin typeface="Calibri"/>
                <a:ea typeface="Calibri"/>
                <a:cs typeface="Calibri"/>
                <a:sym typeface="Calibri"/>
              </a:rPr>
              <a:t>Pacifico Seguros ha desarrollado procesos de comunicación eficientes para brindar una </a:t>
            </a:r>
            <a:r>
              <a:rPr i="1" lang="es-PE" sz="1600">
                <a:solidFill>
                  <a:schemeClr val="dk1"/>
                </a:solidFill>
                <a:latin typeface="Calibri"/>
                <a:ea typeface="Calibri"/>
                <a:cs typeface="Calibri"/>
                <a:sym typeface="Calibri"/>
              </a:rPr>
              <a:t>respuesta</a:t>
            </a:r>
            <a:r>
              <a:rPr lang="es-PE" sz="1600">
                <a:solidFill>
                  <a:schemeClr val="dk1"/>
                </a:solidFill>
                <a:latin typeface="Calibri"/>
                <a:ea typeface="Calibri"/>
                <a:cs typeface="Calibri"/>
                <a:sym typeface="Calibri"/>
              </a:rPr>
              <a:t> rápida a sus clientes.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Relación entre calidad y estrategia</a:t>
            </a:r>
            <a:endParaRPr/>
          </a:p>
        </p:txBody>
      </p:sp>
      <p:sp>
        <p:nvSpPr>
          <p:cNvPr id="97" name="Google Shape;97;p8"/>
          <p:cNvSpPr/>
          <p:nvPr/>
        </p:nvSpPr>
        <p:spPr>
          <a:xfrm>
            <a:off x="827088" y="1308325"/>
            <a:ext cx="6692650" cy="265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2000"/>
              <a:buFont typeface="Arial"/>
              <a:buNone/>
            </a:pPr>
            <a:r>
              <a:t/>
            </a:r>
            <a:endParaRPr sz="2000">
              <a:solidFill>
                <a:schemeClr val="dk1"/>
              </a:solidFill>
              <a:latin typeface="Lucida Sans"/>
              <a:ea typeface="Lucida Sans"/>
              <a:cs typeface="Lucida Sans"/>
              <a:sym typeface="Lucida Sans"/>
            </a:endParaRPr>
          </a:p>
        </p:txBody>
      </p:sp>
      <p:grpSp>
        <p:nvGrpSpPr>
          <p:cNvPr id="98" name="Google Shape;98;p8"/>
          <p:cNvGrpSpPr/>
          <p:nvPr/>
        </p:nvGrpSpPr>
        <p:grpSpPr>
          <a:xfrm>
            <a:off x="407875" y="2331012"/>
            <a:ext cx="1759291" cy="703716"/>
            <a:chOff x="0" y="6641"/>
            <a:chExt cx="1759291" cy="703716"/>
          </a:xfrm>
        </p:grpSpPr>
        <p:sp>
          <p:nvSpPr>
            <p:cNvPr id="99" name="Google Shape;99;p8"/>
            <p:cNvSpPr/>
            <p:nvPr/>
          </p:nvSpPr>
          <p:spPr>
            <a:xfrm>
              <a:off x="0" y="6641"/>
              <a:ext cx="1759291" cy="703716"/>
            </a:xfrm>
            <a:prstGeom prst="chevron">
              <a:avLst>
                <a:gd fmla="val 50000" name="adj"/>
              </a:avLst>
            </a:prstGeom>
            <a:solidFill>
              <a:srgbClr val="00B05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txBox="1"/>
            <p:nvPr/>
          </p:nvSpPr>
          <p:spPr>
            <a:xfrm>
              <a:off x="351858" y="6641"/>
              <a:ext cx="1055575" cy="703716"/>
            </a:xfrm>
            <a:prstGeom prst="rect">
              <a:avLst/>
            </a:prstGeom>
            <a:noFill/>
            <a:ln>
              <a:noFill/>
            </a:ln>
          </p:spPr>
          <p:txBody>
            <a:bodyPr anchorCtr="0" anchor="ctr" bIns="12050" lIns="24125" spcFirstLastPara="1" rIns="0" wrap="square" tIns="12050">
              <a:noAutofit/>
            </a:bodyPr>
            <a:lstStyle/>
            <a:p>
              <a:pPr indent="0" lvl="0" marL="0" marR="0" rtl="0" algn="ctr">
                <a:lnSpc>
                  <a:spcPct val="90000"/>
                </a:lnSpc>
                <a:spcBef>
                  <a:spcPts val="0"/>
                </a:spcBef>
                <a:spcAft>
                  <a:spcPts val="0"/>
                </a:spcAft>
                <a:buNone/>
              </a:pPr>
              <a:r>
                <a:rPr lang="es-PE" sz="1900">
                  <a:solidFill>
                    <a:schemeClr val="lt1"/>
                  </a:solidFill>
                  <a:latin typeface="Calibri"/>
                  <a:ea typeface="Calibri"/>
                  <a:cs typeface="Calibri"/>
                  <a:sym typeface="Calibri"/>
                </a:rPr>
                <a:t>Mejora en la Calidad</a:t>
              </a:r>
              <a:endParaRPr/>
            </a:p>
          </p:txBody>
        </p:sp>
      </p:grpSp>
      <p:grpSp>
        <p:nvGrpSpPr>
          <p:cNvPr id="101" name="Google Shape;101;p8"/>
          <p:cNvGrpSpPr/>
          <p:nvPr/>
        </p:nvGrpSpPr>
        <p:grpSpPr>
          <a:xfrm>
            <a:off x="6526994" y="2349705"/>
            <a:ext cx="1759291" cy="703716"/>
            <a:chOff x="0" y="6641"/>
            <a:chExt cx="1759291" cy="703716"/>
          </a:xfrm>
        </p:grpSpPr>
        <p:sp>
          <p:nvSpPr>
            <p:cNvPr id="102" name="Google Shape;102;p8"/>
            <p:cNvSpPr/>
            <p:nvPr/>
          </p:nvSpPr>
          <p:spPr>
            <a:xfrm>
              <a:off x="0" y="6641"/>
              <a:ext cx="1759291" cy="703716"/>
            </a:xfrm>
            <a:prstGeom prst="chevron">
              <a:avLst>
                <a:gd fmla="val 50000" name="adj"/>
              </a:avLst>
            </a:prstGeom>
            <a:solidFill>
              <a:schemeClr val="accent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txBox="1"/>
            <p:nvPr/>
          </p:nvSpPr>
          <p:spPr>
            <a:xfrm>
              <a:off x="351858" y="6641"/>
              <a:ext cx="1055575" cy="703716"/>
            </a:xfrm>
            <a:prstGeom prst="rect">
              <a:avLst/>
            </a:prstGeom>
            <a:noFill/>
            <a:ln>
              <a:noFill/>
            </a:ln>
          </p:spPr>
          <p:txBody>
            <a:bodyPr anchorCtr="0" anchor="ctr" bIns="10150" lIns="20300" spcFirstLastPara="1" rIns="0" wrap="square" tIns="10150">
              <a:noAutofit/>
            </a:bodyPr>
            <a:lstStyle/>
            <a:p>
              <a:pPr indent="0" lvl="0" marL="0" marR="0" rtl="0" algn="ctr">
                <a:lnSpc>
                  <a:spcPct val="90000"/>
                </a:lnSpc>
                <a:spcBef>
                  <a:spcPts val="0"/>
                </a:spcBef>
                <a:spcAft>
                  <a:spcPts val="0"/>
                </a:spcAft>
                <a:buNone/>
              </a:pPr>
              <a:r>
                <a:rPr lang="es-PE" sz="1600">
                  <a:solidFill>
                    <a:schemeClr val="lt1"/>
                  </a:solidFill>
                  <a:latin typeface="Calibri"/>
                  <a:ea typeface="Calibri"/>
                  <a:cs typeface="Calibri"/>
                  <a:sym typeface="Calibri"/>
                </a:rPr>
                <a:t>Aumento en Rentabilidad</a:t>
              </a:r>
              <a:endParaRPr/>
            </a:p>
          </p:txBody>
        </p:sp>
      </p:grpSp>
      <p:grpSp>
        <p:nvGrpSpPr>
          <p:cNvPr id="104" name="Google Shape;104;p8"/>
          <p:cNvGrpSpPr/>
          <p:nvPr/>
        </p:nvGrpSpPr>
        <p:grpSpPr>
          <a:xfrm>
            <a:off x="2168829" y="844174"/>
            <a:ext cx="3723874" cy="2196316"/>
            <a:chOff x="1125221" y="124"/>
            <a:chExt cx="3723874" cy="2196316"/>
          </a:xfrm>
        </p:grpSpPr>
        <p:sp>
          <p:nvSpPr>
            <p:cNvPr id="105" name="Google Shape;105;p8"/>
            <p:cNvSpPr/>
            <p:nvPr/>
          </p:nvSpPr>
          <p:spPr>
            <a:xfrm>
              <a:off x="2035242" y="259067"/>
              <a:ext cx="2808922" cy="645791"/>
            </a:xfrm>
            <a:prstGeom prst="rect">
              <a:avLst/>
            </a:prstGeom>
            <a:solidFill>
              <a:srgbClr val="CACACA">
                <a:alpha val="89803"/>
              </a:srgbClr>
            </a:solidFill>
            <a:ln cap="flat" cmpd="sng" w="38100">
              <a:solidFill>
                <a:srgbClr val="CACACA">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
            <p:cNvSpPr txBox="1"/>
            <p:nvPr/>
          </p:nvSpPr>
          <p:spPr>
            <a:xfrm>
              <a:off x="2484669" y="259067"/>
              <a:ext cx="2359494" cy="645791"/>
            </a:xfrm>
            <a:prstGeom prst="rect">
              <a:avLst/>
            </a:prstGeom>
            <a:noFill/>
            <a:ln>
              <a:noFill/>
            </a:ln>
          </p:spPr>
          <p:txBody>
            <a:bodyPr anchorCtr="0" anchor="ctr" bIns="106675" lIns="0"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lang="es-PE" sz="1500">
                  <a:solidFill>
                    <a:srgbClr val="000000"/>
                  </a:solidFill>
                  <a:latin typeface="Arial"/>
                  <a:ea typeface="Arial"/>
                  <a:cs typeface="Arial"/>
                  <a:sym typeface="Arial"/>
                </a:rPr>
                <a:t>Mejora de la respuesta</a:t>
              </a:r>
              <a:endParaRPr/>
            </a:p>
          </p:txBody>
        </p:sp>
        <p:sp>
          <p:nvSpPr>
            <p:cNvPr id="107" name="Google Shape;107;p8"/>
            <p:cNvSpPr/>
            <p:nvPr/>
          </p:nvSpPr>
          <p:spPr>
            <a:xfrm>
              <a:off x="2030310" y="904858"/>
              <a:ext cx="2818785" cy="645791"/>
            </a:xfrm>
            <a:prstGeom prst="rect">
              <a:avLst/>
            </a:prstGeom>
            <a:solidFill>
              <a:srgbClr val="E4D7D7">
                <a:alpha val="89803"/>
              </a:srgbClr>
            </a:solidFill>
            <a:ln cap="flat" cmpd="sng" w="38100">
              <a:solidFill>
                <a:srgbClr val="E4D7D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8"/>
            <p:cNvSpPr txBox="1"/>
            <p:nvPr/>
          </p:nvSpPr>
          <p:spPr>
            <a:xfrm>
              <a:off x="2481316" y="904858"/>
              <a:ext cx="2367779" cy="645791"/>
            </a:xfrm>
            <a:prstGeom prst="rect">
              <a:avLst/>
            </a:prstGeom>
            <a:noFill/>
            <a:ln>
              <a:noFill/>
            </a:ln>
          </p:spPr>
          <p:txBody>
            <a:bodyPr anchorCtr="0" anchor="ctr" bIns="106675" lIns="0"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lang="es-PE" sz="1500">
                  <a:solidFill>
                    <a:srgbClr val="000000"/>
                  </a:solidFill>
                  <a:latin typeface="Arial"/>
                  <a:ea typeface="Arial"/>
                  <a:cs typeface="Arial"/>
                  <a:sym typeface="Arial"/>
                </a:rPr>
                <a:t>Precios Flexibles</a:t>
              </a:r>
              <a:endParaRPr/>
            </a:p>
          </p:txBody>
        </p:sp>
        <p:sp>
          <p:nvSpPr>
            <p:cNvPr id="109" name="Google Shape;109;p8"/>
            <p:cNvSpPr/>
            <p:nvPr/>
          </p:nvSpPr>
          <p:spPr>
            <a:xfrm>
              <a:off x="2035242" y="1550649"/>
              <a:ext cx="2808922" cy="645791"/>
            </a:xfrm>
            <a:prstGeom prst="rect">
              <a:avLst/>
            </a:prstGeom>
            <a:solidFill>
              <a:srgbClr val="F7EEEE">
                <a:alpha val="89803"/>
              </a:srgbClr>
            </a:solidFill>
            <a:ln cap="flat" cmpd="sng" w="38100">
              <a:solidFill>
                <a:srgbClr val="F7EEE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8"/>
            <p:cNvSpPr txBox="1"/>
            <p:nvPr/>
          </p:nvSpPr>
          <p:spPr>
            <a:xfrm>
              <a:off x="2484669" y="1550649"/>
              <a:ext cx="2359494" cy="645791"/>
            </a:xfrm>
            <a:prstGeom prst="rect">
              <a:avLst/>
            </a:prstGeom>
            <a:noFill/>
            <a:ln>
              <a:noFill/>
            </a:ln>
          </p:spPr>
          <p:txBody>
            <a:bodyPr anchorCtr="0" anchor="ctr" bIns="106675" lIns="0"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lang="es-PE" sz="1500">
                  <a:solidFill>
                    <a:srgbClr val="000000"/>
                  </a:solidFill>
                  <a:latin typeface="Arial"/>
                  <a:ea typeface="Arial"/>
                  <a:cs typeface="Arial"/>
                  <a:sym typeface="Arial"/>
                </a:rPr>
                <a:t>Mejora de la reputación</a:t>
              </a:r>
              <a:endParaRPr/>
            </a:p>
          </p:txBody>
        </p:sp>
        <p:sp>
          <p:nvSpPr>
            <p:cNvPr id="111" name="Google Shape;111;p8"/>
            <p:cNvSpPr/>
            <p:nvPr/>
          </p:nvSpPr>
          <p:spPr>
            <a:xfrm>
              <a:off x="1125221" y="124"/>
              <a:ext cx="1235769" cy="1117719"/>
            </a:xfrm>
            <a:prstGeom prst="ellipse">
              <a:avLst/>
            </a:prstGeom>
            <a:solidFill>
              <a:srgbClr val="000000"/>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8"/>
            <p:cNvSpPr txBox="1"/>
            <p:nvPr/>
          </p:nvSpPr>
          <p:spPr>
            <a:xfrm>
              <a:off x="1306195" y="163810"/>
              <a:ext cx="873821" cy="79034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FFFFFF"/>
                </a:buClr>
                <a:buSzPts val="1400"/>
                <a:buFont typeface="Arial"/>
                <a:buNone/>
              </a:pPr>
              <a:r>
                <a:rPr lang="es-PE" sz="1400">
                  <a:solidFill>
                    <a:srgbClr val="FFFFFF"/>
                  </a:solidFill>
                  <a:latin typeface="Arial"/>
                  <a:ea typeface="Arial"/>
                  <a:cs typeface="Arial"/>
                  <a:sym typeface="Arial"/>
                </a:rPr>
                <a:t>Ganancias en las Ventas</a:t>
              </a:r>
              <a:endParaRPr/>
            </a:p>
          </p:txBody>
        </p:sp>
      </p:grpSp>
      <p:grpSp>
        <p:nvGrpSpPr>
          <p:cNvPr id="113" name="Google Shape;113;p8"/>
          <p:cNvGrpSpPr/>
          <p:nvPr/>
        </p:nvGrpSpPr>
        <p:grpSpPr>
          <a:xfrm>
            <a:off x="2229030" y="3095080"/>
            <a:ext cx="3734290" cy="2106597"/>
            <a:chOff x="785075" y="0"/>
            <a:chExt cx="3734290" cy="2106597"/>
          </a:xfrm>
        </p:grpSpPr>
        <p:sp>
          <p:nvSpPr>
            <p:cNvPr id="114" name="Google Shape;114;p8"/>
            <p:cNvSpPr/>
            <p:nvPr/>
          </p:nvSpPr>
          <p:spPr>
            <a:xfrm>
              <a:off x="1595843" y="248205"/>
              <a:ext cx="2920595" cy="619464"/>
            </a:xfrm>
            <a:prstGeom prst="rect">
              <a:avLst/>
            </a:prstGeom>
            <a:solidFill>
              <a:srgbClr val="CACACA">
                <a:alpha val="89803"/>
              </a:srgbClr>
            </a:solidFill>
            <a:ln cap="flat" cmpd="sng" w="38100">
              <a:solidFill>
                <a:srgbClr val="CACACA">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
            <p:cNvSpPr txBox="1"/>
            <p:nvPr/>
          </p:nvSpPr>
          <p:spPr>
            <a:xfrm>
              <a:off x="2063138" y="248205"/>
              <a:ext cx="2453300" cy="619464"/>
            </a:xfrm>
            <a:prstGeom prst="rect">
              <a:avLst/>
            </a:prstGeom>
            <a:noFill/>
            <a:ln>
              <a:noFill/>
            </a:ln>
          </p:spPr>
          <p:txBody>
            <a:bodyPr anchorCtr="0" anchor="ctr" bIns="106675" lIns="0"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lang="es-PE" sz="1500">
                  <a:solidFill>
                    <a:srgbClr val="000000"/>
                  </a:solidFill>
                  <a:latin typeface="Arial"/>
                  <a:ea typeface="Arial"/>
                  <a:cs typeface="Arial"/>
                  <a:sym typeface="Arial"/>
                </a:rPr>
                <a:t>Aumento de productividad</a:t>
              </a:r>
              <a:endParaRPr/>
            </a:p>
          </p:txBody>
        </p:sp>
        <p:sp>
          <p:nvSpPr>
            <p:cNvPr id="116" name="Google Shape;116;p8"/>
            <p:cNvSpPr/>
            <p:nvPr/>
          </p:nvSpPr>
          <p:spPr>
            <a:xfrm>
              <a:off x="1592917" y="867669"/>
              <a:ext cx="2926448" cy="619464"/>
            </a:xfrm>
            <a:prstGeom prst="rect">
              <a:avLst/>
            </a:prstGeom>
            <a:solidFill>
              <a:srgbClr val="E4D7D7">
                <a:alpha val="89803"/>
              </a:srgbClr>
            </a:solidFill>
            <a:ln cap="flat" cmpd="sng" w="38100">
              <a:solidFill>
                <a:srgbClr val="E4D7D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txBox="1"/>
            <p:nvPr/>
          </p:nvSpPr>
          <p:spPr>
            <a:xfrm>
              <a:off x="2061148" y="867669"/>
              <a:ext cx="2458216" cy="619464"/>
            </a:xfrm>
            <a:prstGeom prst="rect">
              <a:avLst/>
            </a:prstGeom>
            <a:noFill/>
            <a:ln>
              <a:noFill/>
            </a:ln>
          </p:spPr>
          <p:txBody>
            <a:bodyPr anchorCtr="0" anchor="ctr" bIns="106675" lIns="0"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lang="es-PE" sz="1500">
                  <a:solidFill>
                    <a:srgbClr val="000000"/>
                  </a:solidFill>
                  <a:latin typeface="Arial"/>
                  <a:ea typeface="Arial"/>
                  <a:cs typeface="Arial"/>
                  <a:sym typeface="Arial"/>
                </a:rPr>
                <a:t>Reducción de mermas</a:t>
              </a:r>
              <a:endParaRPr/>
            </a:p>
          </p:txBody>
        </p:sp>
        <p:sp>
          <p:nvSpPr>
            <p:cNvPr id="118" name="Google Shape;118;p8"/>
            <p:cNvSpPr/>
            <p:nvPr/>
          </p:nvSpPr>
          <p:spPr>
            <a:xfrm>
              <a:off x="1595843" y="1487133"/>
              <a:ext cx="2920595" cy="619464"/>
            </a:xfrm>
            <a:prstGeom prst="rect">
              <a:avLst/>
            </a:prstGeom>
            <a:solidFill>
              <a:srgbClr val="F7EEEE">
                <a:alpha val="89803"/>
              </a:srgbClr>
            </a:solidFill>
            <a:ln cap="flat" cmpd="sng" w="38100">
              <a:solidFill>
                <a:srgbClr val="F7EEEE">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txBox="1"/>
            <p:nvPr/>
          </p:nvSpPr>
          <p:spPr>
            <a:xfrm>
              <a:off x="2063138" y="1487133"/>
              <a:ext cx="2453300" cy="619464"/>
            </a:xfrm>
            <a:prstGeom prst="rect">
              <a:avLst/>
            </a:prstGeom>
            <a:noFill/>
            <a:ln>
              <a:noFill/>
            </a:ln>
          </p:spPr>
          <p:txBody>
            <a:bodyPr anchorCtr="0" anchor="ctr" bIns="106675" lIns="0" spcFirstLastPara="1" rIns="106675" wrap="square" tIns="106675">
              <a:noAutofit/>
            </a:bodyPr>
            <a:lstStyle/>
            <a:p>
              <a:pPr indent="0" lvl="0" marL="0" marR="0" rtl="0" algn="l">
                <a:lnSpc>
                  <a:spcPct val="90000"/>
                </a:lnSpc>
                <a:spcBef>
                  <a:spcPts val="0"/>
                </a:spcBef>
                <a:spcAft>
                  <a:spcPts val="0"/>
                </a:spcAft>
                <a:buClr>
                  <a:srgbClr val="000000"/>
                </a:buClr>
                <a:buSzPts val="1500"/>
                <a:buFont typeface="Arial"/>
                <a:buNone/>
              </a:pPr>
              <a:r>
                <a:rPr lang="es-PE" sz="1500">
                  <a:solidFill>
                    <a:srgbClr val="000000"/>
                  </a:solidFill>
                  <a:latin typeface="Arial"/>
                  <a:ea typeface="Arial"/>
                  <a:cs typeface="Arial"/>
                  <a:sym typeface="Arial"/>
                </a:rPr>
                <a:t>Menores costos de garantía</a:t>
              </a:r>
              <a:endParaRPr/>
            </a:p>
          </p:txBody>
        </p:sp>
        <p:sp>
          <p:nvSpPr>
            <p:cNvPr id="120" name="Google Shape;120;p8"/>
            <p:cNvSpPr/>
            <p:nvPr/>
          </p:nvSpPr>
          <p:spPr>
            <a:xfrm>
              <a:off x="785075" y="0"/>
              <a:ext cx="1185389" cy="1072152"/>
            </a:xfrm>
            <a:prstGeom prst="ellipse">
              <a:avLst/>
            </a:prstGeom>
            <a:solidFill>
              <a:srgbClr val="000000"/>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txBox="1"/>
            <p:nvPr/>
          </p:nvSpPr>
          <p:spPr>
            <a:xfrm>
              <a:off x="958671" y="157013"/>
              <a:ext cx="838197" cy="75812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FFFFFF"/>
                </a:buClr>
                <a:buSzPts val="1300"/>
                <a:buFont typeface="Arial"/>
                <a:buNone/>
              </a:pPr>
              <a:r>
                <a:rPr lang="es-PE" sz="1300">
                  <a:solidFill>
                    <a:srgbClr val="FFFFFF"/>
                  </a:solidFill>
                  <a:latin typeface="Arial"/>
                  <a:ea typeface="Arial"/>
                  <a:cs typeface="Arial"/>
                  <a:sym typeface="Arial"/>
                </a:rPr>
                <a:t>Reducción de Costos</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9"/>
          <p:cNvSpPr/>
          <p:nvPr/>
        </p:nvSpPr>
        <p:spPr>
          <a:xfrm>
            <a:off x="407875" y="320830"/>
            <a:ext cx="720449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400">
                <a:solidFill>
                  <a:srgbClr val="438AD7"/>
                </a:solidFill>
                <a:latin typeface="Calibri"/>
                <a:ea typeface="Calibri"/>
                <a:cs typeface="Calibri"/>
                <a:sym typeface="Calibri"/>
              </a:rPr>
              <a:t>/ Relación entre calidad y estrategia</a:t>
            </a:r>
            <a:endParaRPr/>
          </a:p>
        </p:txBody>
      </p:sp>
      <p:grpSp>
        <p:nvGrpSpPr>
          <p:cNvPr id="127" name="Google Shape;127;p9"/>
          <p:cNvGrpSpPr/>
          <p:nvPr/>
        </p:nvGrpSpPr>
        <p:grpSpPr>
          <a:xfrm>
            <a:off x="235131" y="1277577"/>
            <a:ext cx="8712925" cy="3724897"/>
            <a:chOff x="0" y="1866"/>
            <a:chExt cx="8712925" cy="3724897"/>
          </a:xfrm>
        </p:grpSpPr>
        <p:sp>
          <p:nvSpPr>
            <p:cNvPr id="128" name="Google Shape;128;p9"/>
            <p:cNvSpPr/>
            <p:nvPr/>
          </p:nvSpPr>
          <p:spPr>
            <a:xfrm rot="5400000">
              <a:off x="5565763" y="-2337487"/>
              <a:ext cx="718052" cy="5576272"/>
            </a:xfrm>
            <a:prstGeom prst="round2SameRect">
              <a:avLst>
                <a:gd fmla="val 16667" name="adj1"/>
                <a:gd fmla="val 0" name="adj2"/>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
            <p:cNvSpPr txBox="1"/>
            <p:nvPr/>
          </p:nvSpPr>
          <p:spPr>
            <a:xfrm>
              <a:off x="3136653" y="126675"/>
              <a:ext cx="5541220" cy="647948"/>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dk1"/>
                </a:buClr>
                <a:buSzPts val="1400"/>
                <a:buFont typeface="Calibri"/>
                <a:buChar char="•"/>
              </a:pPr>
              <a:r>
                <a:rPr b="0" i="0" lang="es-PE" sz="1400" u="none" cap="none" strike="noStrike">
                  <a:solidFill>
                    <a:schemeClr val="dk1"/>
                  </a:solidFill>
                  <a:latin typeface="Calibri"/>
                  <a:ea typeface="Calibri"/>
                  <a:cs typeface="Calibri"/>
                  <a:sym typeface="Calibri"/>
                </a:rPr>
                <a:t>costos asociados con la reducción de partes o servicios potencialmente defectuosos (por ejemplo, capacitación, programas de mejora de la calidad).</a:t>
              </a:r>
              <a:endParaRPr b="0" i="0" sz="1400" u="none" cap="none" strike="noStrike">
                <a:solidFill>
                  <a:schemeClr val="dk1"/>
                </a:solidFill>
                <a:latin typeface="Calibri"/>
                <a:ea typeface="Calibri"/>
                <a:cs typeface="Calibri"/>
                <a:sym typeface="Calibri"/>
              </a:endParaRPr>
            </a:p>
          </p:txBody>
        </p:sp>
        <p:sp>
          <p:nvSpPr>
            <p:cNvPr id="130" name="Google Shape;130;p9"/>
            <p:cNvSpPr/>
            <p:nvPr/>
          </p:nvSpPr>
          <p:spPr>
            <a:xfrm>
              <a:off x="0" y="1866"/>
              <a:ext cx="3136653" cy="897565"/>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
            <p:cNvSpPr txBox="1"/>
            <p:nvPr/>
          </p:nvSpPr>
          <p:spPr>
            <a:xfrm>
              <a:off x="43816" y="45682"/>
              <a:ext cx="3049021" cy="809933"/>
            </a:xfrm>
            <a:prstGeom prst="rect">
              <a:avLst/>
            </a:prstGeom>
            <a:noFill/>
            <a:ln>
              <a:noFill/>
            </a:ln>
          </p:spPr>
          <p:txBody>
            <a:bodyPr anchorCtr="0" anchor="ctr" bIns="38100" lIns="76200" spcFirstLastPara="1" rIns="76200" wrap="square" tIns="38100">
              <a:noAutofit/>
            </a:bodyPr>
            <a:lstStyle/>
            <a:p>
              <a:pPr indent="0" lvl="0" marL="0" marR="0" rtl="0" algn="ctr">
                <a:lnSpc>
                  <a:spcPct val="90000"/>
                </a:lnSpc>
                <a:spcBef>
                  <a:spcPts val="0"/>
                </a:spcBef>
                <a:spcAft>
                  <a:spcPts val="0"/>
                </a:spcAft>
                <a:buNone/>
              </a:pPr>
              <a:r>
                <a:rPr lang="es-PE" sz="2000">
                  <a:solidFill>
                    <a:schemeClr val="lt1"/>
                  </a:solidFill>
                  <a:latin typeface="Calibri"/>
                  <a:ea typeface="Calibri"/>
                  <a:cs typeface="Calibri"/>
                  <a:sym typeface="Calibri"/>
                </a:rPr>
                <a:t>Costos de prevención:</a:t>
              </a:r>
              <a:endParaRPr sz="2000">
                <a:solidFill>
                  <a:schemeClr val="lt1"/>
                </a:solidFill>
                <a:latin typeface="Calibri"/>
                <a:ea typeface="Calibri"/>
                <a:cs typeface="Calibri"/>
                <a:sym typeface="Calibri"/>
              </a:endParaRPr>
            </a:p>
          </p:txBody>
        </p:sp>
        <p:sp>
          <p:nvSpPr>
            <p:cNvPr id="132" name="Google Shape;132;p9"/>
            <p:cNvSpPr/>
            <p:nvPr/>
          </p:nvSpPr>
          <p:spPr>
            <a:xfrm rot="5400000">
              <a:off x="5565763" y="-1395043"/>
              <a:ext cx="718052" cy="5576272"/>
            </a:xfrm>
            <a:prstGeom prst="round2SameRect">
              <a:avLst>
                <a:gd fmla="val 16667" name="adj1"/>
                <a:gd fmla="val 0" name="adj2"/>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9"/>
            <p:cNvSpPr txBox="1"/>
            <p:nvPr/>
          </p:nvSpPr>
          <p:spPr>
            <a:xfrm>
              <a:off x="3136653" y="1069119"/>
              <a:ext cx="5541220" cy="647948"/>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dk1"/>
                </a:buClr>
                <a:buSzPts val="1400"/>
                <a:buFont typeface="Calibri"/>
                <a:buChar char="•"/>
              </a:pPr>
              <a:r>
                <a:rPr b="0" i="0" lang="es-PE" sz="1400" u="none" cap="none" strike="noStrike">
                  <a:solidFill>
                    <a:schemeClr val="dk1"/>
                  </a:solidFill>
                  <a:latin typeface="Calibri"/>
                  <a:ea typeface="Calibri"/>
                  <a:cs typeface="Calibri"/>
                  <a:sym typeface="Calibri"/>
                </a:rPr>
                <a:t>costos relacionados con la evaluación de los productos, procesos, partes y servicios (por ejemplo, pruebas, laboratorios, inspectores).</a:t>
              </a:r>
              <a:endParaRPr b="0" i="0" sz="1400" u="none" cap="none" strike="noStrike">
                <a:solidFill>
                  <a:schemeClr val="dk1"/>
                </a:solidFill>
                <a:latin typeface="Calibri"/>
                <a:ea typeface="Calibri"/>
                <a:cs typeface="Calibri"/>
                <a:sym typeface="Calibri"/>
              </a:endParaRPr>
            </a:p>
          </p:txBody>
        </p:sp>
        <p:sp>
          <p:nvSpPr>
            <p:cNvPr id="134" name="Google Shape;134;p9"/>
            <p:cNvSpPr/>
            <p:nvPr/>
          </p:nvSpPr>
          <p:spPr>
            <a:xfrm>
              <a:off x="0" y="944310"/>
              <a:ext cx="3136653" cy="897565"/>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9"/>
            <p:cNvSpPr txBox="1"/>
            <p:nvPr/>
          </p:nvSpPr>
          <p:spPr>
            <a:xfrm>
              <a:off x="43816" y="988126"/>
              <a:ext cx="3049021" cy="809933"/>
            </a:xfrm>
            <a:prstGeom prst="rect">
              <a:avLst/>
            </a:prstGeom>
            <a:noFill/>
            <a:ln>
              <a:noFill/>
            </a:ln>
          </p:spPr>
          <p:txBody>
            <a:bodyPr anchorCtr="0" anchor="ctr" bIns="38100" lIns="76200" spcFirstLastPara="1" rIns="76200" wrap="square" tIns="38100">
              <a:noAutofit/>
            </a:bodyPr>
            <a:lstStyle/>
            <a:p>
              <a:pPr indent="0" lvl="0" marL="0" marR="0" rtl="0" algn="ctr">
                <a:lnSpc>
                  <a:spcPct val="90000"/>
                </a:lnSpc>
                <a:spcBef>
                  <a:spcPts val="0"/>
                </a:spcBef>
                <a:spcAft>
                  <a:spcPts val="0"/>
                </a:spcAft>
                <a:buNone/>
              </a:pPr>
              <a:r>
                <a:rPr lang="es-PE" sz="2000">
                  <a:solidFill>
                    <a:schemeClr val="lt1"/>
                  </a:solidFill>
                  <a:latin typeface="Calibri"/>
                  <a:ea typeface="Calibri"/>
                  <a:cs typeface="Calibri"/>
                  <a:sym typeface="Calibri"/>
                </a:rPr>
                <a:t>Costos de evaluación:</a:t>
              </a:r>
              <a:endParaRPr sz="2000">
                <a:solidFill>
                  <a:schemeClr val="lt1"/>
                </a:solidFill>
                <a:latin typeface="Calibri"/>
                <a:ea typeface="Calibri"/>
                <a:cs typeface="Calibri"/>
                <a:sym typeface="Calibri"/>
              </a:endParaRPr>
            </a:p>
          </p:txBody>
        </p:sp>
        <p:sp>
          <p:nvSpPr>
            <p:cNvPr id="136" name="Google Shape;136;p9"/>
            <p:cNvSpPr/>
            <p:nvPr/>
          </p:nvSpPr>
          <p:spPr>
            <a:xfrm rot="5400000">
              <a:off x="5565763" y="-452599"/>
              <a:ext cx="718052" cy="5576272"/>
            </a:xfrm>
            <a:prstGeom prst="round2SameRect">
              <a:avLst>
                <a:gd fmla="val 16667" name="adj1"/>
                <a:gd fmla="val 0" name="adj2"/>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
            <p:cNvSpPr txBox="1"/>
            <p:nvPr/>
          </p:nvSpPr>
          <p:spPr>
            <a:xfrm>
              <a:off x="3136653" y="2011563"/>
              <a:ext cx="5541220" cy="647948"/>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dk1"/>
                </a:buClr>
                <a:buSzPts val="1400"/>
                <a:buFont typeface="Calibri"/>
                <a:buChar char="•"/>
              </a:pPr>
              <a:r>
                <a:rPr b="0" i="0" lang="es-PE" sz="1400" u="none" cap="none" strike="noStrike">
                  <a:solidFill>
                    <a:schemeClr val="dk1"/>
                  </a:solidFill>
                  <a:latin typeface="Calibri"/>
                  <a:ea typeface="Calibri"/>
                  <a:cs typeface="Calibri"/>
                  <a:sym typeface="Calibri"/>
                </a:rPr>
                <a:t>costos que resultan al producir partes o servicios defectuosos antes de la entrega a los clientes (por ejemplo, trabajo repetido, desperdicio, tiempos muertos).</a:t>
              </a:r>
              <a:endParaRPr b="0" i="0" sz="1400" u="none" cap="none" strike="noStrike">
                <a:solidFill>
                  <a:schemeClr val="dk1"/>
                </a:solidFill>
                <a:latin typeface="Calibri"/>
                <a:ea typeface="Calibri"/>
                <a:cs typeface="Calibri"/>
                <a:sym typeface="Calibri"/>
              </a:endParaRPr>
            </a:p>
          </p:txBody>
        </p:sp>
        <p:sp>
          <p:nvSpPr>
            <p:cNvPr id="138" name="Google Shape;138;p9"/>
            <p:cNvSpPr/>
            <p:nvPr/>
          </p:nvSpPr>
          <p:spPr>
            <a:xfrm>
              <a:off x="0" y="1886754"/>
              <a:ext cx="3136653" cy="897565"/>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
            <p:cNvSpPr txBox="1"/>
            <p:nvPr/>
          </p:nvSpPr>
          <p:spPr>
            <a:xfrm>
              <a:off x="43816" y="1930570"/>
              <a:ext cx="3049021" cy="809933"/>
            </a:xfrm>
            <a:prstGeom prst="rect">
              <a:avLst/>
            </a:prstGeom>
            <a:noFill/>
            <a:ln>
              <a:noFill/>
            </a:ln>
          </p:spPr>
          <p:txBody>
            <a:bodyPr anchorCtr="0" anchor="ctr" bIns="38100" lIns="76200" spcFirstLastPara="1" rIns="76200" wrap="square" tIns="38100">
              <a:noAutofit/>
            </a:bodyPr>
            <a:lstStyle/>
            <a:p>
              <a:pPr indent="0" lvl="0" marL="0" marR="0" rtl="0" algn="ctr">
                <a:lnSpc>
                  <a:spcPct val="90000"/>
                </a:lnSpc>
                <a:spcBef>
                  <a:spcPts val="0"/>
                </a:spcBef>
                <a:spcAft>
                  <a:spcPts val="0"/>
                </a:spcAft>
                <a:buNone/>
              </a:pPr>
              <a:r>
                <a:rPr lang="es-PE" sz="2000">
                  <a:solidFill>
                    <a:schemeClr val="lt1"/>
                  </a:solidFill>
                  <a:latin typeface="Calibri"/>
                  <a:ea typeface="Calibri"/>
                  <a:cs typeface="Calibri"/>
                  <a:sym typeface="Calibri"/>
                </a:rPr>
                <a:t>Falla interna:</a:t>
              </a:r>
              <a:endParaRPr sz="2000">
                <a:solidFill>
                  <a:schemeClr val="lt1"/>
                </a:solidFill>
                <a:latin typeface="Calibri"/>
                <a:ea typeface="Calibri"/>
                <a:cs typeface="Calibri"/>
                <a:sym typeface="Calibri"/>
              </a:endParaRPr>
            </a:p>
          </p:txBody>
        </p:sp>
        <p:sp>
          <p:nvSpPr>
            <p:cNvPr id="140" name="Google Shape;140;p9"/>
            <p:cNvSpPr/>
            <p:nvPr/>
          </p:nvSpPr>
          <p:spPr>
            <a:xfrm rot="5400000">
              <a:off x="5565763" y="489844"/>
              <a:ext cx="718052" cy="5576272"/>
            </a:xfrm>
            <a:prstGeom prst="round2SameRect">
              <a:avLst>
                <a:gd fmla="val 16667" name="adj1"/>
                <a:gd fmla="val 0" name="adj2"/>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txBox="1"/>
            <p:nvPr/>
          </p:nvSpPr>
          <p:spPr>
            <a:xfrm>
              <a:off x="3136653" y="2954006"/>
              <a:ext cx="5541220" cy="647948"/>
            </a:xfrm>
            <a:prstGeom prst="rect">
              <a:avLst/>
            </a:prstGeom>
            <a:noFill/>
            <a:ln>
              <a:noFill/>
            </a:ln>
          </p:spPr>
          <p:txBody>
            <a:bodyPr anchorCtr="0" anchor="ctr" bIns="123825" lIns="247650" spcFirstLastPara="1" rIns="247650" wrap="square" tIns="123825">
              <a:noAutofit/>
            </a:bodyPr>
            <a:lstStyle/>
            <a:p>
              <a:pPr indent="-114300" lvl="1" marL="114300" marR="0" rtl="0" algn="l">
                <a:lnSpc>
                  <a:spcPct val="90000"/>
                </a:lnSpc>
                <a:spcBef>
                  <a:spcPts val="0"/>
                </a:spcBef>
                <a:spcAft>
                  <a:spcPts val="0"/>
                </a:spcAft>
                <a:buClr>
                  <a:schemeClr val="dk1"/>
                </a:buClr>
                <a:buSzPts val="1400"/>
                <a:buFont typeface="Calibri"/>
                <a:buChar char="•"/>
              </a:pPr>
              <a:r>
                <a:rPr b="0" i="0" lang="es-PE" sz="1400" u="none" cap="none" strike="noStrike">
                  <a:solidFill>
                    <a:schemeClr val="dk1"/>
                  </a:solidFill>
                  <a:latin typeface="Calibri"/>
                  <a:ea typeface="Calibri"/>
                  <a:cs typeface="Calibri"/>
                  <a:sym typeface="Calibri"/>
                </a:rPr>
                <a:t>costos que ocurren después de la entrega de partes o servicios defectuosos (por ejemplo, trabajo repetido, bienes devueltos, responsabilidades, pérdida de buena imagen, costos para la sociedad).</a:t>
              </a:r>
              <a:endParaRPr b="0" i="0" sz="1400" u="none" cap="none" strike="noStrike">
                <a:solidFill>
                  <a:schemeClr val="dk1"/>
                </a:solidFill>
                <a:latin typeface="Calibri"/>
                <a:ea typeface="Calibri"/>
                <a:cs typeface="Calibri"/>
                <a:sym typeface="Calibri"/>
              </a:endParaRPr>
            </a:p>
          </p:txBody>
        </p:sp>
        <p:sp>
          <p:nvSpPr>
            <p:cNvPr id="142" name="Google Shape;142;p9"/>
            <p:cNvSpPr/>
            <p:nvPr/>
          </p:nvSpPr>
          <p:spPr>
            <a:xfrm>
              <a:off x="0" y="2829198"/>
              <a:ext cx="3136653" cy="897565"/>
            </a:xfrm>
            <a:prstGeom prst="roundRect">
              <a:avLst>
                <a:gd fmla="val 16667"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
            <p:cNvSpPr txBox="1"/>
            <p:nvPr/>
          </p:nvSpPr>
          <p:spPr>
            <a:xfrm>
              <a:off x="43816" y="2873014"/>
              <a:ext cx="3049021" cy="809933"/>
            </a:xfrm>
            <a:prstGeom prst="rect">
              <a:avLst/>
            </a:prstGeom>
            <a:noFill/>
            <a:ln>
              <a:noFill/>
            </a:ln>
          </p:spPr>
          <p:txBody>
            <a:bodyPr anchorCtr="0" anchor="ctr" bIns="38100" lIns="76200" spcFirstLastPara="1" rIns="76200" wrap="square" tIns="38100">
              <a:noAutofit/>
            </a:bodyPr>
            <a:lstStyle/>
            <a:p>
              <a:pPr indent="0" lvl="0" marL="0" marR="0" rtl="0" algn="ctr">
                <a:lnSpc>
                  <a:spcPct val="90000"/>
                </a:lnSpc>
                <a:spcBef>
                  <a:spcPts val="0"/>
                </a:spcBef>
                <a:spcAft>
                  <a:spcPts val="0"/>
                </a:spcAft>
                <a:buNone/>
              </a:pPr>
              <a:r>
                <a:rPr lang="es-PE" sz="2000">
                  <a:solidFill>
                    <a:schemeClr val="lt1"/>
                  </a:solidFill>
                  <a:latin typeface="Calibri"/>
                  <a:ea typeface="Calibri"/>
                  <a:cs typeface="Calibri"/>
                  <a:sym typeface="Calibri"/>
                </a:rPr>
                <a:t>Costos externos:</a:t>
              </a:r>
              <a:endParaRPr sz="2000">
                <a:solidFill>
                  <a:schemeClr val="lt1"/>
                </a:solidFill>
                <a:latin typeface="Calibri"/>
                <a:ea typeface="Calibri"/>
                <a:cs typeface="Calibri"/>
                <a:sym typeface="Calibri"/>
              </a:endParaRPr>
            </a:p>
          </p:txBody>
        </p:sp>
      </p:grpSp>
      <p:sp>
        <p:nvSpPr>
          <p:cNvPr id="144" name="Google Shape;144;p9"/>
          <p:cNvSpPr txBox="1"/>
          <p:nvPr/>
        </p:nvSpPr>
        <p:spPr>
          <a:xfrm>
            <a:off x="508187" y="805785"/>
            <a:ext cx="351390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2000" u="sng">
                <a:solidFill>
                  <a:schemeClr val="dk1"/>
                </a:solidFill>
                <a:latin typeface="Calibri"/>
                <a:ea typeface="Calibri"/>
                <a:cs typeface="Calibri"/>
                <a:sym typeface="Calibri"/>
              </a:rPr>
              <a:t>Costos de la calidad (COQ)</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