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6" r:id="rId2"/>
    <p:sldId id="346" r:id="rId3"/>
    <p:sldId id="327" r:id="rId4"/>
    <p:sldId id="315" r:id="rId5"/>
    <p:sldId id="328" r:id="rId6"/>
    <p:sldId id="329" r:id="rId7"/>
    <p:sldId id="330" r:id="rId8"/>
    <p:sldId id="331" r:id="rId9"/>
    <p:sldId id="333" r:id="rId10"/>
    <p:sldId id="332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7" r:id="rId24"/>
    <p:sldId id="303" r:id="rId25"/>
    <p:sldId id="348" r:id="rId26"/>
  </p:sldIdLst>
  <p:sldSz cx="9144000" cy="5715000" type="screen16x10"/>
  <p:notesSz cx="6797675" cy="9926638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BF"/>
    <a:srgbClr val="FFD7C1"/>
    <a:srgbClr val="D9DBE1"/>
    <a:srgbClr val="7150A0"/>
    <a:srgbClr val="00B1C2"/>
    <a:srgbClr val="92C14E"/>
    <a:srgbClr val="EE4639"/>
    <a:srgbClr val="FDC212"/>
    <a:srgbClr val="FE7828"/>
    <a:srgbClr val="808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8" autoAdjust="0"/>
    <p:restoredTop sz="90470" autoAdjust="0"/>
  </p:normalViewPr>
  <p:slideViewPr>
    <p:cSldViewPr snapToGrid="0" snapToObjects="1" showGuides="1">
      <p:cViewPr varScale="1">
        <p:scale>
          <a:sx n="144" d="100"/>
          <a:sy n="144" d="100"/>
        </p:scale>
        <p:origin x="320" y="176"/>
      </p:cViewPr>
      <p:guideLst>
        <p:guide pos="2880"/>
        <p:guide orient="horz" pos="180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2/9/24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2/09/24</a:t>
            </a:fld>
            <a:endParaRPr lang="es-PE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846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9138" y="1241425"/>
            <a:ext cx="5359400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708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9138" y="1241425"/>
            <a:ext cx="5359400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6536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9138" y="1241425"/>
            <a:ext cx="5359400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34922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9138" y="1241425"/>
            <a:ext cx="5359400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198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9138" y="1241425"/>
            <a:ext cx="5359400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86426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9138" y="1241425"/>
            <a:ext cx="5359400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13355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9138" y="1241425"/>
            <a:ext cx="5359400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>
              <a:buFont typeface="+mj-lt"/>
              <a:buNone/>
            </a:pPr>
            <a:endParaRPr lang="es-PE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21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 userDrawn="1">
  <p:cSld name="1_Título y objeto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99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75C57E9-3E71-B542-95CF-49D508551CED}"/>
              </a:ext>
            </a:extLst>
          </p:cNvPr>
          <p:cNvSpPr/>
          <p:nvPr userDrawn="1"/>
        </p:nvSpPr>
        <p:spPr>
          <a:xfrm>
            <a:off x="7379148" y="5371562"/>
            <a:ext cx="136928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_tradnl" sz="600" b="0" i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© ISIL. Todos los derechos reservados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AD9D281-20CE-A64D-9839-C18028EF316D}"/>
              </a:ext>
            </a:extLst>
          </p:cNvPr>
          <p:cNvSpPr txBox="1"/>
          <p:nvPr userDrawn="1"/>
        </p:nvSpPr>
        <p:spPr>
          <a:xfrm>
            <a:off x="876300" y="5340784"/>
            <a:ext cx="1681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PROGRAMACIÓN WEB I  •  TEMA 02</a:t>
            </a:r>
            <a:endParaRPr lang="es-ES" sz="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43621E3-0782-6944-B6BD-AC7506AD906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16" y="5349405"/>
            <a:ext cx="369984" cy="20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800" userDrawn="1">
          <p15:clr>
            <a:srgbClr val="F26B43"/>
          </p15:clr>
        </p15:guide>
        <p15:guide id="3" pos="2767" userDrawn="1">
          <p15:clr>
            <a:srgbClr val="F26B43"/>
          </p15:clr>
        </p15:guide>
        <p15:guide id="4" pos="2993" userDrawn="1">
          <p15:clr>
            <a:srgbClr val="F26B43"/>
          </p15:clr>
        </p15:guide>
        <p15:guide id="5" pos="295" userDrawn="1">
          <p15:clr>
            <a:srgbClr val="F26B43"/>
          </p15:clr>
        </p15:guide>
        <p15:guide id="6" pos="431" userDrawn="1">
          <p15:clr>
            <a:srgbClr val="F26B43"/>
          </p15:clr>
        </p15:guide>
        <p15:guide id="7" pos="5465" userDrawn="1">
          <p15:clr>
            <a:srgbClr val="F26B43"/>
          </p15:clr>
        </p15:guide>
        <p15:guide id="8" orient="horz" pos="303" userDrawn="1">
          <p15:clr>
            <a:srgbClr val="F26B43"/>
          </p15:clr>
        </p15:guide>
        <p15:guide id="9" orient="horz" pos="575" userDrawn="1">
          <p15:clr>
            <a:srgbClr val="F26B43"/>
          </p15:clr>
        </p15:guide>
        <p15:guide id="10" orient="horz" pos="32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1246B688-3DC8-0548-AAC1-A163F16E1858}"/>
              </a:ext>
            </a:extLst>
          </p:cNvPr>
          <p:cNvSpPr/>
          <p:nvPr/>
        </p:nvSpPr>
        <p:spPr>
          <a:xfrm>
            <a:off x="182879" y="5120640"/>
            <a:ext cx="4304965" cy="462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Calibri" panose="020F05020202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5D25961-1FF8-8246-9E2A-29E2B1332FBB}"/>
              </a:ext>
            </a:extLst>
          </p:cNvPr>
          <p:cNvSpPr txBox="1"/>
          <p:nvPr/>
        </p:nvSpPr>
        <p:spPr>
          <a:xfrm>
            <a:off x="503238" y="808689"/>
            <a:ext cx="31047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900" b="1" dirty="0">
                <a:solidFill>
                  <a:schemeClr val="bg1">
                    <a:lumMod val="50000"/>
                  </a:schemeClr>
                </a:solidFill>
                <a:latin typeface="Calibri" charset="0"/>
                <a:cs typeface="Calibri" charset="0"/>
              </a:rPr>
              <a:t>PROGRAMACIÓN WEB I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BA9F19A-63FD-7140-A874-69C80F518ECE}"/>
              </a:ext>
            </a:extLst>
          </p:cNvPr>
          <p:cNvSpPr/>
          <p:nvPr/>
        </p:nvSpPr>
        <p:spPr>
          <a:xfrm>
            <a:off x="503239" y="2177570"/>
            <a:ext cx="321371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2000" dirty="0">
                <a:latin typeface="Graphik-Medium" charset="0"/>
                <a:ea typeface="Graphik-Medium" charset="0"/>
                <a:cs typeface="Graphik-Medium" charset="0"/>
              </a:rPr>
              <a:t>CREACIÓN Y CONSUMO</a:t>
            </a:r>
            <a:br>
              <a:rPr lang="es-PE" sz="2000" dirty="0">
                <a:latin typeface="Graphik-Medium" charset="0"/>
                <a:ea typeface="Graphik-Medium" charset="0"/>
                <a:cs typeface="Graphik-Medium" charset="0"/>
              </a:rPr>
            </a:br>
            <a:r>
              <a:rPr lang="es-PE" sz="2000" b="1" dirty="0">
                <a:latin typeface="Graphik Bold" charset="0"/>
                <a:ea typeface="Graphik Bold" charset="0"/>
                <a:cs typeface="Graphik Bold" charset="0"/>
              </a:rPr>
              <a:t>DE SERVICIOS </a:t>
            </a:r>
            <a:br>
              <a:rPr lang="es-PE" sz="2000" b="1" dirty="0">
                <a:latin typeface="Graphik Bold" charset="0"/>
                <a:ea typeface="Graphik Bold" charset="0"/>
                <a:cs typeface="Graphik Bold" charset="0"/>
              </a:rPr>
            </a:br>
            <a:r>
              <a:rPr lang="es-PE" sz="2000" b="1" dirty="0">
                <a:latin typeface="Graphik Bold" charset="0"/>
                <a:ea typeface="Graphik Bold" charset="0"/>
                <a:cs typeface="Graphik Bold" charset="0"/>
              </a:rPr>
              <a:t>WEB CON PHP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AC0AAA7-54FB-8046-8D07-930BE16090F6}"/>
              </a:ext>
            </a:extLst>
          </p:cNvPr>
          <p:cNvSpPr/>
          <p:nvPr/>
        </p:nvSpPr>
        <p:spPr>
          <a:xfrm>
            <a:off x="503238" y="3219842"/>
            <a:ext cx="2845526" cy="1828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7800" indent="-177800">
              <a:lnSpc>
                <a:spcPct val="120000"/>
              </a:lnSpc>
              <a:buClr>
                <a:srgbClr val="82C1B2"/>
              </a:buClr>
              <a:buSzPct val="100000"/>
              <a:buFont typeface="Arial"/>
              <a:buChar char="•"/>
            </a:pPr>
            <a:r>
              <a:rPr lang="es-PE" sz="1000" dirty="0">
                <a:latin typeface="Graphik-Medium" charset="0"/>
              </a:rPr>
              <a:t>Creación de un sitio web con Bootstrap</a:t>
            </a:r>
          </a:p>
          <a:p>
            <a:pPr marL="177800" indent="-177800">
              <a:lnSpc>
                <a:spcPct val="120000"/>
              </a:lnSpc>
              <a:buClr>
                <a:srgbClr val="82C1B2"/>
              </a:buClr>
              <a:buSzPct val="100000"/>
              <a:buFont typeface="Arial"/>
              <a:buChar char="•"/>
            </a:pPr>
            <a:r>
              <a:rPr lang="es-PE" sz="1000" dirty="0">
                <a:latin typeface="Graphik-Medium" charset="0"/>
              </a:rPr>
              <a:t>Carga de contenido HTML con el API Fetch</a:t>
            </a:r>
          </a:p>
          <a:p>
            <a:pPr marL="177800" indent="-177800">
              <a:lnSpc>
                <a:spcPct val="120000"/>
              </a:lnSpc>
              <a:buClr>
                <a:srgbClr val="82C1B2"/>
              </a:buClr>
              <a:buSzPct val="100000"/>
              <a:buFont typeface="Arial"/>
              <a:buChar char="•"/>
            </a:pPr>
            <a:r>
              <a:rPr lang="es-PE" sz="1000" dirty="0">
                <a:latin typeface="Graphik-Medium" charset="0"/>
              </a:rPr>
              <a:t>Navegación con el componente navbar de Bootstrap y el API Fetch para una Aplicación One Page</a:t>
            </a:r>
          </a:p>
          <a:p>
            <a:pPr marL="177800" indent="-177800">
              <a:lnSpc>
                <a:spcPct val="120000"/>
              </a:lnSpc>
              <a:buClr>
                <a:srgbClr val="82C1B2"/>
              </a:buClr>
              <a:buSzPct val="100000"/>
              <a:buFont typeface="Arial"/>
              <a:buChar char="•"/>
            </a:pPr>
            <a:r>
              <a:rPr lang="es-PE" sz="1000" dirty="0">
                <a:latin typeface="Graphik-Medium" charset="0"/>
              </a:rPr>
              <a:t>Carga de scripts Javascript dinámicamente</a:t>
            </a:r>
          </a:p>
          <a:p>
            <a:pPr marL="177800" indent="-177800">
              <a:lnSpc>
                <a:spcPct val="120000"/>
              </a:lnSpc>
              <a:buClr>
                <a:srgbClr val="82C1B2"/>
              </a:buClr>
              <a:buSzPct val="100000"/>
              <a:buFont typeface="Arial"/>
              <a:buChar char="•"/>
            </a:pPr>
            <a:r>
              <a:rPr lang="es-PE" sz="1000" dirty="0">
                <a:latin typeface="Graphik-Medium" charset="0"/>
              </a:rPr>
              <a:t>Uso de API Fetch para cargar contenido JSON de un servicio web</a:t>
            </a:r>
          </a:p>
          <a:p>
            <a:pPr marL="177800" indent="-177800">
              <a:lnSpc>
                <a:spcPct val="120000"/>
              </a:lnSpc>
              <a:buClr>
                <a:srgbClr val="82C1B2"/>
              </a:buClr>
              <a:buSzPct val="100000"/>
              <a:buFont typeface="Arial"/>
              <a:buChar char="•"/>
            </a:pPr>
            <a:r>
              <a:rPr lang="es-PE" sz="1000" dirty="0">
                <a:latin typeface="Graphik-Medium" charset="0"/>
              </a:rPr>
              <a:t>Uso de map para examinar contenido JSON y mostrarlos en una tabla</a:t>
            </a:r>
            <a:endParaRPr lang="es-ES" sz="1000" dirty="0">
              <a:latin typeface="Graphik-Medium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9263DCD-A1E8-B340-B692-7659655C9717}"/>
              </a:ext>
            </a:extLst>
          </p:cNvPr>
          <p:cNvSpPr txBox="1"/>
          <p:nvPr/>
        </p:nvSpPr>
        <p:spPr>
          <a:xfrm>
            <a:off x="743902" y="1819386"/>
            <a:ext cx="14576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2000" b="1" dirty="0">
                <a:solidFill>
                  <a:srgbClr val="82C1B2"/>
                </a:solidFill>
                <a:latin typeface="Calibri" charset="0"/>
                <a:ea typeface="Calibri" charset="0"/>
                <a:cs typeface="Calibri" charset="0"/>
              </a:rPr>
              <a:t>TEMA 02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DA8D992-C1E8-7941-8D4E-ABAB67195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64" y="1883411"/>
            <a:ext cx="166865" cy="17045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5B29BC1-C2FA-104C-A149-3AAD2EF28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0"/>
            <a:ext cx="53911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88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CBCD6AE-EB30-F787-57CA-852509AF6645}"/>
              </a:ext>
            </a:extLst>
          </p:cNvPr>
          <p:cNvSpPr txBox="1"/>
          <p:nvPr/>
        </p:nvSpPr>
        <p:spPr>
          <a:xfrm>
            <a:off x="503237" y="912813"/>
            <a:ext cx="8172451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spAutoFit/>
          </a:bodyPr>
          <a:lstStyle/>
          <a:p>
            <a:pPr marL="11725"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s-PE" sz="1600" b="1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 NAVBAR</a:t>
            </a:r>
            <a:endParaRPr lang="es-PE" sz="1200" dirty="0"/>
          </a:p>
          <a:p>
            <a:pPr marL="180975" marR="0" indent="-1698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componente navbar de Bootstrap permite implementar fácilmente una barra de navegación.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69017-A0FD-104A-BF44-8FC864BC97E7}"/>
              </a:ext>
            </a:extLst>
          </p:cNvPr>
          <p:cNvSpPr/>
          <p:nvPr/>
        </p:nvSpPr>
        <p:spPr>
          <a:xfrm>
            <a:off x="503237" y="376232"/>
            <a:ext cx="7266391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NAVEGACIÓN CON EL COMPONENTE NAVBAR DE BOOTSTRAP Y EL API FETCH PARA UNA APLICACIÓN ONE PAGE</a:t>
            </a:r>
            <a:endParaRPr lang="es-PE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90;p17">
            <a:extLst>
              <a:ext uri="{FF2B5EF4-FFF2-40B4-BE49-F238E27FC236}">
                <a16:creationId xmlns:a16="http://schemas.microsoft.com/office/drawing/2014/main" id="{7F9E42FC-FF0D-0240-81C0-62B30979D871}"/>
              </a:ext>
            </a:extLst>
          </p:cNvPr>
          <p:cNvSpPr txBox="1"/>
          <p:nvPr/>
        </p:nvSpPr>
        <p:spPr>
          <a:xfrm>
            <a:off x="684212" y="1572513"/>
            <a:ext cx="7991475" cy="36614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&lt;nav class="navbar navbar-expand-lg bg-body-tertiary"&gt;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  &lt;div class="container-fluid"&gt;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    &lt;div class="collapse navbar-collapse" id="navbarNav"&gt;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      &lt;ul class="navbar-nav"&gt;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        &lt;li class="nav-item"&gt;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          &lt;a class="nav-link" href="#contenido1"&gt;Contenido1&lt;/a&gt;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        &lt;/li&gt;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        &lt;li class="nav-item"&gt;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          &lt;a class="nav-link" href="#contenido2"&gt;Contenido2&lt;/a&gt;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        &lt;/li&gt;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       &lt;/ul&gt;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    &lt;/div&gt;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&lt;/nav&gt;</a:t>
            </a:r>
            <a:endParaRPr sz="1100" dirty="0">
              <a:solidFill>
                <a:schemeClr val="dk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217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CBCD6AE-EB30-F787-57CA-852509AF6645}"/>
              </a:ext>
            </a:extLst>
          </p:cNvPr>
          <p:cNvSpPr txBox="1"/>
          <p:nvPr/>
        </p:nvSpPr>
        <p:spPr>
          <a:xfrm>
            <a:off x="503237" y="912813"/>
            <a:ext cx="7973251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spAutoFit/>
          </a:bodyPr>
          <a:lstStyle/>
          <a:p>
            <a:pPr marL="11725"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s-PE" sz="1600" b="1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CARGAR CONTENIDO HTML CON FETCH</a:t>
            </a:r>
            <a:endParaRPr lang="es-PE" sz="1200" dirty="0"/>
          </a:p>
          <a:p>
            <a:pPr marL="180975" marR="0" indent="-1698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 cargar contenido html dinámicamente con fetch para mostrarlo en la página web.</a:t>
            </a:r>
          </a:p>
        </p:txBody>
      </p:sp>
      <p:sp>
        <p:nvSpPr>
          <p:cNvPr id="2" name="Google Shape;141;p10">
            <a:extLst>
              <a:ext uri="{FF2B5EF4-FFF2-40B4-BE49-F238E27FC236}">
                <a16:creationId xmlns:a16="http://schemas.microsoft.com/office/drawing/2014/main" id="{0A20754B-D9A6-C759-8C24-B2F6BF2A7A0C}"/>
              </a:ext>
            </a:extLst>
          </p:cNvPr>
          <p:cNvSpPr txBox="1">
            <a:spLocks/>
          </p:cNvSpPr>
          <p:nvPr/>
        </p:nvSpPr>
        <p:spPr>
          <a:xfrm>
            <a:off x="684213" y="1765142"/>
            <a:ext cx="5846096" cy="161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fetch(rutaArchivo)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	.then(response =&gt; response.text())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	.then(data =&gt; {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		console.log(data)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		document.getElementById("contenido").innerHTML = data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	})</a:t>
            </a:r>
            <a:endParaRPr lang="es-P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2BC3B6-7064-1346-A679-4E881107F35C}"/>
              </a:ext>
            </a:extLst>
          </p:cNvPr>
          <p:cNvSpPr/>
          <p:nvPr/>
        </p:nvSpPr>
        <p:spPr>
          <a:xfrm>
            <a:off x="503237" y="376232"/>
            <a:ext cx="7266391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NAVEGACIÓN CON EL COMPONENTE NAVBAR DE BOOTSTRAP Y EL API FETCH PARA UNA APLICACIÓN ONE PAGE</a:t>
            </a:r>
            <a:endParaRPr lang="es-PE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1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CBCD6AE-EB30-F787-57CA-852509AF6645}"/>
              </a:ext>
            </a:extLst>
          </p:cNvPr>
          <p:cNvSpPr txBox="1"/>
          <p:nvPr/>
        </p:nvSpPr>
        <p:spPr>
          <a:xfrm>
            <a:off x="468313" y="912813"/>
            <a:ext cx="6877533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spAutoFit/>
          </a:bodyPr>
          <a:lstStyle/>
          <a:p>
            <a:pPr marL="11725"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s-PE" sz="1600" b="1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CARGAR CONTENIDO HTML</a:t>
            </a:r>
            <a:endParaRPr lang="es-PE" sz="1600" dirty="0"/>
          </a:p>
          <a:p>
            <a:pPr marL="225425" marR="0" indent="-21431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pueden programar eventos en los hipervínculos.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4BAE2A1-C2AA-6B40-B733-05E8A96404A9}"/>
              </a:ext>
            </a:extLst>
          </p:cNvPr>
          <p:cNvSpPr/>
          <p:nvPr/>
        </p:nvSpPr>
        <p:spPr>
          <a:xfrm>
            <a:off x="503237" y="376232"/>
            <a:ext cx="7266391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NAVEGACIÓN CON EL COMPONENTE NAVBAR DE BOOTSTRAP Y EL API FETCH PARA UNA APLICACIÓN ONE PAGE</a:t>
            </a:r>
            <a:endParaRPr lang="es-PE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90;p17">
            <a:extLst>
              <a:ext uri="{FF2B5EF4-FFF2-40B4-BE49-F238E27FC236}">
                <a16:creationId xmlns:a16="http://schemas.microsoft.com/office/drawing/2014/main" id="{9AA19374-9668-EE49-BD3E-7D672C62B7BC}"/>
              </a:ext>
            </a:extLst>
          </p:cNvPr>
          <p:cNvSpPr txBox="1"/>
          <p:nvPr/>
        </p:nvSpPr>
        <p:spPr>
          <a:xfrm>
            <a:off x="684212" y="1572513"/>
            <a:ext cx="7991475" cy="36614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&lt;nav class="navbar navbar-expand-lg bg-body-tertiary"&gt;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  &lt;div class="container-fluid"&gt;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    &lt;div class="collapse navbar-collapse" id="navbarNav"&gt;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      &lt;ul class="navbar-nav"&gt;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        &lt;li class="nav-item"&gt;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b="1" dirty="0">
                <a:latin typeface="Consolas"/>
                <a:ea typeface="Consolas"/>
                <a:cs typeface="Consolas"/>
                <a:sym typeface="Consolas"/>
              </a:rPr>
              <a:t>          &lt;a class="nav-link" href="#" id=“menú-item-pagina1"&gt;Página 1&lt;/a&gt;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        &lt;/li&gt;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        &lt;li class="nav-item"&gt;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 	    &lt;a class="nav-link" href="#" id=“menú-item-pagina2"&gt;Página 2&lt;/a&gt;        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        &lt;/li&gt;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       &lt;/ul&gt;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    &lt;/div&gt;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 lang="es-PE" sz="1100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100" dirty="0">
                <a:latin typeface="Consolas"/>
                <a:ea typeface="Consolas"/>
                <a:cs typeface="Consolas"/>
                <a:sym typeface="Consolas"/>
              </a:rPr>
              <a:t>&lt;/nav&gt;</a:t>
            </a:r>
            <a:endParaRPr sz="1100" dirty="0">
              <a:solidFill>
                <a:schemeClr val="dk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81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CBCD6AE-EB30-F787-57CA-852509AF6645}"/>
              </a:ext>
            </a:extLst>
          </p:cNvPr>
          <p:cNvSpPr txBox="1"/>
          <p:nvPr/>
        </p:nvSpPr>
        <p:spPr>
          <a:xfrm>
            <a:off x="503237" y="912813"/>
            <a:ext cx="7973251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spAutoFit/>
          </a:bodyPr>
          <a:lstStyle/>
          <a:p>
            <a:pPr marL="11725"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s-PE" sz="1600" b="1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MOSTRAR CONTENIDO COMO PÁGINA</a:t>
            </a:r>
            <a:endParaRPr lang="es-PE" sz="1200" dirty="0"/>
          </a:p>
          <a:p>
            <a:pPr marL="180975" marR="0" indent="-180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 reemplazar el contenido html de una página simulando la navegación a otra página.</a:t>
            </a:r>
          </a:p>
        </p:txBody>
      </p:sp>
      <p:sp>
        <p:nvSpPr>
          <p:cNvPr id="2" name="Google Shape;157;p12">
            <a:extLst>
              <a:ext uri="{FF2B5EF4-FFF2-40B4-BE49-F238E27FC236}">
                <a16:creationId xmlns:a16="http://schemas.microsoft.com/office/drawing/2014/main" id="{DCE8034D-2E52-160F-6E46-B340FC097392}"/>
              </a:ext>
            </a:extLst>
          </p:cNvPr>
          <p:cNvSpPr txBox="1">
            <a:spLocks/>
          </p:cNvSpPr>
          <p:nvPr/>
        </p:nvSpPr>
        <p:spPr>
          <a:xfrm>
            <a:off x="685021" y="1797691"/>
            <a:ext cx="7084607" cy="188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document.getElementById("menu-item-pagina1").addEventListener("click", () =&gt; {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    fetch("pages/pagina1.html")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        .then(response =&gt; response.text())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        .then(data =&gt; {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            document.getElementById("main-content").innerHTML = data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        })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})</a:t>
            </a:r>
            <a:endParaRPr lang="es-P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A3FD79-7469-AB41-812F-094E77C5A3B4}"/>
              </a:ext>
            </a:extLst>
          </p:cNvPr>
          <p:cNvSpPr/>
          <p:nvPr/>
        </p:nvSpPr>
        <p:spPr>
          <a:xfrm>
            <a:off x="503237" y="376232"/>
            <a:ext cx="7266391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NAVEGACIÓN CON EL COMPONENTE NAVBAR DE BOOTSTRAP Y EL API FETCH PARA UNA APLICACIÓN ONE PAGE</a:t>
            </a:r>
            <a:endParaRPr lang="es-PE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0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6165BA7-B141-FA48-A662-6CF17FD83EFD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58CB21-6AAD-2F46-A5FE-3E1CDD4BCE8E}"/>
              </a:ext>
            </a:extLst>
          </p:cNvPr>
          <p:cNvSpPr txBox="1"/>
          <p:nvPr/>
        </p:nvSpPr>
        <p:spPr>
          <a:xfrm>
            <a:off x="1008063" y="3169972"/>
            <a:ext cx="5993558" cy="7755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dirty="0">
                <a:solidFill>
                  <a:schemeClr val="bg1"/>
                </a:solidFill>
                <a:latin typeface="Graphik Regular" charset="0"/>
                <a:ea typeface="Graphik Regular" charset="0"/>
                <a:cs typeface="Graphik Regular" charset="0"/>
              </a:rPr>
              <a:t>CARGA DE SCRIPTS</a:t>
            </a:r>
            <a:br>
              <a:rPr lang="es-PE" sz="2800" b="1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s-PE" sz="2800" b="1" dirty="0">
                <a:solidFill>
                  <a:schemeClr val="bg1"/>
                </a:solidFill>
                <a:latin typeface="Graphik Bold" charset="0"/>
                <a:ea typeface="Graphik Bold" charset="0"/>
                <a:cs typeface="Graphik Bold" charset="0"/>
              </a:rPr>
              <a:t>JAVASCRIPT DINÁMICAMENTE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9A9B7D-8A90-9D4C-9899-1CCF1DC92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63" y="2869612"/>
            <a:ext cx="195423" cy="2012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19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CBCD6AE-EB30-F787-57CA-852509AF6645}"/>
              </a:ext>
            </a:extLst>
          </p:cNvPr>
          <p:cNvSpPr txBox="1"/>
          <p:nvPr/>
        </p:nvSpPr>
        <p:spPr>
          <a:xfrm>
            <a:off x="503238" y="912813"/>
            <a:ext cx="68775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spAutoFit/>
          </a:bodyPr>
          <a:lstStyle/>
          <a:p>
            <a:pPr marL="180975" marR="0" indent="-1698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 agregar archivos JavaScript dinámicamente a una página html cargada con fetch e innerHTL.</a:t>
            </a:r>
          </a:p>
        </p:txBody>
      </p:sp>
      <p:sp>
        <p:nvSpPr>
          <p:cNvPr id="6" name="Google Shape;170;p14">
            <a:extLst>
              <a:ext uri="{FF2B5EF4-FFF2-40B4-BE49-F238E27FC236}">
                <a16:creationId xmlns:a16="http://schemas.microsoft.com/office/drawing/2014/main" id="{1086E470-854C-8370-29C8-82B7AEC8CA0C}"/>
              </a:ext>
            </a:extLst>
          </p:cNvPr>
          <p:cNvSpPr txBox="1">
            <a:spLocks/>
          </p:cNvSpPr>
          <p:nvPr/>
        </p:nvSpPr>
        <p:spPr>
          <a:xfrm>
            <a:off x="684213" y="1549318"/>
            <a:ext cx="6877533" cy="278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document.getElementById("menu-item-pagina1").addEventListener("click", () =&gt; {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    fetch("pages/pagina1.html")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        .then(response =&gt; response.text())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        .then(data =&gt; {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            document.getElementById("main-content").innerHTML = data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s-PE" sz="1200" b="1" dirty="0">
                <a:latin typeface="Consolas"/>
                <a:ea typeface="Consolas"/>
                <a:cs typeface="Consolas"/>
                <a:sym typeface="Consolas"/>
              </a:rPr>
              <a:t>let script = document.createElement("script")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b="1" dirty="0">
                <a:latin typeface="Consolas"/>
                <a:ea typeface="Consolas"/>
                <a:cs typeface="Consolas"/>
                <a:sym typeface="Consolas"/>
              </a:rPr>
              <a:t>            script.src = "pages/codigo1.js"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b="1" dirty="0">
                <a:latin typeface="Consolas"/>
                <a:ea typeface="Consolas"/>
                <a:cs typeface="Consolas"/>
                <a:sym typeface="Consolas"/>
              </a:rPr>
              <a:t>            document.getElementById("main-content").appendChild(script)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        })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})</a:t>
            </a:r>
            <a:endParaRPr lang="es-PE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B7FE6FC-7C7E-594D-909E-182A6331094C}"/>
              </a:ext>
            </a:extLst>
          </p:cNvPr>
          <p:cNvSpPr/>
          <p:nvPr/>
        </p:nvSpPr>
        <p:spPr>
          <a:xfrm>
            <a:off x="503238" y="376232"/>
            <a:ext cx="3889376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CARGA DE SCRIPTS JAVASCRIPT DINÁMICAMENTE</a:t>
            </a:r>
            <a:endParaRPr lang="es-PE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51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CBCD6AE-EB30-F787-57CA-852509AF6645}"/>
              </a:ext>
            </a:extLst>
          </p:cNvPr>
          <p:cNvSpPr txBox="1"/>
          <p:nvPr/>
        </p:nvSpPr>
        <p:spPr>
          <a:xfrm>
            <a:off x="503238" y="912813"/>
            <a:ext cx="772636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spAutoFit/>
          </a:bodyPr>
          <a:lstStyle/>
          <a:p>
            <a:pPr marL="180975" marR="0" indent="-1698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script = document.createElement("script") </a:t>
            </a:r>
          </a:p>
          <a:p>
            <a:pPr marL="297475" marR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s-PE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lvl="1" indent="-180975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método crea un objeto html script que será representado por la variable script.</a:t>
            </a:r>
          </a:p>
          <a:p>
            <a:pPr marL="297475" marR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s-PE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0975" marR="0" indent="-1698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.document.getElementById("main-content").appendChild(script)</a:t>
            </a:r>
          </a:p>
          <a:p>
            <a:pPr marL="297475" marR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s-PE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lvl="1" indent="-180975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el método appendChild se agrega como elemento hijo el objeto representado por la variable script dentro del objeto creado cuyo id es main-content.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3944C3C-7118-A740-91FB-2C7AA91E2E5A}"/>
              </a:ext>
            </a:extLst>
          </p:cNvPr>
          <p:cNvSpPr/>
          <p:nvPr/>
        </p:nvSpPr>
        <p:spPr>
          <a:xfrm>
            <a:off x="503238" y="376232"/>
            <a:ext cx="3889376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CARGA DE SCRIPTS JAVASCRIPT DINÁMICAMENTE</a:t>
            </a:r>
            <a:endParaRPr lang="es-PE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546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BA7BAA7-0B95-324D-BC88-A3BA23CBEFD5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575957-6288-0349-8CD6-58761251C234}"/>
              </a:ext>
            </a:extLst>
          </p:cNvPr>
          <p:cNvSpPr txBox="1"/>
          <p:nvPr/>
        </p:nvSpPr>
        <p:spPr>
          <a:xfrm>
            <a:off x="1008062" y="3169972"/>
            <a:ext cx="7066090" cy="9971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400" dirty="0">
                <a:solidFill>
                  <a:schemeClr val="bg1"/>
                </a:solidFill>
                <a:latin typeface="Graphik Regular" charset="0"/>
                <a:ea typeface="Graphik Regular" charset="0"/>
                <a:cs typeface="Graphik Regular" charset="0"/>
              </a:rPr>
              <a:t>USO DE API FETCH PARA</a:t>
            </a:r>
            <a:br>
              <a:rPr lang="es-PE" sz="2400" dirty="0">
                <a:solidFill>
                  <a:schemeClr val="bg1"/>
                </a:solidFill>
                <a:latin typeface="Graphik Regular" charset="0"/>
              </a:rPr>
            </a:br>
            <a:r>
              <a:rPr lang="es-PE" sz="2400" b="1" dirty="0">
                <a:solidFill>
                  <a:schemeClr val="bg1"/>
                </a:solidFill>
                <a:latin typeface="Graphik Bold" charset="0"/>
              </a:rPr>
              <a:t>CARGAR CONTENIDO JSON</a:t>
            </a:r>
            <a:br>
              <a:rPr lang="es-PE" sz="2400" dirty="0">
                <a:solidFill>
                  <a:schemeClr val="bg1"/>
                </a:solidFill>
                <a:latin typeface="Graphik Regular" charset="0"/>
              </a:rPr>
            </a:br>
            <a:r>
              <a:rPr lang="es-PE" sz="2400" b="1" dirty="0">
                <a:solidFill>
                  <a:schemeClr val="bg1"/>
                </a:solidFill>
                <a:latin typeface="Graphik Bold" charset="0"/>
                <a:ea typeface="Graphik Bold" charset="0"/>
                <a:cs typeface="Graphik Bold" charset="0"/>
              </a:rPr>
              <a:t>DE UN SERVICIO WEB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18C1891-0FFE-374B-9BD5-20202ABFE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63" y="2869612"/>
            <a:ext cx="195423" cy="2012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894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CBCD6AE-EB30-F787-57CA-852509AF6645}"/>
              </a:ext>
            </a:extLst>
          </p:cNvPr>
          <p:cNvSpPr txBox="1"/>
          <p:nvPr/>
        </p:nvSpPr>
        <p:spPr>
          <a:xfrm>
            <a:off x="503237" y="912813"/>
            <a:ext cx="687753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spAutoFit/>
          </a:bodyPr>
          <a:lstStyle/>
          <a:p>
            <a:pPr marL="180975" marR="0" indent="-1698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lee un servicio web php con fetch, leyendo los datos en formato json para mostrarlos en la consola.</a:t>
            </a:r>
          </a:p>
        </p:txBody>
      </p:sp>
      <p:sp>
        <p:nvSpPr>
          <p:cNvPr id="2" name="Google Shape;188;p17">
            <a:extLst>
              <a:ext uri="{FF2B5EF4-FFF2-40B4-BE49-F238E27FC236}">
                <a16:creationId xmlns:a16="http://schemas.microsoft.com/office/drawing/2014/main" id="{7990F6C2-7BDC-1911-86C9-3630F0958FF9}"/>
              </a:ext>
            </a:extLst>
          </p:cNvPr>
          <p:cNvSpPr txBox="1">
            <a:spLocks/>
          </p:cNvSpPr>
          <p:nvPr/>
        </p:nvSpPr>
        <p:spPr>
          <a:xfrm>
            <a:off x="684213" y="1546208"/>
            <a:ext cx="5733000" cy="161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let rutaServicio = "http://localhost/servicioisil/servicio.</a:t>
            </a:r>
            <a:r>
              <a:rPr lang="en-US" sz="1200" b="1" dirty="0">
                <a:latin typeface="Consolas"/>
                <a:ea typeface="Consolas"/>
                <a:cs typeface="Consolas"/>
                <a:sym typeface="Consolas"/>
              </a:rPr>
              <a:t>php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"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fetch(rutaServicio)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.then(response =&gt; response.</a:t>
            </a:r>
            <a:r>
              <a:rPr lang="en-US" sz="1200" b="1" dirty="0"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())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.then(data =&gt; {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    console.log(data)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})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45149-281B-784A-BFAD-2AF8407DF484}"/>
              </a:ext>
            </a:extLst>
          </p:cNvPr>
          <p:cNvSpPr/>
          <p:nvPr/>
        </p:nvSpPr>
        <p:spPr>
          <a:xfrm>
            <a:off x="503237" y="376232"/>
            <a:ext cx="5443133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USO DE API FETCH PARA CARGAR CONTENIDO JSON DE UN SERVICIO WEB</a:t>
            </a:r>
            <a:endParaRPr lang="es-PE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83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CBCD6AE-EB30-F787-57CA-852509AF6645}"/>
              </a:ext>
            </a:extLst>
          </p:cNvPr>
          <p:cNvSpPr txBox="1"/>
          <p:nvPr/>
        </p:nvSpPr>
        <p:spPr>
          <a:xfrm>
            <a:off x="503237" y="912813"/>
            <a:ext cx="687753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spAutoFit/>
          </a:bodyPr>
          <a:lstStyle/>
          <a:p>
            <a:pPr marL="180975" marR="0" indent="-180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consola del navegador se mostrará:</a:t>
            </a:r>
          </a:p>
        </p:txBody>
      </p:sp>
      <p:sp>
        <p:nvSpPr>
          <p:cNvPr id="4" name="Google Shape;194;p18">
            <a:extLst>
              <a:ext uri="{FF2B5EF4-FFF2-40B4-BE49-F238E27FC236}">
                <a16:creationId xmlns:a16="http://schemas.microsoft.com/office/drawing/2014/main" id="{624E09E1-6EE0-39B8-D776-590555A88AB9}"/>
              </a:ext>
            </a:extLst>
          </p:cNvPr>
          <p:cNvSpPr txBox="1">
            <a:spLocks/>
          </p:cNvSpPr>
          <p:nvPr/>
        </p:nvSpPr>
        <p:spPr>
          <a:xfrm>
            <a:off x="684213" y="1325559"/>
            <a:ext cx="4466182" cy="134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[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  { codigo: 1, nombre: “Hugo” },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  { codigo: 2, nombre: “Paco” },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  { codigo: 3, nombre: “Luis” },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430070-800C-5446-98B4-7A9F495509B7}"/>
              </a:ext>
            </a:extLst>
          </p:cNvPr>
          <p:cNvSpPr/>
          <p:nvPr/>
        </p:nvSpPr>
        <p:spPr>
          <a:xfrm>
            <a:off x="503237" y="376232"/>
            <a:ext cx="5443133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USO DE API FETCH PARA CARGAR CONTENIDO JSON DE UN SERVICIO WEB</a:t>
            </a:r>
            <a:endParaRPr lang="es-PE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703905-D5FE-F74A-9A64-5E917A1B52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51388" y="0"/>
            <a:ext cx="439261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2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2660441-4BD1-BE45-B46F-4AF47CFD69F0}"/>
              </a:ext>
            </a:extLst>
          </p:cNvPr>
          <p:cNvSpPr/>
          <p:nvPr/>
        </p:nvSpPr>
        <p:spPr>
          <a:xfrm>
            <a:off x="0" y="1"/>
            <a:ext cx="9144000" cy="5715000"/>
          </a:xfrm>
          <a:prstGeom prst="rect">
            <a:avLst/>
          </a:prstGeom>
          <a:solidFill>
            <a:srgbClr val="ED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B979BF-D2EB-724A-8658-45FB99131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46969"/>
            <a:ext cx="2072213" cy="389806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3734239-3CF7-B043-BAB8-E451A0E19F50}"/>
              </a:ext>
            </a:extLst>
          </p:cNvPr>
          <p:cNvSpPr/>
          <p:nvPr/>
        </p:nvSpPr>
        <p:spPr>
          <a:xfrm>
            <a:off x="149817" y="3724759"/>
            <a:ext cx="1037633" cy="1069383"/>
          </a:xfrm>
          <a:prstGeom prst="rect">
            <a:avLst/>
          </a:prstGeom>
          <a:solidFill>
            <a:srgbClr val="ED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3AAB59-B761-694C-83A4-F8DE69DCF602}"/>
              </a:ext>
            </a:extLst>
          </p:cNvPr>
          <p:cNvSpPr txBox="1"/>
          <p:nvPr/>
        </p:nvSpPr>
        <p:spPr>
          <a:xfrm>
            <a:off x="2519363" y="2540738"/>
            <a:ext cx="4581728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_tradnl" sz="3300" dirty="0">
                <a:solidFill>
                  <a:schemeClr val="bg1"/>
                </a:solidFill>
                <a:latin typeface="Graphik Regular" charset="0"/>
                <a:ea typeface="Graphik Regular" charset="0"/>
                <a:cs typeface="Graphik Regular" charset="0"/>
              </a:rPr>
              <a:t>INTRODUCCIÓN</a:t>
            </a:r>
          </a:p>
          <a:p>
            <a:pPr>
              <a:lnSpc>
                <a:spcPct val="80000"/>
              </a:lnSpc>
            </a:pPr>
            <a:r>
              <a:rPr lang="es-ES_tradnl" sz="3300" b="1" dirty="0">
                <a:solidFill>
                  <a:schemeClr val="bg1"/>
                </a:solidFill>
                <a:latin typeface="Graphik Bold" charset="0"/>
                <a:ea typeface="Graphik Bold" charset="0"/>
                <a:cs typeface="Graphik Bold" charset="0"/>
              </a:rPr>
              <a:t>DE LA SESIÓN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432A8D-9B42-CB4A-BD17-C56F01C7892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6000"/>
          </a:blip>
          <a:stretch>
            <a:fillRect/>
          </a:stretch>
        </p:blipFill>
        <p:spPr>
          <a:xfrm>
            <a:off x="334433" y="3817749"/>
            <a:ext cx="809264" cy="8092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87C7ED-6A18-2346-910A-EC56C17CF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619" y="2194222"/>
            <a:ext cx="202176" cy="20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67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2F62179-B105-8643-9A52-44B81CD15DFB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0692A0-24A1-0F4B-9E9E-90FBB8BDB197}"/>
              </a:ext>
            </a:extLst>
          </p:cNvPr>
          <p:cNvSpPr txBox="1"/>
          <p:nvPr/>
        </p:nvSpPr>
        <p:spPr>
          <a:xfrm>
            <a:off x="1008062" y="3169972"/>
            <a:ext cx="7066090" cy="9971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400" dirty="0">
                <a:solidFill>
                  <a:schemeClr val="bg1"/>
                </a:solidFill>
                <a:latin typeface="Graphik Regular" charset="0"/>
                <a:ea typeface="Graphik Regular" charset="0"/>
                <a:cs typeface="Graphik Regular" charset="0"/>
              </a:rPr>
              <a:t>USO DE MAP PARA EXAMINAR</a:t>
            </a:r>
            <a:br>
              <a:rPr lang="es-PE" sz="2400" dirty="0">
                <a:solidFill>
                  <a:schemeClr val="bg1"/>
                </a:solidFill>
                <a:latin typeface="Graphik Regular" charset="0"/>
              </a:rPr>
            </a:br>
            <a:r>
              <a:rPr lang="es-PE" sz="2400" b="1" dirty="0">
                <a:solidFill>
                  <a:schemeClr val="bg1"/>
                </a:solidFill>
                <a:latin typeface="Graphik Bold" charset="0"/>
              </a:rPr>
              <a:t>CONTENIDO JSON Y</a:t>
            </a:r>
            <a:br>
              <a:rPr lang="es-PE" sz="2400" dirty="0">
                <a:solidFill>
                  <a:schemeClr val="bg1"/>
                </a:solidFill>
                <a:latin typeface="Graphik Regular" charset="0"/>
              </a:rPr>
            </a:br>
            <a:r>
              <a:rPr lang="es-PE" sz="2400" b="1" dirty="0">
                <a:solidFill>
                  <a:schemeClr val="bg1"/>
                </a:solidFill>
                <a:latin typeface="Graphik Bold" charset="0"/>
                <a:ea typeface="Graphik Bold" charset="0"/>
                <a:cs typeface="Graphik Bold" charset="0"/>
              </a:rPr>
              <a:t>MOSTRARLOS EN UNA TABLA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F7EECA-D7C4-2747-B746-E767A508B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63" y="2869612"/>
            <a:ext cx="195423" cy="2012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813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CBCD6AE-EB30-F787-57CA-852509AF6645}"/>
              </a:ext>
            </a:extLst>
          </p:cNvPr>
          <p:cNvSpPr txBox="1"/>
          <p:nvPr/>
        </p:nvSpPr>
        <p:spPr>
          <a:xfrm>
            <a:off x="503237" y="912813"/>
            <a:ext cx="6877533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spAutoFit/>
          </a:bodyPr>
          <a:lstStyle/>
          <a:p>
            <a:pPr marL="11725"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s-PE" sz="1600" b="1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MÉTODO MAP</a:t>
            </a:r>
            <a:endParaRPr lang="es-PE" sz="1200" dirty="0"/>
          </a:p>
          <a:p>
            <a:pPr marL="180975" marR="0" indent="-1698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método map permite examinar el contenido de un arreglo.</a:t>
            </a:r>
          </a:p>
        </p:txBody>
      </p:sp>
      <p:sp>
        <p:nvSpPr>
          <p:cNvPr id="6" name="Google Shape;207;p20">
            <a:extLst>
              <a:ext uri="{FF2B5EF4-FFF2-40B4-BE49-F238E27FC236}">
                <a16:creationId xmlns:a16="http://schemas.microsoft.com/office/drawing/2014/main" id="{24CD2E22-7716-8CFB-E394-599ED0505776}"/>
              </a:ext>
            </a:extLst>
          </p:cNvPr>
          <p:cNvSpPr txBox="1">
            <a:spLocks/>
          </p:cNvSpPr>
          <p:nvPr/>
        </p:nvSpPr>
        <p:spPr>
          <a:xfrm>
            <a:off x="684213" y="1669970"/>
            <a:ext cx="3521552" cy="97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data.map(item =&gt; {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	console.log(item.clave)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	console.log(item.valor)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lang="es-PE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880D516-4C68-E045-9299-6D82D5851BA5}"/>
              </a:ext>
            </a:extLst>
          </p:cNvPr>
          <p:cNvSpPr/>
          <p:nvPr/>
        </p:nvSpPr>
        <p:spPr>
          <a:xfrm>
            <a:off x="503237" y="376232"/>
            <a:ext cx="5443133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USO DE MAP PARA EXAMINAR CONTENIDO JSON Y MOSTRARLOS EN UNA TABLA</a:t>
            </a:r>
            <a:endParaRPr lang="es-PE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25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CBCD6AE-EB30-F787-57CA-852509AF6645}"/>
              </a:ext>
            </a:extLst>
          </p:cNvPr>
          <p:cNvSpPr txBox="1"/>
          <p:nvPr/>
        </p:nvSpPr>
        <p:spPr>
          <a:xfrm>
            <a:off x="503237" y="912813"/>
            <a:ext cx="6877533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spAutoFit/>
          </a:bodyPr>
          <a:lstStyle/>
          <a:p>
            <a:pPr marL="11725"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s-PE" sz="1600" b="1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MOSTRAR CONTENIDO HTML</a:t>
            </a:r>
            <a:endParaRPr lang="es-PE" sz="1200" dirty="0"/>
          </a:p>
          <a:p>
            <a:pPr marL="180975" marR="0" indent="-1698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 crear contenido html a partir de datos de un arreglo.</a:t>
            </a:r>
          </a:p>
        </p:txBody>
      </p:sp>
      <p:sp>
        <p:nvSpPr>
          <p:cNvPr id="2" name="Google Shape;215;p21">
            <a:extLst>
              <a:ext uri="{FF2B5EF4-FFF2-40B4-BE49-F238E27FC236}">
                <a16:creationId xmlns:a16="http://schemas.microsoft.com/office/drawing/2014/main" id="{7BC672A5-1D59-C5EA-41FE-D62D927A160B}"/>
              </a:ext>
            </a:extLst>
          </p:cNvPr>
          <p:cNvSpPr txBox="1">
            <a:spLocks/>
          </p:cNvSpPr>
          <p:nvPr/>
        </p:nvSpPr>
        <p:spPr>
          <a:xfrm>
            <a:off x="684213" y="1648716"/>
            <a:ext cx="6008711" cy="278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let contenidoTabla = ""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data.map(item =&gt; {//item representa a cada fila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PE" sz="1200" b="1" dirty="0">
                <a:latin typeface="Consolas"/>
                <a:ea typeface="Consolas"/>
                <a:cs typeface="Consolas"/>
                <a:sym typeface="Consolas"/>
              </a:rPr>
              <a:t>let fila = "&lt;tr&gt;"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b="1" dirty="0">
                <a:latin typeface="Consolas"/>
                <a:ea typeface="Consolas"/>
                <a:cs typeface="Consolas"/>
                <a:sym typeface="Consolas"/>
              </a:rPr>
              <a:t> 	fila += "&lt;td&gt;" + item.codigo + "&lt;/td&gt;"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b="1" dirty="0">
                <a:latin typeface="Consolas"/>
                <a:ea typeface="Consolas"/>
                <a:cs typeface="Consolas"/>
                <a:sym typeface="Consolas"/>
              </a:rPr>
              <a:t>	fila += "&lt;td&gt;" + item.nombre + "&lt;/td&gt;"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b="1" dirty="0">
                <a:latin typeface="Consolas"/>
                <a:ea typeface="Consolas"/>
                <a:cs typeface="Consolas"/>
                <a:sym typeface="Consolas"/>
              </a:rPr>
              <a:t>	fila += "&lt;/tr&gt;"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	contenidoTabla </a:t>
            </a:r>
            <a:r>
              <a:rPr lang="es-PE" sz="1200" b="1" dirty="0"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 fila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	console.log(contenidoTabla)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})</a:t>
            </a:r>
            <a:endParaRPr lang="es-PE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document.getElementById("tbody-contenido").</a:t>
            </a:r>
            <a:r>
              <a:rPr lang="es-PE" sz="1200" b="1" dirty="0">
                <a:latin typeface="Consolas"/>
                <a:ea typeface="Consolas"/>
                <a:cs typeface="Consolas"/>
                <a:sym typeface="Consolas"/>
              </a:rPr>
              <a:t>innerHTML</a:t>
            </a:r>
            <a:r>
              <a:rPr lang="es-PE" sz="1200" dirty="0">
                <a:latin typeface="Consolas"/>
                <a:ea typeface="Consolas"/>
                <a:cs typeface="Consolas"/>
                <a:sym typeface="Consolas"/>
              </a:rPr>
              <a:t> = contenidoTabla</a:t>
            </a:r>
            <a:endParaRPr lang="es-P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72712-0387-6643-8872-8E5E6F2992A3}"/>
              </a:ext>
            </a:extLst>
          </p:cNvPr>
          <p:cNvSpPr/>
          <p:nvPr/>
        </p:nvSpPr>
        <p:spPr>
          <a:xfrm>
            <a:off x="503237" y="376232"/>
            <a:ext cx="5443133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USO DE MAP PARA EXAMINAR CONTENIDO JSON Y MOSTRARLOS EN UNA TABLA</a:t>
            </a:r>
            <a:endParaRPr lang="es-PE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092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B3E0B3A-0DC4-1B40-9F47-0408D0485774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654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Calibri" panose="020F050202020403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E12D827-CCE1-FC40-9080-1C721A51DDA3}"/>
              </a:ext>
            </a:extLst>
          </p:cNvPr>
          <p:cNvGrpSpPr/>
          <p:nvPr/>
        </p:nvGrpSpPr>
        <p:grpSpPr>
          <a:xfrm>
            <a:off x="2506315" y="2194222"/>
            <a:ext cx="4581728" cy="1326557"/>
            <a:chOff x="2403187" y="2211377"/>
            <a:chExt cx="4581728" cy="1326557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8186955-6C1F-7243-939D-57A873635958}"/>
                </a:ext>
              </a:extLst>
            </p:cNvPr>
            <p:cNvSpPr txBox="1"/>
            <p:nvPr/>
          </p:nvSpPr>
          <p:spPr>
            <a:xfrm>
              <a:off x="2403187" y="2540738"/>
              <a:ext cx="4581728" cy="9971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s-ES_tradnl" sz="3600" dirty="0">
                  <a:solidFill>
                    <a:schemeClr val="bg1"/>
                  </a:solidFill>
                  <a:latin typeface="Graphik Regular" charset="0"/>
                  <a:ea typeface="Graphik Regular" charset="0"/>
                  <a:cs typeface="Graphik Regular" charset="0"/>
                </a:rPr>
                <a:t>CONCLUSIONES</a:t>
              </a:r>
              <a:br>
                <a:rPr lang="es-ES_tradnl" sz="3600" dirty="0">
                  <a:solidFill>
                    <a:schemeClr val="bg1"/>
                  </a:solidFill>
                  <a:latin typeface="Graphik Regular" charset="0"/>
                  <a:ea typeface="Graphik Regular" charset="0"/>
                  <a:cs typeface="Graphik Regular" charset="0"/>
                </a:rPr>
              </a:br>
              <a:r>
                <a:rPr lang="es-ES_tradnl" sz="3600" b="1" dirty="0">
                  <a:solidFill>
                    <a:schemeClr val="bg1"/>
                  </a:solidFill>
                  <a:latin typeface="Graphik Bold" charset="0"/>
                  <a:ea typeface="Graphik Bold" charset="0"/>
                  <a:cs typeface="Graphik Bold" charset="0"/>
                </a:rPr>
                <a:t>MÁS REFERENCIAS</a:t>
              </a: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C4E0C11-39DA-F14D-B07F-DDE29FB83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25491" y="2211377"/>
              <a:ext cx="202176" cy="208211"/>
            </a:xfrm>
            <a:prstGeom prst="rect">
              <a:avLst/>
            </a:prstGeom>
          </p:spPr>
        </p:pic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522FEEED-7490-FF45-8BA3-494EFEF5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3" y="946969"/>
            <a:ext cx="2072214" cy="389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99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592545D-079D-644F-B536-7256C49B0DB6}"/>
              </a:ext>
            </a:extLst>
          </p:cNvPr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Calibri" panose="020F0502020204030204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ABB4FB8-C1D8-3342-8C91-4F6A12CE50AD}"/>
              </a:ext>
            </a:extLst>
          </p:cNvPr>
          <p:cNvSpPr txBox="1"/>
          <p:nvPr/>
        </p:nvSpPr>
        <p:spPr>
          <a:xfrm>
            <a:off x="1279545" y="912813"/>
            <a:ext cx="5705454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s-PE" sz="1400" dirty="0"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Bootstrap permite el fácil armado de la página web.</a:t>
            </a:r>
          </a:p>
          <a:p>
            <a:endParaRPr lang="es-PE" sz="1400" dirty="0"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r>
              <a:rPr lang="es-PE" sz="1400" dirty="0"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El API Fetch de JavaScript permite leer datos remotos.</a:t>
            </a:r>
          </a:p>
          <a:p>
            <a:endParaRPr lang="es-PE" sz="1400" dirty="0"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r>
              <a:rPr lang="es-PE" sz="1400" dirty="0"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Con el método map se puede examinar el contenido de un arreglo para generar contenido html.</a:t>
            </a:r>
          </a:p>
          <a:p>
            <a:endParaRPr lang="es-PE" sz="1400" dirty="0"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r>
              <a:rPr lang="es-PE" sz="1400" dirty="0"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Se puede adjuntar dinámicamente contenido html y archivos JavaScript.</a:t>
            </a:r>
            <a:endParaRPr lang="es-PE" sz="1400" dirty="0">
              <a:latin typeface="Calibri"/>
              <a:ea typeface="Calibri" panose="020F0502020204030204" pitchFamily="34" charset="0"/>
              <a:cs typeface="Source Sans Pro" panose="020B060402020202020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9739225-3A5D-F744-B058-A65CB1D16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260" y="954885"/>
            <a:ext cx="114138" cy="1175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87ABDC3-9018-3E4D-B0A9-94C79B684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260" y="1376147"/>
            <a:ext cx="114138" cy="11754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9F457E7-25BD-5D41-B432-D9AA8F67D4A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99" y="3048772"/>
            <a:ext cx="1690689" cy="2185216"/>
          </a:xfrm>
          <a:prstGeom prst="rect">
            <a:avLst/>
          </a:prstGeom>
        </p:spPr>
      </p:pic>
      <p:sp>
        <p:nvSpPr>
          <p:cNvPr id="14" name="Rectangle 5">
            <a:extLst>
              <a:ext uri="{FF2B5EF4-FFF2-40B4-BE49-F238E27FC236}">
                <a16:creationId xmlns:a16="http://schemas.microsoft.com/office/drawing/2014/main" id="{4A34E5DA-EB32-614D-B965-671EEFD2DEDD}"/>
              </a:ext>
            </a:extLst>
          </p:cNvPr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CONCLUSIONES 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422A6BCA-A2BA-B14F-B485-EC2E6A2A9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260" y="1815059"/>
            <a:ext cx="114138" cy="117546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D34FA3D0-8EAB-A946-A2F1-FE0F765B9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260" y="2455139"/>
            <a:ext cx="114138" cy="1175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4D33828-792F-BC46-8E68-502896D14173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4CEE33-DB98-2843-AA2A-81B2F99AC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199" y="2666298"/>
            <a:ext cx="1295601" cy="3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7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CF9EC65-6776-EF48-A497-6A1E96F0581E}"/>
              </a:ext>
            </a:extLst>
          </p:cNvPr>
          <p:cNvSpPr/>
          <p:nvPr/>
        </p:nvSpPr>
        <p:spPr>
          <a:xfrm>
            <a:off x="6918960" y="5364480"/>
            <a:ext cx="2133600" cy="224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Calibri" panose="020F0502020204030204" pitchFamily="34" charset="0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62F3CE9-D6F5-B043-925A-C0767D4FD244}"/>
              </a:ext>
            </a:extLst>
          </p:cNvPr>
          <p:cNvSpPr txBox="1"/>
          <p:nvPr/>
        </p:nvSpPr>
        <p:spPr>
          <a:xfrm>
            <a:off x="1282298" y="918372"/>
            <a:ext cx="5521727" cy="3253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s-PE" sz="1400" dirty="0">
                <a:latin typeface="Calibri" panose="020F0502020204030204" pitchFamily="34" charset="0"/>
                <a:cs typeface="Calibri" panose="020F0502020204030204" pitchFamily="34" charset="0"/>
              </a:rPr>
              <a:t>Los Frameworks CSS como Bootstrap permiten armar rápida y fácilmente una página web. Los servicios web pueden ser consumidos por aplicaciones web, móviles, videojuegos etc.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endParaRPr lang="es-P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s-PE" sz="1400" dirty="0">
                <a:latin typeface="Calibri" panose="020F0502020204030204" pitchFamily="34" charset="0"/>
                <a:cs typeface="Calibri" panose="020F0502020204030204" pitchFamily="34" charset="0"/>
              </a:rPr>
              <a:t>Para leer contenido estático o dinámico a partir de datos remotos con JavaScript existe el API Fetch y diversos métodos que permiten mostrar el contenido en la página web. Los datos JSON generados por servicios web también pueden ser leídos con el API Fetch.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600"/>
            </a:pPr>
            <a:endParaRPr lang="es-PE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725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s-PE" sz="1400" dirty="0">
                <a:latin typeface="Calibri"/>
                <a:ea typeface="Calibri"/>
                <a:cs typeface="Calibri"/>
                <a:sym typeface="Calibri"/>
              </a:rPr>
              <a:t>En esta sesión:</a:t>
            </a:r>
          </a:p>
          <a:p>
            <a:pPr marL="177800" lvl="1" indent="-165100">
              <a:buClr>
                <a:srgbClr val="EE4639"/>
              </a:buClr>
              <a:buSzPts val="1600"/>
              <a:buFont typeface="Arial" charset="0"/>
              <a:buChar char="•"/>
              <a:tabLst>
                <a:tab pos="120650" algn="l"/>
              </a:tabLst>
            </a:pPr>
            <a:r>
              <a:rPr lang="es-PE" sz="1400" b="1" spc="-1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Elaborarás</a:t>
            </a:r>
            <a:r>
              <a:rPr lang="es-PE" sz="1400" spc="-1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contenido HTML a partir de Bootstrap.</a:t>
            </a:r>
          </a:p>
          <a:p>
            <a:pPr marL="177800" lvl="1" indent="-165100">
              <a:buClr>
                <a:srgbClr val="EE4639"/>
              </a:buClr>
              <a:buSzPts val="1600"/>
              <a:buFont typeface="Arial" charset="0"/>
              <a:buChar char="•"/>
              <a:tabLst>
                <a:tab pos="120650" algn="l"/>
              </a:tabLst>
            </a:pPr>
            <a:r>
              <a:rPr lang="es-PE" sz="1400" b="1" spc="-1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Leerás</a:t>
            </a:r>
            <a:r>
              <a:rPr lang="es-PE" sz="1400" spc="-1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contenido HTML con el api Fetch para crear contenido dinámicamente en la página web.</a:t>
            </a:r>
          </a:p>
          <a:p>
            <a:pPr marL="177800" lvl="1" indent="-165100">
              <a:buClr>
                <a:srgbClr val="EE4639"/>
              </a:buClr>
              <a:buSzPts val="1600"/>
              <a:buFont typeface="Arial" charset="0"/>
              <a:buChar char="•"/>
              <a:tabLst>
                <a:tab pos="120650" algn="l"/>
              </a:tabLst>
            </a:pPr>
            <a:r>
              <a:rPr lang="es-PE" sz="1400" b="1" spc="-1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Aprenderás</a:t>
            </a:r>
            <a:r>
              <a:rPr lang="es-PE" sz="1400" spc="-1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a adjuntar archivos JavaScript dinámicamente en una </a:t>
            </a:r>
            <a:br>
              <a:rPr lang="es-PE" sz="1400" spc="-1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lang="es-PE" sz="1400" spc="-1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página web.</a:t>
            </a:r>
          </a:p>
          <a:p>
            <a:pPr marL="177800" lvl="1" indent="-165100">
              <a:buClr>
                <a:srgbClr val="EE4639"/>
              </a:buClr>
              <a:buSzPts val="1600"/>
              <a:buFont typeface="Arial" charset="0"/>
              <a:buChar char="•"/>
              <a:tabLst>
                <a:tab pos="120650" algn="l"/>
              </a:tabLst>
            </a:pPr>
            <a:r>
              <a:rPr lang="es-PE" sz="1400" b="1" spc="-1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Comprobarás</a:t>
            </a:r>
            <a:r>
              <a:rPr lang="es-PE" sz="1400" spc="-1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fila a fila el contenido de un archivo JSON.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4C2EDDB-227C-5F46-95BC-BFEDA90D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39" y="954885"/>
            <a:ext cx="117851" cy="1213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581BF27-C1E8-4647-A392-5076D2550AC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661" y="3052731"/>
            <a:ext cx="1689027" cy="2181257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919E405-E334-9340-A815-2B4226560B38}"/>
              </a:ext>
            </a:extLst>
          </p:cNvPr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Calibri" panose="020F050202020403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0042E33-4A97-5246-B4E1-B6FEAA497707}"/>
              </a:ext>
            </a:extLst>
          </p:cNvPr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INTRODUCCIÓN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EFCED2A-A696-B344-8608-AA452FB10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39" y="1700353"/>
            <a:ext cx="117851" cy="12136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E92DD45-7F0F-2B40-8F7E-68B205C92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39" y="2683687"/>
            <a:ext cx="117851" cy="12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6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4B7E821-7402-8845-9B88-8B6781C95ABB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262EEE-4D78-7949-8BE4-5CA218871279}"/>
              </a:ext>
            </a:extLst>
          </p:cNvPr>
          <p:cNvSpPr txBox="1"/>
          <p:nvPr/>
        </p:nvSpPr>
        <p:spPr>
          <a:xfrm>
            <a:off x="1008063" y="3169972"/>
            <a:ext cx="5993558" cy="7755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dirty="0">
                <a:solidFill>
                  <a:schemeClr val="bg1"/>
                </a:solidFill>
                <a:latin typeface="Graphik Regular" charset="0"/>
                <a:ea typeface="Graphik Regular" charset="0"/>
                <a:cs typeface="Graphik Regular" charset="0"/>
              </a:rPr>
              <a:t>CREACIÓN DE UN SITIO</a:t>
            </a:r>
            <a:br>
              <a:rPr lang="es-PE" sz="2800" b="1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s-PE" sz="2800" b="1" dirty="0">
                <a:solidFill>
                  <a:schemeClr val="bg1"/>
                </a:solidFill>
                <a:latin typeface="Graphik Bold" charset="0"/>
                <a:ea typeface="Graphik Bold" charset="0"/>
                <a:cs typeface="Graphik Bold" charset="0"/>
              </a:rPr>
              <a:t>WEB CON BOOTSTRAP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83A68AC-F0D2-4649-A92F-98CD306E5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63" y="2869612"/>
            <a:ext cx="195423" cy="2012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94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body" idx="4294967295"/>
          </p:nvPr>
        </p:nvSpPr>
        <p:spPr>
          <a:xfrm>
            <a:off x="503237" y="912813"/>
            <a:ext cx="3889375" cy="2046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600"/>
              <a:buNone/>
            </a:pPr>
            <a:r>
              <a:rPr lang="es-PE" sz="1600" b="1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BOOTSTRAP</a:t>
            </a:r>
            <a:endParaRPr lang="es-P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Bootstrap es un Framework CSS.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s-P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Un Framework CSS es un conjunto de clases CSS que permiten armar rápidamente una página web.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s-P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Frameworks más empleados: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A6AA46D-797C-0375-CE89-99DFC2D0D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324" y="1616856"/>
            <a:ext cx="3109229" cy="24812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224189-FB5C-8F43-848E-640A0494AEA1}"/>
              </a:ext>
            </a:extLst>
          </p:cNvPr>
          <p:cNvSpPr/>
          <p:nvPr/>
        </p:nvSpPr>
        <p:spPr>
          <a:xfrm>
            <a:off x="503238" y="376232"/>
            <a:ext cx="4401272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CREACIÓN DE UN SITIO WEB CON BOOTSTRAP</a:t>
            </a:r>
            <a:endParaRPr lang="es-PE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A4CD603-C794-CA46-9DC9-FF6C1A724DF8}"/>
              </a:ext>
            </a:extLst>
          </p:cNvPr>
          <p:cNvSpPr/>
          <p:nvPr/>
        </p:nvSpPr>
        <p:spPr>
          <a:xfrm>
            <a:off x="974957" y="3062499"/>
            <a:ext cx="3417656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s-PE" sz="1500" dirty="0">
                <a:latin typeface="Calibri" panose="020F0502020204030204" pitchFamily="34" charset="0"/>
                <a:cs typeface="Calibri" panose="020F0502020204030204" pitchFamily="34" charset="0"/>
              </a:rPr>
              <a:t>Bootstrap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2C5285D-14D7-FD45-8189-AF306C84CC5B}"/>
              </a:ext>
            </a:extLst>
          </p:cNvPr>
          <p:cNvCxnSpPr>
            <a:cxnSpLocks/>
          </p:cNvCxnSpPr>
          <p:nvPr/>
        </p:nvCxnSpPr>
        <p:spPr>
          <a:xfrm>
            <a:off x="760555" y="3292801"/>
            <a:ext cx="0" cy="255071"/>
          </a:xfrm>
          <a:prstGeom prst="line">
            <a:avLst/>
          </a:prstGeom>
          <a:ln w="12700">
            <a:solidFill>
              <a:srgbClr val="EE4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F69D692-1C6D-BE43-877B-51A7EC92AA8F}"/>
              </a:ext>
            </a:extLst>
          </p:cNvPr>
          <p:cNvSpPr/>
          <p:nvPr/>
        </p:nvSpPr>
        <p:spPr>
          <a:xfrm>
            <a:off x="974956" y="3544840"/>
            <a:ext cx="3417657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s-PE" sz="1500" dirty="0">
                <a:latin typeface="Calibri" panose="020F0502020204030204" pitchFamily="34" charset="0"/>
                <a:cs typeface="Calibri" panose="020F0502020204030204" pitchFamily="34" charset="0"/>
              </a:rPr>
              <a:t>Foundation</a:t>
            </a:r>
          </a:p>
        </p:txBody>
      </p:sp>
      <p:sp>
        <p:nvSpPr>
          <p:cNvPr id="13" name="Más 12">
            <a:extLst>
              <a:ext uri="{FF2B5EF4-FFF2-40B4-BE49-F238E27FC236}">
                <a16:creationId xmlns:a16="http://schemas.microsoft.com/office/drawing/2014/main" id="{4C9A5B78-945E-5E4C-BF03-27DC091AEE2D}"/>
              </a:ext>
            </a:extLst>
          </p:cNvPr>
          <p:cNvSpPr/>
          <p:nvPr/>
        </p:nvSpPr>
        <p:spPr>
          <a:xfrm>
            <a:off x="684213" y="3099703"/>
            <a:ext cx="152683" cy="152683"/>
          </a:xfrm>
          <a:prstGeom prst="mathPlus">
            <a:avLst>
              <a:gd name="adj1" fmla="val 15202"/>
            </a:avLst>
          </a:prstGeom>
          <a:solidFill>
            <a:srgbClr val="EE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Calibri" panose="020F0502020204030204" pitchFamily="34" charset="0"/>
            </a:endParaRPr>
          </a:p>
        </p:txBody>
      </p:sp>
      <p:sp>
        <p:nvSpPr>
          <p:cNvPr id="15" name="Más 14">
            <a:extLst>
              <a:ext uri="{FF2B5EF4-FFF2-40B4-BE49-F238E27FC236}">
                <a16:creationId xmlns:a16="http://schemas.microsoft.com/office/drawing/2014/main" id="{6DB04836-F1CD-614E-9215-CA225A16D356}"/>
              </a:ext>
            </a:extLst>
          </p:cNvPr>
          <p:cNvSpPr/>
          <p:nvPr/>
        </p:nvSpPr>
        <p:spPr>
          <a:xfrm>
            <a:off x="684213" y="3583160"/>
            <a:ext cx="152683" cy="152683"/>
          </a:xfrm>
          <a:prstGeom prst="mathPlus">
            <a:avLst>
              <a:gd name="adj1" fmla="val 15202"/>
            </a:avLst>
          </a:prstGeom>
          <a:solidFill>
            <a:srgbClr val="EE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Calibri" panose="020F0502020204030204" pitchFamily="34" charset="0"/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179C673-6FCE-2A44-8582-0BEF4F0609E9}"/>
              </a:ext>
            </a:extLst>
          </p:cNvPr>
          <p:cNvCxnSpPr>
            <a:cxnSpLocks/>
          </p:cNvCxnSpPr>
          <p:nvPr/>
        </p:nvCxnSpPr>
        <p:spPr>
          <a:xfrm>
            <a:off x="760555" y="3750001"/>
            <a:ext cx="0" cy="255071"/>
          </a:xfrm>
          <a:prstGeom prst="line">
            <a:avLst/>
          </a:prstGeom>
          <a:ln w="12700">
            <a:solidFill>
              <a:srgbClr val="EE4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C5422BA-147D-ED4E-B927-426311D7037F}"/>
              </a:ext>
            </a:extLst>
          </p:cNvPr>
          <p:cNvSpPr/>
          <p:nvPr/>
        </p:nvSpPr>
        <p:spPr>
          <a:xfrm>
            <a:off x="974956" y="4002040"/>
            <a:ext cx="3417657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s-PE" sz="1500" dirty="0">
                <a:latin typeface="Calibri" panose="020F0502020204030204" pitchFamily="34" charset="0"/>
                <a:cs typeface="Calibri" panose="020F0502020204030204" pitchFamily="34" charset="0"/>
              </a:rPr>
              <a:t>Tailwind</a:t>
            </a:r>
          </a:p>
        </p:txBody>
      </p:sp>
      <p:sp>
        <p:nvSpPr>
          <p:cNvPr id="21" name="Más 20">
            <a:extLst>
              <a:ext uri="{FF2B5EF4-FFF2-40B4-BE49-F238E27FC236}">
                <a16:creationId xmlns:a16="http://schemas.microsoft.com/office/drawing/2014/main" id="{B4E099F6-B0CE-984A-B234-423955D3EF6F}"/>
              </a:ext>
            </a:extLst>
          </p:cNvPr>
          <p:cNvSpPr/>
          <p:nvPr/>
        </p:nvSpPr>
        <p:spPr>
          <a:xfrm>
            <a:off x="684213" y="4040360"/>
            <a:ext cx="152683" cy="152683"/>
          </a:xfrm>
          <a:prstGeom prst="mathPlus">
            <a:avLst>
              <a:gd name="adj1" fmla="val 15202"/>
            </a:avLst>
          </a:prstGeom>
          <a:solidFill>
            <a:srgbClr val="EE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Calibri" panose="020F0502020204030204" pitchFamily="34" charset="0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0EC8F8B-0129-AC45-8FFF-9EBC3095F78B}"/>
              </a:ext>
            </a:extLst>
          </p:cNvPr>
          <p:cNvCxnSpPr>
            <a:cxnSpLocks/>
          </p:cNvCxnSpPr>
          <p:nvPr/>
        </p:nvCxnSpPr>
        <p:spPr>
          <a:xfrm>
            <a:off x="760555" y="4207201"/>
            <a:ext cx="0" cy="255071"/>
          </a:xfrm>
          <a:prstGeom prst="line">
            <a:avLst/>
          </a:prstGeom>
          <a:ln w="12700">
            <a:solidFill>
              <a:srgbClr val="EE4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E896833-5EF3-0942-8355-B702B38E68F8}"/>
              </a:ext>
            </a:extLst>
          </p:cNvPr>
          <p:cNvSpPr/>
          <p:nvPr/>
        </p:nvSpPr>
        <p:spPr>
          <a:xfrm>
            <a:off x="974956" y="4459240"/>
            <a:ext cx="3417657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s-PE" sz="1500" dirty="0">
                <a:latin typeface="Calibri" panose="020F0502020204030204" pitchFamily="34" charset="0"/>
                <a:cs typeface="Calibri" panose="020F0502020204030204" pitchFamily="34" charset="0"/>
              </a:rPr>
              <a:t>Bulma</a:t>
            </a:r>
          </a:p>
        </p:txBody>
      </p:sp>
      <p:sp>
        <p:nvSpPr>
          <p:cNvPr id="24" name="Más 23">
            <a:extLst>
              <a:ext uri="{FF2B5EF4-FFF2-40B4-BE49-F238E27FC236}">
                <a16:creationId xmlns:a16="http://schemas.microsoft.com/office/drawing/2014/main" id="{D208FD2A-13A4-0149-8A89-BB803BE700B5}"/>
              </a:ext>
            </a:extLst>
          </p:cNvPr>
          <p:cNvSpPr/>
          <p:nvPr/>
        </p:nvSpPr>
        <p:spPr>
          <a:xfrm>
            <a:off x="684213" y="4497560"/>
            <a:ext cx="152683" cy="152683"/>
          </a:xfrm>
          <a:prstGeom prst="mathPlus">
            <a:avLst>
              <a:gd name="adj1" fmla="val 15202"/>
            </a:avLst>
          </a:prstGeom>
          <a:solidFill>
            <a:srgbClr val="EE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Calibri" panose="020F0502020204030204" pitchFamily="34" charset="0"/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F5E0AA12-6DD6-AF40-833E-F2CF0A7ABA84}"/>
              </a:ext>
            </a:extLst>
          </p:cNvPr>
          <p:cNvCxnSpPr>
            <a:cxnSpLocks/>
          </p:cNvCxnSpPr>
          <p:nvPr/>
        </p:nvCxnSpPr>
        <p:spPr>
          <a:xfrm>
            <a:off x="760555" y="4664401"/>
            <a:ext cx="0" cy="255071"/>
          </a:xfrm>
          <a:prstGeom prst="line">
            <a:avLst/>
          </a:prstGeom>
          <a:ln w="12700">
            <a:solidFill>
              <a:srgbClr val="EE4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1BD7E86-FFFE-7E4F-A0D9-3932B980A266}"/>
              </a:ext>
            </a:extLst>
          </p:cNvPr>
          <p:cNvSpPr/>
          <p:nvPr/>
        </p:nvSpPr>
        <p:spPr>
          <a:xfrm>
            <a:off x="974956" y="4916440"/>
            <a:ext cx="3417657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1"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s-PE" sz="15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_tradnl" sz="1500" dirty="0"/>
          </a:p>
        </p:txBody>
      </p:sp>
      <p:sp>
        <p:nvSpPr>
          <p:cNvPr id="27" name="Más 26">
            <a:extLst>
              <a:ext uri="{FF2B5EF4-FFF2-40B4-BE49-F238E27FC236}">
                <a16:creationId xmlns:a16="http://schemas.microsoft.com/office/drawing/2014/main" id="{A548318A-0CAA-7A45-92F6-D0464C8B01D8}"/>
              </a:ext>
            </a:extLst>
          </p:cNvPr>
          <p:cNvSpPr/>
          <p:nvPr/>
        </p:nvSpPr>
        <p:spPr>
          <a:xfrm>
            <a:off x="684213" y="4954760"/>
            <a:ext cx="152683" cy="152683"/>
          </a:xfrm>
          <a:prstGeom prst="mathPlus">
            <a:avLst>
              <a:gd name="adj1" fmla="val 15202"/>
            </a:avLst>
          </a:prstGeom>
          <a:solidFill>
            <a:srgbClr val="EE4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9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CBCD6AE-EB30-F787-57CA-852509AF6645}"/>
              </a:ext>
            </a:extLst>
          </p:cNvPr>
          <p:cNvSpPr txBox="1"/>
          <p:nvPr/>
        </p:nvSpPr>
        <p:spPr>
          <a:xfrm>
            <a:off x="503238" y="924033"/>
            <a:ext cx="309949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spAutoFit/>
          </a:bodyPr>
          <a:lstStyle/>
          <a:p>
            <a:pPr marL="11725"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s-PE" sz="1600" b="1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CLASES BÁSICAS DE BOOTSTRAP</a:t>
            </a:r>
            <a:endParaRPr lang="es-PE" sz="1200" dirty="0"/>
          </a:p>
          <a:p>
            <a:pPr marL="180975" marR="0" indent="-1698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armar la estructura básica html de una página web, Bootstrap dispone de las clases básicas:</a:t>
            </a:r>
          </a:p>
          <a:p>
            <a:pPr marL="754675" lvl="1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s-PE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F7CDD8-E5EE-704C-BF4C-F136A176110E}"/>
              </a:ext>
            </a:extLst>
          </p:cNvPr>
          <p:cNvSpPr/>
          <p:nvPr/>
        </p:nvSpPr>
        <p:spPr>
          <a:xfrm>
            <a:off x="503238" y="376232"/>
            <a:ext cx="4401272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CREACIÓN DE UN SITIO WEB CON BOOTSTRAP</a:t>
            </a:r>
            <a:endParaRPr lang="es-PE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FEDF07D5-ADEB-074E-BE38-A188A559B6F8}"/>
              </a:ext>
            </a:extLst>
          </p:cNvPr>
          <p:cNvGrpSpPr/>
          <p:nvPr/>
        </p:nvGrpSpPr>
        <p:grpSpPr>
          <a:xfrm>
            <a:off x="1200471" y="2382681"/>
            <a:ext cx="1894262" cy="1501280"/>
            <a:chOff x="1072455" y="3178208"/>
            <a:chExt cx="2209952" cy="1751477"/>
          </a:xfrm>
        </p:grpSpPr>
        <p:sp>
          <p:nvSpPr>
            <p:cNvPr id="9" name="Rectángulo redondeado 8">
              <a:extLst>
                <a:ext uri="{FF2B5EF4-FFF2-40B4-BE49-F238E27FC236}">
                  <a16:creationId xmlns:a16="http://schemas.microsoft.com/office/drawing/2014/main" id="{7097E084-967B-8046-8D2F-521E5B5FA2C9}"/>
                </a:ext>
              </a:extLst>
            </p:cNvPr>
            <p:cNvSpPr/>
            <p:nvPr/>
          </p:nvSpPr>
          <p:spPr>
            <a:xfrm>
              <a:off x="1288472" y="4429291"/>
              <a:ext cx="1993935" cy="500394"/>
            </a:xfrm>
            <a:prstGeom prst="roundRect">
              <a:avLst>
                <a:gd name="adj" fmla="val 24207"/>
              </a:avLst>
            </a:prstGeom>
            <a:solidFill>
              <a:srgbClr val="714F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762" lvl="1" algn="ctr">
                <a:buClr>
                  <a:schemeClr val="dk1"/>
                </a:buClr>
                <a:buSzPts val="1600"/>
                <a:tabLst>
                  <a:tab pos="569913" algn="l"/>
                </a:tabLst>
              </a:pPr>
              <a:r>
                <a:rPr lang="es-PE" sz="1400" b="1" dirty="0">
                  <a:solidFill>
                    <a:schemeClr val="lt1"/>
                  </a:solidFill>
                  <a:latin typeface="Calibri" charset="0"/>
                  <a:cs typeface="Calibri" charset="0"/>
                  <a:sym typeface="Calibri"/>
                </a:rPr>
                <a:t>.col</a:t>
              </a:r>
              <a:endParaRPr lang="es-ES_tradnl" sz="1400" b="1" dirty="0">
                <a:solidFill>
                  <a:schemeClr val="lt1"/>
                </a:solidFill>
                <a:latin typeface="Calibri" charset="0"/>
                <a:cs typeface="Calibri" charset="0"/>
              </a:endParaRPr>
            </a:p>
          </p:txBody>
        </p:sp>
        <p:grpSp>
          <p:nvGrpSpPr>
            <p:cNvPr id="10" name="Agrupar 4">
              <a:extLst>
                <a:ext uri="{FF2B5EF4-FFF2-40B4-BE49-F238E27FC236}">
                  <a16:creationId xmlns:a16="http://schemas.microsoft.com/office/drawing/2014/main" id="{DAEF8C5A-0A18-594F-9DEE-D316E26638AC}"/>
                </a:ext>
              </a:extLst>
            </p:cNvPr>
            <p:cNvGrpSpPr/>
            <p:nvPr/>
          </p:nvGrpSpPr>
          <p:grpSpPr>
            <a:xfrm>
              <a:off x="1072455" y="4477577"/>
              <a:ext cx="459474" cy="403823"/>
              <a:chOff x="5892512" y="2805541"/>
              <a:chExt cx="459474" cy="403823"/>
            </a:xfrm>
          </p:grpSpPr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05F842AF-C088-BF4C-9277-7ECD834B3688}"/>
                  </a:ext>
                </a:extLst>
              </p:cNvPr>
              <p:cNvSpPr/>
              <p:nvPr/>
            </p:nvSpPr>
            <p:spPr>
              <a:xfrm>
                <a:off x="5956277" y="2824919"/>
                <a:ext cx="395709" cy="376075"/>
              </a:xfrm>
              <a:prstGeom prst="ellipse">
                <a:avLst/>
              </a:prstGeom>
              <a:solidFill>
                <a:srgbClr val="593E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4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8961FC9B-6E48-034E-B5EA-E69F7737AC48}"/>
                  </a:ext>
                </a:extLst>
              </p:cNvPr>
              <p:cNvSpPr/>
              <p:nvPr/>
            </p:nvSpPr>
            <p:spPr>
              <a:xfrm>
                <a:off x="5892512" y="2805541"/>
                <a:ext cx="424906" cy="4038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4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3" name="Triángulo 12">
                <a:extLst>
                  <a:ext uri="{FF2B5EF4-FFF2-40B4-BE49-F238E27FC236}">
                    <a16:creationId xmlns:a16="http://schemas.microsoft.com/office/drawing/2014/main" id="{0D866EEB-CAE5-934E-84C5-602723781051}"/>
                  </a:ext>
                </a:extLst>
              </p:cNvPr>
              <p:cNvSpPr/>
              <p:nvPr/>
            </p:nvSpPr>
            <p:spPr>
              <a:xfrm rot="5400000">
                <a:off x="6076285" y="2946262"/>
                <a:ext cx="186870" cy="122381"/>
              </a:xfrm>
              <a:prstGeom prst="triangle">
                <a:avLst/>
              </a:prstGeom>
              <a:solidFill>
                <a:srgbClr val="714F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40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4" name="Rectángulo redondeado 13">
              <a:extLst>
                <a:ext uri="{FF2B5EF4-FFF2-40B4-BE49-F238E27FC236}">
                  <a16:creationId xmlns:a16="http://schemas.microsoft.com/office/drawing/2014/main" id="{2C1137F6-D69F-A449-8955-1CC4F5D31FA6}"/>
                </a:ext>
              </a:extLst>
            </p:cNvPr>
            <p:cNvSpPr/>
            <p:nvPr/>
          </p:nvSpPr>
          <p:spPr>
            <a:xfrm>
              <a:off x="1288472" y="3805869"/>
              <a:ext cx="1993935" cy="500394"/>
            </a:xfrm>
            <a:prstGeom prst="roundRect">
              <a:avLst>
                <a:gd name="adj" fmla="val 26745"/>
              </a:avLst>
            </a:prstGeom>
            <a:solidFill>
              <a:srgbClr val="92C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762" lvl="1" algn="ctr">
                <a:buClr>
                  <a:schemeClr val="dk1"/>
                </a:buClr>
                <a:buSzPts val="1600"/>
                <a:tabLst>
                  <a:tab pos="569913" algn="l"/>
                </a:tabLst>
              </a:pPr>
              <a:r>
                <a:rPr lang="es-PE" sz="1400" b="1" dirty="0">
                  <a:solidFill>
                    <a:schemeClr val="lt1"/>
                  </a:solidFill>
                  <a:latin typeface="Calibri" charset="0"/>
                  <a:cs typeface="Calibri" charset="0"/>
                  <a:sym typeface="Calibri"/>
                </a:rPr>
                <a:t>.row</a:t>
              </a:r>
            </a:p>
          </p:txBody>
        </p:sp>
        <p:grpSp>
          <p:nvGrpSpPr>
            <p:cNvPr id="15" name="Agrupar 9">
              <a:extLst>
                <a:ext uri="{FF2B5EF4-FFF2-40B4-BE49-F238E27FC236}">
                  <a16:creationId xmlns:a16="http://schemas.microsoft.com/office/drawing/2014/main" id="{66AC7E42-5EA6-B140-96DD-3DA30E5B0D35}"/>
                </a:ext>
              </a:extLst>
            </p:cNvPr>
            <p:cNvGrpSpPr/>
            <p:nvPr/>
          </p:nvGrpSpPr>
          <p:grpSpPr>
            <a:xfrm>
              <a:off x="1072455" y="3854155"/>
              <a:ext cx="459474" cy="403823"/>
              <a:chOff x="5892512" y="2805541"/>
              <a:chExt cx="459474" cy="403823"/>
            </a:xfrm>
          </p:grpSpPr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6842E450-7441-404C-81DD-C92D9B3B89A3}"/>
                  </a:ext>
                </a:extLst>
              </p:cNvPr>
              <p:cNvSpPr/>
              <p:nvPr/>
            </p:nvSpPr>
            <p:spPr>
              <a:xfrm>
                <a:off x="5956277" y="2824919"/>
                <a:ext cx="395709" cy="376075"/>
              </a:xfrm>
              <a:prstGeom prst="ellipse">
                <a:avLst/>
              </a:prstGeom>
              <a:solidFill>
                <a:srgbClr val="6A8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4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F9508416-5616-2D4E-882D-D84ED47B0FCE}"/>
                  </a:ext>
                </a:extLst>
              </p:cNvPr>
              <p:cNvSpPr/>
              <p:nvPr/>
            </p:nvSpPr>
            <p:spPr>
              <a:xfrm>
                <a:off x="5892512" y="2805541"/>
                <a:ext cx="424906" cy="4038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4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8" name="Triángulo 17">
                <a:extLst>
                  <a:ext uri="{FF2B5EF4-FFF2-40B4-BE49-F238E27FC236}">
                    <a16:creationId xmlns:a16="http://schemas.microsoft.com/office/drawing/2014/main" id="{F5BE1E4A-2C7B-6A48-A3F4-748579FE9884}"/>
                  </a:ext>
                </a:extLst>
              </p:cNvPr>
              <p:cNvSpPr/>
              <p:nvPr/>
            </p:nvSpPr>
            <p:spPr>
              <a:xfrm rot="5400000">
                <a:off x="6076285" y="2946262"/>
                <a:ext cx="186870" cy="122381"/>
              </a:xfrm>
              <a:prstGeom prst="triangle">
                <a:avLst/>
              </a:prstGeom>
              <a:solidFill>
                <a:srgbClr val="92C2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40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9" name="Rectángulo redondeado 18">
              <a:extLst>
                <a:ext uri="{FF2B5EF4-FFF2-40B4-BE49-F238E27FC236}">
                  <a16:creationId xmlns:a16="http://schemas.microsoft.com/office/drawing/2014/main" id="{2ADF7D0B-CC76-104E-BE88-70AD5FE276E7}"/>
                </a:ext>
              </a:extLst>
            </p:cNvPr>
            <p:cNvSpPr/>
            <p:nvPr/>
          </p:nvSpPr>
          <p:spPr>
            <a:xfrm>
              <a:off x="1288472" y="3178208"/>
              <a:ext cx="1993935" cy="500394"/>
            </a:xfrm>
            <a:prstGeom prst="roundRect">
              <a:avLst>
                <a:gd name="adj" fmla="val 24841"/>
              </a:avLst>
            </a:prstGeom>
            <a:solidFill>
              <a:srgbClr val="EE4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762" lvl="1" algn="ctr">
                <a:buClr>
                  <a:schemeClr val="dk1"/>
                </a:buClr>
                <a:buSzPts val="1600"/>
                <a:tabLst>
                  <a:tab pos="569913" algn="l"/>
                </a:tabLst>
              </a:pPr>
              <a:r>
                <a:rPr lang="es-PE" sz="1400" b="1" dirty="0">
                  <a:solidFill>
                    <a:schemeClr val="lt1"/>
                  </a:solidFill>
                  <a:latin typeface="Calibri" charset="0"/>
                  <a:cs typeface="Calibri" charset="0"/>
                  <a:sym typeface="Calibri"/>
                </a:rPr>
                <a:t>.container</a:t>
              </a:r>
            </a:p>
          </p:txBody>
        </p:sp>
        <p:grpSp>
          <p:nvGrpSpPr>
            <p:cNvPr id="20" name="Agrupar 14">
              <a:extLst>
                <a:ext uri="{FF2B5EF4-FFF2-40B4-BE49-F238E27FC236}">
                  <a16:creationId xmlns:a16="http://schemas.microsoft.com/office/drawing/2014/main" id="{65348582-1E8C-5F4F-9ABD-559B3DDED3AB}"/>
                </a:ext>
              </a:extLst>
            </p:cNvPr>
            <p:cNvGrpSpPr/>
            <p:nvPr/>
          </p:nvGrpSpPr>
          <p:grpSpPr>
            <a:xfrm>
              <a:off x="1072455" y="3226494"/>
              <a:ext cx="459474" cy="403823"/>
              <a:chOff x="5892512" y="2805541"/>
              <a:chExt cx="459474" cy="403823"/>
            </a:xfrm>
          </p:grpSpPr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9D6B9073-264E-4F4F-B4C8-0E8F6A4EF308}"/>
                  </a:ext>
                </a:extLst>
              </p:cNvPr>
              <p:cNvSpPr/>
              <p:nvPr/>
            </p:nvSpPr>
            <p:spPr>
              <a:xfrm>
                <a:off x="5956277" y="2824919"/>
                <a:ext cx="395709" cy="376075"/>
              </a:xfrm>
              <a:prstGeom prst="ellipse">
                <a:avLst/>
              </a:prstGeom>
              <a:solidFill>
                <a:srgbClr val="C73A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4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AE44F122-9A9F-674B-8235-900BCD3B8F49}"/>
                  </a:ext>
                </a:extLst>
              </p:cNvPr>
              <p:cNvSpPr/>
              <p:nvPr/>
            </p:nvSpPr>
            <p:spPr>
              <a:xfrm>
                <a:off x="5892512" y="2805541"/>
                <a:ext cx="424906" cy="4038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4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3" name="Triángulo 22">
                <a:extLst>
                  <a:ext uri="{FF2B5EF4-FFF2-40B4-BE49-F238E27FC236}">
                    <a16:creationId xmlns:a16="http://schemas.microsoft.com/office/drawing/2014/main" id="{7D065F28-730A-6346-81E2-06ED122BFF28}"/>
                  </a:ext>
                </a:extLst>
              </p:cNvPr>
              <p:cNvSpPr/>
              <p:nvPr/>
            </p:nvSpPr>
            <p:spPr>
              <a:xfrm rot="5400000">
                <a:off x="6076285" y="2946262"/>
                <a:ext cx="186870" cy="122381"/>
              </a:xfrm>
              <a:prstGeom prst="triangle">
                <a:avLst/>
              </a:prstGeom>
              <a:solidFill>
                <a:srgbClr val="EE46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400" dirty="0">
                  <a:latin typeface="Calibri" panose="020F0502020204030204" pitchFamily="34" charset="0"/>
                </a:endParaRPr>
              </a:p>
            </p:txBody>
          </p:sp>
        </p:grpSp>
      </p:grpSp>
      <p:pic>
        <p:nvPicPr>
          <p:cNvPr id="26" name="Imagen 25">
            <a:extLst>
              <a:ext uri="{FF2B5EF4-FFF2-40B4-BE49-F238E27FC236}">
                <a16:creationId xmlns:a16="http://schemas.microsoft.com/office/drawing/2014/main" id="{4D1763D7-CDF0-0E45-8D21-2FF183677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392" y="1187959"/>
            <a:ext cx="5166360" cy="297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8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CDCE582-9B65-F545-BB21-E5525D37B2F7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3751C9-BFBD-7441-89F1-AA0C8FE7B2E0}"/>
              </a:ext>
            </a:extLst>
          </p:cNvPr>
          <p:cNvSpPr txBox="1"/>
          <p:nvPr/>
        </p:nvSpPr>
        <p:spPr>
          <a:xfrm>
            <a:off x="1008063" y="3169972"/>
            <a:ext cx="5993558" cy="7755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dirty="0">
                <a:solidFill>
                  <a:schemeClr val="bg1"/>
                </a:solidFill>
                <a:latin typeface="Graphik Regular" charset="0"/>
                <a:ea typeface="Graphik Regular" charset="0"/>
                <a:cs typeface="Graphik Regular" charset="0"/>
              </a:rPr>
              <a:t>CARGA DE CONTENIDO</a:t>
            </a:r>
            <a:br>
              <a:rPr lang="es-PE" sz="2800" b="1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s-PE" sz="2800" b="1" dirty="0">
                <a:solidFill>
                  <a:schemeClr val="bg1"/>
                </a:solidFill>
                <a:latin typeface="Graphik Bold" charset="0"/>
                <a:ea typeface="Graphik Bold" charset="0"/>
                <a:cs typeface="Graphik Bold" charset="0"/>
              </a:rPr>
              <a:t>HTML CON EL API FETCH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E877D0-FAA1-3B44-934B-D48BEBCDB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63" y="2869612"/>
            <a:ext cx="195423" cy="2012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949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CBCD6AE-EB30-F787-57CA-852509AF6645}"/>
              </a:ext>
            </a:extLst>
          </p:cNvPr>
          <p:cNvSpPr txBox="1"/>
          <p:nvPr/>
        </p:nvSpPr>
        <p:spPr>
          <a:xfrm>
            <a:off x="503238" y="912813"/>
            <a:ext cx="2884516" cy="278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rtlCol="0" anchor="t" anchorCtr="0">
            <a:spAutoFit/>
          </a:bodyPr>
          <a:lstStyle/>
          <a:p>
            <a:pPr marL="11725"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s-PE" sz="1600" b="1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API FETCH</a:t>
            </a:r>
            <a:endParaRPr lang="es-PE" sz="1600" dirty="0"/>
          </a:p>
          <a:p>
            <a:pPr marL="180975" marR="0" indent="-180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Api Fetch de JavaScript permite acceder y manipular peticiones y respuestas a ubicaciones remotas </a:t>
            </a:r>
          </a:p>
          <a:p>
            <a:pPr marL="180975" marR="0" indent="-180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s-PE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0975" marR="0" indent="-1809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 cargar contenido:</a:t>
            </a:r>
          </a:p>
          <a:p>
            <a:pPr marL="407988" lvl="1" indent="-227013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</a:t>
            </a:r>
          </a:p>
          <a:p>
            <a:pPr marL="407988" lvl="1" indent="-227013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</a:p>
          <a:p>
            <a:pPr marL="407988" lvl="1" indent="-227013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Imágenes</a:t>
            </a:r>
          </a:p>
          <a:p>
            <a:pPr marL="407988" lvl="1" indent="-227013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10" name="Google Shape;122;p7">
            <a:extLst>
              <a:ext uri="{FF2B5EF4-FFF2-40B4-BE49-F238E27FC236}">
                <a16:creationId xmlns:a16="http://schemas.microsoft.com/office/drawing/2014/main" id="{C5166F11-2642-8351-F456-D34FB0FE7D97}"/>
              </a:ext>
            </a:extLst>
          </p:cNvPr>
          <p:cNvSpPr txBox="1">
            <a:spLocks/>
          </p:cNvSpPr>
          <p:nvPr/>
        </p:nvSpPr>
        <p:spPr>
          <a:xfrm>
            <a:off x="4057358" y="1202247"/>
            <a:ext cx="4071668" cy="2495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fetch('http://example.com/datos.txt')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.then(response =&gt; </a:t>
            </a:r>
            <a:r>
              <a:rPr lang="en-US" sz="1200" b="1" dirty="0">
                <a:latin typeface="Consolas"/>
                <a:ea typeface="Consolas"/>
                <a:cs typeface="Consolas"/>
                <a:sym typeface="Consolas"/>
              </a:rPr>
              <a:t>response.text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())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.then(data =&gt; console.log(data));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fetch('http://example.com/movies.json')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.then(response =&gt; </a:t>
            </a:r>
            <a:r>
              <a:rPr lang="en-US" sz="1200" b="1" dirty="0">
                <a:latin typeface="Consolas"/>
                <a:ea typeface="Consolas"/>
                <a:cs typeface="Consolas"/>
                <a:sym typeface="Consolas"/>
              </a:rPr>
              <a:t>response.json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())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.then(data =&gt; console.log(data));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A16585-7D2E-9C44-BDAC-93C0E0E01E66}"/>
              </a:ext>
            </a:extLst>
          </p:cNvPr>
          <p:cNvSpPr/>
          <p:nvPr/>
        </p:nvSpPr>
        <p:spPr>
          <a:xfrm>
            <a:off x="503238" y="376232"/>
            <a:ext cx="4401272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CARGA DE CONTENIDO HTML CON EL API FETCH</a:t>
            </a:r>
            <a:endParaRPr lang="es-PE" sz="1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6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7A443D5-0B53-FB4E-BD67-C62D8E66F87C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D6B8E63-E2C9-BB42-95EE-3C55AF329377}"/>
              </a:ext>
            </a:extLst>
          </p:cNvPr>
          <p:cNvSpPr txBox="1"/>
          <p:nvPr/>
        </p:nvSpPr>
        <p:spPr>
          <a:xfrm>
            <a:off x="1008062" y="3169972"/>
            <a:ext cx="7066090" cy="9971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400" dirty="0">
                <a:solidFill>
                  <a:schemeClr val="bg1"/>
                </a:solidFill>
                <a:latin typeface="Graphik Regular" charset="0"/>
                <a:ea typeface="Graphik Regular" charset="0"/>
                <a:cs typeface="Graphik Regular" charset="0"/>
              </a:rPr>
              <a:t>NAVEGACIÓN CON EL COMPONENTE NAVBAR</a:t>
            </a:r>
            <a:br>
              <a:rPr lang="es-PE" sz="2400" dirty="0">
                <a:solidFill>
                  <a:schemeClr val="bg1"/>
                </a:solidFill>
                <a:latin typeface="Graphik Regular" charset="0"/>
              </a:rPr>
            </a:br>
            <a:r>
              <a:rPr lang="es-PE" sz="2400" b="1" dirty="0">
                <a:solidFill>
                  <a:schemeClr val="bg1"/>
                </a:solidFill>
                <a:latin typeface="Graphik Bold" charset="0"/>
              </a:rPr>
              <a:t>DE BOOTSTRAP Y EL API FETCH PARA</a:t>
            </a:r>
            <a:br>
              <a:rPr lang="es-PE" sz="2400" dirty="0">
                <a:solidFill>
                  <a:schemeClr val="bg1"/>
                </a:solidFill>
                <a:latin typeface="Graphik Regular" charset="0"/>
              </a:rPr>
            </a:br>
            <a:r>
              <a:rPr lang="es-PE" sz="2400" b="1" dirty="0">
                <a:solidFill>
                  <a:schemeClr val="bg1"/>
                </a:solidFill>
                <a:latin typeface="Graphik Bold" charset="0"/>
                <a:ea typeface="Graphik Bold" charset="0"/>
                <a:cs typeface="Graphik Bold" charset="0"/>
              </a:rPr>
              <a:t>UNA APLICACIÓN ONE PAGE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43AA699-CEB9-2642-B581-912F2E7AF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63" y="2869612"/>
            <a:ext cx="195423" cy="2012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634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spcFirstLastPara="1" wrap="square" lIns="0" tIns="0" rIns="0" bIns="0" anchor="t" anchorCtr="0">
        <a:spAutoFit/>
      </a:bodyPr>
      <a:lstStyle>
        <a:defPPr marL="297475" marR="0" indent="-285750" algn="l" rtl="0">
          <a:spcBef>
            <a:spcPts val="0"/>
          </a:spcBef>
          <a:spcAft>
            <a:spcPts val="0"/>
          </a:spcAft>
          <a:buClr>
            <a:schemeClr val="dk1"/>
          </a:buClr>
          <a:buSzPts val="1600"/>
          <a:buFont typeface="Arial" panose="020B0604020202020204" pitchFamily="34" charset="0"/>
          <a:buChar char="•"/>
          <a:defRPr sz="1600" dirty="0" smtClean="0">
            <a:solidFill>
              <a:schemeClr val="dk1"/>
            </a:solidFill>
            <a:latin typeface="Calibri"/>
            <a:ea typeface="Calibri"/>
            <a:cs typeface="Calibri"/>
            <a:sym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5144</TotalTime>
  <Words>1426</Words>
  <Application>Microsoft Macintosh PowerPoint</Application>
  <PresentationFormat>Presentación en pantalla (16:10)</PresentationFormat>
  <Paragraphs>187</Paragraphs>
  <Slides>25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Graphik Bold</vt:lpstr>
      <vt:lpstr>Graphik Regular</vt:lpstr>
      <vt:lpstr>Graphik-Medium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Mary Gabriela Romero Martinez </cp:lastModifiedBy>
  <cp:revision>519</cp:revision>
  <cp:lastPrinted>2018-01-16T21:42:59Z</cp:lastPrinted>
  <dcterms:created xsi:type="dcterms:W3CDTF">2016-10-06T14:52:02Z</dcterms:created>
  <dcterms:modified xsi:type="dcterms:W3CDTF">2024-09-02T21:13:51Z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