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 uri="GoogleSlidesCustomDataVersion2">
      <go:slidesCustomData xmlns:go="http://customooxmlschemas.google.com/" r:id="rId30" roundtripDataSignature="AMtx7mhwXrEBhiT/GUMbcMpsJcIzADMR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2CB26-9C15-4084-8E60-32AF25C3972A}">
  <a:tblStyle styleId="{DFC2CB26-9C15-4084-8E60-32AF25C3972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935"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3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82550" lvl="0" marL="171450" rtl="0" algn="l">
              <a:lnSpc>
                <a:spcPct val="100000"/>
              </a:lnSpc>
              <a:spcBef>
                <a:spcPts val="0"/>
              </a:spcBef>
              <a:spcAft>
                <a:spcPts val="0"/>
              </a:spcAft>
              <a:buSzPts val="1400"/>
              <a:buFont typeface="Arial"/>
              <a:buNone/>
            </a:pPr>
            <a:r>
              <a:t/>
            </a:r>
            <a:endParaRPr>
              <a:latin typeface="Arial"/>
              <a:ea typeface="Arial"/>
              <a:cs typeface="Arial"/>
              <a:sym typeface="Arial"/>
            </a:endParaRPr>
          </a:p>
        </p:txBody>
      </p:sp>
      <p:sp>
        <p:nvSpPr>
          <p:cNvPr id="22" name="Google Shape;2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PE"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4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8" name="Google Shape;10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132" name="Google Shape;132;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4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4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162" name="Google Shape;162;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5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Font typeface="Arial"/>
              <a:buNone/>
            </a:pPr>
            <a:r>
              <a:t/>
            </a:r>
            <a:endParaRPr b="0" sz="1200">
              <a:latin typeface="Arial"/>
              <a:ea typeface="Arial"/>
              <a:cs typeface="Arial"/>
              <a:sym typeface="Arial"/>
            </a:endParaRPr>
          </a:p>
        </p:txBody>
      </p:sp>
      <p:sp>
        <p:nvSpPr>
          <p:cNvPr id="193" name="Google Shape;193;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PE"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44" name="Google Shape;4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PE"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66" name="Google Shape;6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3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latin typeface="Arial"/>
              <a:ea typeface="Arial"/>
              <a:cs typeface="Arial"/>
              <a:sym typeface="Arial"/>
            </a:endParaRPr>
          </a:p>
        </p:txBody>
      </p:sp>
      <p:sp>
        <p:nvSpPr>
          <p:cNvPr id="94" name="Google Shape;94;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3"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ítulo y objetos">
  <p:cSld name="7_Título y objetos">
    <p:spTree>
      <p:nvGrpSpPr>
        <p:cNvPr id="17" name="Shape 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ítulo y objetos">
  <p:cSld name="8_Título y objetos">
    <p:spTree>
      <p:nvGrpSpPr>
        <p:cNvPr id="18" name="Shape 1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p:nvPr/>
        </p:nvSpPr>
        <p:spPr>
          <a:xfrm>
            <a:off x="7379148" y="5371562"/>
            <a:ext cx="1369286"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s-PE" sz="600" u="none" cap="none" strike="noStrike">
                <a:solidFill>
                  <a:srgbClr val="7F7F7F"/>
                </a:solidFill>
                <a:latin typeface="Calibri"/>
                <a:ea typeface="Calibri"/>
                <a:cs typeface="Calibri"/>
                <a:sym typeface="Calibri"/>
              </a:rPr>
              <a:t>© ISIL. Todos los derechos reservados</a:t>
            </a:r>
            <a:endParaRPr/>
          </a:p>
        </p:txBody>
      </p:sp>
      <p:sp>
        <p:nvSpPr>
          <p:cNvPr id="11" name="Google Shape;11;p53"/>
          <p:cNvSpPr txBox="1"/>
          <p:nvPr/>
        </p:nvSpPr>
        <p:spPr>
          <a:xfrm>
            <a:off x="876300" y="5340784"/>
            <a:ext cx="168187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PROGRAMACIÓN WEB I  •  TEMA 03</a:t>
            </a:r>
            <a:endParaRPr b="0" i="0" sz="800" u="none" cap="none" strike="noStrike">
              <a:solidFill>
                <a:srgbClr val="7F7F7F"/>
              </a:solidFill>
              <a:latin typeface="Calibri"/>
              <a:ea typeface="Calibri"/>
              <a:cs typeface="Calibri"/>
              <a:sym typeface="Calibri"/>
            </a:endParaRPr>
          </a:p>
        </p:txBody>
      </p:sp>
      <p:pic>
        <p:nvPicPr>
          <p:cNvPr id="12" name="Google Shape;12;p53"/>
          <p:cNvPicPr preferRelativeResize="0"/>
          <p:nvPr/>
        </p:nvPicPr>
        <p:blipFill rotWithShape="1">
          <a:blip r:embed="rId1">
            <a:alphaModFix amt="20000"/>
          </a:blip>
          <a:srcRect b="0" l="0" r="0" t="0"/>
          <a:stretch/>
        </p:blipFill>
        <p:spPr>
          <a:xfrm>
            <a:off x="506316" y="5349405"/>
            <a:ext cx="369984" cy="2068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800">
          <p15:clr>
            <a:srgbClr val="F26B43"/>
          </p15:clr>
        </p15:guide>
        <p15:guide id="3" pos="2767">
          <p15:clr>
            <a:srgbClr val="F26B43"/>
          </p15:clr>
        </p15:guide>
        <p15:guide id="4" pos="2993">
          <p15:clr>
            <a:srgbClr val="F26B43"/>
          </p15:clr>
        </p15:guide>
        <p15:guide id="5" pos="295">
          <p15:clr>
            <a:srgbClr val="F26B43"/>
          </p15:clr>
        </p15:guide>
        <p15:guide id="6" pos="431">
          <p15:clr>
            <a:srgbClr val="F26B43"/>
          </p15:clr>
        </p15:guide>
        <p15:guide id="7" pos="5465">
          <p15:clr>
            <a:srgbClr val="F26B43"/>
          </p15:clr>
        </p15:guide>
        <p15:guide id="8" orient="horz" pos="303">
          <p15:clr>
            <a:srgbClr val="F26B43"/>
          </p15:clr>
        </p15:guide>
        <p15:guide id="9" orient="horz" pos="575">
          <p15:clr>
            <a:srgbClr val="F26B43"/>
          </p15:clr>
        </p15:guide>
        <p15:guide id="10" orient="horz" pos="32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localhost/servicioisil/destino.php?variable1=val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getbootstrap.com/docs/5.3/components/card/#grid-car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35"/>
          <p:cNvSpPr/>
          <p:nvPr/>
        </p:nvSpPr>
        <p:spPr>
          <a:xfrm>
            <a:off x="182879" y="5120640"/>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 name="Google Shape;25;p35"/>
          <p:cNvSpPr txBox="1"/>
          <p:nvPr/>
        </p:nvSpPr>
        <p:spPr>
          <a:xfrm>
            <a:off x="503238" y="808689"/>
            <a:ext cx="3104743" cy="1384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900" u="none" cap="none" strike="noStrike">
                <a:solidFill>
                  <a:srgbClr val="7F7F7F"/>
                </a:solidFill>
                <a:latin typeface="Calibri"/>
                <a:ea typeface="Calibri"/>
                <a:cs typeface="Calibri"/>
                <a:sym typeface="Calibri"/>
              </a:rPr>
              <a:t>PROGRAMACIÓN WEB I</a:t>
            </a:r>
            <a:endParaRPr/>
          </a:p>
        </p:txBody>
      </p:sp>
      <p:sp>
        <p:nvSpPr>
          <p:cNvPr id="26" name="Google Shape;26;p35"/>
          <p:cNvSpPr/>
          <p:nvPr/>
        </p:nvSpPr>
        <p:spPr>
          <a:xfrm>
            <a:off x="503239" y="2177570"/>
            <a:ext cx="3213718" cy="70634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1700" u="none" cap="none" strike="noStrike">
                <a:solidFill>
                  <a:srgbClr val="000000"/>
                </a:solidFill>
                <a:latin typeface="Arial"/>
                <a:ea typeface="Arial"/>
                <a:cs typeface="Arial"/>
                <a:sym typeface="Arial"/>
              </a:rPr>
              <a:t>CREACIÓN DE UNA</a:t>
            </a:r>
            <a:br>
              <a:rPr b="0" i="0" lang="es-PE" sz="1700" u="none" cap="none" strike="noStrike">
                <a:solidFill>
                  <a:srgbClr val="000000"/>
                </a:solidFill>
                <a:latin typeface="Arial"/>
                <a:ea typeface="Arial"/>
                <a:cs typeface="Arial"/>
                <a:sym typeface="Arial"/>
              </a:rPr>
            </a:br>
            <a:r>
              <a:rPr b="1" i="0" lang="es-PE" sz="1700" u="none" cap="none" strike="noStrike">
                <a:solidFill>
                  <a:srgbClr val="000000"/>
                </a:solidFill>
                <a:latin typeface="Arial"/>
                <a:ea typeface="Arial"/>
                <a:cs typeface="Arial"/>
                <a:sym typeface="Arial"/>
              </a:rPr>
              <a:t>CONSULTA MAESTRO</a:t>
            </a:r>
            <a:br>
              <a:rPr b="1" i="0" lang="es-PE" sz="1700" u="none" cap="none" strike="noStrike">
                <a:solidFill>
                  <a:srgbClr val="000000"/>
                </a:solidFill>
                <a:latin typeface="Arial"/>
                <a:ea typeface="Arial"/>
                <a:cs typeface="Arial"/>
                <a:sym typeface="Arial"/>
              </a:rPr>
            </a:br>
            <a:r>
              <a:rPr b="1" i="0" lang="es-PE" sz="1700" u="none" cap="none" strike="noStrike">
                <a:solidFill>
                  <a:srgbClr val="000000"/>
                </a:solidFill>
                <a:latin typeface="Arial"/>
                <a:ea typeface="Arial"/>
                <a:cs typeface="Arial"/>
                <a:sym typeface="Arial"/>
              </a:rPr>
              <a:t>DETALLE PARA UNA TIENDA</a:t>
            </a:r>
            <a:endParaRPr/>
          </a:p>
        </p:txBody>
      </p:sp>
      <p:sp>
        <p:nvSpPr>
          <p:cNvPr id="27" name="Google Shape;27;p35"/>
          <p:cNvSpPr/>
          <p:nvPr/>
        </p:nvSpPr>
        <p:spPr>
          <a:xfrm>
            <a:off x="503238" y="3219842"/>
            <a:ext cx="2845526" cy="1828065"/>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rgbClr val="82C1B2"/>
              </a:buClr>
              <a:buSzPts val="1000"/>
              <a:buFont typeface="Arial"/>
              <a:buChar char="•"/>
            </a:pPr>
            <a:r>
              <a:rPr b="0" i="0" lang="es-PE" sz="1000" u="none" cap="none" strike="noStrike">
                <a:solidFill>
                  <a:srgbClr val="000000"/>
                </a:solidFill>
                <a:latin typeface="Arial"/>
                <a:ea typeface="Arial"/>
                <a:cs typeface="Arial"/>
                <a:sym typeface="Arial"/>
              </a:rPr>
              <a:t>Creación de una consulta SQL SELECT con la cláusula WHERE </a:t>
            </a:r>
            <a:endParaRPr b="0" i="0" sz="10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82C1B2"/>
              </a:buClr>
              <a:buSzPts val="1000"/>
              <a:buFont typeface="Arial"/>
              <a:buChar char="•"/>
            </a:pPr>
            <a:r>
              <a:rPr b="0" i="0" lang="es-PE" sz="1000" u="none" cap="none" strike="noStrike">
                <a:solidFill>
                  <a:srgbClr val="000000"/>
                </a:solidFill>
                <a:latin typeface="Arial"/>
                <a:ea typeface="Arial"/>
                <a:cs typeface="Arial"/>
                <a:sym typeface="Arial"/>
              </a:rPr>
              <a:t>Creación de un servicio web que reciba parámetros vía URL usando el método GET</a:t>
            </a:r>
            <a:endParaRPr b="0" i="0" sz="10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82C1B2"/>
              </a:buClr>
              <a:buSzPts val="1000"/>
              <a:buFont typeface="Arial"/>
              <a:buChar char="•"/>
            </a:pPr>
            <a:r>
              <a:rPr b="0" i="0" lang="es-PE" sz="1000" u="none" cap="none" strike="noStrike">
                <a:solidFill>
                  <a:srgbClr val="000000"/>
                </a:solidFill>
                <a:latin typeface="Arial"/>
                <a:ea typeface="Arial"/>
                <a:cs typeface="Arial"/>
                <a:sym typeface="Arial"/>
              </a:rPr>
              <a:t>Selección, con JavaScript, de un elemento de una tabla maestra</a:t>
            </a:r>
            <a:endParaRPr b="0" i="0" sz="10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82C1B2"/>
              </a:buClr>
              <a:buSzPts val="1000"/>
              <a:buFont typeface="Arial"/>
              <a:buChar char="•"/>
            </a:pPr>
            <a:r>
              <a:rPr b="0" i="0" lang="es-PE" sz="1000" u="none" cap="none" strike="noStrike">
                <a:solidFill>
                  <a:srgbClr val="000000"/>
                </a:solidFill>
                <a:latin typeface="Arial"/>
                <a:ea typeface="Arial"/>
                <a:cs typeface="Arial"/>
                <a:sym typeface="Arial"/>
              </a:rPr>
              <a:t>Envío de parámetros URL al servicio web con el API Fetch</a:t>
            </a:r>
            <a:endParaRPr b="0" i="0" sz="10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82C1B2"/>
              </a:buClr>
              <a:buSzPts val="1000"/>
              <a:buFont typeface="Arial"/>
              <a:buChar char="•"/>
            </a:pPr>
            <a:r>
              <a:rPr b="0" i="0" lang="es-PE" sz="1000" u="none" cap="none" strike="noStrike">
                <a:solidFill>
                  <a:srgbClr val="000000"/>
                </a:solidFill>
                <a:latin typeface="Arial"/>
                <a:ea typeface="Arial"/>
                <a:cs typeface="Arial"/>
                <a:sym typeface="Arial"/>
              </a:rPr>
              <a:t>Muestra de datos del detalle en Grid Cards de Bootstrap</a:t>
            </a:r>
            <a:endParaRPr b="0" i="0" sz="1000" u="none" cap="none" strike="noStrike">
              <a:solidFill>
                <a:srgbClr val="000000"/>
              </a:solidFill>
              <a:latin typeface="Arial"/>
              <a:ea typeface="Arial"/>
              <a:cs typeface="Arial"/>
              <a:sym typeface="Arial"/>
            </a:endParaRPr>
          </a:p>
        </p:txBody>
      </p:sp>
      <p:sp>
        <p:nvSpPr>
          <p:cNvPr id="28" name="Google Shape;28;p35"/>
          <p:cNvSpPr txBox="1"/>
          <p:nvPr/>
        </p:nvSpPr>
        <p:spPr>
          <a:xfrm>
            <a:off x="743902" y="1819386"/>
            <a:ext cx="1457648"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2000" u="none" cap="none" strike="noStrike">
                <a:solidFill>
                  <a:srgbClr val="82C1B2"/>
                </a:solidFill>
                <a:latin typeface="Calibri"/>
                <a:ea typeface="Calibri"/>
                <a:cs typeface="Calibri"/>
                <a:sym typeface="Calibri"/>
              </a:rPr>
              <a:t>TEMA 03</a:t>
            </a:r>
            <a:endParaRPr/>
          </a:p>
        </p:txBody>
      </p:sp>
      <p:pic>
        <p:nvPicPr>
          <p:cNvPr id="29" name="Google Shape;29;p35"/>
          <p:cNvPicPr preferRelativeResize="0"/>
          <p:nvPr/>
        </p:nvPicPr>
        <p:blipFill rotWithShape="1">
          <a:blip r:embed="rId3">
            <a:alphaModFix/>
          </a:blip>
          <a:srcRect b="0" l="0" r="0" t="0"/>
          <a:stretch/>
        </p:blipFill>
        <p:spPr>
          <a:xfrm>
            <a:off x="507464" y="1883411"/>
            <a:ext cx="166865" cy="170453"/>
          </a:xfrm>
          <a:prstGeom prst="rect">
            <a:avLst/>
          </a:prstGeom>
          <a:noFill/>
          <a:ln>
            <a:noFill/>
          </a:ln>
        </p:spPr>
      </p:pic>
      <p:pic>
        <p:nvPicPr>
          <p:cNvPr id="30" name="Google Shape;30;p35"/>
          <p:cNvPicPr preferRelativeResize="0"/>
          <p:nvPr/>
        </p:nvPicPr>
        <p:blipFill rotWithShape="1">
          <a:blip r:embed="rId4">
            <a:alphaModFix/>
          </a:blip>
          <a:srcRect b="0" l="0" r="0" t="0"/>
          <a:stretch/>
        </p:blipFill>
        <p:spPr>
          <a:xfrm>
            <a:off x="3752850" y="0"/>
            <a:ext cx="5391150" cy="571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1"/>
          <p:cNvSpPr txBox="1"/>
          <p:nvPr/>
        </p:nvSpPr>
        <p:spPr>
          <a:xfrm>
            <a:off x="503238" y="912813"/>
            <a:ext cx="6435123" cy="263144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chemeClr val="dk1"/>
                </a:solidFill>
                <a:latin typeface="Calibri"/>
                <a:ea typeface="Calibri"/>
                <a:cs typeface="Calibri"/>
                <a:sym typeface="Calibri"/>
              </a:rPr>
              <a:t>MÉTODO GET</a:t>
            </a:r>
            <a:endParaRPr b="0" i="0" sz="1600" u="none" cap="none" strike="noStrike">
              <a:solidFill>
                <a:srgbClr val="000000"/>
              </a:solidFill>
              <a:latin typeface="Arial"/>
              <a:ea typeface="Arial"/>
              <a:cs typeface="Arial"/>
              <a:sym typeface="Arial"/>
            </a:endParaRPr>
          </a:p>
          <a:p>
            <a:pPr indent="-182563" lvl="0" marL="182563" marR="0" rtl="0" algn="l">
              <a:lnSpc>
                <a:spcPct val="100000"/>
              </a:lnSpc>
              <a:spcBef>
                <a:spcPts val="60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Este método permite recuperar parámetros desde la URL o desde formularios enviados con el método GET.</a:t>
            </a:r>
            <a:endParaRPr b="0" i="0" sz="1400" u="none" cap="none" strike="noStrike">
              <a:solidFill>
                <a:srgbClr val="000000"/>
              </a:solidFill>
              <a:latin typeface="Arial"/>
              <a:ea typeface="Arial"/>
              <a:cs typeface="Arial"/>
              <a:sym typeface="Arial"/>
            </a:endParaRPr>
          </a:p>
          <a:p>
            <a:pPr indent="-80963" lvl="0" marL="182563"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Envío de datos mediante parámetro URL:</a:t>
            </a:r>
            <a:endParaRPr b="0" i="0" sz="1400" u="none" cap="none" strike="noStrike">
              <a:solidFill>
                <a:srgbClr val="000000"/>
              </a:solidFill>
              <a:latin typeface="Arial"/>
              <a:ea typeface="Arial"/>
              <a:cs typeface="Arial"/>
              <a:sym typeface="Arial"/>
            </a:endParaRPr>
          </a:p>
          <a:p>
            <a:pPr indent="-84138" lvl="1" marL="266700" marR="0" rtl="0" algn="l">
              <a:lnSpc>
                <a:spcPct val="100000"/>
              </a:lnSpc>
              <a:spcBef>
                <a:spcPts val="0"/>
              </a:spcBef>
              <a:spcAft>
                <a:spcPts val="0"/>
              </a:spcAft>
              <a:buNone/>
            </a:pP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http://localhost/servicioisil/destino.php?variable1=valor</a:t>
            </a:r>
            <a:r>
              <a:rPr b="0" i="0" lang="es-PE"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Leer datos de un parámetro URL con el método GET</a:t>
            </a:r>
            <a:endParaRPr b="0" i="0" sz="1400" u="none" cap="none" strike="noStrike">
              <a:solidFill>
                <a:srgbClr val="000000"/>
              </a:solidFill>
              <a:latin typeface="Arial"/>
              <a:ea typeface="Arial"/>
              <a:cs typeface="Arial"/>
              <a:sym typeface="Arial"/>
            </a:endParaRPr>
          </a:p>
          <a:p>
            <a:pPr indent="0" lvl="1" marL="182563" marR="0" rtl="0" algn="l">
              <a:lnSpc>
                <a:spcPct val="100000"/>
              </a:lnSpc>
              <a:spcBef>
                <a:spcPts val="0"/>
              </a:spcBef>
              <a:spcAft>
                <a:spcPts val="0"/>
              </a:spcAft>
              <a:buNone/>
            </a:pPr>
            <a:r>
              <a:rPr b="0" i="0" lang="es-PE" sz="1600" u="none" cap="none" strike="noStrike">
                <a:solidFill>
                  <a:schemeClr val="dk1"/>
                </a:solidFill>
                <a:latin typeface="Calibri"/>
                <a:ea typeface="Calibri"/>
                <a:cs typeface="Calibri"/>
                <a:sym typeface="Calibri"/>
              </a:rPr>
              <a:t>$dato1  = $_GET[“variable1"];</a:t>
            </a:r>
            <a:endParaRPr b="0" i="0" sz="1400" u="none" cap="none" strike="noStrike">
              <a:solidFill>
                <a:srgbClr val="000000"/>
              </a:solidFill>
              <a:latin typeface="Arial"/>
              <a:ea typeface="Arial"/>
              <a:cs typeface="Arial"/>
              <a:sym typeface="Arial"/>
            </a:endParaRPr>
          </a:p>
          <a:p>
            <a:pPr indent="0" lvl="1" marL="182563" marR="0" rtl="0" algn="l">
              <a:lnSpc>
                <a:spcPct val="100000"/>
              </a:lnSpc>
              <a:spcBef>
                <a:spcPts val="0"/>
              </a:spcBef>
              <a:spcAft>
                <a:spcPts val="0"/>
              </a:spcAft>
              <a:buNone/>
            </a:pPr>
            <a:r>
              <a:rPr b="0" i="0" lang="es-PE" sz="1600" u="none" cap="none" strike="noStrike">
                <a:solidFill>
                  <a:schemeClr val="dk1"/>
                </a:solidFill>
                <a:latin typeface="Calibri"/>
                <a:ea typeface="Calibri"/>
                <a:cs typeface="Calibri"/>
                <a:sym typeface="Calibri"/>
              </a:rPr>
              <a:t>echo $dato1;</a:t>
            </a:r>
            <a:endParaRPr b="0" i="0" sz="1400" u="none" cap="none" strike="noStrike">
              <a:solidFill>
                <a:srgbClr val="000000"/>
              </a:solidFill>
              <a:latin typeface="Arial"/>
              <a:ea typeface="Arial"/>
              <a:cs typeface="Arial"/>
              <a:sym typeface="Arial"/>
            </a:endParaRPr>
          </a:p>
        </p:txBody>
      </p:sp>
      <p:sp>
        <p:nvSpPr>
          <p:cNvPr id="104" name="Google Shape;104;p41"/>
          <p:cNvSpPr/>
          <p:nvPr/>
        </p:nvSpPr>
        <p:spPr>
          <a:xfrm>
            <a:off x="503238" y="376232"/>
            <a:ext cx="51532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CREACIÓN DE UN SERVICIO WEB QUE RECIBA PARÁMETROS VÍA URL USANDO EL MÉTODO GET</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2"/>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1" name="Google Shape;111;p42"/>
          <p:cNvSpPr txBox="1"/>
          <p:nvPr/>
        </p:nvSpPr>
        <p:spPr>
          <a:xfrm>
            <a:off x="1008063" y="3169972"/>
            <a:ext cx="599355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chemeClr val="lt1"/>
                </a:solidFill>
                <a:latin typeface="Arial"/>
                <a:ea typeface="Arial"/>
                <a:cs typeface="Arial"/>
                <a:sym typeface="Arial"/>
              </a:rPr>
              <a:t>SELECCIÓN, CON JAVASCRIPT,</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DE UN ELEMENTO DE</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UNA TABLA MAESTRA</a:t>
            </a:r>
            <a:endParaRPr/>
          </a:p>
        </p:txBody>
      </p:sp>
      <p:pic>
        <p:nvPicPr>
          <p:cNvPr id="112" name="Google Shape;112;p42"/>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3"/>
          <p:cNvSpPr txBox="1"/>
          <p:nvPr/>
        </p:nvSpPr>
        <p:spPr>
          <a:xfrm>
            <a:off x="684213" y="1338047"/>
            <a:ext cx="5431393" cy="972574"/>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let itemsCategoria = document.</a:t>
            </a:r>
            <a:r>
              <a:rPr b="1" i="0" lang="es-PE" sz="1200" u="none" cap="none" strike="noStrike">
                <a:solidFill>
                  <a:schemeClr val="dk1"/>
                </a:solidFill>
                <a:latin typeface="Calibri"/>
                <a:ea typeface="Calibri"/>
                <a:cs typeface="Calibri"/>
                <a:sym typeface="Calibri"/>
              </a:rPr>
              <a:t>querySelectorAll</a:t>
            </a:r>
            <a:r>
              <a:rPr b="0" i="0" lang="es-PE" sz="1200" u="none" cap="none" strike="noStrike">
                <a:solidFill>
                  <a:schemeClr val="dk1"/>
                </a:solidFill>
                <a:latin typeface="Calibri"/>
                <a:ea typeface="Calibri"/>
                <a:cs typeface="Calibri"/>
                <a:sym typeface="Calibri"/>
              </a:rPr>
              <a:t>("#lista-categorias li")</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itemsCategoria.</a:t>
            </a:r>
            <a:r>
              <a:rPr b="1" i="0" lang="es-PE" sz="1200" u="none" cap="none" strike="noStrike">
                <a:solidFill>
                  <a:schemeClr val="dk1"/>
                </a:solidFill>
                <a:latin typeface="Calibri"/>
                <a:ea typeface="Calibri"/>
                <a:cs typeface="Calibri"/>
                <a:sym typeface="Calibri"/>
              </a:rPr>
              <a:t>forEach</a:t>
            </a:r>
            <a:r>
              <a:rPr b="0" i="0" lang="es-PE" sz="1200" u="none" cap="none" strike="noStrike">
                <a:solidFill>
                  <a:schemeClr val="dk1"/>
                </a:solidFill>
                <a:latin typeface="Calibri"/>
                <a:ea typeface="Calibri"/>
                <a:cs typeface="Calibri"/>
                <a:sym typeface="Calibri"/>
              </a:rPr>
              <a:t>((iLista, index) =&gt; {</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iLista.addEventListener("click", (</a:t>
            </a:r>
            <a:r>
              <a:rPr b="1" i="0" lang="es-PE" sz="1200" u="none" cap="none" strike="noStrike">
                <a:solidFill>
                  <a:schemeClr val="dk1"/>
                </a:solidFill>
                <a:latin typeface="Calibri"/>
                <a:ea typeface="Calibri"/>
                <a:cs typeface="Calibri"/>
                <a:sym typeface="Calibri"/>
              </a:rPr>
              <a:t>event</a:t>
            </a:r>
            <a:r>
              <a:rPr b="0" i="0" lang="es-PE" sz="1200" u="none" cap="none" strike="noStrike">
                <a:solidFill>
                  <a:schemeClr val="dk1"/>
                </a:solidFill>
                <a:latin typeface="Calibri"/>
                <a:ea typeface="Calibri"/>
                <a:cs typeface="Calibri"/>
                <a:sym typeface="Calibri"/>
              </a:rPr>
              <a:t>) =&gt; seleccionarCategoria(event, index))</a:t>
            </a:r>
            <a:endParaRPr b="0" i="0" sz="1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p:txBody>
      </p:sp>
      <p:sp>
        <p:nvSpPr>
          <p:cNvPr id="118" name="Google Shape;118;p43"/>
          <p:cNvSpPr txBox="1"/>
          <p:nvPr/>
        </p:nvSpPr>
        <p:spPr>
          <a:xfrm>
            <a:off x="503238" y="2508054"/>
            <a:ext cx="7835462" cy="1723549"/>
          </a:xfrm>
          <a:prstGeom prst="rect">
            <a:avLst/>
          </a:prstGeom>
          <a:noFill/>
          <a:ln>
            <a:noFill/>
          </a:ln>
        </p:spPr>
        <p:txBody>
          <a:bodyPr anchorCtr="0" anchor="t" bIns="0" lIns="0" spcFirstLastPara="1" rIns="0" wrap="square" tIns="0">
            <a:spAutoFit/>
          </a:bodyPr>
          <a:lstStyle/>
          <a:p>
            <a:pPr indent="-171450" lvl="0" marL="171450"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querySelectorAll</a:t>
            </a:r>
            <a:r>
              <a:rPr b="0" i="0" lang="es-PE" sz="1400" u="none" cap="none" strike="noStrike">
                <a:solidFill>
                  <a:schemeClr val="dk1"/>
                </a:solidFill>
                <a:latin typeface="Calibri"/>
                <a:ea typeface="Calibri"/>
                <a:cs typeface="Calibri"/>
                <a:sym typeface="Calibri"/>
              </a:rPr>
              <a:t> devuelve una lista de elementos o arreglo que coincida con el criterio que se indica ente paréntesis.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forEach </a:t>
            </a:r>
            <a:r>
              <a:rPr b="0" i="0" lang="es-PE" sz="1400" u="none" cap="none" strike="noStrike">
                <a:solidFill>
                  <a:schemeClr val="dk1"/>
                </a:solidFill>
                <a:latin typeface="Calibri"/>
                <a:ea typeface="Calibri"/>
                <a:cs typeface="Calibri"/>
                <a:sym typeface="Calibri"/>
              </a:rPr>
              <a:t>permite ejecutar la función indicada por cada elemento  de la lista o arreglo al que se aplica.</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iLista</a:t>
            </a:r>
            <a:r>
              <a:rPr b="0" i="0" lang="es-PE" sz="1400" u="none" cap="none" strike="noStrike">
                <a:solidFill>
                  <a:schemeClr val="dk1"/>
                </a:solidFill>
                <a:latin typeface="Calibri"/>
                <a:ea typeface="Calibri"/>
                <a:cs typeface="Calibri"/>
                <a:sym typeface="Calibri"/>
              </a:rPr>
              <a:t> es un nombre de variable (cualquiera) que representa al elemento de la lista o arreglo que se está examinando.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index </a:t>
            </a:r>
            <a:r>
              <a:rPr b="0" i="0" lang="es-PE" sz="1400" u="none" cap="none" strike="noStrike">
                <a:solidFill>
                  <a:schemeClr val="dk1"/>
                </a:solidFill>
                <a:latin typeface="Calibri"/>
                <a:ea typeface="Calibri"/>
                <a:cs typeface="Calibri"/>
                <a:sym typeface="Calibri"/>
              </a:rPr>
              <a:t>es un nombre de variable (cualquiera) que representa al índice del elemento que se está examinando.</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event</a:t>
            </a:r>
            <a:r>
              <a:rPr b="0" i="0" lang="es-PE" sz="1400" u="none" cap="none" strike="noStrike">
                <a:solidFill>
                  <a:schemeClr val="dk1"/>
                </a:solidFill>
                <a:latin typeface="Calibri"/>
                <a:ea typeface="Calibri"/>
                <a:cs typeface="Calibri"/>
                <a:sym typeface="Calibri"/>
              </a:rPr>
              <a:t> permite pasar como parámetro al objeto que recibe el evento.</a:t>
            </a:r>
            <a:endParaRPr b="0" i="0" sz="1400" u="none" cap="none" strike="noStrike">
              <a:solidFill>
                <a:srgbClr val="000000"/>
              </a:solidFill>
              <a:latin typeface="Arial"/>
              <a:ea typeface="Arial"/>
              <a:cs typeface="Arial"/>
              <a:sym typeface="Arial"/>
            </a:endParaRPr>
          </a:p>
        </p:txBody>
      </p:sp>
      <p:sp>
        <p:nvSpPr>
          <p:cNvPr id="119" name="Google Shape;119;p43"/>
          <p:cNvSpPr/>
          <p:nvPr/>
        </p:nvSpPr>
        <p:spPr>
          <a:xfrm>
            <a:off x="503238" y="376232"/>
            <a:ext cx="51532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SELECCIÓN, CON JAVASCRIPT, DE UN ELEMENTO DE UNA TABLA MAESTRA</a:t>
            </a:r>
            <a:endParaRPr b="0" i="0" sz="1000" u="none" cap="none" strike="noStrike">
              <a:solidFill>
                <a:srgbClr val="A5A5A5"/>
              </a:solidFill>
              <a:latin typeface="Calibri"/>
              <a:ea typeface="Calibri"/>
              <a:cs typeface="Calibri"/>
              <a:sym typeface="Calibri"/>
            </a:endParaRPr>
          </a:p>
        </p:txBody>
      </p:sp>
      <p:sp>
        <p:nvSpPr>
          <p:cNvPr id="120" name="Google Shape;120;p43"/>
          <p:cNvSpPr txBox="1"/>
          <p:nvPr/>
        </p:nvSpPr>
        <p:spPr>
          <a:xfrm>
            <a:off x="503238" y="912813"/>
            <a:ext cx="4572000" cy="2215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b="1" i="0" lang="es-PE" sz="1600" u="none" cap="none" strike="noStrike">
                <a:solidFill>
                  <a:schemeClr val="dk1"/>
                </a:solidFill>
                <a:latin typeface="Calibri"/>
                <a:ea typeface="Calibri"/>
                <a:cs typeface="Calibri"/>
                <a:sym typeface="Calibri"/>
              </a:rPr>
              <a:t>APLICANDO EVENTOS A ELEMENTOS DE UN ARREGLO</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4"/>
          <p:cNvSpPr txBox="1"/>
          <p:nvPr/>
        </p:nvSpPr>
        <p:spPr>
          <a:xfrm>
            <a:off x="684213" y="1304077"/>
            <a:ext cx="3319725" cy="124136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const seleccionarCategoria = (event, index) =&gt;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console.log(categorias[index])</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if(event !== null){</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a:t>
            </a:r>
            <a:r>
              <a:rPr b="1" i="0" lang="es-PE" sz="1200" u="none" cap="none" strike="noStrike">
                <a:solidFill>
                  <a:schemeClr val="dk1"/>
                </a:solidFill>
                <a:latin typeface="Calibri"/>
                <a:ea typeface="Calibri"/>
                <a:cs typeface="Calibri"/>
                <a:sym typeface="Calibri"/>
              </a:rPr>
              <a:t>event.currentTarget.classList.add("active")</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126" name="Google Shape;126;p44"/>
          <p:cNvSpPr txBox="1"/>
          <p:nvPr/>
        </p:nvSpPr>
        <p:spPr>
          <a:xfrm>
            <a:off x="503237" y="2857500"/>
            <a:ext cx="8187147" cy="430887"/>
          </a:xfrm>
          <a:prstGeom prst="rect">
            <a:avLst/>
          </a:prstGeom>
          <a:noFill/>
          <a:ln>
            <a:noFill/>
          </a:ln>
        </p:spPr>
        <p:txBody>
          <a:bodyPr anchorCtr="0" anchor="t" bIns="0" lIns="0" spcFirstLastPara="1" rIns="0" wrap="square" tIns="0">
            <a:spAutoFit/>
          </a:bodyPr>
          <a:lstStyle/>
          <a:p>
            <a:pPr indent="-182563" lvl="0" marL="182563"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event.currentTarget </a:t>
            </a:r>
            <a:r>
              <a:rPr b="0" i="0" lang="es-PE" sz="1400" u="none" cap="none" strike="noStrike">
                <a:solidFill>
                  <a:schemeClr val="dk1"/>
                </a:solidFill>
                <a:latin typeface="Calibri"/>
                <a:ea typeface="Calibri"/>
                <a:cs typeface="Calibri"/>
                <a:sym typeface="Calibri"/>
              </a:rPr>
              <a:t>permite identificar al objeto que recibe el evento</a:t>
            </a:r>
            <a:endParaRPr b="0" i="0" sz="1400" u="none" cap="none" strike="noStrike">
              <a:solidFill>
                <a:srgbClr val="000000"/>
              </a:solidFill>
              <a:latin typeface="Arial"/>
              <a:ea typeface="Arial"/>
              <a:cs typeface="Arial"/>
              <a:sym typeface="Arial"/>
            </a:endParaRPr>
          </a:p>
          <a:p>
            <a:pPr indent="-182563" lvl="0" marL="182563" marR="0" rtl="0" algn="l">
              <a:lnSpc>
                <a:spcPct val="100000"/>
              </a:lnSpc>
              <a:spcBef>
                <a:spcPts val="0"/>
              </a:spcBef>
              <a:spcAft>
                <a:spcPts val="0"/>
              </a:spcAft>
              <a:buClr>
                <a:schemeClr val="dk1"/>
              </a:buClr>
              <a:buSzPts val="1400"/>
              <a:buFont typeface="Arial"/>
              <a:buChar char="•"/>
            </a:pPr>
            <a:r>
              <a:rPr b="1" i="0" lang="es-PE" sz="1400" u="none" cap="none" strike="noStrike">
                <a:solidFill>
                  <a:schemeClr val="dk1"/>
                </a:solidFill>
                <a:latin typeface="Calibri"/>
                <a:ea typeface="Calibri"/>
                <a:cs typeface="Calibri"/>
                <a:sym typeface="Calibri"/>
              </a:rPr>
              <a:t>classList.add("active")</a:t>
            </a:r>
            <a:r>
              <a:rPr b="0" i="0" lang="es-PE" sz="1400" u="none" cap="none" strike="noStrike">
                <a:solidFill>
                  <a:schemeClr val="dk1"/>
                </a:solidFill>
                <a:latin typeface="Calibri"/>
                <a:ea typeface="Calibri"/>
                <a:cs typeface="Calibri"/>
                <a:sym typeface="Calibri"/>
              </a:rPr>
              <a:t> añade a la lista de clases del objeto que recibe el evento la clase active.</a:t>
            </a:r>
            <a:endParaRPr b="0" i="0" sz="1400" u="none" cap="none" strike="noStrike">
              <a:solidFill>
                <a:srgbClr val="000000"/>
              </a:solidFill>
              <a:latin typeface="Arial"/>
              <a:ea typeface="Arial"/>
              <a:cs typeface="Arial"/>
              <a:sym typeface="Arial"/>
            </a:endParaRPr>
          </a:p>
        </p:txBody>
      </p:sp>
      <p:sp>
        <p:nvSpPr>
          <p:cNvPr id="127" name="Google Shape;127;p44"/>
          <p:cNvSpPr/>
          <p:nvPr/>
        </p:nvSpPr>
        <p:spPr>
          <a:xfrm>
            <a:off x="503238" y="376232"/>
            <a:ext cx="5153284"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SELECCIÓN, CON JAVASCRIPT, DE UN ELEMENTO DE UNA TABLA MAESTRA</a:t>
            </a:r>
            <a:endParaRPr b="0" i="0" sz="1000" u="none" cap="none" strike="noStrike">
              <a:solidFill>
                <a:srgbClr val="A5A5A5"/>
              </a:solidFill>
              <a:latin typeface="Calibri"/>
              <a:ea typeface="Calibri"/>
              <a:cs typeface="Calibri"/>
              <a:sym typeface="Calibri"/>
            </a:endParaRPr>
          </a:p>
        </p:txBody>
      </p:sp>
      <p:sp>
        <p:nvSpPr>
          <p:cNvPr id="128" name="Google Shape;128;p44"/>
          <p:cNvSpPr txBox="1"/>
          <p:nvPr/>
        </p:nvSpPr>
        <p:spPr>
          <a:xfrm>
            <a:off x="503237" y="916204"/>
            <a:ext cx="6719813" cy="2215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b="1" i="0" lang="es-PE" sz="1600" u="none" cap="none" strike="noStrike">
                <a:solidFill>
                  <a:schemeClr val="dk1"/>
                </a:solidFill>
                <a:latin typeface="Calibri"/>
                <a:ea typeface="Calibri"/>
                <a:cs typeface="Calibri"/>
                <a:sym typeface="Calibri"/>
              </a:rPr>
              <a:t>DETECTANDO EL OBJETO QUE RECIBE EVENTO DE UN ARREGLO DE OBJETOS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5"/>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5" name="Google Shape;135;p45"/>
          <p:cNvSpPr txBox="1"/>
          <p:nvPr/>
        </p:nvSpPr>
        <p:spPr>
          <a:xfrm>
            <a:off x="1008063" y="3169972"/>
            <a:ext cx="599355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chemeClr val="lt1"/>
                </a:solidFill>
                <a:latin typeface="Arial"/>
                <a:ea typeface="Arial"/>
                <a:cs typeface="Arial"/>
                <a:sym typeface="Arial"/>
              </a:rPr>
              <a:t>ENVÍO DE PARÁMETROS</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URL AL SERVICIO WEB</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CON EL API FETCH</a:t>
            </a:r>
            <a:endParaRPr/>
          </a:p>
        </p:txBody>
      </p:sp>
      <p:pic>
        <p:nvPicPr>
          <p:cNvPr id="136" name="Google Shape;136;p45"/>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6"/>
          <p:cNvSpPr txBox="1"/>
          <p:nvPr/>
        </p:nvSpPr>
        <p:spPr>
          <a:xfrm>
            <a:off x="503238" y="912813"/>
            <a:ext cx="6514800" cy="1175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let rutaServicio = "http://localhost/servicioisil/destino.php?variable1=valor1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600"/>
              <a:buFont typeface="Arial"/>
              <a:buNone/>
            </a:pPr>
            <a:r>
              <a:rPr b="1" i="0" lang="es-PE" sz="1600" u="none" cap="none" strike="noStrike">
                <a:solidFill>
                  <a:schemeClr val="dk1"/>
                </a:solidFill>
                <a:latin typeface="Calibri"/>
                <a:ea typeface="Calibri"/>
                <a:cs typeface="Calibri"/>
                <a:sym typeface="Calibri"/>
              </a:rPr>
              <a:t>fetch</a:t>
            </a:r>
            <a:r>
              <a:rPr b="0" i="0" lang="es-PE" sz="1600" u="none" cap="none" strike="noStrike">
                <a:solidFill>
                  <a:schemeClr val="dk1"/>
                </a:solidFill>
                <a:latin typeface="Calibri"/>
                <a:ea typeface="Calibri"/>
                <a:cs typeface="Calibri"/>
                <a:sym typeface="Calibri"/>
              </a:rPr>
              <a:t>(rutaServicio)</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71450" lvl="0" marL="171450" marR="0" rtl="0" algn="l">
              <a:lnSpc>
                <a:spcPct val="90000"/>
              </a:lnSpc>
              <a:spcBef>
                <a:spcPts val="75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Se </a:t>
            </a:r>
            <a:r>
              <a:rPr lang="es-PE" sz="1600">
                <a:solidFill>
                  <a:schemeClr val="dk1"/>
                </a:solidFill>
                <a:latin typeface="Calibri"/>
                <a:ea typeface="Calibri"/>
                <a:cs typeface="Calibri"/>
                <a:sym typeface="Calibri"/>
              </a:rPr>
              <a:t>concatena</a:t>
            </a:r>
            <a:r>
              <a:rPr b="0" i="0" lang="es-PE" sz="1600" u="none" cap="none" strike="noStrike">
                <a:solidFill>
                  <a:schemeClr val="dk1"/>
                </a:solidFill>
                <a:latin typeface="Calibri"/>
                <a:ea typeface="Calibri"/>
                <a:cs typeface="Calibri"/>
                <a:sym typeface="Calibri"/>
              </a:rPr>
              <a:t> en la ruta el parámetro URL.</a:t>
            </a:r>
            <a:endParaRPr b="0" i="0" sz="1400" u="none" cap="none" strike="noStrike">
              <a:solidFill>
                <a:srgbClr val="000000"/>
              </a:solidFill>
              <a:latin typeface="Arial"/>
              <a:ea typeface="Arial"/>
              <a:cs typeface="Arial"/>
              <a:sym typeface="Arial"/>
            </a:endParaRPr>
          </a:p>
        </p:txBody>
      </p:sp>
      <p:sp>
        <p:nvSpPr>
          <p:cNvPr id="142" name="Google Shape;142;p46"/>
          <p:cNvSpPr/>
          <p:nvPr/>
        </p:nvSpPr>
        <p:spPr>
          <a:xfrm>
            <a:off x="503238" y="376232"/>
            <a:ext cx="388937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ENVÍO DE PARÁMETROS URL AL SERVICIO WEB CON EL API FETCH</a:t>
            </a:r>
            <a:endParaRPr b="0" i="0" sz="1000" u="none" cap="none" strike="noStrike">
              <a:solidFill>
                <a:srgbClr val="A5A5A5"/>
              </a:solidFill>
              <a:latin typeface="Calibri"/>
              <a:ea typeface="Calibri"/>
              <a:cs typeface="Calibri"/>
              <a:sym typeface="Calibri"/>
            </a:endParaRPr>
          </a:p>
        </p:txBody>
      </p:sp>
      <p:pic>
        <p:nvPicPr>
          <p:cNvPr id="143" name="Google Shape;143;p46"/>
          <p:cNvPicPr preferRelativeResize="0"/>
          <p:nvPr/>
        </p:nvPicPr>
        <p:blipFill rotWithShape="1">
          <a:blip r:embed="rId3">
            <a:alphaModFix/>
          </a:blip>
          <a:srcRect b="0" l="0" r="0" t="0"/>
          <a:stretch/>
        </p:blipFill>
        <p:spPr>
          <a:xfrm>
            <a:off x="2269090" y="2181632"/>
            <a:ext cx="4605820" cy="30701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7"/>
          <p:cNvSpPr txBox="1"/>
          <p:nvPr/>
        </p:nvSpPr>
        <p:spPr>
          <a:xfrm>
            <a:off x="684213" y="1261410"/>
            <a:ext cx="3636927" cy="379279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&lt;?php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include 'DbConnect.php’;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$idcategoria = </a:t>
            </a:r>
            <a:r>
              <a:rPr b="1" i="0" lang="es-PE" sz="1300" u="none" cap="none" strike="noStrike">
                <a:solidFill>
                  <a:schemeClr val="dk1"/>
                </a:solidFill>
                <a:latin typeface="Calibri"/>
                <a:ea typeface="Calibri"/>
                <a:cs typeface="Calibri"/>
                <a:sym typeface="Calibri"/>
              </a:rPr>
              <a:t>$_GET["idcategoria"];</a:t>
            </a:r>
            <a:endParaRPr b="0" i="0" sz="13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$objDb = new DbConnect;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$cn = $objDb-&gt;connect();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$sql = "SELECT idproducto, nombre, precio</a:t>
            </a:r>
            <a:endParaRPr b="0" i="0" sz="1400" u="none" cap="none" strike="noStrike">
              <a:solidFill>
                <a:srgbClr val="000000"/>
              </a:solidFill>
              <a:latin typeface="Arial"/>
              <a:ea typeface="Arial"/>
              <a:cs typeface="Arial"/>
              <a:sym typeface="Arial"/>
            </a:endParaRPr>
          </a:p>
          <a:p>
            <a:pPr indent="0" lvl="2" marL="685800" marR="0" rtl="0" algn="l">
              <a:lnSpc>
                <a:spcPct val="90000"/>
              </a:lnSpc>
              <a:spcBef>
                <a:spcPts val="375"/>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            FROM productos </a:t>
            </a:r>
            <a:endParaRPr b="0" i="0" sz="1400" u="none" cap="none" strike="noStrike">
              <a:solidFill>
                <a:srgbClr val="000000"/>
              </a:solidFill>
              <a:latin typeface="Arial"/>
              <a:ea typeface="Arial"/>
              <a:cs typeface="Arial"/>
              <a:sym typeface="Arial"/>
            </a:endParaRPr>
          </a:p>
          <a:p>
            <a:pPr indent="0" lvl="2" marL="685800" marR="0" rtl="0" algn="l">
              <a:lnSpc>
                <a:spcPct val="90000"/>
              </a:lnSpc>
              <a:spcBef>
                <a:spcPts val="375"/>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            WHERE idcategoria = $idcategoria</a:t>
            </a:r>
            <a:endParaRPr b="0" i="0" sz="1400" u="none" cap="none" strike="noStrike">
              <a:solidFill>
                <a:srgbClr val="000000"/>
              </a:solidFill>
              <a:latin typeface="Arial"/>
              <a:ea typeface="Arial"/>
              <a:cs typeface="Arial"/>
              <a:sym typeface="Arial"/>
            </a:endParaRPr>
          </a:p>
          <a:p>
            <a:pPr indent="0" lvl="2" marL="685800" marR="0" rtl="0" algn="l">
              <a:lnSpc>
                <a:spcPct val="90000"/>
              </a:lnSpc>
              <a:spcBef>
                <a:spcPts val="375"/>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            ORDER BY nombre";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$rs = $cn-&gt;prepare($sql);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$rs-&gt;execute();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$rows = $rs-&gt;fetchAll(PDO::FETCH_ASSOC);</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echo json_encode($rows);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400"/>
              <a:buFont typeface="Arial"/>
              <a:buNone/>
            </a:pPr>
            <a:r>
              <a:rPr b="0" i="0" lang="es-PE" sz="1300" u="none" cap="none" strike="noStrike">
                <a:solidFill>
                  <a:schemeClr val="dk1"/>
                </a:solidFill>
                <a:latin typeface="Calibri"/>
                <a:ea typeface="Calibri"/>
                <a:cs typeface="Calibri"/>
                <a:sym typeface="Calibri"/>
              </a:rPr>
              <a:t>?&gt;</a:t>
            </a:r>
            <a:endParaRPr b="0" i="0" sz="1400" u="none" cap="none" strike="noStrike">
              <a:solidFill>
                <a:srgbClr val="000000"/>
              </a:solidFill>
              <a:latin typeface="Arial"/>
              <a:ea typeface="Arial"/>
              <a:cs typeface="Arial"/>
              <a:sym typeface="Arial"/>
            </a:endParaRPr>
          </a:p>
        </p:txBody>
      </p:sp>
      <p:sp>
        <p:nvSpPr>
          <p:cNvPr id="149" name="Google Shape;149;p47"/>
          <p:cNvSpPr/>
          <p:nvPr/>
        </p:nvSpPr>
        <p:spPr>
          <a:xfrm>
            <a:off x="503238" y="376232"/>
            <a:ext cx="388937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ENVÍO DE PARÁMETROS URL AL SERVICIO WEB CON EL API FETCH</a:t>
            </a:r>
            <a:endParaRPr b="0" i="0" sz="1000" u="none" cap="none" strike="noStrike">
              <a:solidFill>
                <a:srgbClr val="A5A5A5"/>
              </a:solidFill>
              <a:latin typeface="Calibri"/>
              <a:ea typeface="Calibri"/>
              <a:cs typeface="Calibri"/>
              <a:sym typeface="Calibri"/>
            </a:endParaRPr>
          </a:p>
        </p:txBody>
      </p:sp>
      <p:sp>
        <p:nvSpPr>
          <p:cNvPr id="150" name="Google Shape;150;p47"/>
          <p:cNvSpPr txBox="1"/>
          <p:nvPr/>
        </p:nvSpPr>
        <p:spPr>
          <a:xfrm>
            <a:off x="503238" y="912813"/>
            <a:ext cx="4572000"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000000"/>
                </a:solidFill>
                <a:latin typeface="Calibri"/>
                <a:ea typeface="Calibri"/>
                <a:cs typeface="Calibri"/>
                <a:sym typeface="Calibri"/>
              </a:rPr>
              <a:t>SERVICIO WEB QUE RECIBE PARÁMETROS URL</a:t>
            </a:r>
            <a:endParaRPr b="0" i="0" sz="1600" u="none" cap="none" strike="noStrike">
              <a:solidFill>
                <a:srgbClr val="000000"/>
              </a:solidFill>
              <a:latin typeface="Arial"/>
              <a:ea typeface="Arial"/>
              <a:cs typeface="Arial"/>
              <a:sym typeface="Arial"/>
            </a:endParaRPr>
          </a:p>
        </p:txBody>
      </p:sp>
      <p:pic>
        <p:nvPicPr>
          <p:cNvPr id="151" name="Google Shape;151;p47"/>
          <p:cNvPicPr preferRelativeResize="0"/>
          <p:nvPr/>
        </p:nvPicPr>
        <p:blipFill rotWithShape="1">
          <a:blip r:embed="rId3">
            <a:alphaModFix/>
          </a:blip>
          <a:srcRect b="0" l="0" r="32230" t="0"/>
          <a:stretch/>
        </p:blipFill>
        <p:spPr>
          <a:xfrm>
            <a:off x="4751387" y="912813"/>
            <a:ext cx="4392613" cy="432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8"/>
          <p:cNvSpPr txBox="1"/>
          <p:nvPr/>
        </p:nvSpPr>
        <p:spPr>
          <a:xfrm>
            <a:off x="684213" y="1401172"/>
            <a:ext cx="6220840" cy="159325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let rutaServicio = "http://localhost/servicioisil/productos.php?idcategoria=" + idcategoria</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        fetch(rutaServicio)</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            .then(response =&gt; response.json())</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            .then(data =&gt;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                console.log(data)</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300"/>
              <a:buFont typeface="Arial"/>
              <a:buNone/>
            </a:pPr>
            <a:r>
              <a:rPr b="0" i="0" lang="es-PE" sz="1300" u="none" cap="none" strike="noStrike">
                <a:solidFill>
                  <a:schemeClr val="dk1"/>
                </a:solidFill>
                <a:latin typeface="Calibri"/>
                <a:ea typeface="Calibri"/>
                <a:cs typeface="Calibri"/>
                <a:sym typeface="Calibri"/>
              </a:rPr>
              <a:t>})</a:t>
            </a:r>
            <a:endParaRPr b="0" i="0" sz="3200" u="none" cap="none" strike="noStrike">
              <a:solidFill>
                <a:schemeClr val="dk1"/>
              </a:solidFill>
              <a:latin typeface="Calibri"/>
              <a:ea typeface="Calibri"/>
              <a:cs typeface="Calibri"/>
              <a:sym typeface="Calibri"/>
            </a:endParaRPr>
          </a:p>
        </p:txBody>
      </p:sp>
      <p:sp>
        <p:nvSpPr>
          <p:cNvPr id="157" name="Google Shape;157;p48"/>
          <p:cNvSpPr/>
          <p:nvPr/>
        </p:nvSpPr>
        <p:spPr>
          <a:xfrm>
            <a:off x="503238" y="376232"/>
            <a:ext cx="388937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ENVÍO DE PARÁMETROS URL AL SERVICIO WEB CON EL API FETCH</a:t>
            </a:r>
            <a:endParaRPr b="0" i="0" sz="1000" u="none" cap="none" strike="noStrike">
              <a:solidFill>
                <a:srgbClr val="A5A5A5"/>
              </a:solidFill>
              <a:latin typeface="Calibri"/>
              <a:ea typeface="Calibri"/>
              <a:cs typeface="Calibri"/>
              <a:sym typeface="Calibri"/>
            </a:endParaRPr>
          </a:p>
        </p:txBody>
      </p:sp>
      <p:sp>
        <p:nvSpPr>
          <p:cNvPr id="158" name="Google Shape;158;p48"/>
          <p:cNvSpPr txBox="1"/>
          <p:nvPr/>
        </p:nvSpPr>
        <p:spPr>
          <a:xfrm>
            <a:off x="503238" y="912813"/>
            <a:ext cx="4572000" cy="24622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rgbClr val="000000"/>
                </a:solidFill>
                <a:latin typeface="Calibri"/>
                <a:ea typeface="Calibri"/>
                <a:cs typeface="Calibri"/>
                <a:sym typeface="Calibri"/>
              </a:rPr>
              <a:t>ENVÍO DE PARÁMETROS URL DINÁMICAMENTE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9"/>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5" name="Google Shape;165;p49"/>
          <p:cNvSpPr txBox="1"/>
          <p:nvPr/>
        </p:nvSpPr>
        <p:spPr>
          <a:xfrm>
            <a:off x="1008063" y="3169972"/>
            <a:ext cx="599355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chemeClr val="lt1"/>
                </a:solidFill>
                <a:latin typeface="Arial"/>
                <a:ea typeface="Arial"/>
                <a:cs typeface="Arial"/>
                <a:sym typeface="Arial"/>
              </a:rPr>
              <a:t>MUESTRA DE DATOS</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DEL DETALLE EN GRID</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CARD DE BOOTSTRAP</a:t>
            </a:r>
            <a:endParaRPr/>
          </a:p>
        </p:txBody>
      </p:sp>
      <p:pic>
        <p:nvPicPr>
          <p:cNvPr id="166" name="Google Shape;166;p49"/>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0"/>
          <p:cNvSpPr txBox="1"/>
          <p:nvPr/>
        </p:nvSpPr>
        <p:spPr>
          <a:xfrm>
            <a:off x="503238" y="912813"/>
            <a:ext cx="6724481" cy="118494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s-PE" sz="1600" u="none" cap="none" strike="noStrike">
                <a:solidFill>
                  <a:srgbClr val="000000"/>
                </a:solidFill>
                <a:latin typeface="Calibri"/>
                <a:ea typeface="Calibri"/>
                <a:cs typeface="Calibri"/>
                <a:sym typeface="Calibri"/>
              </a:rPr>
              <a:t>GRID CARD DE BOOTSTRAP</a:t>
            </a:r>
            <a:endParaRPr b="0" i="0" sz="1600" u="none" cap="none" strike="noStrike">
              <a:solidFill>
                <a:srgbClr val="000000"/>
              </a:solidFill>
              <a:latin typeface="Arial"/>
              <a:ea typeface="Arial"/>
              <a:cs typeface="Arial"/>
              <a:sym typeface="Arial"/>
            </a:endParaRPr>
          </a:p>
          <a:p>
            <a:pPr indent="-177800" lvl="0" marL="177800" marR="0" rtl="0" algn="l">
              <a:lnSpc>
                <a:spcPct val="90000"/>
              </a:lnSpc>
              <a:spcBef>
                <a:spcPts val="600"/>
              </a:spcBef>
              <a:spcAft>
                <a:spcPts val="0"/>
              </a:spcAft>
              <a:buClr>
                <a:schemeClr val="dk1"/>
              </a:buClr>
              <a:buSzPts val="1400"/>
              <a:buFont typeface="Arial"/>
              <a:buChar char="•"/>
            </a:pPr>
            <a:r>
              <a:rPr b="0" i="0" lang="es-PE" sz="1600" u="none" cap="none" strike="noStrike">
                <a:solidFill>
                  <a:schemeClr val="dk1"/>
                </a:solidFill>
                <a:latin typeface="Calibri"/>
                <a:ea typeface="Calibri"/>
                <a:cs typeface="Calibri"/>
                <a:sym typeface="Calibri"/>
              </a:rPr>
              <a:t>Bootstrap ofrece el componente Card que se puede mostrar en una cuadrícula o Grid de acuerdo con su documentación:</a:t>
            </a:r>
            <a:endParaRPr b="0" i="0" sz="1400" u="none" cap="none" strike="noStrike">
              <a:solidFill>
                <a:srgbClr val="000000"/>
              </a:solidFill>
              <a:latin typeface="Arial"/>
              <a:ea typeface="Arial"/>
              <a:cs typeface="Arial"/>
              <a:sym typeface="Arial"/>
            </a:endParaRPr>
          </a:p>
          <a:p>
            <a:pPr indent="-177800" lvl="0" marL="177800" marR="0" rtl="0" algn="l">
              <a:lnSpc>
                <a:spcPct val="90000"/>
              </a:lnSpc>
              <a:spcBef>
                <a:spcPts val="0"/>
              </a:spcBef>
              <a:spcAft>
                <a:spcPts val="0"/>
              </a:spcAft>
              <a:buClr>
                <a:schemeClr val="dk1"/>
              </a:buClr>
              <a:buSzPts val="1400"/>
              <a:buFont typeface="Arial"/>
              <a:buNone/>
            </a:pPr>
            <a:r>
              <a:t/>
            </a:r>
            <a:endParaRPr b="0" i="0" sz="1600" u="none" cap="none" strike="noStrike">
              <a:solidFill>
                <a:schemeClr val="dk1"/>
              </a:solidFill>
              <a:latin typeface="Calibri"/>
              <a:ea typeface="Calibri"/>
              <a:cs typeface="Calibri"/>
              <a:sym typeface="Calibri"/>
            </a:endParaRPr>
          </a:p>
          <a:p>
            <a:pPr indent="-177800" lvl="0" marL="177800" marR="0" rtl="0" algn="l">
              <a:lnSpc>
                <a:spcPct val="90000"/>
              </a:lnSpc>
              <a:spcBef>
                <a:spcPts val="0"/>
              </a:spcBef>
              <a:spcAft>
                <a:spcPts val="0"/>
              </a:spcAft>
              <a:buClr>
                <a:schemeClr val="dk1"/>
              </a:buClr>
              <a:buSzPts val="1400"/>
              <a:buFont typeface="Arial"/>
              <a:buChar char="•"/>
            </a:pP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https://getbootstrap.com/docs/5.3/components/card/#grid-cards</a:t>
            </a:r>
            <a:endParaRPr b="0" i="0" sz="1300" u="none" cap="none" strike="noStrike">
              <a:solidFill>
                <a:schemeClr val="dk1"/>
              </a:solidFill>
              <a:latin typeface="Calibri"/>
              <a:ea typeface="Calibri"/>
              <a:cs typeface="Calibri"/>
              <a:sym typeface="Calibri"/>
            </a:endParaRPr>
          </a:p>
        </p:txBody>
      </p:sp>
      <p:sp>
        <p:nvSpPr>
          <p:cNvPr id="172" name="Google Shape;172;p50"/>
          <p:cNvSpPr txBox="1"/>
          <p:nvPr/>
        </p:nvSpPr>
        <p:spPr>
          <a:xfrm>
            <a:off x="684213" y="2171798"/>
            <a:ext cx="5812989" cy="3123892"/>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750"/>
              </a:spcBef>
              <a:spcAft>
                <a:spcPts val="0"/>
              </a:spcAft>
              <a:buClr>
                <a:schemeClr val="dk1"/>
              </a:buClr>
              <a:buSzPts val="1250"/>
              <a:buFont typeface="Arial"/>
              <a:buNone/>
            </a:pPr>
            <a:r>
              <a:rPr b="0" i="0" lang="es-PE" sz="1000" u="none" cap="none" strike="noStrike">
                <a:solidFill>
                  <a:schemeClr val="dk1"/>
                </a:solidFill>
                <a:latin typeface="Calibri"/>
                <a:ea typeface="Calibri"/>
                <a:cs typeface="Calibri"/>
                <a:sym typeface="Calibri"/>
              </a:rPr>
              <a:t>&lt;div class="row row-cols-1 row-cols-md-2 g-4"&gt;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250"/>
              <a:buFont typeface="Arial"/>
              <a:buNone/>
            </a:pPr>
            <a:r>
              <a:rPr b="0" i="0" lang="es-PE" sz="1000" u="none" cap="none" strike="noStrike">
                <a:solidFill>
                  <a:schemeClr val="dk1"/>
                </a:solidFill>
                <a:latin typeface="Calibri"/>
                <a:ea typeface="Calibri"/>
                <a:cs typeface="Calibri"/>
                <a:sym typeface="Calibri"/>
              </a:rPr>
              <a:t>  </a:t>
            </a:r>
            <a:r>
              <a:rPr b="1" i="0" lang="es-PE" sz="1000" u="none" cap="none" strike="noStrike">
                <a:solidFill>
                  <a:schemeClr val="dk1"/>
                </a:solidFill>
                <a:latin typeface="Calibri"/>
                <a:ea typeface="Calibri"/>
                <a:cs typeface="Calibri"/>
                <a:sym typeface="Calibri"/>
              </a:rPr>
              <a:t>&lt;div class="col"&gt;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&lt;div class="card"&gt;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&lt;img src="..." class="card-img-top" alt="..."&gt;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&lt;div class="card-body"&gt;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&lt;h5 class="card-title"&gt;Card title&lt;/h5&gt;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&lt;p class="card-text"&gt;This is a longer card with supporting text below as a natural lead-in to additional content. This content is a little bit longer.&lt;/p&gt;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&lt;/div&gt;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&lt;/div&gt;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1" i="0" lang="es-PE" sz="1000" u="none" cap="none" strike="noStrike">
                <a:solidFill>
                  <a:schemeClr val="dk1"/>
                </a:solidFill>
                <a:latin typeface="Calibri"/>
                <a:ea typeface="Calibri"/>
                <a:cs typeface="Calibri"/>
                <a:sym typeface="Calibri"/>
              </a:rPr>
              <a:t>  &lt;/div&gt;</a:t>
            </a:r>
            <a:endParaRPr b="0" i="0" sz="10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50"/>
              <a:buFont typeface="Arial"/>
              <a:buNone/>
            </a:pPr>
            <a:r>
              <a:rPr b="0" i="0" lang="es-PE" sz="1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50"/>
              </a:spcBef>
              <a:spcAft>
                <a:spcPts val="0"/>
              </a:spcAft>
              <a:buClr>
                <a:schemeClr val="dk1"/>
              </a:buClr>
              <a:buSzPts val="1250"/>
              <a:buFont typeface="Arial"/>
              <a:buNone/>
            </a:pPr>
            <a:r>
              <a:rPr b="0" i="0" lang="es-PE" sz="1000" u="none" cap="none" strike="noStrike">
                <a:solidFill>
                  <a:schemeClr val="dk1"/>
                </a:solidFill>
                <a:latin typeface="Calibri"/>
                <a:ea typeface="Calibri"/>
                <a:cs typeface="Calibri"/>
                <a:sym typeface="Calibri"/>
              </a:rPr>
              <a:t>&lt;/div&gt;</a:t>
            </a:r>
            <a:endParaRPr b="0" i="0" sz="1400" u="none" cap="none" strike="noStrike">
              <a:solidFill>
                <a:srgbClr val="000000"/>
              </a:solidFill>
              <a:latin typeface="Arial"/>
              <a:ea typeface="Arial"/>
              <a:cs typeface="Arial"/>
              <a:sym typeface="Arial"/>
            </a:endParaRPr>
          </a:p>
        </p:txBody>
      </p:sp>
      <p:sp>
        <p:nvSpPr>
          <p:cNvPr id="173" name="Google Shape;173;p50"/>
          <p:cNvSpPr/>
          <p:nvPr/>
        </p:nvSpPr>
        <p:spPr>
          <a:xfrm>
            <a:off x="503238" y="376232"/>
            <a:ext cx="388937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MUESTRA DE DATOS DEL DETALLE EN GRID CARDS DE BOOTSTRAP</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p:nvPr/>
        </p:nvSpPr>
        <p:spPr>
          <a:xfrm>
            <a:off x="0" y="1"/>
            <a:ext cx="9144000" cy="5715000"/>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36" name="Google Shape;36;p1"/>
          <p:cNvPicPr preferRelativeResize="0"/>
          <p:nvPr/>
        </p:nvPicPr>
        <p:blipFill rotWithShape="1">
          <a:blip r:embed="rId3">
            <a:alphaModFix/>
          </a:blip>
          <a:srcRect b="0" l="0" r="0" t="0"/>
          <a:stretch/>
        </p:blipFill>
        <p:spPr>
          <a:xfrm>
            <a:off x="1" y="946969"/>
            <a:ext cx="2072213" cy="3898064"/>
          </a:xfrm>
          <a:prstGeom prst="rect">
            <a:avLst/>
          </a:prstGeom>
          <a:noFill/>
          <a:ln>
            <a:noFill/>
          </a:ln>
        </p:spPr>
      </p:pic>
      <p:sp>
        <p:nvSpPr>
          <p:cNvPr id="37" name="Google Shape;37;p1"/>
          <p:cNvSpPr/>
          <p:nvPr/>
        </p:nvSpPr>
        <p:spPr>
          <a:xfrm>
            <a:off x="149817" y="3724759"/>
            <a:ext cx="1037633" cy="1069383"/>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8" name="Google Shape;38;p1"/>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0" i="0" lang="es-PE" sz="3300" u="none" cap="none" strike="noStrike">
                <a:solidFill>
                  <a:schemeClr val="lt1"/>
                </a:solidFill>
                <a:latin typeface="Arial"/>
                <a:ea typeface="Arial"/>
                <a:cs typeface="Arial"/>
                <a:sym typeface="Arial"/>
              </a:rPr>
              <a:t>INTRODUCCIÓN</a:t>
            </a:r>
            <a:endParaRPr/>
          </a:p>
          <a:p>
            <a:pPr indent="0" lvl="0" marL="0" marR="0" rtl="0" algn="l">
              <a:lnSpc>
                <a:spcPct val="80000"/>
              </a:lnSpc>
              <a:spcBef>
                <a:spcPts val="0"/>
              </a:spcBef>
              <a:spcAft>
                <a:spcPts val="0"/>
              </a:spcAft>
              <a:buNone/>
            </a:pPr>
            <a:r>
              <a:rPr b="1" i="0" lang="es-PE" sz="3300" u="none" cap="none" strike="noStrike">
                <a:solidFill>
                  <a:schemeClr val="lt1"/>
                </a:solidFill>
                <a:latin typeface="Arial"/>
                <a:ea typeface="Arial"/>
                <a:cs typeface="Arial"/>
                <a:sym typeface="Arial"/>
              </a:rPr>
              <a:t>DE LA SESIÓN</a:t>
            </a:r>
            <a:endParaRPr/>
          </a:p>
        </p:txBody>
      </p:sp>
      <p:pic>
        <p:nvPicPr>
          <p:cNvPr id="39" name="Google Shape;39;p1"/>
          <p:cNvPicPr preferRelativeResize="0"/>
          <p:nvPr/>
        </p:nvPicPr>
        <p:blipFill rotWithShape="1">
          <a:blip r:embed="rId4">
            <a:alphaModFix amt="16000"/>
          </a:blip>
          <a:srcRect b="0" l="0" r="0" t="0"/>
          <a:stretch/>
        </p:blipFill>
        <p:spPr>
          <a:xfrm>
            <a:off x="334433" y="3817749"/>
            <a:ext cx="809264" cy="809264"/>
          </a:xfrm>
          <a:prstGeom prst="rect">
            <a:avLst/>
          </a:prstGeom>
          <a:noFill/>
          <a:ln>
            <a:noFill/>
          </a:ln>
        </p:spPr>
      </p:pic>
      <p:pic>
        <p:nvPicPr>
          <p:cNvPr id="40" name="Google Shape;40;p1"/>
          <p:cNvPicPr preferRelativeResize="0"/>
          <p:nvPr/>
        </p:nvPicPr>
        <p:blipFill rotWithShape="1">
          <a:blip r:embed="rId5">
            <a:alphaModFix/>
          </a:blip>
          <a:srcRect b="0" l="0" r="0" t="0"/>
          <a:stretch/>
        </p:blipFill>
        <p:spPr>
          <a:xfrm>
            <a:off x="2528619" y="2194222"/>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1"/>
          <p:cNvSpPr txBox="1"/>
          <p:nvPr/>
        </p:nvSpPr>
        <p:spPr>
          <a:xfrm>
            <a:off x="503238" y="912813"/>
            <a:ext cx="6724481" cy="221599"/>
          </a:xfrm>
          <a:prstGeom prst="rect">
            <a:avLst/>
          </a:prstGeom>
          <a:noFill/>
          <a:ln>
            <a:noFill/>
          </a:ln>
        </p:spPr>
        <p:txBody>
          <a:bodyPr anchorCtr="0" anchor="t" bIns="0" lIns="0" spcFirstLastPara="1" rIns="0" wrap="square" tIns="0">
            <a:spAutoFit/>
          </a:bodyPr>
          <a:lstStyle/>
          <a:p>
            <a:pPr indent="-177800" lvl="0" marL="177800" marR="0" rtl="0" algn="l">
              <a:lnSpc>
                <a:spcPct val="9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Examinando el arreglo con map, se generan cards dentro de una cuadrícula.</a:t>
            </a:r>
            <a:endParaRPr b="0" i="0" sz="1300" u="none" cap="none" strike="noStrike">
              <a:solidFill>
                <a:schemeClr val="dk1"/>
              </a:solidFill>
              <a:latin typeface="Calibri"/>
              <a:ea typeface="Calibri"/>
              <a:cs typeface="Calibri"/>
              <a:sym typeface="Calibri"/>
            </a:endParaRPr>
          </a:p>
        </p:txBody>
      </p:sp>
      <p:sp>
        <p:nvSpPr>
          <p:cNvPr id="179" name="Google Shape;179;p51"/>
          <p:cNvSpPr txBox="1"/>
          <p:nvPr/>
        </p:nvSpPr>
        <p:spPr>
          <a:xfrm>
            <a:off x="684213" y="1318197"/>
            <a:ext cx="5745004" cy="3483990"/>
          </a:xfrm>
          <a:prstGeom prst="rect">
            <a:avLst/>
          </a:prstGeom>
          <a:noFill/>
          <a:ln>
            <a:noFill/>
          </a:ln>
        </p:spPr>
        <p:txBody>
          <a:bodyPr anchorCtr="0" anchor="t" bIns="0" lIns="0" spcFirstLastPara="1" rIns="0" wrap="square" tIns="0">
            <a:spAutoFit/>
          </a:bodyPr>
          <a:lstStyle/>
          <a:p>
            <a:pPr indent="-171450" lvl="0" marL="171450" marR="0" rtl="0" algn="l">
              <a:lnSpc>
                <a:spcPct val="90000"/>
              </a:lnSpc>
              <a:spcBef>
                <a:spcPts val="0"/>
              </a:spcBef>
              <a:spcAft>
                <a:spcPts val="0"/>
              </a:spcAft>
              <a:buClr>
                <a:schemeClr val="dk1"/>
              </a:buClr>
              <a:buSzPts val="1200"/>
              <a:buFont typeface="Arial"/>
              <a:buChar char="•"/>
            </a:pPr>
            <a:r>
              <a:rPr b="0" i="0" lang="es-PE" sz="1200" u="none" cap="none" strike="noStrike">
                <a:solidFill>
                  <a:schemeClr val="dk1"/>
                </a:solidFill>
                <a:latin typeface="Calibri"/>
                <a:ea typeface="Calibri"/>
                <a:cs typeface="Calibri"/>
                <a:sym typeface="Calibri"/>
              </a:rPr>
              <a:t>let contenidoCuadricula =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productos.map(item =&gt;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let rutaImagen = "http://localhost/servicioisil/" + item.imagen</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let card = "&lt;div class='col'&gt;"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"&lt;div class=</a:t>
            </a:r>
            <a:r>
              <a:rPr b="1" i="0" lang="es-PE" sz="1200" u="none" cap="none" strike="noStrike">
                <a:solidFill>
                  <a:schemeClr val="dk1"/>
                </a:solidFill>
                <a:latin typeface="Calibri"/>
                <a:ea typeface="Calibri"/>
                <a:cs typeface="Calibri"/>
                <a:sym typeface="Calibri"/>
              </a:rPr>
              <a:t>'card</a:t>
            </a:r>
            <a:r>
              <a:rPr b="0" i="0" lang="es-PE" sz="1200" u="none" cap="none" strike="noStrike">
                <a:solidFill>
                  <a:schemeClr val="dk1"/>
                </a:solidFill>
                <a:latin typeface="Calibri"/>
                <a:ea typeface="Calibri"/>
                <a:cs typeface="Calibri"/>
                <a:sym typeface="Calibri"/>
              </a:rPr>
              <a:t>'&gt;"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"&lt;img src='"+ rutaImagen + "' class='card-img-top' alt='...'&gt;"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"&lt;div class='card-body'&gt;"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"&lt;p class='card-title text-center'&gt;" + item.nombre + "&lt;/p&gt;"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"&lt;p class='card-text text-center'&gt; S/ " + precio.toFixed(2) + &lt;/p&gt;"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card += "&lt;/div&gt;&lt;/div&gt;&lt;/div&gt;"</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contenidoCuadricula += card</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750"/>
              </a:spcBef>
              <a:spcAft>
                <a:spcPts val="0"/>
              </a:spcAft>
              <a:buClr>
                <a:schemeClr val="dk1"/>
              </a:buClr>
              <a:buSzPts val="1200"/>
              <a:buFont typeface="Arial"/>
              <a:buNone/>
            </a:pPr>
            <a:r>
              <a:rPr b="0" i="0" lang="es-PE" sz="1200" u="none" cap="none" strike="noStrike">
                <a:solidFill>
                  <a:schemeClr val="dk1"/>
                </a:solidFill>
                <a:latin typeface="Calibri"/>
                <a:ea typeface="Calibri"/>
                <a:cs typeface="Calibri"/>
                <a:sym typeface="Calibri"/>
              </a:rPr>
              <a:t>        document.getElementById("grid-card-productos").innerHTML = contenidoCuadricula</a:t>
            </a:r>
            <a:endParaRPr b="0" i="0" sz="3200" u="none" cap="none" strike="noStrike">
              <a:solidFill>
                <a:schemeClr val="dk1"/>
              </a:solidFill>
              <a:latin typeface="Calibri"/>
              <a:ea typeface="Calibri"/>
              <a:cs typeface="Calibri"/>
              <a:sym typeface="Calibri"/>
            </a:endParaRPr>
          </a:p>
        </p:txBody>
      </p:sp>
      <p:sp>
        <p:nvSpPr>
          <p:cNvPr id="180" name="Google Shape;180;p51"/>
          <p:cNvSpPr/>
          <p:nvPr/>
        </p:nvSpPr>
        <p:spPr>
          <a:xfrm>
            <a:off x="503238" y="376232"/>
            <a:ext cx="3889375"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MUESTRA DE DATOS DEL DETALLE EN GRID CARDS DE BOOTSTRAP</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p:nvPr/>
        </p:nvSpPr>
        <p:spPr>
          <a:xfrm>
            <a:off x="0" y="0"/>
            <a:ext cx="9144000" cy="5715000"/>
          </a:xfrm>
          <a:prstGeom prst="rect">
            <a:avLst/>
          </a:prstGeom>
          <a:solidFill>
            <a:srgbClr val="654E9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86" name="Google Shape;186;p3"/>
          <p:cNvGrpSpPr/>
          <p:nvPr/>
        </p:nvGrpSpPr>
        <p:grpSpPr>
          <a:xfrm>
            <a:off x="2506315" y="2194222"/>
            <a:ext cx="4581728" cy="1326557"/>
            <a:chOff x="2403187" y="2211377"/>
            <a:chExt cx="4581728" cy="1326557"/>
          </a:xfrm>
        </p:grpSpPr>
        <p:sp>
          <p:nvSpPr>
            <p:cNvPr id="187" name="Google Shape;187;p3"/>
            <p:cNvSpPr txBox="1"/>
            <p:nvPr/>
          </p:nvSpPr>
          <p:spPr>
            <a:xfrm>
              <a:off x="2403187"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3600" u="none" cap="none" strike="noStrike">
                  <a:solidFill>
                    <a:schemeClr val="lt1"/>
                  </a:solidFill>
                  <a:latin typeface="Arial"/>
                  <a:ea typeface="Arial"/>
                  <a:cs typeface="Arial"/>
                  <a:sym typeface="Arial"/>
                </a:rPr>
                <a:t>CONCLUSIONES</a:t>
              </a:r>
              <a:br>
                <a:rPr b="0" i="0" lang="es-PE" sz="3600" u="none" cap="none" strike="noStrike">
                  <a:solidFill>
                    <a:schemeClr val="lt1"/>
                  </a:solidFill>
                  <a:latin typeface="Arial"/>
                  <a:ea typeface="Arial"/>
                  <a:cs typeface="Arial"/>
                  <a:sym typeface="Arial"/>
                </a:rPr>
              </a:br>
              <a:r>
                <a:rPr b="1" i="0" lang="es-PE" sz="3600" u="none" cap="none" strike="noStrike">
                  <a:solidFill>
                    <a:schemeClr val="lt1"/>
                  </a:solidFill>
                  <a:latin typeface="Arial"/>
                  <a:ea typeface="Arial"/>
                  <a:cs typeface="Arial"/>
                  <a:sym typeface="Arial"/>
                </a:rPr>
                <a:t>MÁS REFERENCIAS</a:t>
              </a:r>
              <a:endParaRPr/>
            </a:p>
          </p:txBody>
        </p:sp>
        <p:pic>
          <p:nvPicPr>
            <p:cNvPr id="188" name="Google Shape;188;p3"/>
            <p:cNvPicPr preferRelativeResize="0"/>
            <p:nvPr/>
          </p:nvPicPr>
          <p:blipFill rotWithShape="1">
            <a:blip r:embed="rId3">
              <a:alphaModFix/>
            </a:blip>
            <a:srcRect b="0" l="0" r="0" t="0"/>
            <a:stretch/>
          </p:blipFill>
          <p:spPr>
            <a:xfrm>
              <a:off x="2425491" y="2211377"/>
              <a:ext cx="202176" cy="208211"/>
            </a:xfrm>
            <a:prstGeom prst="rect">
              <a:avLst/>
            </a:prstGeom>
            <a:noFill/>
            <a:ln>
              <a:noFill/>
            </a:ln>
          </p:spPr>
        </p:pic>
      </p:grpSp>
      <p:pic>
        <p:nvPicPr>
          <p:cNvPr id="189" name="Google Shape;189;p3"/>
          <p:cNvPicPr preferRelativeResize="0"/>
          <p:nvPr/>
        </p:nvPicPr>
        <p:blipFill rotWithShape="1">
          <a:blip r:embed="rId4">
            <a:alphaModFix/>
          </a:blip>
          <a:srcRect b="0" l="0" r="0" t="0"/>
          <a:stretch/>
        </p:blipFill>
        <p:spPr>
          <a:xfrm>
            <a:off x="-1253" y="946969"/>
            <a:ext cx="2072214" cy="38980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2"/>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6" name="Google Shape;196;p52"/>
          <p:cNvSpPr txBox="1"/>
          <p:nvPr/>
        </p:nvSpPr>
        <p:spPr>
          <a:xfrm>
            <a:off x="1279545" y="912813"/>
            <a:ext cx="5705454" cy="215443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La cláusula WHERE permite filtrar datos basados en condiciones lógicas empleando operadores de comparación.</a:t>
            </a:r>
            <a:endParaRPr b="0" i="0" sz="1400" u="none" cap="none" strike="noStrike">
              <a:solidFill>
                <a:schemeClr val="dk1"/>
              </a:solidFill>
              <a:latin typeface="Arial"/>
              <a:ea typeface="Arial"/>
              <a:cs typeface="Arial"/>
              <a:sym typeface="Arial"/>
            </a:endParaRPr>
          </a:p>
          <a:p>
            <a:pPr indent="0" lvl="0" marL="10795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El método GET en PHP permite leer parámetros URL que son enviados al servidor desde el cliente.</a:t>
            </a:r>
            <a:endParaRPr b="0" i="0" sz="1400" u="none" cap="none" strike="noStrike">
              <a:solidFill>
                <a:schemeClr val="dk1"/>
              </a:solidFill>
              <a:latin typeface="Arial"/>
              <a:ea typeface="Arial"/>
              <a:cs typeface="Arial"/>
              <a:sym typeface="Arial"/>
            </a:endParaRPr>
          </a:p>
          <a:p>
            <a:pPr indent="0" lvl="0" marL="10795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Es posible aplicar eventos a varios objetos HTML simultáneamente y detectar el que recibió el evento.</a:t>
            </a:r>
            <a:endParaRPr b="0" i="0" sz="1400" u="none" cap="none" strike="noStrike">
              <a:solidFill>
                <a:schemeClr val="dk1"/>
              </a:solidFill>
              <a:latin typeface="Arial"/>
              <a:ea typeface="Arial"/>
              <a:cs typeface="Arial"/>
              <a:sym typeface="Arial"/>
            </a:endParaRPr>
          </a:p>
          <a:p>
            <a:pPr indent="0" lvl="0" marL="10795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s-PE" sz="1400" u="none" cap="none" strike="noStrike">
                <a:solidFill>
                  <a:schemeClr val="dk1"/>
                </a:solidFill>
                <a:latin typeface="Calibri"/>
                <a:ea typeface="Calibri"/>
                <a:cs typeface="Calibri"/>
                <a:sym typeface="Calibri"/>
              </a:rPr>
              <a:t>Se pueden crear Grid Cards dinámicamente a partir de datos de una consulta.</a:t>
            </a:r>
            <a:endParaRPr b="0" i="0" sz="1400" u="none" cap="none" strike="noStrike">
              <a:solidFill>
                <a:schemeClr val="dk1"/>
              </a:solidFill>
              <a:latin typeface="Arial"/>
              <a:ea typeface="Arial"/>
              <a:cs typeface="Arial"/>
              <a:sym typeface="Arial"/>
            </a:endParaRPr>
          </a:p>
        </p:txBody>
      </p:sp>
      <p:pic>
        <p:nvPicPr>
          <p:cNvPr id="197" name="Google Shape;197;p52"/>
          <p:cNvPicPr preferRelativeResize="0"/>
          <p:nvPr/>
        </p:nvPicPr>
        <p:blipFill rotWithShape="1">
          <a:blip r:embed="rId3">
            <a:alphaModFix/>
          </a:blip>
          <a:srcRect b="0" l="0" r="0" t="0"/>
          <a:stretch/>
        </p:blipFill>
        <p:spPr>
          <a:xfrm>
            <a:off x="1011260" y="954885"/>
            <a:ext cx="114138" cy="117546"/>
          </a:xfrm>
          <a:prstGeom prst="rect">
            <a:avLst/>
          </a:prstGeom>
          <a:noFill/>
          <a:ln>
            <a:noFill/>
          </a:ln>
        </p:spPr>
      </p:pic>
      <p:pic>
        <p:nvPicPr>
          <p:cNvPr id="198" name="Google Shape;198;p52"/>
          <p:cNvPicPr preferRelativeResize="0"/>
          <p:nvPr/>
        </p:nvPicPr>
        <p:blipFill rotWithShape="1">
          <a:blip r:embed="rId3">
            <a:alphaModFix/>
          </a:blip>
          <a:srcRect b="0" l="0" r="0" t="0"/>
          <a:stretch/>
        </p:blipFill>
        <p:spPr>
          <a:xfrm>
            <a:off x="1011260" y="2239910"/>
            <a:ext cx="114138" cy="117546"/>
          </a:xfrm>
          <a:prstGeom prst="rect">
            <a:avLst/>
          </a:prstGeom>
          <a:noFill/>
          <a:ln>
            <a:noFill/>
          </a:ln>
        </p:spPr>
      </p:pic>
      <p:pic>
        <p:nvPicPr>
          <p:cNvPr id="199" name="Google Shape;199;p52"/>
          <p:cNvPicPr preferRelativeResize="0"/>
          <p:nvPr/>
        </p:nvPicPr>
        <p:blipFill rotWithShape="1">
          <a:blip r:embed="rId4">
            <a:alphaModFix amt="42000"/>
          </a:blip>
          <a:srcRect b="0" l="0" r="0" t="0"/>
          <a:stretch/>
        </p:blipFill>
        <p:spPr>
          <a:xfrm>
            <a:off x="6984999" y="3048772"/>
            <a:ext cx="1690689" cy="2185216"/>
          </a:xfrm>
          <a:prstGeom prst="rect">
            <a:avLst/>
          </a:prstGeom>
          <a:noFill/>
          <a:ln>
            <a:noFill/>
          </a:ln>
        </p:spPr>
      </p:pic>
      <p:sp>
        <p:nvSpPr>
          <p:cNvPr id="200" name="Google Shape;200;p5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CONCLUSIONES </a:t>
            </a:r>
            <a:endParaRPr/>
          </a:p>
        </p:txBody>
      </p:sp>
      <p:pic>
        <p:nvPicPr>
          <p:cNvPr id="201" name="Google Shape;201;p52"/>
          <p:cNvPicPr preferRelativeResize="0"/>
          <p:nvPr/>
        </p:nvPicPr>
        <p:blipFill rotWithShape="1">
          <a:blip r:embed="rId3">
            <a:alphaModFix/>
          </a:blip>
          <a:srcRect b="0" l="0" r="0" t="0"/>
          <a:stretch/>
        </p:blipFill>
        <p:spPr>
          <a:xfrm>
            <a:off x="1011260" y="1591324"/>
            <a:ext cx="114138" cy="117546"/>
          </a:xfrm>
          <a:prstGeom prst="rect">
            <a:avLst/>
          </a:prstGeom>
          <a:noFill/>
          <a:ln>
            <a:noFill/>
          </a:ln>
        </p:spPr>
      </p:pic>
      <p:pic>
        <p:nvPicPr>
          <p:cNvPr id="202" name="Google Shape;202;p52"/>
          <p:cNvPicPr preferRelativeResize="0"/>
          <p:nvPr/>
        </p:nvPicPr>
        <p:blipFill rotWithShape="1">
          <a:blip r:embed="rId3">
            <a:alphaModFix/>
          </a:blip>
          <a:srcRect b="0" l="0" r="0" t="0"/>
          <a:stretch/>
        </p:blipFill>
        <p:spPr>
          <a:xfrm>
            <a:off x="1011260" y="2877863"/>
            <a:ext cx="114138" cy="1175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08" name="Google Shape;208;p5"/>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6"/>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47" name="Google Shape;47;p36"/>
          <p:cNvSpPr txBox="1"/>
          <p:nvPr/>
        </p:nvSpPr>
        <p:spPr>
          <a:xfrm>
            <a:off x="1282298" y="918372"/>
            <a:ext cx="5521727" cy="236988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None/>
            </a:pPr>
            <a:r>
              <a:rPr b="0" i="0" lang="es-PE" sz="1400" u="none" cap="none" strike="noStrike">
                <a:solidFill>
                  <a:srgbClr val="262626"/>
                </a:solidFill>
                <a:latin typeface="Calibri"/>
                <a:ea typeface="Calibri"/>
                <a:cs typeface="Calibri"/>
                <a:sym typeface="Calibri"/>
              </a:rPr>
              <a:t>En diversas aplicaciones web se muestra información filtrada de acuerdo con la solicitud del usuario. Una forma de mostrar los filtros es mediante consultas maestro detalle donde se tienen datos maestros que al ser seleccionado uno de ellos, muestra datos de otra tabla detalle que coincida con el valor seleccionado de la tabla maestro. </a:t>
            </a:r>
            <a:endParaRPr b="0" i="0" sz="1400" u="none" cap="none" strike="noStrike">
              <a:solidFill>
                <a:srgbClr val="000000"/>
              </a:solidFill>
              <a:latin typeface="Arial"/>
              <a:ea typeface="Arial"/>
              <a:cs typeface="Arial"/>
              <a:sym typeface="Arial"/>
            </a:endParaRPr>
          </a:p>
          <a:p>
            <a:pPr indent="0" lvl="0" marL="100625" marR="0" rtl="0" algn="l">
              <a:lnSpc>
                <a:spcPct val="100000"/>
              </a:lnSpc>
              <a:spcBef>
                <a:spcPts val="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None/>
            </a:pPr>
            <a:r>
              <a:rPr b="0" i="0" lang="es-PE" sz="1400" u="none" cap="none" strike="noStrike">
                <a:solidFill>
                  <a:srgbClr val="262626"/>
                </a:solidFill>
                <a:latin typeface="Calibri"/>
                <a:ea typeface="Calibri"/>
                <a:cs typeface="Calibri"/>
                <a:sym typeface="Calibri"/>
              </a:rPr>
              <a:t>Un caso particular es el de una tienda donde se tienen categorías (tabla maestro) que al seleccionar una de ellas se muestran productos (tabla detalle) de la categoría seleccionada. Una forma de enviar datos al servidor es mediante parámetros URL que serán recibidos en el servidor para su proceso mediante el método GET.</a:t>
            </a:r>
            <a:endParaRPr b="0" i="0" sz="1400" u="none" cap="none" strike="noStrike">
              <a:solidFill>
                <a:srgbClr val="000000"/>
              </a:solidFill>
              <a:latin typeface="Arial"/>
              <a:ea typeface="Arial"/>
              <a:cs typeface="Arial"/>
              <a:sym typeface="Arial"/>
            </a:endParaRPr>
          </a:p>
        </p:txBody>
      </p:sp>
      <p:pic>
        <p:nvPicPr>
          <p:cNvPr id="48" name="Google Shape;48;p36"/>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pic>
        <p:nvPicPr>
          <p:cNvPr id="49" name="Google Shape;49;p36"/>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sp>
        <p:nvSpPr>
          <p:cNvPr id="50" name="Google Shape;50;p36"/>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1" name="Google Shape;51;p3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INTRODUCCIÓN </a:t>
            </a:r>
            <a:endParaRPr/>
          </a:p>
        </p:txBody>
      </p:sp>
      <p:pic>
        <p:nvPicPr>
          <p:cNvPr id="52" name="Google Shape;52;p36"/>
          <p:cNvPicPr preferRelativeResize="0"/>
          <p:nvPr/>
        </p:nvPicPr>
        <p:blipFill rotWithShape="1">
          <a:blip r:embed="rId3">
            <a:alphaModFix/>
          </a:blip>
          <a:srcRect b="0" l="0" r="0" t="0"/>
          <a:stretch/>
        </p:blipFill>
        <p:spPr>
          <a:xfrm>
            <a:off x="1010839" y="2237120"/>
            <a:ext cx="117851" cy="1213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58" name="Google Shape;58;p2"/>
          <p:cNvSpPr txBox="1"/>
          <p:nvPr/>
        </p:nvSpPr>
        <p:spPr>
          <a:xfrm>
            <a:off x="1282298" y="918372"/>
            <a:ext cx="5521727" cy="234833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1400" u="none" cap="none" strike="noStrike">
                <a:solidFill>
                  <a:schemeClr val="dk1"/>
                </a:solidFill>
                <a:latin typeface="Calibri"/>
                <a:ea typeface="Calibri"/>
                <a:cs typeface="Calibri"/>
                <a:sym typeface="Calibri"/>
              </a:rPr>
              <a:t>En esta sesión:</a:t>
            </a:r>
            <a:endParaRPr b="0" i="0" sz="1400" u="none" cap="none" strike="noStrike">
              <a:solidFill>
                <a:srgbClr val="000000"/>
              </a:solidFill>
              <a:latin typeface="Arial"/>
              <a:ea typeface="Arial"/>
              <a:cs typeface="Arial"/>
              <a:sym typeface="Arial"/>
            </a:endParaRPr>
          </a:p>
          <a:p>
            <a:pPr indent="-165100" lvl="1" marL="177800" marR="0" rtl="0" algn="l">
              <a:lnSpc>
                <a:spcPct val="100000"/>
              </a:lnSpc>
              <a:spcBef>
                <a:spcPts val="0"/>
              </a:spcBef>
              <a:spcAft>
                <a:spcPts val="0"/>
              </a:spcAft>
              <a:buClr>
                <a:srgbClr val="EE4639"/>
              </a:buClr>
              <a:buSzPts val="1600"/>
              <a:buFont typeface="Arial"/>
              <a:buChar char="•"/>
            </a:pPr>
            <a:r>
              <a:rPr b="0" i="0" lang="es-PE" sz="1400" u="none" cap="none" strike="noStrike">
                <a:solidFill>
                  <a:srgbClr val="262626"/>
                </a:solidFill>
                <a:latin typeface="Calibri"/>
                <a:ea typeface="Calibri"/>
                <a:cs typeface="Calibri"/>
                <a:sym typeface="Calibri"/>
              </a:rPr>
              <a:t>Elaborarás una lista con datos maestro, pudiendo seleccionar un elemento de la lista para poder enviar un dato al servidor mediante parámetro URL que serán recibidos por el método GET para leer datos de la base de datos, filtrándolos con la cláusula WHERE.</a:t>
            </a:r>
            <a:endParaRPr b="0" i="0" sz="1400" u="none" cap="none" strike="noStrike">
              <a:solidFill>
                <a:srgbClr val="262626"/>
              </a:solidFill>
              <a:latin typeface="Calibri"/>
              <a:ea typeface="Calibri"/>
              <a:cs typeface="Calibri"/>
              <a:sym typeface="Calibri"/>
            </a:endParaRPr>
          </a:p>
          <a:p>
            <a:pPr indent="-165100" lvl="1" marL="177800" marR="0" rtl="0" algn="l">
              <a:lnSpc>
                <a:spcPct val="100000"/>
              </a:lnSpc>
              <a:spcBef>
                <a:spcPts val="0"/>
              </a:spcBef>
              <a:spcAft>
                <a:spcPts val="0"/>
              </a:spcAft>
              <a:buClr>
                <a:srgbClr val="EE4639"/>
              </a:buClr>
              <a:buSzPts val="1600"/>
              <a:buFont typeface="Arial"/>
              <a:buChar char="•"/>
            </a:pPr>
            <a:r>
              <a:rPr b="0" i="0" lang="es-PE" sz="1400" u="none" cap="none" strike="noStrike">
                <a:solidFill>
                  <a:srgbClr val="262626"/>
                </a:solidFill>
                <a:latin typeface="Calibri"/>
                <a:ea typeface="Calibri"/>
                <a:cs typeface="Calibri"/>
                <a:sym typeface="Calibri"/>
              </a:rPr>
              <a:t>Crearás consultas basadas en condiciones empleando la cláusula WHERE usando operadores de comparación.</a:t>
            </a:r>
            <a:endParaRPr b="0" i="0" sz="1400" u="none" cap="none" strike="noStrike">
              <a:solidFill>
                <a:srgbClr val="262626"/>
              </a:solidFill>
              <a:latin typeface="Calibri"/>
              <a:ea typeface="Calibri"/>
              <a:cs typeface="Calibri"/>
              <a:sym typeface="Calibri"/>
            </a:endParaRPr>
          </a:p>
          <a:p>
            <a:pPr indent="-165100" lvl="1" marL="177800" marR="0" rtl="0" algn="l">
              <a:lnSpc>
                <a:spcPct val="100000"/>
              </a:lnSpc>
              <a:spcBef>
                <a:spcPts val="0"/>
              </a:spcBef>
              <a:spcAft>
                <a:spcPts val="0"/>
              </a:spcAft>
              <a:buClr>
                <a:srgbClr val="EE4639"/>
              </a:buClr>
              <a:buSzPts val="1600"/>
              <a:buFont typeface="Arial"/>
              <a:buChar char="•"/>
            </a:pPr>
            <a:r>
              <a:rPr b="0" i="0" lang="es-PE" sz="1400" u="none" cap="none" strike="noStrike">
                <a:solidFill>
                  <a:srgbClr val="262626"/>
                </a:solidFill>
                <a:latin typeface="Calibri"/>
                <a:ea typeface="Calibri"/>
                <a:cs typeface="Calibri"/>
                <a:sym typeface="Calibri"/>
              </a:rPr>
              <a:t>Aprenderás a generar eventos para un arreglo de objetos y detectará el objeto que recibe eventos.</a:t>
            </a:r>
            <a:endParaRPr b="0" i="0" sz="1400" u="none" cap="none" strike="noStrike">
              <a:solidFill>
                <a:srgbClr val="262626"/>
              </a:solidFill>
              <a:latin typeface="Calibri"/>
              <a:ea typeface="Calibri"/>
              <a:cs typeface="Calibri"/>
              <a:sym typeface="Calibri"/>
            </a:endParaRPr>
          </a:p>
          <a:p>
            <a:pPr indent="-165100" lvl="1" marL="177800" marR="0" rtl="0" algn="l">
              <a:lnSpc>
                <a:spcPct val="100000"/>
              </a:lnSpc>
              <a:spcBef>
                <a:spcPts val="0"/>
              </a:spcBef>
              <a:spcAft>
                <a:spcPts val="0"/>
              </a:spcAft>
              <a:buClr>
                <a:srgbClr val="EE4639"/>
              </a:buClr>
              <a:buSzPts val="1600"/>
              <a:buFont typeface="Arial"/>
              <a:buChar char="•"/>
            </a:pPr>
            <a:r>
              <a:rPr b="0" i="0" lang="es-PE" sz="1400" u="none" cap="none" strike="noStrike">
                <a:solidFill>
                  <a:srgbClr val="262626"/>
                </a:solidFill>
                <a:latin typeface="Calibri"/>
                <a:ea typeface="Calibri"/>
                <a:cs typeface="Calibri"/>
                <a:sym typeface="Calibri"/>
              </a:rPr>
              <a:t>Crearás la interfaz y la funcionalidad de la página web de una tienda mostrando los productos por categorías.</a:t>
            </a:r>
            <a:endParaRPr b="0" i="0" sz="1400" u="none" cap="none" strike="noStrike">
              <a:solidFill>
                <a:srgbClr val="262626"/>
              </a:solidFill>
              <a:latin typeface="Calibri"/>
              <a:ea typeface="Calibri"/>
              <a:cs typeface="Calibri"/>
              <a:sym typeface="Calibri"/>
            </a:endParaRPr>
          </a:p>
        </p:txBody>
      </p:sp>
      <p:pic>
        <p:nvPicPr>
          <p:cNvPr id="59" name="Google Shape;59;p2"/>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pic>
        <p:nvPicPr>
          <p:cNvPr id="60" name="Google Shape;60;p2"/>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sp>
        <p:nvSpPr>
          <p:cNvPr id="61" name="Google Shape;61;p2"/>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2" name="Google Shape;62;p2"/>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INTRODUCCIÓN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7"/>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69" name="Google Shape;69;p37"/>
          <p:cNvSpPr txBox="1"/>
          <p:nvPr/>
        </p:nvSpPr>
        <p:spPr>
          <a:xfrm>
            <a:off x="1008063" y="3169972"/>
            <a:ext cx="599355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chemeClr val="lt1"/>
                </a:solidFill>
                <a:latin typeface="Arial"/>
                <a:ea typeface="Arial"/>
                <a:cs typeface="Arial"/>
                <a:sym typeface="Arial"/>
              </a:rPr>
              <a:t>CREACIÓN DE UNA</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CONSULTA SQL SELECT</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CON LA CLÁUSULA WHERE</a:t>
            </a:r>
            <a:endParaRPr/>
          </a:p>
        </p:txBody>
      </p:sp>
      <p:pic>
        <p:nvPicPr>
          <p:cNvPr id="70" name="Google Shape;70;p37"/>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nvSpPr>
        <p:spPr>
          <a:xfrm>
            <a:off x="489826" y="916542"/>
            <a:ext cx="8185862" cy="1231106"/>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000000"/>
              </a:buClr>
              <a:buSzPts val="1600"/>
              <a:buFont typeface="Arial"/>
              <a:buChar char="•"/>
            </a:pPr>
            <a:r>
              <a:rPr b="0" i="0" lang="es-PE" sz="1600" u="none" cap="none" strike="noStrike">
                <a:solidFill>
                  <a:srgbClr val="262626"/>
                </a:solidFill>
                <a:latin typeface="Calibri"/>
                <a:ea typeface="Calibri"/>
                <a:cs typeface="Calibri"/>
                <a:sym typeface="Calibri"/>
              </a:rPr>
              <a:t>La cláusula WHERE de SQL permite hacer filtros de un conjunto de datos en base a condiciones lógicas y el empleo de operadores de comparación.</a:t>
            </a:r>
            <a:endParaRPr b="0" i="0" sz="16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000000"/>
              </a:buClr>
              <a:buSzPts val="1600"/>
              <a:buFont typeface="Arial"/>
              <a:buChar char="•"/>
            </a:pPr>
            <a:r>
              <a:rPr b="0" i="0" lang="es-PE" sz="1600" u="none" cap="none" strike="noStrike">
                <a:solidFill>
                  <a:srgbClr val="262626"/>
                </a:solidFill>
                <a:latin typeface="Calibri"/>
                <a:ea typeface="Calibri"/>
                <a:cs typeface="Calibri"/>
                <a:sym typeface="Calibri"/>
              </a:rPr>
              <a:t>Las condiciones pueden ser simples o complejas e involucrar varios operadores de comparación para evaluar diferentes condiciones.</a:t>
            </a:r>
            <a:endParaRPr b="0" i="0" sz="1600" u="none" cap="none" strike="noStrike">
              <a:solidFill>
                <a:srgbClr val="000000"/>
              </a:solidFill>
              <a:latin typeface="Arial"/>
              <a:ea typeface="Arial"/>
              <a:cs typeface="Arial"/>
              <a:sym typeface="Arial"/>
            </a:endParaRPr>
          </a:p>
        </p:txBody>
      </p:sp>
      <p:sp>
        <p:nvSpPr>
          <p:cNvPr id="76" name="Google Shape;76;p4"/>
          <p:cNvSpPr/>
          <p:nvPr/>
        </p:nvSpPr>
        <p:spPr>
          <a:xfrm>
            <a:off x="503237" y="376232"/>
            <a:ext cx="7266391"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CREACIÓN DE UNA CONSULTA SQL SELECT CON LA CLÁUSULA WHERE</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8"/>
          <p:cNvSpPr txBox="1"/>
          <p:nvPr/>
        </p:nvSpPr>
        <p:spPr>
          <a:xfrm>
            <a:off x="503237" y="912813"/>
            <a:ext cx="3889376" cy="204671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s-PE" sz="1600" u="none" cap="none" strike="noStrike">
                <a:solidFill>
                  <a:schemeClr val="dk1"/>
                </a:solidFill>
                <a:latin typeface="Calibri"/>
                <a:ea typeface="Calibri"/>
                <a:cs typeface="Calibri"/>
                <a:sym typeface="Calibri"/>
              </a:rPr>
              <a:t>SINTAXIS DE LA CLÁUSULA WHERE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SELECT columna1, columna2,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FROM nombre_tabla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WHERE </a:t>
            </a:r>
            <a:r>
              <a:rPr b="0" i="0" lang="es-PE" sz="1600" u="none" cap="none" strike="noStrike">
                <a:solidFill>
                  <a:srgbClr val="FF0000"/>
                </a:solidFill>
                <a:latin typeface="Calibri"/>
                <a:ea typeface="Calibri"/>
                <a:cs typeface="Calibri"/>
                <a:sym typeface="Calibri"/>
              </a:rPr>
              <a:t>c</a:t>
            </a:r>
            <a:r>
              <a:rPr b="0" i="0" lang="es-PE" sz="1600" u="none" cap="none" strike="noStrike">
                <a:solidFill>
                  <a:srgbClr val="EE4639"/>
                </a:solidFill>
                <a:latin typeface="Calibri"/>
                <a:ea typeface="Calibri"/>
                <a:cs typeface="Calibri"/>
                <a:sym typeface="Calibri"/>
              </a:rPr>
              <a:t>ondición</a:t>
            </a:r>
            <a:r>
              <a:rPr b="0" i="0" lang="es-PE"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SELECT codigo, nombre, precio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FROM productos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s-PE" sz="1600" u="none" cap="none" strike="noStrike">
                <a:solidFill>
                  <a:schemeClr val="dk1"/>
                </a:solidFill>
                <a:latin typeface="Calibri"/>
                <a:ea typeface="Calibri"/>
                <a:cs typeface="Calibri"/>
                <a:sym typeface="Calibri"/>
              </a:rPr>
              <a:t>WHERE  </a:t>
            </a:r>
            <a:r>
              <a:rPr b="0" i="0" lang="es-PE" sz="1600" u="none" cap="none" strike="noStrike">
                <a:solidFill>
                  <a:srgbClr val="EE4639"/>
                </a:solidFill>
                <a:latin typeface="Calibri"/>
                <a:ea typeface="Calibri"/>
                <a:cs typeface="Calibri"/>
                <a:sym typeface="Calibri"/>
              </a:rPr>
              <a:t>precio&gt;20</a:t>
            </a:r>
            <a:endParaRPr b="0" i="0" sz="1600" u="none" cap="none" strike="noStrike">
              <a:solidFill>
                <a:srgbClr val="EE4639"/>
              </a:solidFill>
              <a:latin typeface="Calibri"/>
              <a:ea typeface="Calibri"/>
              <a:cs typeface="Calibri"/>
              <a:sym typeface="Calibri"/>
            </a:endParaRPr>
          </a:p>
        </p:txBody>
      </p:sp>
      <p:sp>
        <p:nvSpPr>
          <p:cNvPr id="82" name="Google Shape;82;p38"/>
          <p:cNvSpPr/>
          <p:nvPr/>
        </p:nvSpPr>
        <p:spPr>
          <a:xfrm>
            <a:off x="503237" y="376232"/>
            <a:ext cx="7266391"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CREACIÓN DE UNA CONSULTA SQL SELECT CON LA CLÁUSULA WHERE</a:t>
            </a:r>
            <a:endParaRPr b="0" i="0" sz="1000" u="none" cap="none" strike="noStrike">
              <a:solidFill>
                <a:srgbClr val="A5A5A5"/>
              </a:solidFill>
              <a:latin typeface="Calibri"/>
              <a:ea typeface="Calibri"/>
              <a:cs typeface="Calibri"/>
              <a:sym typeface="Calibri"/>
            </a:endParaRPr>
          </a:p>
        </p:txBody>
      </p:sp>
      <p:pic>
        <p:nvPicPr>
          <p:cNvPr id="83" name="Google Shape;83;p38"/>
          <p:cNvPicPr preferRelativeResize="0"/>
          <p:nvPr/>
        </p:nvPicPr>
        <p:blipFill rotWithShape="1">
          <a:blip r:embed="rId3">
            <a:alphaModFix/>
          </a:blip>
          <a:srcRect b="0" l="12732" r="13963" t="0"/>
          <a:stretch/>
        </p:blipFill>
        <p:spPr>
          <a:xfrm>
            <a:off x="4392613" y="912812"/>
            <a:ext cx="4751387" cy="432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39"/>
          <p:cNvGraphicFramePr/>
          <p:nvPr/>
        </p:nvGraphicFramePr>
        <p:xfrm>
          <a:off x="976512" y="1369221"/>
          <a:ext cx="3000000" cy="3000000"/>
        </p:xfrm>
        <a:graphic>
          <a:graphicData uri="http://schemas.openxmlformats.org/drawingml/2006/table">
            <a:tbl>
              <a:tblPr>
                <a:noFill/>
                <a:tableStyleId>{DFC2CB26-9C15-4084-8E60-32AF25C3972A}</a:tableStyleId>
              </a:tblPr>
              <a:tblGrid>
                <a:gridCol w="1601500"/>
                <a:gridCol w="5589475"/>
              </a:tblGrid>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Operador</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Descripción</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Igual</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&gt;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Mayor que</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&lt;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Menor que</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&gt;=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Mayor o igual</a:t>
                      </a:r>
                      <a:endParaRPr sz="1350" u="none" cap="none" strike="noStrike">
                        <a:latin typeface="Calibri"/>
                        <a:ea typeface="Calibri"/>
                        <a:cs typeface="Calibri"/>
                        <a:sym typeface="Calibri"/>
                      </a:endParaRPr>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&lt;=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Menor o igual</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&lt;&gt;</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Diferente o no igual</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BETWEEN</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Entre determinado rango</a:t>
                      </a:r>
                      <a:endParaRPr sz="1800" u="none" cap="none" strike="noStrike"/>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LIKE</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Si contiene parte o todo de una cadena</a:t>
                      </a:r>
                      <a:endParaRPr sz="1350" u="none" cap="none" strike="noStrike">
                        <a:latin typeface="Calibri"/>
                        <a:ea typeface="Calibri"/>
                        <a:cs typeface="Calibri"/>
                        <a:sym typeface="Calibri"/>
                      </a:endParaRPr>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FFFFF"/>
                    </a:solidFill>
                  </a:tcPr>
                </a:tc>
              </a:tr>
              <a:tr h="171450">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IN</a:t>
                      </a:r>
                      <a:endParaRPr sz="1800" u="none" cap="none" strike="noStrike"/>
                    </a:p>
                  </a:txBody>
                  <a:tcPr marT="76200" marB="76200" marR="76200" marL="1524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c>
                  <a:txBody>
                    <a:bodyPr/>
                    <a:lstStyle/>
                    <a:p>
                      <a:pPr indent="0" lvl="0" marL="0" marR="0" rtl="0" algn="l">
                        <a:lnSpc>
                          <a:spcPct val="100000"/>
                        </a:lnSpc>
                        <a:spcBef>
                          <a:spcPts val="0"/>
                        </a:spcBef>
                        <a:spcAft>
                          <a:spcPts val="0"/>
                        </a:spcAft>
                        <a:buClr>
                          <a:schemeClr val="dk1"/>
                        </a:buClr>
                        <a:buSzPts val="1350"/>
                        <a:buFont typeface="Calibri"/>
                        <a:buNone/>
                      </a:pPr>
                      <a:r>
                        <a:rPr lang="es-PE" sz="1350" u="none" cap="none" strike="noStrike">
                          <a:latin typeface="Calibri"/>
                          <a:ea typeface="Calibri"/>
                          <a:cs typeface="Calibri"/>
                          <a:sym typeface="Calibri"/>
                        </a:rPr>
                        <a:t>Para especificar si determinado valor está dentro de varios valores</a:t>
                      </a:r>
                      <a:endParaRPr sz="1350" u="none" cap="none" strike="noStrike">
                        <a:latin typeface="Calibri"/>
                        <a:ea typeface="Calibri"/>
                        <a:cs typeface="Calibri"/>
                        <a:sym typeface="Calibri"/>
                      </a:endParaRPr>
                    </a:p>
                  </a:txBody>
                  <a:tcPr marT="76200" marB="76200" marR="76200" marL="7620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BE1"/>
                    </a:solidFill>
                  </a:tcPr>
                </a:tc>
              </a:tr>
            </a:tbl>
          </a:graphicData>
        </a:graphic>
      </p:graphicFrame>
      <p:sp>
        <p:nvSpPr>
          <p:cNvPr id="89" name="Google Shape;89;p39"/>
          <p:cNvSpPr txBox="1"/>
          <p:nvPr/>
        </p:nvSpPr>
        <p:spPr>
          <a:xfrm>
            <a:off x="503237" y="912813"/>
            <a:ext cx="2152482" cy="2215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1"/>
              </a:buClr>
              <a:buSzPts val="1600"/>
              <a:buFont typeface="Calibri"/>
              <a:buNone/>
            </a:pPr>
            <a:r>
              <a:rPr b="1" i="0" lang="es-PE" sz="1600" u="none" cap="none" strike="noStrike">
                <a:solidFill>
                  <a:schemeClr val="dk1"/>
                </a:solidFill>
                <a:latin typeface="Calibri"/>
                <a:ea typeface="Calibri"/>
                <a:cs typeface="Calibri"/>
                <a:sym typeface="Calibri"/>
              </a:rPr>
              <a:t>OPERADORES LÓGICOS</a:t>
            </a:r>
            <a:endParaRPr b="0" i="0" sz="1400" u="none" cap="none" strike="noStrike">
              <a:solidFill>
                <a:srgbClr val="000000"/>
              </a:solidFill>
              <a:latin typeface="Arial"/>
              <a:ea typeface="Arial"/>
              <a:cs typeface="Arial"/>
              <a:sym typeface="Arial"/>
            </a:endParaRPr>
          </a:p>
        </p:txBody>
      </p:sp>
      <p:sp>
        <p:nvSpPr>
          <p:cNvPr id="90" name="Google Shape;90;p39"/>
          <p:cNvSpPr/>
          <p:nvPr/>
        </p:nvSpPr>
        <p:spPr>
          <a:xfrm>
            <a:off x="503237" y="376232"/>
            <a:ext cx="7266391"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i="0" lang="es-PE" sz="1000" u="none" cap="none" strike="noStrike">
                <a:solidFill>
                  <a:srgbClr val="7F7F7F"/>
                </a:solidFill>
                <a:latin typeface="Calibri"/>
                <a:ea typeface="Calibri"/>
                <a:cs typeface="Calibri"/>
                <a:sym typeface="Calibri"/>
              </a:rPr>
              <a:t>+ </a:t>
            </a:r>
            <a:r>
              <a:rPr b="0" i="0" lang="es-PE" sz="1000" u="none" cap="none" strike="noStrike">
                <a:solidFill>
                  <a:srgbClr val="A5A5A5"/>
                </a:solidFill>
                <a:latin typeface="Calibri"/>
                <a:ea typeface="Calibri"/>
                <a:cs typeface="Calibri"/>
                <a:sym typeface="Calibri"/>
              </a:rPr>
              <a:t>CREACIÓN DE UNA CONSULTA SQL SELECT CON LA CLÁUSULA WHERE</a:t>
            </a:r>
            <a:endParaRPr b="0" i="0" sz="1000" u="none" cap="none" strike="noStrike">
              <a:solidFill>
                <a:srgbClr val="A5A5A5"/>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0"/>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7" name="Google Shape;97;p40"/>
          <p:cNvSpPr txBox="1"/>
          <p:nvPr/>
        </p:nvSpPr>
        <p:spPr>
          <a:xfrm>
            <a:off x="1008063" y="3169972"/>
            <a:ext cx="599355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s-PE" sz="2400" u="none" cap="none" strike="noStrike">
                <a:solidFill>
                  <a:schemeClr val="lt1"/>
                </a:solidFill>
                <a:latin typeface="Arial"/>
                <a:ea typeface="Arial"/>
                <a:cs typeface="Arial"/>
                <a:sym typeface="Arial"/>
              </a:rPr>
              <a:t>CREACIÓN DE UN SERVICIO</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WEB QUE RECIBA PARÁMETROS VÍA</a:t>
            </a:r>
            <a:br>
              <a:rPr b="0" i="0" lang="es-PE" sz="2400" u="none" cap="none" strike="noStrike">
                <a:solidFill>
                  <a:schemeClr val="lt1"/>
                </a:solidFill>
                <a:latin typeface="Arial"/>
                <a:ea typeface="Arial"/>
                <a:cs typeface="Arial"/>
                <a:sym typeface="Arial"/>
              </a:rPr>
            </a:br>
            <a:r>
              <a:rPr b="1" i="0" lang="es-PE" sz="2400" u="none" cap="none" strike="noStrike">
                <a:solidFill>
                  <a:schemeClr val="lt1"/>
                </a:solidFill>
                <a:latin typeface="Arial"/>
                <a:ea typeface="Arial"/>
                <a:cs typeface="Arial"/>
                <a:sym typeface="Arial"/>
              </a:rPr>
              <a:t>URL USANDO EL MÉTODO GET</a:t>
            </a:r>
            <a:endParaRPr/>
          </a:p>
        </p:txBody>
      </p:sp>
      <p:pic>
        <p:nvPicPr>
          <p:cNvPr id="98" name="Google Shape;98;p40"/>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2024-04-22T03:45:47Z</dcterms:created>
  <dc:creator>David Abel Chura Olazábal</dc:creator>
</cp:coreProperties>
</file>