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26" r:id="rId2"/>
    <p:sldId id="365" r:id="rId3"/>
    <p:sldId id="327" r:id="rId4"/>
    <p:sldId id="315" r:id="rId5"/>
    <p:sldId id="328" r:id="rId6"/>
    <p:sldId id="352" r:id="rId7"/>
    <p:sldId id="353" r:id="rId8"/>
    <p:sldId id="354" r:id="rId9"/>
    <p:sldId id="355" r:id="rId10"/>
    <p:sldId id="330" r:id="rId11"/>
    <p:sldId id="331" r:id="rId12"/>
    <p:sldId id="356" r:id="rId13"/>
    <p:sldId id="333" r:id="rId14"/>
    <p:sldId id="332" r:id="rId15"/>
    <p:sldId id="357" r:id="rId16"/>
    <p:sldId id="358" r:id="rId17"/>
    <p:sldId id="359" r:id="rId18"/>
    <p:sldId id="360" r:id="rId19"/>
    <p:sldId id="361" r:id="rId20"/>
    <p:sldId id="337" r:id="rId21"/>
    <p:sldId id="362" r:id="rId22"/>
    <p:sldId id="338" r:id="rId23"/>
    <p:sldId id="340" r:id="rId24"/>
    <p:sldId id="341" r:id="rId25"/>
    <p:sldId id="363" r:id="rId26"/>
    <p:sldId id="364" r:id="rId27"/>
    <p:sldId id="366" r:id="rId28"/>
    <p:sldId id="303" r:id="rId29"/>
    <p:sldId id="367" r:id="rId30"/>
  </p:sldIdLst>
  <p:sldSz cx="9144000" cy="5715000" type="screen16x10"/>
  <p:notesSz cx="6797675" cy="99266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C14E"/>
    <a:srgbClr val="7150A0"/>
    <a:srgbClr val="EE4639"/>
    <a:srgbClr val="00B1C2"/>
    <a:srgbClr val="FFEDBF"/>
    <a:srgbClr val="FFD7C1"/>
    <a:srgbClr val="D9DBE1"/>
    <a:srgbClr val="FDC212"/>
    <a:srgbClr val="FE7828"/>
    <a:srgbClr val="8087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50" autoAdjust="0"/>
    <p:restoredTop sz="90476" autoAdjust="0"/>
  </p:normalViewPr>
  <p:slideViewPr>
    <p:cSldViewPr snapToGrid="0" snapToObjects="1" showGuides="1">
      <p:cViewPr varScale="1">
        <p:scale>
          <a:sx n="133" d="100"/>
          <a:sy n="133" d="100"/>
        </p:scale>
        <p:origin x="2096" y="184"/>
      </p:cViewPr>
      <p:guideLst>
        <p:guide pos="2880"/>
        <p:guide orient="horz" pos="1800"/>
      </p:guideLst>
    </p:cSldViewPr>
  </p:slideViewPr>
  <p:notesTextViewPr>
    <p:cViewPr>
      <p:scale>
        <a:sx n="3" d="2"/>
        <a:sy n="3" d="2"/>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1932DC7-834F-6148-86AF-F72164F7FFC1}" type="datetimeFigureOut">
              <a:rPr lang="es-ES" smtClean="0"/>
              <a:t>2/9/24</a:t>
            </a:fld>
            <a:endParaRPr lang="es-ES" dirty="0"/>
          </a:p>
        </p:txBody>
      </p:sp>
      <p:sp>
        <p:nvSpPr>
          <p:cNvPr id="4" name="Marcador de pie de página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dirty="0"/>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FFDF1720-AE80-4069-8D89-2C76E8AFD874}" type="datetimeFigureOut">
              <a:rPr lang="es-PE" smtClean="0"/>
              <a:t>2/09/24</a:t>
            </a:fld>
            <a:endParaRPr lang="es-PE" dirty="0"/>
          </a:p>
        </p:txBody>
      </p:sp>
      <p:sp>
        <p:nvSpPr>
          <p:cNvPr id="4" name="Marcador de imagen de diapositiva 3"/>
          <p:cNvSpPr>
            <a:spLocks noGrp="1" noRot="1" noChangeAspect="1"/>
          </p:cNvSpPr>
          <p:nvPr>
            <p:ph type="sldImg" idx="2"/>
          </p:nvPr>
        </p:nvSpPr>
        <p:spPr>
          <a:xfrm>
            <a:off x="719138" y="1241425"/>
            <a:ext cx="5359400" cy="3349625"/>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dirty="0"/>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a:t>
            </a:fld>
            <a:endParaRPr lang="es-PE" dirty="0"/>
          </a:p>
        </p:txBody>
      </p:sp>
    </p:spTree>
    <p:extLst>
      <p:ext uri="{BB962C8B-B14F-4D97-AF65-F5344CB8AC3E}">
        <p14:creationId xmlns:p14="http://schemas.microsoft.com/office/powerpoint/2010/main" val="1138461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20</a:t>
            </a:fld>
            <a:endParaRPr lang="es-PE" dirty="0"/>
          </a:p>
        </p:txBody>
      </p:sp>
    </p:spTree>
    <p:extLst>
      <p:ext uri="{BB962C8B-B14F-4D97-AF65-F5344CB8AC3E}">
        <p14:creationId xmlns:p14="http://schemas.microsoft.com/office/powerpoint/2010/main" val="40198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23</a:t>
            </a:fld>
            <a:endParaRPr lang="es-PE" dirty="0"/>
          </a:p>
        </p:txBody>
      </p:sp>
    </p:spTree>
    <p:extLst>
      <p:ext uri="{BB962C8B-B14F-4D97-AF65-F5344CB8AC3E}">
        <p14:creationId xmlns:p14="http://schemas.microsoft.com/office/powerpoint/2010/main" val="168642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pPr marL="0" indent="0" rtl="0">
              <a:buFont typeface="+mj-lt"/>
              <a:buNone/>
            </a:pPr>
            <a:endParaRPr lang="es-PE" sz="1200" b="0" dirty="0">
              <a:effectLst/>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28</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4</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708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5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98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642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00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10</a:t>
            </a:fld>
            <a:endParaRPr lang="es-PE" dirty="0"/>
          </a:p>
        </p:txBody>
      </p:sp>
    </p:spTree>
    <p:extLst>
      <p:ext uri="{BB962C8B-B14F-4D97-AF65-F5344CB8AC3E}">
        <p14:creationId xmlns:p14="http://schemas.microsoft.com/office/powerpoint/2010/main" val="336536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719138" y="1241425"/>
            <a:ext cx="5359400" cy="3349625"/>
          </a:xfrm>
        </p:spPr>
      </p:sp>
      <p:sp>
        <p:nvSpPr>
          <p:cNvPr id="3" name="Marcador de notas 2"/>
          <p:cNvSpPr>
            <a:spLocks noGrp="1"/>
          </p:cNvSpPr>
          <p:nvPr>
            <p:ph type="body" idx="1"/>
          </p:nvPr>
        </p:nvSpPr>
        <p:spPr/>
        <p:txBody>
          <a:bodyPr/>
          <a:lstStyle/>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13</a:t>
            </a:fld>
            <a:endParaRPr lang="es-PE" dirty="0"/>
          </a:p>
        </p:txBody>
      </p:sp>
    </p:spTree>
    <p:extLst>
      <p:ext uri="{BB962C8B-B14F-4D97-AF65-F5344CB8AC3E}">
        <p14:creationId xmlns:p14="http://schemas.microsoft.com/office/powerpoint/2010/main" val="63492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ítulo y objetos" userDrawn="1">
  <p:cSld name="1_Título y objetos">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1754991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B597A35-C8B3-6B4A-8B94-8006B9569E8D}"/>
              </a:ext>
            </a:extLst>
          </p:cNvPr>
          <p:cNvSpPr/>
          <p:nvPr userDrawn="1"/>
        </p:nvSpPr>
        <p:spPr>
          <a:xfrm>
            <a:off x="7379148" y="5371562"/>
            <a:ext cx="1369286" cy="184666"/>
          </a:xfrm>
          <a:prstGeom prst="rect">
            <a:avLst/>
          </a:prstGeom>
        </p:spPr>
        <p:txBody>
          <a:bodyPr wrap="none">
            <a:spAutoFit/>
          </a:bodyPr>
          <a:lstStyle/>
          <a:p>
            <a:pPr algn="r"/>
            <a:r>
              <a:rPr lang="es-ES_tradnl" sz="600" b="0" i="0" dirty="0">
                <a:solidFill>
                  <a:schemeClr val="bg1">
                    <a:lumMod val="50000"/>
                  </a:schemeClr>
                </a:solidFill>
                <a:latin typeface="Calibri" panose="020F0502020204030204" pitchFamily="34" charset="0"/>
              </a:rPr>
              <a:t>© ISIL. Todos los derechos reservados</a:t>
            </a:r>
          </a:p>
        </p:txBody>
      </p:sp>
      <p:sp>
        <p:nvSpPr>
          <p:cNvPr id="7" name="TextBox 7">
            <a:extLst>
              <a:ext uri="{FF2B5EF4-FFF2-40B4-BE49-F238E27FC236}">
                <a16:creationId xmlns:a16="http://schemas.microsoft.com/office/drawing/2014/main" id="{1008B032-5975-1E42-AC8E-2B6ED9238910}"/>
              </a:ext>
            </a:extLst>
          </p:cNvPr>
          <p:cNvSpPr txBox="1"/>
          <p:nvPr userDrawn="1"/>
        </p:nvSpPr>
        <p:spPr>
          <a:xfrm>
            <a:off x="876300" y="5340784"/>
            <a:ext cx="1681871" cy="215444"/>
          </a:xfrm>
          <a:prstGeom prst="rect">
            <a:avLst/>
          </a:prstGeom>
          <a:noFill/>
        </p:spPr>
        <p:txBody>
          <a:bodyPr wrap="none" rtlCol="0">
            <a:spAutoFit/>
          </a:bodyPr>
          <a:lstStyle/>
          <a:p>
            <a:pPr marL="0" marR="0" lvl="0" indent="0" algn="l" rtl="0">
              <a:spcBef>
                <a:spcPts val="0"/>
              </a:spcBef>
              <a:spcAft>
                <a:spcPts val="0"/>
              </a:spcAft>
              <a:buNone/>
            </a:pPr>
            <a:r>
              <a:rPr lang="es-ES" sz="800" b="0" i="0" u="none" strike="noStrike" cap="none" dirty="0">
                <a:solidFill>
                  <a:srgbClr val="7F7F7F"/>
                </a:solidFill>
                <a:latin typeface="Calibri"/>
                <a:ea typeface="Calibri"/>
                <a:cs typeface="Calibri"/>
                <a:sym typeface="Calibri"/>
              </a:rPr>
              <a:t>PROGRAMACIÓN WEB I  •  TEMA 04</a:t>
            </a:r>
            <a:endParaRPr lang="es-ES" sz="800" dirty="0">
              <a:solidFill>
                <a:srgbClr val="7F7F7F"/>
              </a:solidFill>
              <a:latin typeface="Calibri"/>
              <a:ea typeface="Calibri"/>
              <a:cs typeface="Calibri"/>
              <a:sym typeface="Calibri"/>
            </a:endParaRPr>
          </a:p>
        </p:txBody>
      </p:sp>
      <p:pic>
        <p:nvPicPr>
          <p:cNvPr id="8" name="Imagen 7">
            <a:extLst>
              <a:ext uri="{FF2B5EF4-FFF2-40B4-BE49-F238E27FC236}">
                <a16:creationId xmlns:a16="http://schemas.microsoft.com/office/drawing/2014/main" id="{93F57EE8-B5B1-C143-BA8A-65F00E4C9A8E}"/>
              </a:ext>
            </a:extLst>
          </p:cNvPr>
          <p:cNvPicPr>
            <a:picLocks noChangeAspect="1"/>
          </p:cNvPicPr>
          <p:nvPr userDrawn="1"/>
        </p:nvPicPr>
        <p:blipFill>
          <a:blip r:embed="rId5" cstate="screen">
            <a:alphaModFix amt="20000"/>
            <a:extLst>
              <a:ext uri="{28A0092B-C50C-407E-A947-70E740481C1C}">
                <a14:useLocalDpi xmlns:a14="http://schemas.microsoft.com/office/drawing/2010/main"/>
              </a:ext>
            </a:extLst>
          </a:blip>
          <a:stretch>
            <a:fillRect/>
          </a:stretch>
        </p:blipFill>
        <p:spPr>
          <a:xfrm>
            <a:off x="506316" y="5349405"/>
            <a:ext cx="369984" cy="206823"/>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800" userDrawn="1">
          <p15:clr>
            <a:srgbClr val="F26B43"/>
          </p15:clr>
        </p15:guide>
        <p15:guide id="3" pos="2767" userDrawn="1">
          <p15:clr>
            <a:srgbClr val="F26B43"/>
          </p15:clr>
        </p15:guide>
        <p15:guide id="4" pos="2993" userDrawn="1">
          <p15:clr>
            <a:srgbClr val="F26B43"/>
          </p15:clr>
        </p15:guide>
        <p15:guide id="5" pos="295" userDrawn="1">
          <p15:clr>
            <a:srgbClr val="F26B43"/>
          </p15:clr>
        </p15:guide>
        <p15:guide id="6" pos="431" userDrawn="1">
          <p15:clr>
            <a:srgbClr val="F26B43"/>
          </p15:clr>
        </p15:guide>
        <p15:guide id="7" pos="5465" userDrawn="1">
          <p15:clr>
            <a:srgbClr val="F26B43"/>
          </p15:clr>
        </p15:guide>
        <p15:guide id="8" orient="horz" pos="3297" userDrawn="1">
          <p15:clr>
            <a:srgbClr val="F26B43"/>
          </p15:clr>
        </p15:guide>
        <p15:guide id="9" orient="horz" pos="303" userDrawn="1">
          <p15:clr>
            <a:srgbClr val="F26B43"/>
          </p15:clr>
        </p15:guide>
        <p15:guide id="10" orient="horz" pos="57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icons.getbootstrap.co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etbootstrap.com/docs/5.3/components/modal/#live-dem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etbootstrap.com/docs/5.3/components/badge/"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ED60C22-DE5A-FD4E-AAC7-3935FB3A0B40}"/>
              </a:ext>
            </a:extLst>
          </p:cNvPr>
          <p:cNvSpPr/>
          <p:nvPr/>
        </p:nvSpPr>
        <p:spPr>
          <a:xfrm>
            <a:off x="182879" y="5120640"/>
            <a:ext cx="4304965" cy="462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11" name="CuadroTexto 10">
            <a:extLst>
              <a:ext uri="{FF2B5EF4-FFF2-40B4-BE49-F238E27FC236}">
                <a16:creationId xmlns:a16="http://schemas.microsoft.com/office/drawing/2014/main" id="{A394CC1E-24A6-A544-A73D-DA87E0B8A7CA}"/>
              </a:ext>
            </a:extLst>
          </p:cNvPr>
          <p:cNvSpPr txBox="1"/>
          <p:nvPr/>
        </p:nvSpPr>
        <p:spPr>
          <a:xfrm>
            <a:off x="503238" y="808689"/>
            <a:ext cx="3104743" cy="138499"/>
          </a:xfrm>
          <a:prstGeom prst="rect">
            <a:avLst/>
          </a:prstGeom>
          <a:noFill/>
        </p:spPr>
        <p:txBody>
          <a:bodyPr wrap="square" lIns="0" tIns="0" rIns="0" bIns="0" rtlCol="0">
            <a:spAutoFit/>
          </a:bodyPr>
          <a:lstStyle/>
          <a:p>
            <a:r>
              <a:rPr lang="es-ES_tradnl" sz="900" b="1" dirty="0">
                <a:solidFill>
                  <a:schemeClr val="bg1">
                    <a:lumMod val="50000"/>
                  </a:schemeClr>
                </a:solidFill>
                <a:latin typeface="Calibri" charset="0"/>
                <a:cs typeface="Calibri" charset="0"/>
              </a:rPr>
              <a:t>PROGRAMACIÓN WEB I</a:t>
            </a:r>
          </a:p>
        </p:txBody>
      </p:sp>
      <p:sp>
        <p:nvSpPr>
          <p:cNvPr id="12" name="Rectángulo 11">
            <a:extLst>
              <a:ext uri="{FF2B5EF4-FFF2-40B4-BE49-F238E27FC236}">
                <a16:creationId xmlns:a16="http://schemas.microsoft.com/office/drawing/2014/main" id="{31A38E76-01E9-4A4A-8218-CA7258545E71}"/>
              </a:ext>
            </a:extLst>
          </p:cNvPr>
          <p:cNvSpPr/>
          <p:nvPr/>
        </p:nvSpPr>
        <p:spPr>
          <a:xfrm>
            <a:off x="503239" y="2177570"/>
            <a:ext cx="3213718" cy="706347"/>
          </a:xfrm>
          <a:prstGeom prst="rect">
            <a:avLst/>
          </a:prstGeom>
        </p:spPr>
        <p:txBody>
          <a:bodyPr wrap="square" lIns="0" tIns="0" rIns="0" bIns="0">
            <a:spAutoFit/>
          </a:bodyPr>
          <a:lstStyle/>
          <a:p>
            <a:pPr>
              <a:lnSpc>
                <a:spcPct val="90000"/>
              </a:lnSpc>
            </a:pPr>
            <a:r>
              <a:rPr lang="es-PE" sz="1700" dirty="0">
                <a:latin typeface="Graphik-Medium" charset="0"/>
                <a:ea typeface="Graphik-Medium" charset="0"/>
                <a:cs typeface="Graphik-Medium" charset="0"/>
              </a:rPr>
              <a:t>IMPLEMENTACIÓN DE UNA</a:t>
            </a:r>
            <a:br>
              <a:rPr lang="es-PE" sz="1700" dirty="0">
                <a:latin typeface="Graphik-Medium" charset="0"/>
                <a:ea typeface="Graphik-Medium" charset="0"/>
                <a:cs typeface="Graphik-Medium" charset="0"/>
              </a:rPr>
            </a:br>
            <a:r>
              <a:rPr lang="es-PE" sz="1700" b="1" dirty="0">
                <a:latin typeface="Graphik Bold" charset="0"/>
                <a:ea typeface="Graphik Bold" charset="0"/>
                <a:cs typeface="Graphik Bold" charset="0"/>
              </a:rPr>
              <a:t>VENTANA DE VISTA PREVIA</a:t>
            </a:r>
            <a:br>
              <a:rPr lang="es-PE" sz="1700" b="1" dirty="0">
                <a:latin typeface="Graphik Bold" charset="0"/>
                <a:ea typeface="Graphik Bold" charset="0"/>
                <a:cs typeface="Graphik Bold" charset="0"/>
              </a:rPr>
            </a:br>
            <a:r>
              <a:rPr lang="es-PE" sz="1700" b="1" dirty="0">
                <a:latin typeface="Graphik Bold" charset="0"/>
                <a:ea typeface="Graphik Bold" charset="0"/>
                <a:cs typeface="Graphik Bold" charset="0"/>
              </a:rPr>
              <a:t>Y PÁGINA DE DETALLE</a:t>
            </a:r>
          </a:p>
        </p:txBody>
      </p:sp>
      <p:sp>
        <p:nvSpPr>
          <p:cNvPr id="13" name="Rectángulo 12">
            <a:extLst>
              <a:ext uri="{FF2B5EF4-FFF2-40B4-BE49-F238E27FC236}">
                <a16:creationId xmlns:a16="http://schemas.microsoft.com/office/drawing/2014/main" id="{C75A3F1A-23B3-2F4F-A319-0D52EA498D79}"/>
              </a:ext>
            </a:extLst>
          </p:cNvPr>
          <p:cNvSpPr/>
          <p:nvPr/>
        </p:nvSpPr>
        <p:spPr>
          <a:xfrm>
            <a:off x="503238" y="3219842"/>
            <a:ext cx="2998418" cy="1811458"/>
          </a:xfrm>
          <a:prstGeom prst="rect">
            <a:avLst/>
          </a:prstGeom>
        </p:spPr>
        <p:txBody>
          <a:bodyPr wrap="square" lIns="0" tIns="0" rIns="0" bIns="0">
            <a:spAutoFit/>
          </a:bodyPr>
          <a:lstStyle/>
          <a:p>
            <a:pPr marL="177800" indent="-177800">
              <a:lnSpc>
                <a:spcPct val="120000"/>
              </a:lnSpc>
              <a:buClr>
                <a:srgbClr val="82C1B2"/>
              </a:buClr>
              <a:buSzPct val="100000"/>
              <a:buFont typeface="Arial"/>
              <a:buChar char="•"/>
            </a:pPr>
            <a:r>
              <a:rPr lang="es-PE" sz="900" dirty="0">
                <a:latin typeface="Graphik-Medium" charset="0"/>
              </a:rPr>
              <a:t>Creación de una consulta con datos relacionados de otras tablas empleando INNER JOIN, implementación de GROUP BY y COUNT, creando vistas en MySQL</a:t>
            </a:r>
          </a:p>
          <a:p>
            <a:pPr marL="177800" indent="-177800">
              <a:lnSpc>
                <a:spcPct val="120000"/>
              </a:lnSpc>
              <a:buClr>
                <a:srgbClr val="82C1B2"/>
              </a:buClr>
              <a:buSzPct val="100000"/>
              <a:buFont typeface="Arial"/>
              <a:buChar char="•"/>
            </a:pPr>
            <a:r>
              <a:rPr lang="es-PE" sz="900" dirty="0">
                <a:latin typeface="Graphik-Medium" charset="0"/>
              </a:rPr>
              <a:t>Implementación de múltiples consultas en un archivo de servicio web</a:t>
            </a:r>
          </a:p>
          <a:p>
            <a:pPr marL="177800" indent="-177800">
              <a:lnSpc>
                <a:spcPct val="120000"/>
              </a:lnSpc>
              <a:buClr>
                <a:srgbClr val="82C1B2"/>
              </a:buClr>
              <a:buSzPct val="100000"/>
              <a:buFont typeface="Arial"/>
              <a:buChar char="•"/>
            </a:pPr>
            <a:r>
              <a:rPr lang="es-PE" sz="900" dirty="0">
                <a:latin typeface="Graphik-Medium" charset="0"/>
              </a:rPr>
              <a:t>Implementación de una vista rápida en una ventana modal emergente de un ítem del card grid</a:t>
            </a:r>
          </a:p>
          <a:p>
            <a:pPr marL="177800" indent="-177800">
              <a:lnSpc>
                <a:spcPct val="120000"/>
              </a:lnSpc>
              <a:buClr>
                <a:srgbClr val="82C1B2"/>
              </a:buClr>
              <a:buSzPct val="100000"/>
              <a:buFont typeface="Arial"/>
              <a:buChar char="•"/>
            </a:pPr>
            <a:r>
              <a:rPr lang="es-PE" sz="900" dirty="0">
                <a:latin typeface="Graphik-Medium" charset="0"/>
              </a:rPr>
              <a:t>Implementación de una página de detalles del producto</a:t>
            </a:r>
          </a:p>
          <a:p>
            <a:pPr marL="177800" indent="-177800">
              <a:lnSpc>
                <a:spcPct val="120000"/>
              </a:lnSpc>
              <a:buClr>
                <a:srgbClr val="82C1B2"/>
              </a:buClr>
              <a:buSzPct val="100000"/>
              <a:buFont typeface="Arial"/>
              <a:buChar char="•"/>
            </a:pPr>
            <a:r>
              <a:rPr lang="es-PE" sz="900" dirty="0">
                <a:latin typeface="Graphik-Medium" charset="0"/>
              </a:rPr>
              <a:t>Muestra de la cantidad de productos por categoría</a:t>
            </a:r>
          </a:p>
        </p:txBody>
      </p:sp>
      <p:sp>
        <p:nvSpPr>
          <p:cNvPr id="16" name="CuadroTexto 15">
            <a:extLst>
              <a:ext uri="{FF2B5EF4-FFF2-40B4-BE49-F238E27FC236}">
                <a16:creationId xmlns:a16="http://schemas.microsoft.com/office/drawing/2014/main" id="{13AAA976-B52D-6648-B118-86AAE83B4603}"/>
              </a:ext>
            </a:extLst>
          </p:cNvPr>
          <p:cNvSpPr txBox="1"/>
          <p:nvPr/>
        </p:nvSpPr>
        <p:spPr>
          <a:xfrm>
            <a:off x="743902" y="1819386"/>
            <a:ext cx="1457648" cy="307777"/>
          </a:xfrm>
          <a:prstGeom prst="rect">
            <a:avLst/>
          </a:prstGeom>
          <a:noFill/>
        </p:spPr>
        <p:txBody>
          <a:bodyPr wrap="square" lIns="0" tIns="0" rIns="0" bIns="0" rtlCol="0">
            <a:spAutoFit/>
          </a:bodyPr>
          <a:lstStyle/>
          <a:p>
            <a:r>
              <a:rPr lang="es-ES_tradnl" sz="2000" b="1" dirty="0">
                <a:solidFill>
                  <a:srgbClr val="82C1B2"/>
                </a:solidFill>
                <a:latin typeface="Calibri" charset="0"/>
                <a:ea typeface="Calibri" charset="0"/>
                <a:cs typeface="Calibri" charset="0"/>
              </a:rPr>
              <a:t>TEMA 04</a:t>
            </a:r>
          </a:p>
        </p:txBody>
      </p:sp>
      <p:pic>
        <p:nvPicPr>
          <p:cNvPr id="17" name="Imagen 16">
            <a:extLst>
              <a:ext uri="{FF2B5EF4-FFF2-40B4-BE49-F238E27FC236}">
                <a16:creationId xmlns:a16="http://schemas.microsoft.com/office/drawing/2014/main" id="{F9CF401F-9348-124C-B6D3-290C4AE66AFA}"/>
              </a:ext>
            </a:extLst>
          </p:cNvPr>
          <p:cNvPicPr>
            <a:picLocks noChangeAspect="1"/>
          </p:cNvPicPr>
          <p:nvPr/>
        </p:nvPicPr>
        <p:blipFill>
          <a:blip r:embed="rId3"/>
          <a:stretch>
            <a:fillRect/>
          </a:stretch>
        </p:blipFill>
        <p:spPr>
          <a:xfrm>
            <a:off x="507464" y="1883411"/>
            <a:ext cx="166865" cy="170453"/>
          </a:xfrm>
          <a:prstGeom prst="rect">
            <a:avLst/>
          </a:prstGeom>
        </p:spPr>
      </p:pic>
      <p:pic>
        <p:nvPicPr>
          <p:cNvPr id="18" name="Imagen 17">
            <a:extLst>
              <a:ext uri="{FF2B5EF4-FFF2-40B4-BE49-F238E27FC236}">
                <a16:creationId xmlns:a16="http://schemas.microsoft.com/office/drawing/2014/main" id="{5F09D4EF-9394-C44E-BB82-041BD505D8C4}"/>
              </a:ext>
            </a:extLst>
          </p:cNvPr>
          <p:cNvPicPr>
            <a:picLocks noChangeAspect="1"/>
          </p:cNvPicPr>
          <p:nvPr/>
        </p:nvPicPr>
        <p:blipFill>
          <a:blip r:embed="rId4"/>
          <a:stretch>
            <a:fillRect/>
          </a:stretch>
        </p:blipFill>
        <p:spPr>
          <a:xfrm>
            <a:off x="3752850" y="0"/>
            <a:ext cx="5391150" cy="5715000"/>
          </a:xfrm>
          <a:prstGeom prst="rect">
            <a:avLst/>
          </a:prstGeom>
        </p:spPr>
      </p:pic>
    </p:spTree>
    <p:extLst>
      <p:ext uri="{BB962C8B-B14F-4D97-AF65-F5344CB8AC3E}">
        <p14:creationId xmlns:p14="http://schemas.microsoft.com/office/powerpoint/2010/main" val="296268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41D2E5E-6DB8-3340-9A58-BFC268658A2F}"/>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7" name="CuadroTexto 6">
            <a:extLst>
              <a:ext uri="{FF2B5EF4-FFF2-40B4-BE49-F238E27FC236}">
                <a16:creationId xmlns:a16="http://schemas.microsoft.com/office/drawing/2014/main" id="{EC73D922-1D0F-7B44-9D99-3802981CE13C}"/>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IMPLEMENTACIÓN DE MÚLTIPLES</a:t>
            </a:r>
            <a:br>
              <a:rPr lang="es-PE" sz="2400" dirty="0">
                <a:solidFill>
                  <a:schemeClr val="bg1"/>
                </a:solidFill>
                <a:latin typeface="Graphik Regular" charset="0"/>
              </a:rPr>
            </a:br>
            <a:r>
              <a:rPr lang="es-PE" sz="2400" b="1" dirty="0">
                <a:solidFill>
                  <a:schemeClr val="bg1"/>
                </a:solidFill>
                <a:latin typeface="Graphik Bold" charset="0"/>
              </a:rPr>
              <a:t>CONSULTAS EN UN ARCHIVO</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DE SERVICIO WEB</a:t>
            </a:r>
          </a:p>
        </p:txBody>
      </p:sp>
      <p:pic>
        <p:nvPicPr>
          <p:cNvPr id="8" name="Imagen 7">
            <a:extLst>
              <a:ext uri="{FF2B5EF4-FFF2-40B4-BE49-F238E27FC236}">
                <a16:creationId xmlns:a16="http://schemas.microsoft.com/office/drawing/2014/main" id="{8BF9A94D-3FF1-7742-9D5C-83E7CCBE05E6}"/>
              </a:ext>
            </a:extLst>
          </p:cNvPr>
          <p:cNvPicPr>
            <a:picLocks noChangeAspect="1"/>
          </p:cNvPicPr>
          <p:nvPr/>
        </p:nvPicPr>
        <p:blipFill>
          <a:blip r:embed="rId4"/>
          <a:stretch>
            <a:fillRect/>
          </a:stretch>
        </p:blipFill>
        <p:spPr>
          <a:xfrm>
            <a:off x="1008063" y="2869612"/>
            <a:ext cx="195423" cy="201256"/>
          </a:xfrm>
          <a:prstGeom prst="rect">
            <a:avLst/>
          </a:prstGeom>
        </p:spPr>
      </p:pic>
    </p:spTree>
    <p:custDataLst>
      <p:tags r:id="rId1"/>
    </p:custDataLst>
    <p:extLst>
      <p:ext uri="{BB962C8B-B14F-4D97-AF65-F5344CB8AC3E}">
        <p14:creationId xmlns:p14="http://schemas.microsoft.com/office/powerpoint/2010/main" val="386949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56;p10"/>
          <p:cNvSpPr txBox="1">
            <a:spLocks/>
          </p:cNvSpPr>
          <p:nvPr/>
        </p:nvSpPr>
        <p:spPr>
          <a:xfrm>
            <a:off x="503238" y="922309"/>
            <a:ext cx="5144037" cy="1964640"/>
          </a:xfrm>
          <a:prstGeom prst="rect">
            <a:avLst/>
          </a:prstGeom>
          <a:noFill/>
          <a:ln>
            <a:noFill/>
          </a:ln>
        </p:spPr>
        <p:txBody>
          <a:bodyPr spcFirstLastPara="1" wrap="non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EXAMINANDO PARÁMETROS URL CON EL MÉTODO GET</a:t>
            </a:r>
          </a:p>
          <a:p>
            <a:pPr marL="171450" indent="-171450">
              <a:spcBef>
                <a:spcPts val="0"/>
              </a:spcBef>
              <a:spcAft>
                <a:spcPts val="600"/>
              </a:spcAft>
              <a:buClr>
                <a:schemeClr val="dk1"/>
              </a:buClr>
              <a:buSzPts val="1600"/>
            </a:pPr>
            <a:r>
              <a:rPr lang="es-PE" sz="1600" dirty="0"/>
              <a:t>El método GET permite recuperar parámetros desde la URL.</a:t>
            </a:r>
          </a:p>
          <a:p>
            <a:pPr marL="171450" indent="-171450">
              <a:spcBef>
                <a:spcPts val="0"/>
              </a:spcBef>
              <a:spcAft>
                <a:spcPts val="600"/>
              </a:spcAft>
              <a:buClr>
                <a:schemeClr val="dk1"/>
              </a:buClr>
              <a:buSzPts val="1600"/>
            </a:pPr>
            <a:r>
              <a:rPr lang="es-PE" sz="1600" dirty="0"/>
              <a:t>Un archivo PHP puede recibir varios parámetros URL.</a:t>
            </a:r>
          </a:p>
          <a:p>
            <a:pPr marL="171450" indent="-171450">
              <a:spcBef>
                <a:spcPts val="0"/>
              </a:spcBef>
              <a:spcAft>
                <a:spcPts val="600"/>
              </a:spcAft>
              <a:buClr>
                <a:schemeClr val="dk1"/>
              </a:buClr>
              <a:buSzPts val="1600"/>
            </a:pPr>
            <a:r>
              <a:rPr lang="es-PE" sz="1600" dirty="0"/>
              <a:t>Sintaxis:</a:t>
            </a:r>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$idcategoria = </a:t>
            </a:r>
            <a:r>
              <a:rPr lang="es-PE" sz="1600" dirty="0">
                <a:solidFill>
                  <a:srgbClr val="92C14E"/>
                </a:solidFill>
                <a:latin typeface="Consolas"/>
                <a:ea typeface="Consolas"/>
                <a:cs typeface="Consolas"/>
                <a:sym typeface="Consolas"/>
              </a:rPr>
              <a:t>$_GET</a:t>
            </a:r>
            <a:r>
              <a:rPr lang="es-PE" sz="1600" dirty="0">
                <a:latin typeface="Consolas"/>
                <a:ea typeface="Consolas"/>
                <a:cs typeface="Consolas"/>
                <a:sym typeface="Consolas"/>
              </a:rPr>
              <a:t>[“</a:t>
            </a:r>
            <a:r>
              <a:rPr lang="es-PE" sz="1600" dirty="0">
                <a:solidFill>
                  <a:srgbClr val="EE4639"/>
                </a:solidFill>
                <a:latin typeface="Consolas"/>
                <a:ea typeface="Consolas"/>
                <a:cs typeface="Consolas"/>
                <a:sym typeface="Consolas"/>
              </a:rPr>
              <a:t>idcategoria</a:t>
            </a:r>
            <a:r>
              <a:rPr lang="es-PE" sz="1600" dirty="0">
                <a:latin typeface="Consolas"/>
                <a:ea typeface="Consolas"/>
                <a:cs typeface="Consolas"/>
                <a:sym typeface="Consolas"/>
              </a:rPr>
              <a: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$idproducto = </a:t>
            </a:r>
            <a:r>
              <a:rPr lang="es-PE" sz="1600" dirty="0">
                <a:solidFill>
                  <a:srgbClr val="92C14E"/>
                </a:solidFill>
                <a:latin typeface="Consolas"/>
                <a:ea typeface="Consolas"/>
                <a:cs typeface="Consolas"/>
                <a:sym typeface="Consolas"/>
              </a:rPr>
              <a:t>$_GET</a:t>
            </a:r>
            <a:r>
              <a:rPr lang="es-PE" sz="1600" dirty="0">
                <a:latin typeface="Consolas"/>
                <a:ea typeface="Consolas"/>
                <a:cs typeface="Consolas"/>
                <a:sym typeface="Consolas"/>
              </a:rPr>
              <a:t>[“</a:t>
            </a:r>
            <a:r>
              <a:rPr lang="es-PE" sz="1600" dirty="0">
                <a:solidFill>
                  <a:srgbClr val="EE4639"/>
                </a:solidFill>
                <a:latin typeface="Consolas"/>
                <a:ea typeface="Consolas"/>
                <a:cs typeface="Consolas"/>
                <a:sym typeface="Consolas"/>
              </a:rPr>
              <a:t>idproducto</a:t>
            </a:r>
            <a:r>
              <a:rPr lang="es-PE" sz="1600" dirty="0">
                <a:latin typeface="Consolas"/>
                <a:ea typeface="Consolas"/>
                <a:cs typeface="Consolas"/>
                <a:sym typeface="Consolas"/>
              </a:rPr>
              <a:t>”]; </a:t>
            </a:r>
            <a:endParaRPr lang="es-PE" sz="1600" dirty="0"/>
          </a:p>
        </p:txBody>
      </p:sp>
      <p:sp>
        <p:nvSpPr>
          <p:cNvPr id="5" name="Rectangle 5">
            <a:extLst>
              <a:ext uri="{FF2B5EF4-FFF2-40B4-BE49-F238E27FC236}">
                <a16:creationId xmlns:a16="http://schemas.microsoft.com/office/drawing/2014/main" id="{BA70FB60-A2F1-B54D-A26C-28B9C2A80387}"/>
              </a:ext>
            </a:extLst>
          </p:cNvPr>
          <p:cNvSpPr/>
          <p:nvPr/>
        </p:nvSpPr>
        <p:spPr>
          <a:xfrm>
            <a:off x="503238" y="376232"/>
            <a:ext cx="7306376"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MÚLTIPLES CONSULTAS EN UN ARCHIVO DE SERVICIO WEB</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36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63;p11"/>
          <p:cNvSpPr txBox="1">
            <a:spLocks/>
          </p:cNvSpPr>
          <p:nvPr/>
        </p:nvSpPr>
        <p:spPr>
          <a:xfrm>
            <a:off x="503238" y="912813"/>
            <a:ext cx="8214772" cy="4077999"/>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EVALUANDO EL VALOR DE VARIOS PARÁMETROS URL UN ARCHIVO PHP</a:t>
            </a:r>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if(isset($_GET["idcategoria"])){</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if(isset($_GET["idproducto"])){</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if (empty($_GET)) {</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0" indent="0">
              <a:spcBef>
                <a:spcPts val="0"/>
              </a:spcBef>
              <a:spcAft>
                <a:spcPts val="600"/>
              </a:spcAft>
              <a:buClr>
                <a:schemeClr val="dk1"/>
              </a:buClr>
              <a:buSzPts val="1600"/>
              <a:buFont typeface="Arial"/>
              <a:buNone/>
            </a:pPr>
            <a:r>
              <a:rPr lang="es-PE" sz="1500" dirty="0">
                <a:latin typeface="Consolas"/>
                <a:ea typeface="Consolas"/>
                <a:cs typeface="Consolas"/>
                <a:sym typeface="Consolas"/>
              </a:rPr>
              <a:t>}</a:t>
            </a:r>
            <a:endParaRPr lang="es-PE" sz="1500" dirty="0"/>
          </a:p>
          <a:p>
            <a:pPr marL="171450" indent="-171450">
              <a:spcBef>
                <a:spcPts val="0"/>
              </a:spcBef>
              <a:spcAft>
                <a:spcPts val="600"/>
              </a:spcAft>
              <a:buClr>
                <a:schemeClr val="dk1"/>
              </a:buClr>
              <a:buSzPts val="1600"/>
            </a:pPr>
            <a:r>
              <a:rPr lang="es-PE" sz="1600" b="1" dirty="0"/>
              <a:t>Isset</a:t>
            </a:r>
            <a:r>
              <a:rPr lang="es-PE" sz="1600" dirty="0"/>
              <a:t>: Determina si una variable está definida y no es null, en este caso el contenido de $_GET.</a:t>
            </a:r>
          </a:p>
          <a:p>
            <a:pPr marL="171450" indent="-171450">
              <a:spcBef>
                <a:spcPts val="0"/>
              </a:spcBef>
              <a:spcAft>
                <a:spcPts val="600"/>
              </a:spcAft>
              <a:buClr>
                <a:schemeClr val="dk1"/>
              </a:buClr>
              <a:buSzPts val="1600"/>
            </a:pPr>
            <a:r>
              <a:rPr lang="es-PE" sz="1600" b="1" dirty="0"/>
              <a:t>Empty</a:t>
            </a:r>
            <a:r>
              <a:rPr lang="es-PE" sz="1600" dirty="0"/>
              <a:t>: Determina si el arreglo de $_GET está vacío, es decir, si no se ha pasado ningún parámetro URL. </a:t>
            </a:r>
          </a:p>
        </p:txBody>
      </p:sp>
      <p:sp>
        <p:nvSpPr>
          <p:cNvPr id="5" name="Rectangle 5">
            <a:extLst>
              <a:ext uri="{FF2B5EF4-FFF2-40B4-BE49-F238E27FC236}">
                <a16:creationId xmlns:a16="http://schemas.microsoft.com/office/drawing/2014/main" id="{E54849F1-1AC7-DB4B-9BDA-1958989A6D60}"/>
              </a:ext>
            </a:extLst>
          </p:cNvPr>
          <p:cNvSpPr/>
          <p:nvPr/>
        </p:nvSpPr>
        <p:spPr>
          <a:xfrm>
            <a:off x="503238" y="376232"/>
            <a:ext cx="7306376"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MÚLTIPLES CONSULTAS EN UN ARCHIVO DE SERVICIO WEB</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200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272D9FE-2C38-BA48-AF24-4C39CFB5C2DD}"/>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7" name="CuadroTexto 6">
            <a:extLst>
              <a:ext uri="{FF2B5EF4-FFF2-40B4-BE49-F238E27FC236}">
                <a16:creationId xmlns:a16="http://schemas.microsoft.com/office/drawing/2014/main" id="{A7E5D23E-FCAB-9E43-BBEA-9E52FBB1D266}"/>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IMPLEMENTACIÓN DE UNA VISTA RÁPIDA</a:t>
            </a:r>
            <a:br>
              <a:rPr lang="es-PE" sz="2400" dirty="0">
                <a:solidFill>
                  <a:schemeClr val="bg1"/>
                </a:solidFill>
                <a:latin typeface="Graphik Regular" charset="0"/>
              </a:rPr>
            </a:br>
            <a:r>
              <a:rPr lang="es-PE" sz="2400" b="1" dirty="0">
                <a:solidFill>
                  <a:schemeClr val="bg1"/>
                </a:solidFill>
                <a:latin typeface="Graphik Bold" charset="0"/>
              </a:rPr>
              <a:t>EN UNA VENTANA MODAL EMERGENTE</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DE UN ÍTEM DEL CARD GRID</a:t>
            </a:r>
          </a:p>
        </p:txBody>
      </p:sp>
      <p:pic>
        <p:nvPicPr>
          <p:cNvPr id="8" name="Imagen 7">
            <a:extLst>
              <a:ext uri="{FF2B5EF4-FFF2-40B4-BE49-F238E27FC236}">
                <a16:creationId xmlns:a16="http://schemas.microsoft.com/office/drawing/2014/main" id="{1816F259-A6F9-6A4A-A86C-D0AD5C950DA2}"/>
              </a:ext>
            </a:extLst>
          </p:cNvPr>
          <p:cNvPicPr>
            <a:picLocks noChangeAspect="1"/>
          </p:cNvPicPr>
          <p:nvPr/>
        </p:nvPicPr>
        <p:blipFill>
          <a:blip r:embed="rId4"/>
          <a:stretch>
            <a:fillRect/>
          </a:stretch>
        </p:blipFill>
        <p:spPr>
          <a:xfrm>
            <a:off x="1008063" y="2869612"/>
            <a:ext cx="195423" cy="201256"/>
          </a:xfrm>
          <a:prstGeom prst="rect">
            <a:avLst/>
          </a:prstGeom>
        </p:spPr>
      </p:pic>
    </p:spTree>
    <p:custDataLst>
      <p:tags r:id="rId1"/>
    </p:custDataLst>
    <p:extLst>
      <p:ext uri="{BB962C8B-B14F-4D97-AF65-F5344CB8AC3E}">
        <p14:creationId xmlns:p14="http://schemas.microsoft.com/office/powerpoint/2010/main" val="422634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Google Shape;176;p13"/>
          <p:cNvSpPr txBox="1">
            <a:spLocks/>
          </p:cNvSpPr>
          <p:nvPr/>
        </p:nvSpPr>
        <p:spPr>
          <a:xfrm>
            <a:off x="503238" y="912813"/>
            <a:ext cx="6002092" cy="3877985"/>
          </a:xfrm>
          <a:prstGeom prst="rect">
            <a:avLst/>
          </a:prstGeom>
          <a:noFill/>
          <a:ln>
            <a:noFill/>
          </a:ln>
        </p:spPr>
        <p:txBody>
          <a:bodyPr spcFirstLastPara="1" wrap="non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GRID CARD</a:t>
            </a:r>
          </a:p>
          <a:p>
            <a:pPr marL="171450" indent="-171450">
              <a:spcBef>
                <a:spcPts val="0"/>
              </a:spcBef>
              <a:spcAft>
                <a:spcPts val="600"/>
              </a:spcAft>
              <a:buClr>
                <a:schemeClr val="dk1"/>
              </a:buClr>
              <a:buSzPts val="1600"/>
            </a:pPr>
            <a:r>
              <a:rPr lang="es-PE" sz="1600" dirty="0"/>
              <a:t>Un card grid es un componente que muestra los datos de varios cards.</a:t>
            </a:r>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&lt;div class="row row-cols-1 row-cols-md-2 g-4"&gt;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 class="col"&gt;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 class="card"&gt;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&lt;img src="..." class="card-img-top" alt="..."&gt;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 class="card-body"&gt;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&lt;h5 class="card-title"&gt;Card title&lt;/h5&gt;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&lt;p class="card-text"&gt;&lt;/p&gt;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&lt;/div&gt;</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&lt;/div&gt;</a:t>
            </a:r>
          </a:p>
        </p:txBody>
      </p:sp>
      <p:sp>
        <p:nvSpPr>
          <p:cNvPr id="5" name="Rectangle 5">
            <a:extLst>
              <a:ext uri="{FF2B5EF4-FFF2-40B4-BE49-F238E27FC236}">
                <a16:creationId xmlns:a16="http://schemas.microsoft.com/office/drawing/2014/main" id="{D8E7BD36-5ED8-BE4F-B8A1-2172E2E1C173}"/>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217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83;p14"/>
          <p:cNvSpPr txBox="1">
            <a:spLocks/>
          </p:cNvSpPr>
          <p:nvPr/>
        </p:nvSpPr>
        <p:spPr>
          <a:xfrm>
            <a:off x="521236" y="912813"/>
            <a:ext cx="8101527" cy="3693319"/>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GRID CARD</a:t>
            </a:r>
            <a:endParaRPr lang="es-PE" sz="1600" dirty="0"/>
          </a:p>
          <a:p>
            <a:pPr marL="171450" indent="-171450">
              <a:spcBef>
                <a:spcPts val="0"/>
              </a:spcBef>
              <a:spcAft>
                <a:spcPts val="600"/>
              </a:spcAft>
              <a:buClr>
                <a:schemeClr val="dk1"/>
              </a:buClr>
              <a:buSzPts val="1600"/>
            </a:pPr>
            <a:r>
              <a:rPr lang="es-PE" sz="1600" dirty="0"/>
              <a:t>Se pueden mostrar datos iterando los datos en un grid card.</a:t>
            </a:r>
          </a:p>
          <a:p>
            <a:pPr marL="180975" indent="0">
              <a:spcBef>
                <a:spcPts val="0"/>
              </a:spcBef>
              <a:spcAft>
                <a:spcPts val="600"/>
              </a:spcAft>
              <a:buClr>
                <a:schemeClr val="dk1"/>
              </a:buClr>
              <a:buSzPts val="1300"/>
              <a:buFont typeface="Arial"/>
              <a:buNone/>
            </a:pPr>
            <a:r>
              <a:rPr lang="es-PE" sz="1300" dirty="0">
                <a:latin typeface="Consolas"/>
                <a:ea typeface="Consolas"/>
                <a:cs typeface="Consolas"/>
                <a:sym typeface="Consolas"/>
              </a:rPr>
              <a:t>productos.map(item =&gt; {</a:t>
            </a:r>
            <a:endParaRPr lang="es-PE" sz="1300" dirty="0"/>
          </a:p>
          <a:p>
            <a:pPr marL="180975" indent="0">
              <a:spcBef>
                <a:spcPts val="0"/>
              </a:spcBef>
              <a:spcAft>
                <a:spcPts val="600"/>
              </a:spcAft>
              <a:buClr>
                <a:schemeClr val="dk1"/>
              </a:buClr>
              <a:buSzPts val="1300"/>
              <a:buFont typeface="Arial"/>
              <a:buNone/>
            </a:pPr>
            <a:r>
              <a:rPr lang="es-PE" sz="1300" dirty="0">
                <a:latin typeface="Consolas"/>
                <a:ea typeface="Consolas"/>
                <a:cs typeface="Consolas"/>
                <a:sym typeface="Consolas"/>
              </a:rPr>
              <a:t>let card = "&lt;div class='col'&gt;"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"&lt;div class='card h-100'&gt;"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"&lt;img src='"+ rutaImagen + "' class='card-img-top' alt='...'&gt;"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"&lt;div class='card-body"</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"&lt;p class='card-title text-center'&gt;" + item.nombre + "&lt;/p&gt;"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"&lt;p class='card-text text-center'&gt; S/ " + precioVenta.toFixed(2) </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 precioAnterior + " &lt;/p&gt;"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card += "&lt;/div&gt;&lt;/div&gt;&lt;/div&gt;"</a:t>
            </a:r>
            <a:endParaRPr lang="es-PE" sz="1300" dirty="0"/>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contenidoCuadricula += card</a:t>
            </a:r>
          </a:p>
          <a:p>
            <a:pPr marL="0" indent="0">
              <a:spcBef>
                <a:spcPts val="0"/>
              </a:spcBef>
              <a:spcAft>
                <a:spcPts val="600"/>
              </a:spcAft>
              <a:buClr>
                <a:schemeClr val="dk1"/>
              </a:buClr>
              <a:buSzPts val="1300"/>
              <a:buFont typeface="Arial"/>
              <a:buNone/>
            </a:pPr>
            <a:r>
              <a:rPr lang="es-PE" sz="1300" dirty="0">
                <a:latin typeface="Consolas"/>
                <a:ea typeface="Consolas"/>
                <a:cs typeface="Consolas"/>
                <a:sym typeface="Consolas"/>
              </a:rPr>
              <a:t>        })</a:t>
            </a:r>
            <a:endParaRPr lang="es-PE" sz="1300" dirty="0"/>
          </a:p>
        </p:txBody>
      </p:sp>
      <p:sp>
        <p:nvSpPr>
          <p:cNvPr id="5" name="Rectangle 5">
            <a:extLst>
              <a:ext uri="{FF2B5EF4-FFF2-40B4-BE49-F238E27FC236}">
                <a16:creationId xmlns:a16="http://schemas.microsoft.com/office/drawing/2014/main" id="{5A98D1A9-163B-CD4E-A529-C791D88FB332}"/>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903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190;p15"/>
          <p:cNvSpPr txBox="1">
            <a:spLocks/>
          </p:cNvSpPr>
          <p:nvPr/>
        </p:nvSpPr>
        <p:spPr>
          <a:xfrm>
            <a:off x="503238" y="912813"/>
            <a:ext cx="7708369" cy="3961044"/>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600"/>
              <a:buNone/>
            </a:pPr>
            <a:r>
              <a:rPr lang="es-PE" sz="1600" b="1" dirty="0">
                <a:solidFill>
                  <a:schemeClr val="dk1"/>
                </a:solidFill>
              </a:rPr>
              <a:t>ICONOS WEB </a:t>
            </a:r>
            <a:endParaRPr lang="es-PE" sz="1600" dirty="0"/>
          </a:p>
          <a:p>
            <a:pPr marL="171450" indent="-171450">
              <a:spcBef>
                <a:spcPts val="0"/>
              </a:spcBef>
              <a:spcAft>
                <a:spcPts val="600"/>
              </a:spcAft>
              <a:buClr>
                <a:schemeClr val="dk1"/>
              </a:buClr>
              <a:buSzPts val="1600"/>
            </a:pPr>
            <a:r>
              <a:rPr lang="es-PE" sz="1600" dirty="0"/>
              <a:t>En las aplicaciones web, como parte de la interfaz, se implementan íconos.</a:t>
            </a:r>
          </a:p>
          <a:p>
            <a:pPr marL="171450" indent="-171450">
              <a:spcBef>
                <a:spcPts val="0"/>
              </a:spcBef>
              <a:spcAft>
                <a:spcPts val="600"/>
              </a:spcAft>
              <a:buClr>
                <a:schemeClr val="dk1"/>
              </a:buClr>
              <a:buSzPts val="1600"/>
            </a:pPr>
            <a:r>
              <a:rPr lang="es-PE" sz="1600" dirty="0"/>
              <a:t>Existen diversos proveedores de íconos, uno de ellos es Bootstrap: </a:t>
            </a:r>
            <a:r>
              <a:rPr lang="es-PE" sz="1600" u="sng" dirty="0">
                <a:solidFill>
                  <a:srgbClr val="7150A0"/>
                </a:solidFill>
                <a:hlinkClick r:id="rId2">
                  <a:extLst>
                    <a:ext uri="{A12FA001-AC4F-418D-AE19-62706E023703}">
                      <ahyp:hlinkClr xmlns:ahyp="http://schemas.microsoft.com/office/drawing/2018/hyperlinkcolor" val="tx"/>
                    </a:ext>
                  </a:extLst>
                </a:hlinkClick>
              </a:rPr>
              <a:t>https://icons.getbootstrap.com/</a:t>
            </a:r>
            <a:endParaRPr lang="es-PE" sz="1600" dirty="0">
              <a:solidFill>
                <a:srgbClr val="7150A0"/>
              </a:solidFill>
            </a:endParaRPr>
          </a:p>
          <a:p>
            <a:pPr marL="171450" indent="-171450">
              <a:spcBef>
                <a:spcPts val="0"/>
              </a:spcBef>
              <a:spcAft>
                <a:spcPts val="600"/>
              </a:spcAft>
              <a:buClr>
                <a:schemeClr val="dk1"/>
              </a:buClr>
              <a:buSzPts val="1600"/>
            </a:pPr>
            <a:r>
              <a:rPr lang="es-PE" sz="1600" dirty="0"/>
              <a:t>Para incorporar los íconos, se pueden vincular al servidor remoto: </a:t>
            </a:r>
          </a:p>
          <a:p>
            <a:pPr marL="341313" lvl="1" indent="-160338">
              <a:spcBef>
                <a:spcPts val="0"/>
              </a:spcBef>
              <a:spcAft>
                <a:spcPts val="600"/>
              </a:spcAft>
              <a:buClr>
                <a:schemeClr val="dk1"/>
              </a:buClr>
              <a:buSzPct val="100000"/>
              <a:buFont typeface="Arial"/>
              <a:buChar char="•"/>
            </a:pPr>
            <a:r>
              <a:rPr lang="es-PE" sz="1600" dirty="0">
                <a:latin typeface="Consolas"/>
                <a:ea typeface="Consolas"/>
                <a:cs typeface="Consolas"/>
                <a:sym typeface="Consolas"/>
              </a:rPr>
              <a:t>&lt;link rel="stylesheet" href="https://cdn.jsdelivr.net/npm/bootstrap-icons@1.11.3/font/bootstrap-icons.min.css"&gt;</a:t>
            </a:r>
            <a:endParaRPr lang="es-PE" sz="1600" dirty="0"/>
          </a:p>
          <a:p>
            <a:pPr marL="341313" lvl="1" indent="-160338">
              <a:spcBef>
                <a:spcPts val="0"/>
              </a:spcBef>
              <a:spcAft>
                <a:spcPts val="600"/>
              </a:spcAft>
              <a:buClr>
                <a:schemeClr val="dk1"/>
              </a:buClr>
              <a:buSzPct val="100000"/>
              <a:buFont typeface="Arial"/>
              <a:buChar char="•"/>
            </a:pPr>
            <a:r>
              <a:rPr lang="es-PE" sz="1600" dirty="0">
                <a:latin typeface="Consolas"/>
                <a:ea typeface="Consolas"/>
                <a:cs typeface="Consolas"/>
                <a:sym typeface="Consolas"/>
              </a:rPr>
              <a:t>@import url("https://cdn.jsdelivr.net/npm/bootstrap-icons@1.11.3/font/bootstrap-icons.min.css");</a:t>
            </a:r>
            <a:endParaRPr lang="es-PE" sz="1600" dirty="0"/>
          </a:p>
          <a:p>
            <a:pPr marL="171450" indent="-171450">
              <a:spcBef>
                <a:spcPts val="0"/>
              </a:spcBef>
              <a:spcAft>
                <a:spcPts val="600"/>
              </a:spcAft>
              <a:buClr>
                <a:schemeClr val="dk1"/>
              </a:buClr>
              <a:buSzPts val="1600"/>
            </a:pPr>
            <a:r>
              <a:rPr lang="es-PE" sz="1600" dirty="0"/>
              <a:t>También se pueden descargar y vincular localmente. </a:t>
            </a:r>
          </a:p>
          <a:p>
            <a:pPr marL="171450" indent="-171450">
              <a:spcBef>
                <a:spcPts val="0"/>
              </a:spcBef>
              <a:spcAft>
                <a:spcPts val="600"/>
              </a:spcAft>
              <a:buClr>
                <a:schemeClr val="dk1"/>
              </a:buClr>
              <a:buSzPts val="1600"/>
            </a:pPr>
            <a:r>
              <a:rPr lang="es-PE" sz="1600" dirty="0"/>
              <a:t>Para mostrar el ícono de vista previa se puede emplear:</a:t>
            </a:r>
          </a:p>
          <a:p>
            <a:pPr marL="358775" lvl="1" indent="-177800">
              <a:spcBef>
                <a:spcPts val="0"/>
              </a:spcBef>
              <a:spcAft>
                <a:spcPts val="600"/>
              </a:spcAft>
              <a:buClr>
                <a:srgbClr val="92C14E"/>
              </a:buClr>
              <a:buSzPct val="100000"/>
              <a:buFont typeface="Arial"/>
              <a:buChar char="•"/>
            </a:pPr>
            <a:r>
              <a:rPr lang="es-PE" sz="1600" dirty="0">
                <a:solidFill>
                  <a:srgbClr val="92C14E"/>
                </a:solidFill>
                <a:latin typeface="Consolas"/>
                <a:ea typeface="Consolas"/>
                <a:cs typeface="Consolas"/>
                <a:sym typeface="Consolas"/>
              </a:rPr>
              <a:t>&lt;i class="bi bi-zoom-in"&gt;&lt;/i&gt;</a:t>
            </a:r>
            <a:r>
              <a:rPr lang="es-PE" sz="1600" dirty="0">
                <a:solidFill>
                  <a:srgbClr val="00B050"/>
                </a:solidFill>
              </a:rPr>
              <a:t> </a:t>
            </a:r>
            <a:r>
              <a:rPr lang="es-PE" sz="1600" dirty="0"/>
              <a:t>ó </a:t>
            </a:r>
            <a:r>
              <a:rPr lang="es-PE" sz="1600" dirty="0">
                <a:solidFill>
                  <a:srgbClr val="92C14E"/>
                </a:solidFill>
                <a:latin typeface="Consolas"/>
                <a:ea typeface="Consolas"/>
                <a:cs typeface="Consolas"/>
                <a:sym typeface="Consolas"/>
              </a:rPr>
              <a:t>&lt;i class="bi bi-eye"&gt;&lt;/i&gt;</a:t>
            </a:r>
            <a:endParaRPr lang="es-PE" sz="1600" dirty="0">
              <a:solidFill>
                <a:srgbClr val="92C14E"/>
              </a:solidFill>
            </a:endParaRPr>
          </a:p>
        </p:txBody>
      </p:sp>
      <p:sp>
        <p:nvSpPr>
          <p:cNvPr id="5" name="Rectangle 5">
            <a:extLst>
              <a:ext uri="{FF2B5EF4-FFF2-40B4-BE49-F238E27FC236}">
                <a16:creationId xmlns:a16="http://schemas.microsoft.com/office/drawing/2014/main" id="{F29EE3E1-B0E4-304E-B667-58085832ACA5}"/>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676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Google Shape;197;p16"/>
          <p:cNvSpPr txBox="1">
            <a:spLocks/>
          </p:cNvSpPr>
          <p:nvPr/>
        </p:nvSpPr>
        <p:spPr>
          <a:xfrm>
            <a:off x="503239" y="912813"/>
            <a:ext cx="8172450" cy="2046714"/>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VENTANA MODAL</a:t>
            </a:r>
            <a:endParaRPr lang="es-PE" sz="1600" dirty="0"/>
          </a:p>
          <a:p>
            <a:pPr marL="171450" indent="-171450">
              <a:spcBef>
                <a:spcPts val="0"/>
              </a:spcBef>
              <a:buClr>
                <a:schemeClr val="dk1"/>
              </a:buClr>
              <a:buSzPts val="1600"/>
            </a:pPr>
            <a:r>
              <a:rPr lang="es-PE" sz="1600" dirty="0"/>
              <a:t>Para implementar una ventana modal existen varios métodos, desde hacerlo con html y JavaScript puro, usar plugins o frameworks CSS. </a:t>
            </a:r>
          </a:p>
          <a:p>
            <a:pPr marL="171450" indent="-171450">
              <a:spcBef>
                <a:spcPts val="0"/>
              </a:spcBef>
              <a:buClr>
                <a:schemeClr val="dk1"/>
              </a:buClr>
              <a:buSzPts val="1600"/>
            </a:pPr>
            <a:endParaRPr lang="es-PE" sz="1600" dirty="0"/>
          </a:p>
          <a:p>
            <a:pPr marL="171450" indent="-171450">
              <a:spcBef>
                <a:spcPts val="0"/>
              </a:spcBef>
              <a:buClr>
                <a:schemeClr val="dk1"/>
              </a:buClr>
              <a:buSzPts val="1600"/>
            </a:pPr>
            <a:r>
              <a:rPr lang="es-PE" sz="1600" dirty="0"/>
              <a:t>En este caso, se examinará cómo invocar desde el componente Modal de Bootstrap.</a:t>
            </a:r>
          </a:p>
          <a:p>
            <a:pPr marL="171450" indent="-171450">
              <a:spcBef>
                <a:spcPts val="0"/>
              </a:spcBef>
              <a:buClr>
                <a:schemeClr val="dk1"/>
              </a:buClr>
              <a:buSzPts val="1600"/>
            </a:pPr>
            <a:endParaRPr lang="es-PE" sz="1600" dirty="0"/>
          </a:p>
          <a:p>
            <a:pPr marL="171450" indent="-171450">
              <a:spcBef>
                <a:spcPts val="0"/>
              </a:spcBef>
              <a:buClr>
                <a:schemeClr val="dk1"/>
              </a:buClr>
              <a:buSzPts val="1600"/>
            </a:pPr>
            <a:r>
              <a:rPr lang="es-PE" sz="1600" dirty="0"/>
              <a:t>La documentación completa del uso del componente modal está en la siguiente ruta: </a:t>
            </a:r>
            <a:r>
              <a:rPr lang="es-PE" sz="1600" u="sng" dirty="0">
                <a:solidFill>
                  <a:srgbClr val="7150A0"/>
                </a:solidFill>
                <a:hlinkClick r:id="rId2">
                  <a:extLst>
                    <a:ext uri="{A12FA001-AC4F-418D-AE19-62706E023703}">
                      <ahyp:hlinkClr xmlns:ahyp="http://schemas.microsoft.com/office/drawing/2018/hyperlinkcolor" val="tx"/>
                    </a:ext>
                  </a:extLst>
                </a:hlinkClick>
              </a:rPr>
              <a:t>https://getbootstrap.com/docs/5.3/components/modal/#live-demo</a:t>
            </a:r>
            <a:endParaRPr lang="es-PE" sz="1600" dirty="0">
              <a:solidFill>
                <a:srgbClr val="7150A0"/>
              </a:solidFill>
            </a:endParaRPr>
          </a:p>
        </p:txBody>
      </p:sp>
      <p:sp>
        <p:nvSpPr>
          <p:cNvPr id="5" name="Rectangle 5">
            <a:extLst>
              <a:ext uri="{FF2B5EF4-FFF2-40B4-BE49-F238E27FC236}">
                <a16:creationId xmlns:a16="http://schemas.microsoft.com/office/drawing/2014/main" id="{53F9E7E5-8544-0546-99A9-14AC128AB29B}"/>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682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oogle Shape;204;p17"/>
          <p:cNvSpPr txBox="1">
            <a:spLocks/>
          </p:cNvSpPr>
          <p:nvPr/>
        </p:nvSpPr>
        <p:spPr>
          <a:xfrm>
            <a:off x="503237" y="912813"/>
            <a:ext cx="8172451" cy="2268313"/>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400"/>
              <a:buNone/>
            </a:pPr>
            <a:r>
              <a:rPr lang="es-PE" sz="1600" b="1" dirty="0">
                <a:solidFill>
                  <a:schemeClr val="dk1"/>
                </a:solidFill>
              </a:rPr>
              <a:t>PARA VINCULAR DESDE UN ÍCONO WEB</a:t>
            </a:r>
          </a:p>
          <a:p>
            <a:pPr marL="171450" indent="-171450">
              <a:spcBef>
                <a:spcPts val="0"/>
              </a:spcBef>
              <a:buClr>
                <a:schemeClr val="dk1"/>
              </a:buClr>
              <a:buSzPct val="100000"/>
            </a:pPr>
            <a:r>
              <a:rPr lang="es-PE" sz="1600" dirty="0">
                <a:latin typeface="Consolas"/>
                <a:ea typeface="Consolas"/>
                <a:cs typeface="Consolas"/>
                <a:sym typeface="Consolas"/>
              </a:rPr>
              <a:t>&lt;i class='bi bi-eye icono-vista-rapida' </a:t>
            </a:r>
            <a:r>
              <a:rPr lang="es-PE" sz="1600" dirty="0">
                <a:solidFill>
                  <a:srgbClr val="92C14E"/>
                </a:solidFill>
                <a:latin typeface="Consolas"/>
                <a:ea typeface="Consolas"/>
                <a:cs typeface="Consolas"/>
                <a:sym typeface="Consolas"/>
              </a:rPr>
              <a:t>data-bs-toggle='modal' data-bs-target</a:t>
            </a:r>
            <a:r>
              <a:rPr lang="es-PE" sz="1600" dirty="0">
                <a:solidFill>
                  <a:srgbClr val="EE4639"/>
                </a:solidFill>
                <a:latin typeface="Consolas"/>
                <a:ea typeface="Consolas"/>
                <a:cs typeface="Consolas"/>
                <a:sym typeface="Consolas"/>
              </a:rPr>
              <a:t>='#vistaRapidaModal</a:t>
            </a:r>
            <a:r>
              <a:rPr lang="es-PE" sz="1600" dirty="0">
                <a:solidFill>
                  <a:srgbClr val="92C14E"/>
                </a:solidFill>
                <a:latin typeface="Consolas"/>
                <a:ea typeface="Consolas"/>
                <a:cs typeface="Consolas"/>
                <a:sym typeface="Consolas"/>
              </a:rPr>
              <a:t>'</a:t>
            </a:r>
            <a:r>
              <a:rPr lang="es-PE" sz="1600" dirty="0">
                <a:latin typeface="Consolas"/>
                <a:ea typeface="Consolas"/>
                <a:cs typeface="Consolas"/>
                <a:sym typeface="Consolas"/>
              </a:rPr>
              <a:t> title='Vista rápida'&gt;&lt;/i&gt;</a:t>
            </a:r>
          </a:p>
          <a:p>
            <a:pPr marL="0" indent="0">
              <a:spcBef>
                <a:spcPts val="0"/>
              </a:spcBef>
              <a:buClr>
                <a:schemeClr val="dk1"/>
              </a:buClr>
              <a:buSzPts val="1400"/>
              <a:buNone/>
            </a:pPr>
            <a:endParaRPr lang="es-PE" sz="1600" dirty="0"/>
          </a:p>
          <a:p>
            <a:pPr marL="171450" indent="-171450">
              <a:spcBef>
                <a:spcPts val="0"/>
              </a:spcBef>
              <a:buClr>
                <a:schemeClr val="dk1"/>
              </a:buClr>
              <a:buSzPts val="1600"/>
            </a:pPr>
            <a:r>
              <a:rPr lang="es-PE" sz="1600" dirty="0"/>
              <a:t>Para que el ícono o cualquier objeto llame a la ventana modal se agrega:</a:t>
            </a:r>
          </a:p>
          <a:p>
            <a:pPr marL="314325" lvl="1" indent="-133350">
              <a:spcBef>
                <a:spcPts val="0"/>
              </a:spcBef>
              <a:buClr>
                <a:srgbClr val="92C14E"/>
              </a:buClr>
              <a:buSzPct val="100000"/>
              <a:buFont typeface="Arial"/>
              <a:buChar char="•"/>
            </a:pPr>
            <a:r>
              <a:rPr lang="es-PE" sz="1600" dirty="0">
                <a:solidFill>
                  <a:srgbClr val="92C14E"/>
                </a:solidFill>
                <a:latin typeface="Consolas"/>
                <a:ea typeface="Consolas"/>
                <a:cs typeface="Consolas"/>
                <a:sym typeface="Consolas"/>
              </a:rPr>
              <a:t>data-bs-toggle='modal’</a:t>
            </a:r>
          </a:p>
          <a:p>
            <a:pPr marL="342900" lvl="1" indent="0">
              <a:spcBef>
                <a:spcPts val="0"/>
              </a:spcBef>
              <a:buClr>
                <a:srgbClr val="00B050"/>
              </a:buClr>
              <a:buSzPts val="1500"/>
              <a:buNone/>
            </a:pPr>
            <a:endParaRPr lang="es-PE" sz="1600" dirty="0"/>
          </a:p>
          <a:p>
            <a:pPr marL="171450" indent="-171450">
              <a:spcBef>
                <a:spcPts val="0"/>
              </a:spcBef>
              <a:buClr>
                <a:schemeClr val="dk1"/>
              </a:buClr>
              <a:buSzPts val="1600"/>
            </a:pPr>
            <a:r>
              <a:rPr lang="es-PE" sz="1600" dirty="0"/>
              <a:t>Para indicar qué ventana modal se desea mostrar, se especifica: </a:t>
            </a:r>
          </a:p>
          <a:p>
            <a:pPr marL="314325" lvl="1" indent="-133350">
              <a:spcBef>
                <a:spcPts val="0"/>
              </a:spcBef>
              <a:buClr>
                <a:srgbClr val="92C14E"/>
              </a:buClr>
              <a:buSzPct val="100000"/>
              <a:buFont typeface="Arial"/>
              <a:buChar char="•"/>
            </a:pPr>
            <a:r>
              <a:rPr lang="es-PE" sz="1600" dirty="0">
                <a:solidFill>
                  <a:srgbClr val="92C14E"/>
                </a:solidFill>
                <a:latin typeface="Consolas"/>
                <a:ea typeface="Consolas"/>
                <a:cs typeface="Consolas"/>
                <a:sym typeface="Consolas"/>
              </a:rPr>
              <a:t>data-bs-target='</a:t>
            </a:r>
            <a:r>
              <a:rPr lang="es-PE" sz="1600" dirty="0">
                <a:solidFill>
                  <a:srgbClr val="EE4639"/>
                </a:solidFill>
                <a:latin typeface="Consolas"/>
                <a:ea typeface="Consolas"/>
                <a:cs typeface="Consolas"/>
                <a:sym typeface="Consolas"/>
              </a:rPr>
              <a:t>#vistaRapidaModal</a:t>
            </a:r>
            <a:r>
              <a:rPr lang="es-PE" sz="1600" dirty="0">
                <a:solidFill>
                  <a:srgbClr val="92C14E"/>
                </a:solidFill>
                <a:latin typeface="Consolas"/>
                <a:ea typeface="Consolas"/>
                <a:cs typeface="Consolas"/>
                <a:sym typeface="Consolas"/>
              </a:rPr>
              <a:t>'</a:t>
            </a:r>
            <a:endParaRPr lang="es-PE" sz="1600" dirty="0">
              <a:solidFill>
                <a:srgbClr val="92C14E"/>
              </a:solidFill>
            </a:endParaRPr>
          </a:p>
        </p:txBody>
      </p:sp>
      <p:sp>
        <p:nvSpPr>
          <p:cNvPr id="5" name="Rectangle 5">
            <a:extLst>
              <a:ext uri="{FF2B5EF4-FFF2-40B4-BE49-F238E27FC236}">
                <a16:creationId xmlns:a16="http://schemas.microsoft.com/office/drawing/2014/main" id="{3B423A7B-A820-E441-946F-A07DA96B31F5}"/>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422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212;p18"/>
          <p:cNvSpPr txBox="1">
            <a:spLocks/>
          </p:cNvSpPr>
          <p:nvPr/>
        </p:nvSpPr>
        <p:spPr>
          <a:xfrm>
            <a:off x="503238" y="912813"/>
            <a:ext cx="8172450" cy="3747180"/>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050"/>
              <a:buNone/>
            </a:pPr>
            <a:r>
              <a:rPr lang="es-PE" sz="1500" b="1" dirty="0">
                <a:solidFill>
                  <a:schemeClr val="dk1"/>
                </a:solidFill>
              </a:rPr>
              <a:t>DISEÑANDO LA VENTANA MODAL</a:t>
            </a:r>
            <a:endParaRPr lang="es-PE" sz="15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&lt;div class="modal fade" id="</a:t>
            </a:r>
            <a:r>
              <a:rPr lang="es-PE" sz="1000" dirty="0">
                <a:solidFill>
                  <a:srgbClr val="FF0000"/>
                </a:solidFill>
                <a:latin typeface="Consolas"/>
                <a:ea typeface="Consolas"/>
                <a:cs typeface="Consolas"/>
                <a:sym typeface="Consolas"/>
              </a:rPr>
              <a:t>vistaRapidaModal</a:t>
            </a:r>
            <a:r>
              <a:rPr lang="es-PE" sz="1000" dirty="0">
                <a:latin typeface="Consolas"/>
                <a:ea typeface="Consolas"/>
                <a:cs typeface="Consolas"/>
                <a:sym typeface="Consolas"/>
              </a:rPr>
              <a:t>" tabindex="-1" aria-labelledby="exampleModalLabel" aria-hidden="true"&gt;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 class="modal-dialog modal-dialog-centered modal-lg"&gt;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 class="modal-content"&gt;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 class="modal-header"&gt;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&lt;h3 class="modal-title fs-5" id="producto-nombre"&gt;Modal title&lt;/h3&gt;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&lt;button type="button" class="btn-close" data-bs-dismiss="modal" aria-label="Close"&gt;&lt;/button&gt;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a:t>
            </a:r>
            <a:r>
              <a:rPr lang="es-PE" sz="1000" dirty="0">
                <a:solidFill>
                  <a:srgbClr val="00B050"/>
                </a:solidFill>
                <a:latin typeface="Consolas"/>
                <a:ea typeface="Consolas"/>
                <a:cs typeface="Consolas"/>
                <a:sym typeface="Consolas"/>
              </a:rPr>
              <a:t>&lt;div class="modal-body"&gt; … &lt;/div&gt;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 class="modal-footer"&gt;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&lt;button type="button" class="btn btn-secondary" data-bs-dismiss="modal"&gt;Cerrar&lt;/button&gt;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&lt;button type="button" class="btn btn-primary"&gt;Cerrar&lt;/button&gt;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    &lt;/div&gt;</a:t>
            </a:r>
            <a:endParaRPr lang="es-PE" sz="1000" dirty="0"/>
          </a:p>
          <a:p>
            <a:pPr marL="0" indent="0">
              <a:spcBef>
                <a:spcPts val="0"/>
              </a:spcBef>
              <a:spcAft>
                <a:spcPts val="600"/>
              </a:spcAft>
              <a:buClr>
                <a:schemeClr val="dk1"/>
              </a:buClr>
              <a:buSzPts val="1050"/>
              <a:buFont typeface="Arial"/>
              <a:buNone/>
            </a:pPr>
            <a:r>
              <a:rPr lang="es-PE" sz="1000" dirty="0">
                <a:latin typeface="Consolas"/>
                <a:ea typeface="Consolas"/>
                <a:cs typeface="Consolas"/>
                <a:sym typeface="Consolas"/>
              </a:rPr>
              <a:t>&lt;/div&gt;</a:t>
            </a:r>
            <a:endParaRPr lang="es-PE" sz="1000" dirty="0"/>
          </a:p>
        </p:txBody>
      </p:sp>
      <p:sp>
        <p:nvSpPr>
          <p:cNvPr id="5" name="Rectangle 5">
            <a:extLst>
              <a:ext uri="{FF2B5EF4-FFF2-40B4-BE49-F238E27FC236}">
                <a16:creationId xmlns:a16="http://schemas.microsoft.com/office/drawing/2014/main" id="{5B82925A-3A85-C344-995A-EA9171AF0FFC}"/>
              </a:ext>
            </a:extLst>
          </p:cNvPr>
          <p:cNvSpPr/>
          <p:nvPr/>
        </p:nvSpPr>
        <p:spPr>
          <a:xfrm>
            <a:off x="503238" y="376232"/>
            <a:ext cx="8172450"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VISTA RÁPIDA EN UNA VENTANA MODAL EMERGENTE DE UN ÍTEM DEL CARD GRID</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849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8BC2E6-2E8C-7D47-BB7B-2A41CB5146AE}"/>
              </a:ext>
            </a:extLst>
          </p:cNvPr>
          <p:cNvSpPr/>
          <p:nvPr/>
        </p:nvSpPr>
        <p:spPr>
          <a:xfrm>
            <a:off x="0" y="1"/>
            <a:ext cx="9144000" cy="5715000"/>
          </a:xfrm>
          <a:prstGeom prst="rect">
            <a:avLst/>
          </a:prstGeom>
          <a:solidFill>
            <a:srgbClr val="ED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pic>
        <p:nvPicPr>
          <p:cNvPr id="3" name="Imagen 2">
            <a:extLst>
              <a:ext uri="{FF2B5EF4-FFF2-40B4-BE49-F238E27FC236}">
                <a16:creationId xmlns:a16="http://schemas.microsoft.com/office/drawing/2014/main" id="{990B6F86-C471-D541-9F30-47F5F6E32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6969"/>
            <a:ext cx="2072213" cy="3898064"/>
          </a:xfrm>
          <a:prstGeom prst="rect">
            <a:avLst/>
          </a:prstGeom>
        </p:spPr>
      </p:pic>
      <p:sp>
        <p:nvSpPr>
          <p:cNvPr id="4" name="Rectángulo 3">
            <a:extLst>
              <a:ext uri="{FF2B5EF4-FFF2-40B4-BE49-F238E27FC236}">
                <a16:creationId xmlns:a16="http://schemas.microsoft.com/office/drawing/2014/main" id="{29BB46F4-AD77-0B42-A4BB-5645A7CB1160}"/>
              </a:ext>
            </a:extLst>
          </p:cNvPr>
          <p:cNvSpPr/>
          <p:nvPr/>
        </p:nvSpPr>
        <p:spPr>
          <a:xfrm>
            <a:off x="149817" y="3724759"/>
            <a:ext cx="1037633" cy="1069383"/>
          </a:xfrm>
          <a:prstGeom prst="rect">
            <a:avLst/>
          </a:prstGeom>
          <a:solidFill>
            <a:srgbClr val="ED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5" name="CuadroTexto 4">
            <a:extLst>
              <a:ext uri="{FF2B5EF4-FFF2-40B4-BE49-F238E27FC236}">
                <a16:creationId xmlns:a16="http://schemas.microsoft.com/office/drawing/2014/main" id="{D0BD5BE9-9608-574E-B0FD-22611D5E94E8}"/>
              </a:ext>
            </a:extLst>
          </p:cNvPr>
          <p:cNvSpPr txBox="1"/>
          <p:nvPr/>
        </p:nvSpPr>
        <p:spPr>
          <a:xfrm>
            <a:off x="2519363" y="2540738"/>
            <a:ext cx="4581728" cy="812530"/>
          </a:xfrm>
          <a:prstGeom prst="rect">
            <a:avLst/>
          </a:prstGeom>
          <a:noFill/>
        </p:spPr>
        <p:txBody>
          <a:bodyPr wrap="square" lIns="0" tIns="0" rIns="0" bIns="0" rtlCol="0">
            <a:spAutoFit/>
          </a:bodyPr>
          <a:lstStyle/>
          <a:p>
            <a:pPr>
              <a:lnSpc>
                <a:spcPct val="80000"/>
              </a:lnSpc>
            </a:pPr>
            <a:r>
              <a:rPr lang="es-ES_tradnl" sz="3300" dirty="0">
                <a:solidFill>
                  <a:schemeClr val="bg1"/>
                </a:solidFill>
                <a:latin typeface="Graphik Regular" charset="0"/>
                <a:ea typeface="Graphik Regular" charset="0"/>
                <a:cs typeface="Graphik Regular" charset="0"/>
              </a:rPr>
              <a:t>INTRODUCCIÓN</a:t>
            </a:r>
          </a:p>
          <a:p>
            <a:pPr>
              <a:lnSpc>
                <a:spcPct val="80000"/>
              </a:lnSpc>
            </a:pPr>
            <a:r>
              <a:rPr lang="es-ES_tradnl" sz="3300" b="1" dirty="0">
                <a:solidFill>
                  <a:schemeClr val="bg1"/>
                </a:solidFill>
                <a:latin typeface="Graphik Bold" charset="0"/>
                <a:ea typeface="Graphik Bold" charset="0"/>
                <a:cs typeface="Graphik Bold" charset="0"/>
              </a:rPr>
              <a:t>DE LA SESIÓN</a:t>
            </a:r>
          </a:p>
        </p:txBody>
      </p:sp>
      <p:pic>
        <p:nvPicPr>
          <p:cNvPr id="6" name="Imagen 5">
            <a:extLst>
              <a:ext uri="{FF2B5EF4-FFF2-40B4-BE49-F238E27FC236}">
                <a16:creationId xmlns:a16="http://schemas.microsoft.com/office/drawing/2014/main" id="{9D04BEFB-60A1-AD47-B535-A974A41BFBE1}"/>
              </a:ext>
            </a:extLst>
          </p:cNvPr>
          <p:cNvPicPr>
            <a:picLocks noChangeAspect="1"/>
          </p:cNvPicPr>
          <p:nvPr/>
        </p:nvPicPr>
        <p:blipFill>
          <a:blip r:embed="rId3">
            <a:alphaModFix amt="16000"/>
          </a:blip>
          <a:stretch>
            <a:fillRect/>
          </a:stretch>
        </p:blipFill>
        <p:spPr>
          <a:xfrm>
            <a:off x="334433" y="3817749"/>
            <a:ext cx="809264" cy="809264"/>
          </a:xfrm>
          <a:prstGeom prst="rect">
            <a:avLst/>
          </a:prstGeom>
        </p:spPr>
      </p:pic>
      <p:pic>
        <p:nvPicPr>
          <p:cNvPr id="7" name="Imagen 6">
            <a:extLst>
              <a:ext uri="{FF2B5EF4-FFF2-40B4-BE49-F238E27FC236}">
                <a16:creationId xmlns:a16="http://schemas.microsoft.com/office/drawing/2014/main" id="{CE60E9CE-92BA-3B42-899F-1AC22A571B90}"/>
              </a:ext>
            </a:extLst>
          </p:cNvPr>
          <p:cNvPicPr>
            <a:picLocks noChangeAspect="1"/>
          </p:cNvPicPr>
          <p:nvPr/>
        </p:nvPicPr>
        <p:blipFill>
          <a:blip r:embed="rId4"/>
          <a:stretch>
            <a:fillRect/>
          </a:stretch>
        </p:blipFill>
        <p:spPr>
          <a:xfrm>
            <a:off x="2528619" y="2194222"/>
            <a:ext cx="202176" cy="208211"/>
          </a:xfrm>
          <a:prstGeom prst="rect">
            <a:avLst/>
          </a:prstGeom>
        </p:spPr>
      </p:pic>
    </p:spTree>
    <p:extLst>
      <p:ext uri="{BB962C8B-B14F-4D97-AF65-F5344CB8AC3E}">
        <p14:creationId xmlns:p14="http://schemas.microsoft.com/office/powerpoint/2010/main" val="57527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13AE0AB-D5AA-2D4A-A370-5729729DC35B}"/>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7" name="CuadroTexto 6">
            <a:extLst>
              <a:ext uri="{FF2B5EF4-FFF2-40B4-BE49-F238E27FC236}">
                <a16:creationId xmlns:a16="http://schemas.microsoft.com/office/drawing/2014/main" id="{85006BEE-6891-384E-8C96-A1B926AD497F}"/>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IMPLEMENTACIÓN DE UNA</a:t>
            </a:r>
            <a:br>
              <a:rPr lang="es-PE" sz="2400" dirty="0">
                <a:solidFill>
                  <a:schemeClr val="bg1"/>
                </a:solidFill>
                <a:latin typeface="Graphik Regular" charset="0"/>
              </a:rPr>
            </a:br>
            <a:r>
              <a:rPr lang="es-PE" sz="2400" b="1" dirty="0">
                <a:solidFill>
                  <a:schemeClr val="bg1"/>
                </a:solidFill>
                <a:latin typeface="Graphik Bold" charset="0"/>
              </a:rPr>
              <a:t>PÁGINA DE DETALLES</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DEL PRODUCTO</a:t>
            </a:r>
          </a:p>
        </p:txBody>
      </p:sp>
      <p:pic>
        <p:nvPicPr>
          <p:cNvPr id="8" name="Imagen 7">
            <a:extLst>
              <a:ext uri="{FF2B5EF4-FFF2-40B4-BE49-F238E27FC236}">
                <a16:creationId xmlns:a16="http://schemas.microsoft.com/office/drawing/2014/main" id="{60E55C6B-A653-124E-80EA-DEF2B9451B59}"/>
              </a:ext>
            </a:extLst>
          </p:cNvPr>
          <p:cNvPicPr>
            <a:picLocks noChangeAspect="1"/>
          </p:cNvPicPr>
          <p:nvPr/>
        </p:nvPicPr>
        <p:blipFill>
          <a:blip r:embed="rId4"/>
          <a:stretch>
            <a:fillRect/>
          </a:stretch>
        </p:blipFill>
        <p:spPr>
          <a:xfrm>
            <a:off x="1008063" y="2869612"/>
            <a:ext cx="195423" cy="201256"/>
          </a:xfrm>
          <a:prstGeom prst="rect">
            <a:avLst/>
          </a:prstGeom>
        </p:spPr>
      </p:pic>
    </p:spTree>
    <p:custDataLst>
      <p:tags r:id="rId1"/>
    </p:custDataLst>
    <p:extLst>
      <p:ext uri="{BB962C8B-B14F-4D97-AF65-F5344CB8AC3E}">
        <p14:creationId xmlns:p14="http://schemas.microsoft.com/office/powerpoint/2010/main" val="236195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224;p20"/>
          <p:cNvSpPr txBox="1">
            <a:spLocks/>
          </p:cNvSpPr>
          <p:nvPr/>
        </p:nvSpPr>
        <p:spPr>
          <a:xfrm>
            <a:off x="503238" y="912813"/>
            <a:ext cx="8172450" cy="3530197"/>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600"/>
              <a:buNone/>
            </a:pPr>
            <a:r>
              <a:rPr lang="es-PE" sz="1600" b="1" dirty="0">
                <a:solidFill>
                  <a:schemeClr val="dk1"/>
                </a:solidFill>
              </a:rPr>
              <a:t>ENVIANDO DATOS A UN HTML</a:t>
            </a:r>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fetch("paginas/productodetalles.html")</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.then(response =&gt; response.text())</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.then(data =&gt; {</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mainContent.innerHTML = data;</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let script = document.createElement("script");</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a:t>
            </a:r>
            <a:r>
              <a:rPr lang="es-PE" sz="1600" dirty="0">
                <a:solidFill>
                  <a:srgbClr val="EE4639"/>
                </a:solidFill>
                <a:latin typeface="Consolas"/>
                <a:ea typeface="Consolas"/>
                <a:cs typeface="Consolas"/>
                <a:sym typeface="Consolas"/>
              </a:rPr>
              <a:t>script.setAttribute("idproducto", idproducto);</a:t>
            </a:r>
            <a:endParaRPr lang="es-PE" sz="1600" dirty="0">
              <a:solidFill>
                <a:srgbClr val="EE4639"/>
              </a:solidFill>
            </a:endParaRPr>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script.src = "paginas/productodetalles.js";</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mainContent.appendChild(script);</a:t>
            </a:r>
            <a:endParaRPr lang="es-PE" sz="1600" dirty="0"/>
          </a:p>
          <a:p>
            <a:pPr marL="0" indent="0">
              <a:spcBef>
                <a:spcPts val="0"/>
              </a:spcBef>
              <a:spcAft>
                <a:spcPts val="600"/>
              </a:spcAft>
              <a:buClr>
                <a:schemeClr val="dk1"/>
              </a:buClr>
              <a:buSzPts val="1600"/>
              <a:buFont typeface="Arial"/>
              <a:buNone/>
            </a:pPr>
            <a:r>
              <a:rPr lang="es-PE" sz="1600" dirty="0">
                <a:latin typeface="Consolas"/>
                <a:ea typeface="Consolas"/>
                <a:cs typeface="Consolas"/>
                <a:sym typeface="Consolas"/>
              </a:rPr>
              <a:t>            }) </a:t>
            </a:r>
            <a:endParaRPr lang="es-PE" sz="1600" dirty="0"/>
          </a:p>
          <a:p>
            <a:pPr marL="171450" indent="-171450">
              <a:spcBef>
                <a:spcPts val="0"/>
              </a:spcBef>
              <a:spcAft>
                <a:spcPts val="600"/>
              </a:spcAft>
              <a:buClr>
                <a:schemeClr val="dk1"/>
              </a:buClr>
              <a:buSzPts val="1600"/>
            </a:pPr>
            <a:r>
              <a:rPr lang="es-PE" sz="1600" dirty="0"/>
              <a:t>Al definir un Script se puede enviar datos a una página html usando el método setAttribute.</a:t>
            </a:r>
          </a:p>
        </p:txBody>
      </p:sp>
      <p:sp>
        <p:nvSpPr>
          <p:cNvPr id="5" name="Rectangle 5">
            <a:extLst>
              <a:ext uri="{FF2B5EF4-FFF2-40B4-BE49-F238E27FC236}">
                <a16:creationId xmlns:a16="http://schemas.microsoft.com/office/drawing/2014/main" id="{89BC0707-5E45-EE4F-9664-96477823F00F}"/>
              </a:ext>
            </a:extLst>
          </p:cNvPr>
          <p:cNvSpPr/>
          <p:nvPr/>
        </p:nvSpPr>
        <p:spPr>
          <a:xfrm>
            <a:off x="503238" y="376232"/>
            <a:ext cx="3889375"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PÁGINA DE DETALLES DEL PRODUCTO</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186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Google Shape;231;p21"/>
          <p:cNvSpPr txBox="1">
            <a:spLocks/>
          </p:cNvSpPr>
          <p:nvPr/>
        </p:nvSpPr>
        <p:spPr>
          <a:xfrm>
            <a:off x="503238" y="912813"/>
            <a:ext cx="8172450" cy="1415772"/>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600"/>
              <a:buNone/>
            </a:pPr>
            <a:r>
              <a:rPr lang="es-PE" sz="1600" b="1" dirty="0">
                <a:solidFill>
                  <a:schemeClr val="dk1"/>
                </a:solidFill>
              </a:rPr>
              <a:t>LEER LOS ATRIBUTOS DE UN SCRIPT</a:t>
            </a:r>
          </a:p>
          <a:p>
            <a:pPr marL="0"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let scriptElement = </a:t>
            </a:r>
            <a:r>
              <a:rPr lang="es-PE" sz="1600" dirty="0">
                <a:solidFill>
                  <a:srgbClr val="EE4639"/>
                </a:solidFill>
                <a:latin typeface="Consolas"/>
                <a:ea typeface="Consolas"/>
                <a:cs typeface="Consolas"/>
                <a:sym typeface="Consolas"/>
              </a:rPr>
              <a:t>document.currentScript</a:t>
            </a:r>
          </a:p>
          <a:p>
            <a:pPr marL="0"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let idproducto = scriptElement</a:t>
            </a:r>
            <a:r>
              <a:rPr lang="es-PE" sz="1600" dirty="0">
                <a:solidFill>
                  <a:srgbClr val="EE4639"/>
                </a:solidFill>
                <a:latin typeface="Consolas"/>
                <a:ea typeface="Consolas"/>
                <a:cs typeface="Consolas"/>
                <a:sym typeface="Consolas"/>
              </a:rPr>
              <a:t>.getAttribute</a:t>
            </a:r>
            <a:r>
              <a:rPr lang="es-PE" sz="1600" dirty="0">
                <a:latin typeface="Consolas"/>
                <a:ea typeface="Consolas"/>
                <a:cs typeface="Consolas"/>
                <a:sym typeface="Consolas"/>
              </a:rPr>
              <a:t>("idproducto")</a:t>
            </a:r>
            <a:endParaRPr lang="es-PE" sz="1600" dirty="0"/>
          </a:p>
          <a:p>
            <a:pPr marL="171450" indent="-171450">
              <a:lnSpc>
                <a:spcPct val="90000"/>
              </a:lnSpc>
              <a:spcBef>
                <a:spcPts val="0"/>
              </a:spcBef>
              <a:spcAft>
                <a:spcPts val="600"/>
              </a:spcAft>
              <a:buClr>
                <a:schemeClr val="dk1"/>
              </a:buClr>
              <a:buSzPts val="1600"/>
            </a:pPr>
            <a:r>
              <a:rPr lang="es-PE" sz="1600" dirty="0"/>
              <a:t>Con getAttribute se lee el valor del atributo que fue pasado a una página html al cargarse dinámicamente un script. </a:t>
            </a:r>
          </a:p>
        </p:txBody>
      </p:sp>
      <p:sp>
        <p:nvSpPr>
          <p:cNvPr id="5" name="Rectangle 5">
            <a:extLst>
              <a:ext uri="{FF2B5EF4-FFF2-40B4-BE49-F238E27FC236}">
                <a16:creationId xmlns:a16="http://schemas.microsoft.com/office/drawing/2014/main" id="{C0F8C85E-04CF-4D41-99B4-7FE9F0F65C6C}"/>
              </a:ext>
            </a:extLst>
          </p:cNvPr>
          <p:cNvSpPr/>
          <p:nvPr/>
        </p:nvSpPr>
        <p:spPr>
          <a:xfrm>
            <a:off x="503238" y="376232"/>
            <a:ext cx="3889375"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IMPLEMENTACIÓN DE UNA PÁGINA DE DETALLES DEL PRODUCTO</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D7CEEB4-99AB-C646-8C35-2B12405EFF32}"/>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68312" y="2494075"/>
            <a:ext cx="8207375" cy="2739913"/>
          </a:xfrm>
          <a:prstGeom prst="rect">
            <a:avLst/>
          </a:prstGeom>
        </p:spPr>
      </p:pic>
    </p:spTree>
    <p:extLst>
      <p:ext uri="{BB962C8B-B14F-4D97-AF65-F5344CB8AC3E}">
        <p14:creationId xmlns:p14="http://schemas.microsoft.com/office/powerpoint/2010/main" val="71351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483FC223-9277-2949-BE36-A947BD64F2A0}"/>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7" name="CuadroTexto 6">
            <a:extLst>
              <a:ext uri="{FF2B5EF4-FFF2-40B4-BE49-F238E27FC236}">
                <a16:creationId xmlns:a16="http://schemas.microsoft.com/office/drawing/2014/main" id="{FA7D1DC1-53FC-5344-BF10-5FE078B82F20}"/>
              </a:ext>
            </a:extLst>
          </p:cNvPr>
          <p:cNvSpPr txBox="1"/>
          <p:nvPr/>
        </p:nvSpPr>
        <p:spPr>
          <a:xfrm>
            <a:off x="1008063" y="3169972"/>
            <a:ext cx="5993558" cy="997196"/>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MUESTRA DE LA</a:t>
            </a:r>
            <a:br>
              <a:rPr lang="es-PE" sz="2400" dirty="0">
                <a:solidFill>
                  <a:schemeClr val="bg1"/>
                </a:solidFill>
                <a:latin typeface="Graphik Regular" charset="0"/>
              </a:rPr>
            </a:br>
            <a:r>
              <a:rPr lang="es-PE" sz="2400" b="1" dirty="0">
                <a:solidFill>
                  <a:schemeClr val="bg1"/>
                </a:solidFill>
                <a:latin typeface="Graphik Bold" charset="0"/>
              </a:rPr>
              <a:t>CANTIDAD DE PRODUCTOS</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POR CATEGORÍA</a:t>
            </a:r>
          </a:p>
        </p:txBody>
      </p:sp>
      <p:pic>
        <p:nvPicPr>
          <p:cNvPr id="8" name="Imagen 7">
            <a:extLst>
              <a:ext uri="{FF2B5EF4-FFF2-40B4-BE49-F238E27FC236}">
                <a16:creationId xmlns:a16="http://schemas.microsoft.com/office/drawing/2014/main" id="{541B3D44-2C93-AF4E-B7C2-AD82A4F9FEC4}"/>
              </a:ext>
            </a:extLst>
          </p:cNvPr>
          <p:cNvPicPr>
            <a:picLocks noChangeAspect="1"/>
          </p:cNvPicPr>
          <p:nvPr/>
        </p:nvPicPr>
        <p:blipFill>
          <a:blip r:embed="rId4"/>
          <a:stretch>
            <a:fillRect/>
          </a:stretch>
        </p:blipFill>
        <p:spPr>
          <a:xfrm>
            <a:off x="1008063" y="2869612"/>
            <a:ext cx="195423" cy="201256"/>
          </a:xfrm>
          <a:prstGeom prst="rect">
            <a:avLst/>
          </a:prstGeom>
        </p:spPr>
      </p:pic>
    </p:spTree>
    <p:custDataLst>
      <p:tags r:id="rId1"/>
    </p:custDataLst>
    <p:extLst>
      <p:ext uri="{BB962C8B-B14F-4D97-AF65-F5344CB8AC3E}">
        <p14:creationId xmlns:p14="http://schemas.microsoft.com/office/powerpoint/2010/main" val="343894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Google Shape;243;p23"/>
          <p:cNvSpPr txBox="1">
            <a:spLocks/>
          </p:cNvSpPr>
          <p:nvPr/>
        </p:nvSpPr>
        <p:spPr>
          <a:xfrm>
            <a:off x="503238" y="912813"/>
            <a:ext cx="8020078" cy="3207032"/>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spcBef>
                <a:spcPts val="0"/>
              </a:spcBef>
              <a:spcAft>
                <a:spcPts val="600"/>
              </a:spcAft>
              <a:buClr>
                <a:schemeClr val="dk1"/>
              </a:buClr>
              <a:buSzPts val="1600"/>
              <a:buNone/>
            </a:pPr>
            <a:r>
              <a:rPr lang="es-PE" sz="1600" b="1" dirty="0">
                <a:solidFill>
                  <a:schemeClr val="dk1"/>
                </a:solidFill>
              </a:rPr>
              <a:t>CREANDO SERVICIO WEB DE UNA VISTA</a:t>
            </a:r>
          </a:p>
          <a:p>
            <a:pPr marL="171450" indent="-171450">
              <a:lnSpc>
                <a:spcPct val="90000"/>
              </a:lnSpc>
              <a:spcBef>
                <a:spcPts val="0"/>
              </a:spcBef>
              <a:spcAft>
                <a:spcPts val="600"/>
              </a:spcAft>
              <a:buClr>
                <a:schemeClr val="dk1"/>
              </a:buClr>
              <a:buSzPts val="1600"/>
            </a:pPr>
            <a:r>
              <a:rPr lang="es-PE" sz="1600" dirty="0"/>
              <a:t>Para crear un servicio web de una vista, se aplica el mismo procedimiento que crearlo a partir de una tabla.</a:t>
            </a:r>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&lt;?php</a:t>
            </a:r>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$sql = "SELECT * FROM </a:t>
            </a:r>
            <a:r>
              <a:rPr lang="es-PE" sz="1600" dirty="0">
                <a:solidFill>
                  <a:srgbClr val="92C14E"/>
                </a:solidFill>
                <a:latin typeface="Consolas"/>
                <a:ea typeface="Consolas"/>
                <a:cs typeface="Consolas"/>
                <a:sym typeface="Consolas"/>
              </a:rPr>
              <a:t>nombreVISTA</a:t>
            </a:r>
            <a:r>
              <a:rPr lang="es-PE" sz="1600" dirty="0">
                <a:latin typeface="Consolas"/>
                <a:ea typeface="Consolas"/>
                <a:cs typeface="Consolas"/>
                <a:sym typeface="Consolas"/>
              </a:rPr>
              <a:t>";</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$rs = $cn-&gt;prepare($sql); </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$rs-&gt;execute(); </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$rows = $rs-&gt;fetchAll(PDO::FETCH_ASSOC);</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echo json_encode($rows);</a:t>
            </a:r>
            <a:endParaRPr lang="es-PE" sz="1600" dirty="0"/>
          </a:p>
          <a:p>
            <a:pPr marL="180975" indent="0">
              <a:lnSpc>
                <a:spcPct val="90000"/>
              </a:lnSpc>
              <a:spcBef>
                <a:spcPts val="0"/>
              </a:spcBef>
              <a:spcAft>
                <a:spcPts val="600"/>
              </a:spcAft>
              <a:buClr>
                <a:schemeClr val="dk1"/>
              </a:buClr>
              <a:buSzPts val="1600"/>
              <a:buFont typeface="Arial"/>
              <a:buNone/>
            </a:pPr>
            <a:r>
              <a:rPr lang="es-PE" sz="1600" dirty="0">
                <a:latin typeface="Consolas"/>
                <a:ea typeface="Consolas"/>
                <a:cs typeface="Consolas"/>
                <a:sym typeface="Consolas"/>
              </a:rPr>
              <a:t>?&gt;</a:t>
            </a:r>
            <a:endParaRPr lang="es-PE" sz="1600" dirty="0"/>
          </a:p>
        </p:txBody>
      </p:sp>
      <p:sp>
        <p:nvSpPr>
          <p:cNvPr id="5" name="Rectangle 5">
            <a:extLst>
              <a:ext uri="{FF2B5EF4-FFF2-40B4-BE49-F238E27FC236}">
                <a16:creationId xmlns:a16="http://schemas.microsoft.com/office/drawing/2014/main" id="{9E8FC69E-8ABC-9347-8ABE-640D87B3DDA3}"/>
              </a:ext>
            </a:extLst>
          </p:cNvPr>
          <p:cNvSpPr/>
          <p:nvPr/>
        </p:nvSpPr>
        <p:spPr>
          <a:xfrm>
            <a:off x="503238" y="376232"/>
            <a:ext cx="3889375"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MUESTRA DE LA CANTIDAD DE PRODUCTOS POR CATEGORÍA</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583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250;p24"/>
          <p:cNvSpPr txBox="1">
            <a:spLocks/>
          </p:cNvSpPr>
          <p:nvPr/>
        </p:nvSpPr>
        <p:spPr>
          <a:xfrm>
            <a:off x="503238" y="912813"/>
            <a:ext cx="7875604" cy="3852337"/>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COMPONENTE BADGE DE BOOTSTRAP</a:t>
            </a:r>
          </a:p>
          <a:p>
            <a:pPr marL="171450" indent="-171450">
              <a:spcBef>
                <a:spcPts val="0"/>
              </a:spcBef>
              <a:spcAft>
                <a:spcPts val="600"/>
              </a:spcAft>
              <a:buClr>
                <a:schemeClr val="dk1"/>
              </a:buClr>
              <a:buSzPts val="1600"/>
            </a:pPr>
            <a:r>
              <a:rPr lang="es-PE" sz="1600" dirty="0"/>
              <a:t>Al diagramar el componente badge se puede mostrar datos en una burbuja:</a:t>
            </a:r>
          </a:p>
          <a:p>
            <a:pPr marL="0" indent="0">
              <a:spcBef>
                <a:spcPts val="0"/>
              </a:spcBef>
              <a:spcAft>
                <a:spcPts val="600"/>
              </a:spcAft>
              <a:buClr>
                <a:schemeClr val="dk1"/>
              </a:buClr>
              <a:buSzPts val="1400"/>
              <a:buFont typeface="Arial"/>
              <a:buNone/>
            </a:pPr>
            <a:r>
              <a:rPr lang="es-PE" sz="1600" dirty="0">
                <a:latin typeface="Consolas"/>
                <a:ea typeface="Consolas"/>
                <a:cs typeface="Consolas"/>
                <a:sym typeface="Consolas"/>
              </a:rPr>
              <a:t>&lt;button type="button" class="btn btn-primary position-relative"&gt;</a:t>
            </a:r>
            <a:endParaRPr lang="es-PE" sz="1600" dirty="0"/>
          </a:p>
          <a:p>
            <a:pPr marL="0" indent="0">
              <a:spcBef>
                <a:spcPts val="0"/>
              </a:spcBef>
              <a:spcAft>
                <a:spcPts val="600"/>
              </a:spcAft>
              <a:buClr>
                <a:schemeClr val="dk1"/>
              </a:buClr>
              <a:buSzPts val="1400"/>
              <a:buFont typeface="Arial"/>
              <a:buNone/>
            </a:pPr>
            <a:r>
              <a:rPr lang="es-PE" sz="1600" dirty="0">
                <a:latin typeface="Consolas"/>
                <a:ea typeface="Consolas"/>
                <a:cs typeface="Consolas"/>
                <a:sym typeface="Consolas"/>
              </a:rPr>
              <a:t>  Profile</a:t>
            </a:r>
          </a:p>
          <a:p>
            <a:pPr marL="0" indent="0">
              <a:spcBef>
                <a:spcPts val="0"/>
              </a:spcBef>
              <a:spcAft>
                <a:spcPts val="600"/>
              </a:spcAft>
              <a:buClr>
                <a:schemeClr val="dk1"/>
              </a:buClr>
              <a:buSzPts val="1400"/>
              <a:buFont typeface="Arial"/>
              <a:buNone/>
            </a:pPr>
            <a:r>
              <a:rPr lang="es-PE" sz="1600" dirty="0">
                <a:latin typeface="Consolas"/>
                <a:ea typeface="Consolas"/>
                <a:cs typeface="Consolas"/>
                <a:sym typeface="Consolas"/>
              </a:rPr>
              <a:t>  </a:t>
            </a:r>
            <a:r>
              <a:rPr lang="es-PE" sz="1600" dirty="0">
                <a:solidFill>
                  <a:srgbClr val="92C14E"/>
                </a:solidFill>
                <a:latin typeface="Consolas"/>
                <a:ea typeface="Consolas"/>
                <a:cs typeface="Consolas"/>
                <a:sym typeface="Consolas"/>
              </a:rPr>
              <a:t>&lt;span class="position-absolute top-0 start-100 translate-middle p-2 bg-danger border border-light rounded-circle"&gt;</a:t>
            </a:r>
            <a:endParaRPr lang="es-PE" sz="1600" dirty="0">
              <a:solidFill>
                <a:srgbClr val="92C14E"/>
              </a:solidFill>
            </a:endParaRPr>
          </a:p>
          <a:p>
            <a:pPr marL="0" indent="0">
              <a:spcBef>
                <a:spcPts val="0"/>
              </a:spcBef>
              <a:spcAft>
                <a:spcPts val="600"/>
              </a:spcAft>
              <a:buClr>
                <a:srgbClr val="00B050"/>
              </a:buClr>
              <a:buSzPts val="1400"/>
              <a:buFont typeface="Arial"/>
              <a:buNone/>
            </a:pPr>
            <a:r>
              <a:rPr lang="es-PE" sz="1600" dirty="0">
                <a:solidFill>
                  <a:srgbClr val="92C14E"/>
                </a:solidFill>
                <a:latin typeface="Consolas"/>
                <a:ea typeface="Consolas"/>
                <a:cs typeface="Consolas"/>
                <a:sym typeface="Consolas"/>
              </a:rPr>
              <a:t>    &lt;span class="visually-hidden"&gt;New alerts&lt;/span&gt;</a:t>
            </a:r>
            <a:endParaRPr lang="es-PE" sz="1600" dirty="0">
              <a:solidFill>
                <a:srgbClr val="92C14E"/>
              </a:solidFill>
            </a:endParaRPr>
          </a:p>
          <a:p>
            <a:pPr marL="0" indent="0">
              <a:spcBef>
                <a:spcPts val="0"/>
              </a:spcBef>
              <a:spcAft>
                <a:spcPts val="600"/>
              </a:spcAft>
              <a:buClr>
                <a:srgbClr val="00B050"/>
              </a:buClr>
              <a:buSzPts val="1400"/>
              <a:buFont typeface="Arial"/>
              <a:buNone/>
            </a:pPr>
            <a:r>
              <a:rPr lang="es-PE" sz="1600" dirty="0">
                <a:solidFill>
                  <a:srgbClr val="92C14E"/>
                </a:solidFill>
                <a:latin typeface="Consolas"/>
                <a:ea typeface="Consolas"/>
                <a:cs typeface="Consolas"/>
                <a:sym typeface="Consolas"/>
              </a:rPr>
              <a:t>  &lt;/span&gt;</a:t>
            </a:r>
            <a:endParaRPr lang="es-PE" sz="1600" dirty="0">
              <a:solidFill>
                <a:srgbClr val="92C14E"/>
              </a:solidFill>
            </a:endParaRPr>
          </a:p>
          <a:p>
            <a:pPr marL="0" indent="0">
              <a:spcBef>
                <a:spcPts val="0"/>
              </a:spcBef>
              <a:spcAft>
                <a:spcPts val="600"/>
              </a:spcAft>
              <a:buClr>
                <a:schemeClr val="dk1"/>
              </a:buClr>
              <a:buSzPts val="1400"/>
              <a:buFont typeface="Arial"/>
              <a:buNone/>
            </a:pPr>
            <a:r>
              <a:rPr lang="es-PE" sz="1600" dirty="0">
                <a:latin typeface="Consolas"/>
                <a:ea typeface="Consolas"/>
                <a:cs typeface="Consolas"/>
                <a:sym typeface="Consolas"/>
              </a:rPr>
              <a:t>&lt;/button&gt;</a:t>
            </a:r>
            <a:endParaRPr lang="es-PE" sz="1600" dirty="0"/>
          </a:p>
          <a:p>
            <a:pPr marL="171450" indent="-69850">
              <a:spcBef>
                <a:spcPts val="0"/>
              </a:spcBef>
              <a:spcAft>
                <a:spcPts val="600"/>
              </a:spcAft>
              <a:buClr>
                <a:schemeClr val="dk1"/>
              </a:buClr>
              <a:buSzPts val="1600"/>
              <a:buFont typeface="Arial"/>
              <a:buNone/>
            </a:pPr>
            <a:endParaRPr lang="es-PE" sz="1600" dirty="0"/>
          </a:p>
          <a:p>
            <a:pPr marL="171450" indent="-171450">
              <a:spcBef>
                <a:spcPts val="0"/>
              </a:spcBef>
              <a:spcAft>
                <a:spcPts val="600"/>
              </a:spcAft>
              <a:buClr>
                <a:schemeClr val="dk1"/>
              </a:buClr>
              <a:buSzPts val="1600"/>
            </a:pPr>
            <a:r>
              <a:rPr lang="es-PE" sz="1600" dirty="0"/>
              <a:t>La documentación completa del componente se puede ver en el siguiente enlace: </a:t>
            </a:r>
            <a:r>
              <a:rPr lang="es-PE" sz="1600" u="sng" dirty="0">
                <a:solidFill>
                  <a:srgbClr val="7150A0"/>
                </a:solidFill>
                <a:hlinkClick r:id="rId2">
                  <a:extLst>
                    <a:ext uri="{A12FA001-AC4F-418D-AE19-62706E023703}">
                      <ahyp:hlinkClr xmlns:ahyp="http://schemas.microsoft.com/office/drawing/2018/hyperlinkcolor" val="tx"/>
                    </a:ext>
                  </a:extLst>
                </a:hlinkClick>
              </a:rPr>
              <a:t>https://getbootstrap.com/docs/5.3/components/badge/</a:t>
            </a:r>
            <a:endParaRPr lang="es-PE" sz="1600" dirty="0">
              <a:solidFill>
                <a:srgbClr val="7150A0"/>
              </a:solidFill>
            </a:endParaRPr>
          </a:p>
        </p:txBody>
      </p:sp>
      <p:sp>
        <p:nvSpPr>
          <p:cNvPr id="5" name="Rectangle 5">
            <a:extLst>
              <a:ext uri="{FF2B5EF4-FFF2-40B4-BE49-F238E27FC236}">
                <a16:creationId xmlns:a16="http://schemas.microsoft.com/office/drawing/2014/main" id="{3A122C89-F99A-3C47-8F06-D292697CB7E6}"/>
              </a:ext>
            </a:extLst>
          </p:cNvPr>
          <p:cNvSpPr/>
          <p:nvPr/>
        </p:nvSpPr>
        <p:spPr>
          <a:xfrm>
            <a:off x="503238" y="376232"/>
            <a:ext cx="3889375"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MUESTRA DE LA CANTIDAD DE PRODUCTOS POR CATEGORÍA</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52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257;p25"/>
          <p:cNvSpPr txBox="1">
            <a:spLocks/>
          </p:cNvSpPr>
          <p:nvPr/>
        </p:nvSpPr>
        <p:spPr>
          <a:xfrm>
            <a:off x="503238" y="912813"/>
            <a:ext cx="6559488" cy="2764859"/>
          </a:xfrm>
          <a:prstGeom prst="rect">
            <a:avLst/>
          </a:prstGeom>
          <a:noFill/>
          <a:ln>
            <a:noFill/>
          </a:ln>
        </p:spPr>
        <p:txBody>
          <a:bodyPr spcFirstLastPara="1" wrap="non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400"/>
              <a:buNone/>
            </a:pPr>
            <a:r>
              <a:rPr lang="es-PE" sz="1600" b="1" dirty="0">
                <a:solidFill>
                  <a:schemeClr val="dk1"/>
                </a:solidFill>
              </a:rPr>
              <a:t>IMPLEMENTANDO EN EL CÓDIGO</a:t>
            </a:r>
            <a:endParaRPr lang="es-PE" sz="1600"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data.map(item =&gt; {</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let itemLista = "&lt;li class='list-group-item' title=‘” </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 item.descripcion + "'&gt;"</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 item.nombre </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 </a:t>
            </a:r>
            <a:r>
              <a:rPr lang="es-PE" sz="1400" dirty="0">
                <a:solidFill>
                  <a:srgbClr val="92C14E"/>
                </a:solidFill>
                <a:latin typeface="Consolas"/>
                <a:ea typeface="Consolas"/>
                <a:cs typeface="Consolas"/>
                <a:sym typeface="Consolas"/>
              </a:rPr>
              <a:t>"&lt;span class="badge text-bg-warning"&gt;</a:t>
            </a:r>
            <a:r>
              <a:rPr lang="es-PE" sz="1400" dirty="0">
                <a:latin typeface="Consolas"/>
                <a:ea typeface="Consolas"/>
                <a:cs typeface="Consolas"/>
                <a:sym typeface="Consolas"/>
              </a:rPr>
              <a:t>" </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 item.total + “</a:t>
            </a:r>
            <a:r>
              <a:rPr lang="es-PE" sz="1400" dirty="0">
                <a:solidFill>
                  <a:srgbClr val="92C14E"/>
                </a:solidFill>
                <a:latin typeface="Consolas"/>
                <a:ea typeface="Consolas"/>
                <a:cs typeface="Consolas"/>
                <a:sym typeface="Consolas"/>
              </a:rPr>
              <a:t>&lt;/span&gt;</a:t>
            </a:r>
            <a:r>
              <a:rPr lang="es-PE" sz="1400" dirty="0">
                <a:latin typeface="Consolas"/>
                <a:ea typeface="Consolas"/>
                <a:cs typeface="Consolas"/>
                <a:sym typeface="Consolas"/>
              </a:rPr>
              <a:t>&lt;/li&gt;"</a:t>
            </a:r>
            <a:endParaRPr lang="es-PE" dirty="0"/>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contenidoLista += itemLista</a:t>
            </a:r>
          </a:p>
          <a:p>
            <a:pPr marL="0" indent="0">
              <a:spcBef>
                <a:spcPts val="0"/>
              </a:spcBef>
              <a:spcAft>
                <a:spcPts val="600"/>
              </a:spcAft>
              <a:buClr>
                <a:schemeClr val="dk1"/>
              </a:buClr>
              <a:buSzPts val="1400"/>
              <a:buFont typeface="Arial"/>
              <a:buNone/>
            </a:pPr>
            <a:r>
              <a:rPr lang="es-PE" sz="1400" dirty="0">
                <a:latin typeface="Consolas"/>
                <a:ea typeface="Consolas"/>
                <a:cs typeface="Consolas"/>
                <a:sym typeface="Consolas"/>
              </a:rPr>
              <a:t>        })</a:t>
            </a:r>
            <a:endParaRPr lang="es-PE" dirty="0"/>
          </a:p>
        </p:txBody>
      </p:sp>
      <p:sp>
        <p:nvSpPr>
          <p:cNvPr id="5" name="Rectangle 5">
            <a:extLst>
              <a:ext uri="{FF2B5EF4-FFF2-40B4-BE49-F238E27FC236}">
                <a16:creationId xmlns:a16="http://schemas.microsoft.com/office/drawing/2014/main" id="{A7FD1D73-436A-4749-A249-39E55A015D1C}"/>
              </a:ext>
            </a:extLst>
          </p:cNvPr>
          <p:cNvSpPr/>
          <p:nvPr/>
        </p:nvSpPr>
        <p:spPr>
          <a:xfrm>
            <a:off x="503238" y="376232"/>
            <a:ext cx="3889375"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panose="020F0502020204030204" pitchFamily="34" charset="0"/>
                <a:cs typeface="Calibri" panose="020F0502020204030204" pitchFamily="34" charset="0"/>
                <a:sym typeface="Calibri"/>
              </a:rPr>
              <a:t>MUESTRA DE LA CANTIDAD DE PRODUCTOS POR CATEGORÍA</a:t>
            </a:r>
            <a:endParaRPr lang="es-PE" sz="100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29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8220487-03BF-7446-BFE0-FA7E507F8FF1}"/>
              </a:ext>
            </a:extLst>
          </p:cNvPr>
          <p:cNvSpPr/>
          <p:nvPr/>
        </p:nvSpPr>
        <p:spPr>
          <a:xfrm>
            <a:off x="0" y="0"/>
            <a:ext cx="9144000" cy="5715000"/>
          </a:xfrm>
          <a:prstGeom prst="rect">
            <a:avLst/>
          </a:prstGeom>
          <a:solidFill>
            <a:srgbClr val="654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grpSp>
        <p:nvGrpSpPr>
          <p:cNvPr id="3" name="Grupo 2">
            <a:extLst>
              <a:ext uri="{FF2B5EF4-FFF2-40B4-BE49-F238E27FC236}">
                <a16:creationId xmlns:a16="http://schemas.microsoft.com/office/drawing/2014/main" id="{44174258-E513-3349-A738-26F24CFD289E}"/>
              </a:ext>
            </a:extLst>
          </p:cNvPr>
          <p:cNvGrpSpPr/>
          <p:nvPr/>
        </p:nvGrpSpPr>
        <p:grpSpPr>
          <a:xfrm>
            <a:off x="2506315" y="2194222"/>
            <a:ext cx="4581728" cy="1326557"/>
            <a:chOff x="2403187" y="2211377"/>
            <a:chExt cx="4581728" cy="1326557"/>
          </a:xfrm>
        </p:grpSpPr>
        <p:sp>
          <p:nvSpPr>
            <p:cNvPr id="4" name="CuadroTexto 3">
              <a:extLst>
                <a:ext uri="{FF2B5EF4-FFF2-40B4-BE49-F238E27FC236}">
                  <a16:creationId xmlns:a16="http://schemas.microsoft.com/office/drawing/2014/main" id="{F33AB968-AA83-F845-87DA-C10CD254451F}"/>
                </a:ext>
              </a:extLst>
            </p:cNvPr>
            <p:cNvSpPr txBox="1"/>
            <p:nvPr/>
          </p:nvSpPr>
          <p:spPr>
            <a:xfrm>
              <a:off x="2403187" y="2540738"/>
              <a:ext cx="4581728" cy="997196"/>
            </a:xfrm>
            <a:prstGeom prst="rect">
              <a:avLst/>
            </a:prstGeom>
            <a:noFill/>
          </p:spPr>
          <p:txBody>
            <a:bodyPr wrap="square" lIns="0" tIns="0" rIns="0" bIns="0" rtlCol="0">
              <a:spAutoFit/>
            </a:bodyPr>
            <a:lstStyle/>
            <a:p>
              <a:pPr>
                <a:lnSpc>
                  <a:spcPct val="90000"/>
                </a:lnSpc>
              </a:pPr>
              <a:r>
                <a:rPr lang="es-ES_tradnl" sz="3600" dirty="0">
                  <a:solidFill>
                    <a:schemeClr val="bg1"/>
                  </a:solidFill>
                  <a:latin typeface="Graphik Regular" charset="0"/>
                  <a:ea typeface="Graphik Regular" charset="0"/>
                  <a:cs typeface="Graphik Regular" charset="0"/>
                </a:rPr>
                <a:t>CONCLUSIONES</a:t>
              </a:r>
              <a:br>
                <a:rPr lang="es-ES_tradnl" sz="3600" dirty="0">
                  <a:solidFill>
                    <a:schemeClr val="bg1"/>
                  </a:solidFill>
                  <a:latin typeface="Graphik Regular" charset="0"/>
                  <a:ea typeface="Graphik Regular" charset="0"/>
                  <a:cs typeface="Graphik Regular" charset="0"/>
                </a:rPr>
              </a:br>
              <a:r>
                <a:rPr lang="es-ES_tradnl" sz="3600" b="1" dirty="0">
                  <a:solidFill>
                    <a:schemeClr val="bg1"/>
                  </a:solidFill>
                  <a:latin typeface="Graphik Bold" charset="0"/>
                  <a:ea typeface="Graphik Bold" charset="0"/>
                  <a:cs typeface="Graphik Bold" charset="0"/>
                </a:rPr>
                <a:t>MÁS REFERENCIAS</a:t>
              </a:r>
            </a:p>
          </p:txBody>
        </p:sp>
        <p:pic>
          <p:nvPicPr>
            <p:cNvPr id="5" name="Imagen 4">
              <a:extLst>
                <a:ext uri="{FF2B5EF4-FFF2-40B4-BE49-F238E27FC236}">
                  <a16:creationId xmlns:a16="http://schemas.microsoft.com/office/drawing/2014/main" id="{EB86F2E5-BE05-E749-9E9E-F52D0100679B}"/>
                </a:ext>
              </a:extLst>
            </p:cNvPr>
            <p:cNvPicPr>
              <a:picLocks noChangeAspect="1"/>
            </p:cNvPicPr>
            <p:nvPr/>
          </p:nvPicPr>
          <p:blipFill>
            <a:blip r:embed="rId2"/>
            <a:stretch>
              <a:fillRect/>
            </a:stretch>
          </p:blipFill>
          <p:spPr>
            <a:xfrm>
              <a:off x="2425491" y="2211377"/>
              <a:ext cx="202176" cy="208211"/>
            </a:xfrm>
            <a:prstGeom prst="rect">
              <a:avLst/>
            </a:prstGeom>
          </p:spPr>
        </p:pic>
      </p:grpSp>
      <p:pic>
        <p:nvPicPr>
          <p:cNvPr id="6" name="Imagen 5">
            <a:extLst>
              <a:ext uri="{FF2B5EF4-FFF2-40B4-BE49-F238E27FC236}">
                <a16:creationId xmlns:a16="http://schemas.microsoft.com/office/drawing/2014/main" id="{E3135AFD-0185-3645-950C-E8FD6137F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 y="946969"/>
            <a:ext cx="2072214" cy="3898064"/>
          </a:xfrm>
          <a:prstGeom prst="rect">
            <a:avLst/>
          </a:prstGeom>
        </p:spPr>
      </p:pic>
    </p:spTree>
    <p:extLst>
      <p:ext uri="{BB962C8B-B14F-4D97-AF65-F5344CB8AC3E}">
        <p14:creationId xmlns:p14="http://schemas.microsoft.com/office/powerpoint/2010/main" val="213398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BCA6389-FC9B-2247-A521-2102DE384D3B}"/>
              </a:ext>
            </a:extLst>
          </p:cNvPr>
          <p:cNvSpPr/>
          <p:nvPr/>
        </p:nvSpPr>
        <p:spPr>
          <a:xfrm>
            <a:off x="301556" y="5321030"/>
            <a:ext cx="8453337" cy="291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8" name="object 7">
            <a:extLst>
              <a:ext uri="{FF2B5EF4-FFF2-40B4-BE49-F238E27FC236}">
                <a16:creationId xmlns:a16="http://schemas.microsoft.com/office/drawing/2014/main" id="{193026EF-A704-574F-A111-ABE7FED576D7}"/>
              </a:ext>
            </a:extLst>
          </p:cNvPr>
          <p:cNvSpPr txBox="1"/>
          <p:nvPr/>
        </p:nvSpPr>
        <p:spPr>
          <a:xfrm>
            <a:off x="1279545" y="912813"/>
            <a:ext cx="5705454" cy="1938992"/>
          </a:xfrm>
          <a:prstGeom prst="rect">
            <a:avLst/>
          </a:prstGeom>
        </p:spPr>
        <p:txBody>
          <a:bodyPr vert="horz" wrap="square" lIns="0" tIns="0" rIns="0" bIns="0" rtlCol="0">
            <a:spAutoFit/>
          </a:bodyPr>
          <a:lstStyle/>
          <a:p>
            <a:r>
              <a:rPr lang="es-PE" sz="1400" dirty="0">
                <a:latin typeface="Calibri" charset="0"/>
                <a:cs typeface="Calibri" charset="0"/>
              </a:rPr>
              <a:t>Se puede hacer operaciones de cálculo en consultas SQL.</a:t>
            </a:r>
          </a:p>
          <a:p>
            <a:endParaRPr lang="es-PE" sz="1400" dirty="0">
              <a:latin typeface="Calibri" charset="0"/>
              <a:cs typeface="Calibri" charset="0"/>
            </a:endParaRPr>
          </a:p>
          <a:p>
            <a:r>
              <a:rPr lang="es-PE" sz="1400" dirty="0">
                <a:latin typeface="Calibri" charset="0"/>
                <a:cs typeface="Calibri" charset="0"/>
              </a:rPr>
              <a:t>Es posible vincular los datos de varias tablas.</a:t>
            </a:r>
          </a:p>
          <a:p>
            <a:endParaRPr lang="es-PE" sz="1400" dirty="0">
              <a:latin typeface="Calibri" charset="0"/>
              <a:cs typeface="Calibri" charset="0"/>
            </a:endParaRPr>
          </a:p>
          <a:p>
            <a:r>
              <a:rPr lang="es-PE" sz="1400" dirty="0">
                <a:latin typeface="Calibri" charset="0"/>
                <a:cs typeface="Calibri" charset="0"/>
              </a:rPr>
              <a:t>Las vistas permiten mostrar consultas como tablas.</a:t>
            </a:r>
          </a:p>
          <a:p>
            <a:endParaRPr lang="es-PE" sz="1400" dirty="0">
              <a:latin typeface="Calibri" charset="0"/>
              <a:cs typeface="Calibri" charset="0"/>
            </a:endParaRPr>
          </a:p>
          <a:p>
            <a:r>
              <a:rPr lang="es-PE" sz="1400" dirty="0">
                <a:latin typeface="Calibri" charset="0"/>
                <a:cs typeface="Calibri" charset="0"/>
              </a:rPr>
              <a:t>Se puede enviar datos a un archivo HTML a través de un SCRIPT.</a:t>
            </a:r>
          </a:p>
          <a:p>
            <a:endParaRPr lang="es-PE" sz="1400" dirty="0">
              <a:latin typeface="Calibri" charset="0"/>
              <a:cs typeface="Calibri" charset="0"/>
            </a:endParaRPr>
          </a:p>
          <a:p>
            <a:r>
              <a:rPr lang="es-PE" sz="1400" dirty="0">
                <a:latin typeface="Calibri" charset="0"/>
                <a:cs typeface="Calibri" charset="0"/>
              </a:rPr>
              <a:t> Se puede implementar interfaces que incluyen ventanas modales.</a:t>
            </a:r>
            <a:endParaRPr lang="es-PE" sz="1400" dirty="0">
              <a:latin typeface="Calibri" charset="0"/>
              <a:ea typeface="Calibri" charset="0"/>
              <a:cs typeface="Calibri" charset="0"/>
            </a:endParaRPr>
          </a:p>
        </p:txBody>
      </p:sp>
      <p:pic>
        <p:nvPicPr>
          <p:cNvPr id="10" name="Imagen 9">
            <a:extLst>
              <a:ext uri="{FF2B5EF4-FFF2-40B4-BE49-F238E27FC236}">
                <a16:creationId xmlns:a16="http://schemas.microsoft.com/office/drawing/2014/main" id="{09030D19-3AF2-4844-AF8B-5EF13BC87EAC}"/>
              </a:ext>
            </a:extLst>
          </p:cNvPr>
          <p:cNvPicPr>
            <a:picLocks noChangeAspect="1"/>
          </p:cNvPicPr>
          <p:nvPr/>
        </p:nvPicPr>
        <p:blipFill>
          <a:blip r:embed="rId4"/>
          <a:stretch>
            <a:fillRect/>
          </a:stretch>
        </p:blipFill>
        <p:spPr>
          <a:xfrm>
            <a:off x="1011260" y="954885"/>
            <a:ext cx="114138" cy="117546"/>
          </a:xfrm>
          <a:prstGeom prst="rect">
            <a:avLst/>
          </a:prstGeom>
        </p:spPr>
      </p:pic>
      <p:pic>
        <p:nvPicPr>
          <p:cNvPr id="11" name="Imagen 10">
            <a:extLst>
              <a:ext uri="{FF2B5EF4-FFF2-40B4-BE49-F238E27FC236}">
                <a16:creationId xmlns:a16="http://schemas.microsoft.com/office/drawing/2014/main" id="{E6CED3C7-38D4-F84D-B617-5F183FA76B78}"/>
              </a:ext>
            </a:extLst>
          </p:cNvPr>
          <p:cNvPicPr>
            <a:picLocks noChangeAspect="1"/>
          </p:cNvPicPr>
          <p:nvPr/>
        </p:nvPicPr>
        <p:blipFill>
          <a:blip r:embed="rId4"/>
          <a:stretch>
            <a:fillRect/>
          </a:stretch>
        </p:blipFill>
        <p:spPr>
          <a:xfrm>
            <a:off x="1011260" y="2239910"/>
            <a:ext cx="114138" cy="117546"/>
          </a:xfrm>
          <a:prstGeom prst="rect">
            <a:avLst/>
          </a:prstGeom>
        </p:spPr>
      </p:pic>
      <p:pic>
        <p:nvPicPr>
          <p:cNvPr id="13" name="Imagen 12">
            <a:extLst>
              <a:ext uri="{FF2B5EF4-FFF2-40B4-BE49-F238E27FC236}">
                <a16:creationId xmlns:a16="http://schemas.microsoft.com/office/drawing/2014/main" id="{F23F88BE-9C68-7348-8405-F3887EF4ECDB}"/>
              </a:ext>
            </a:extLst>
          </p:cNvPr>
          <p:cNvPicPr>
            <a:picLocks noChangeAspect="1"/>
          </p:cNvPicPr>
          <p:nvPr/>
        </p:nvPicPr>
        <p:blipFill>
          <a:blip r:embed="rId5">
            <a:alphaModFix amt="42000"/>
            <a:extLst>
              <a:ext uri="{28A0092B-C50C-407E-A947-70E740481C1C}">
                <a14:useLocalDpi xmlns:a14="http://schemas.microsoft.com/office/drawing/2010/main" val="0"/>
              </a:ext>
            </a:extLst>
          </a:blip>
          <a:stretch>
            <a:fillRect/>
          </a:stretch>
        </p:blipFill>
        <p:spPr>
          <a:xfrm>
            <a:off x="6984999" y="3048772"/>
            <a:ext cx="1690689" cy="2185216"/>
          </a:xfrm>
          <a:prstGeom prst="rect">
            <a:avLst/>
          </a:prstGeom>
        </p:spPr>
      </p:pic>
      <p:sp>
        <p:nvSpPr>
          <p:cNvPr id="14" name="Rectangle 5">
            <a:extLst>
              <a:ext uri="{FF2B5EF4-FFF2-40B4-BE49-F238E27FC236}">
                <a16:creationId xmlns:a16="http://schemas.microsoft.com/office/drawing/2014/main" id="{8E034405-8852-9049-AA7A-D09F49A0069B}"/>
              </a:ext>
            </a:extLst>
          </p:cNvPr>
          <p:cNvSpPr/>
          <p:nvPr/>
        </p:nvSpPr>
        <p:spPr>
          <a:xfrm>
            <a:off x="503238" y="376836"/>
            <a:ext cx="2430462"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ea typeface="Calibri" charset="0"/>
                <a:cs typeface="Calibri" charset="0"/>
              </a:rPr>
              <a:t>CONCLUSIONES </a:t>
            </a:r>
          </a:p>
        </p:txBody>
      </p:sp>
      <p:pic>
        <p:nvPicPr>
          <p:cNvPr id="15" name="Imagen 14">
            <a:extLst>
              <a:ext uri="{FF2B5EF4-FFF2-40B4-BE49-F238E27FC236}">
                <a16:creationId xmlns:a16="http://schemas.microsoft.com/office/drawing/2014/main" id="{A40DF571-B419-DE45-A310-04A31518AC90}"/>
              </a:ext>
            </a:extLst>
          </p:cNvPr>
          <p:cNvPicPr>
            <a:picLocks noChangeAspect="1"/>
          </p:cNvPicPr>
          <p:nvPr/>
        </p:nvPicPr>
        <p:blipFill>
          <a:blip r:embed="rId4"/>
          <a:stretch>
            <a:fillRect/>
          </a:stretch>
        </p:blipFill>
        <p:spPr>
          <a:xfrm>
            <a:off x="1011260" y="1382217"/>
            <a:ext cx="114138" cy="117546"/>
          </a:xfrm>
          <a:prstGeom prst="rect">
            <a:avLst/>
          </a:prstGeom>
        </p:spPr>
      </p:pic>
      <p:pic>
        <p:nvPicPr>
          <p:cNvPr id="16" name="Imagen 15">
            <a:extLst>
              <a:ext uri="{FF2B5EF4-FFF2-40B4-BE49-F238E27FC236}">
                <a16:creationId xmlns:a16="http://schemas.microsoft.com/office/drawing/2014/main" id="{FBEF00C7-FFD7-9E4B-AE32-571E5172E943}"/>
              </a:ext>
            </a:extLst>
          </p:cNvPr>
          <p:cNvPicPr>
            <a:picLocks noChangeAspect="1"/>
          </p:cNvPicPr>
          <p:nvPr/>
        </p:nvPicPr>
        <p:blipFill>
          <a:blip r:embed="rId4"/>
          <a:stretch>
            <a:fillRect/>
          </a:stretch>
        </p:blipFill>
        <p:spPr>
          <a:xfrm>
            <a:off x="1011260" y="1807519"/>
            <a:ext cx="114138" cy="117546"/>
          </a:xfrm>
          <a:prstGeom prst="rect">
            <a:avLst/>
          </a:prstGeom>
        </p:spPr>
      </p:pic>
      <p:pic>
        <p:nvPicPr>
          <p:cNvPr id="17" name="Imagen 16">
            <a:extLst>
              <a:ext uri="{FF2B5EF4-FFF2-40B4-BE49-F238E27FC236}">
                <a16:creationId xmlns:a16="http://schemas.microsoft.com/office/drawing/2014/main" id="{665FE4E2-CDDD-EF45-88A0-1C63818EA809}"/>
              </a:ext>
            </a:extLst>
          </p:cNvPr>
          <p:cNvPicPr>
            <a:picLocks noChangeAspect="1"/>
          </p:cNvPicPr>
          <p:nvPr/>
        </p:nvPicPr>
        <p:blipFill>
          <a:blip r:embed="rId4"/>
          <a:stretch>
            <a:fillRect/>
          </a:stretch>
        </p:blipFill>
        <p:spPr>
          <a:xfrm>
            <a:off x="1011260" y="2665213"/>
            <a:ext cx="114138" cy="117546"/>
          </a:xfrm>
          <a:prstGeom prst="rect">
            <a:avLst/>
          </a:prstGeom>
        </p:spPr>
      </p:pic>
    </p:spTree>
    <p:custDataLst>
      <p:tags r:id="rId1"/>
    </p:custDataLst>
    <p:extLst>
      <p:ext uri="{BB962C8B-B14F-4D97-AF65-F5344CB8AC3E}">
        <p14:creationId xmlns:p14="http://schemas.microsoft.com/office/powerpoint/2010/main" val="401544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3B1C300-F2F7-D74E-8E89-0D29A456AE48}"/>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pic>
        <p:nvPicPr>
          <p:cNvPr id="3" name="Imagen 2">
            <a:extLst>
              <a:ext uri="{FF2B5EF4-FFF2-40B4-BE49-F238E27FC236}">
                <a16:creationId xmlns:a16="http://schemas.microsoft.com/office/drawing/2014/main" id="{AB380EEA-0440-8B4B-820D-46696A11A58B}"/>
              </a:ext>
            </a:extLst>
          </p:cNvPr>
          <p:cNvPicPr>
            <a:picLocks noChangeAspect="1"/>
          </p:cNvPicPr>
          <p:nvPr/>
        </p:nvPicPr>
        <p:blipFill>
          <a:blip r:embed="rId2"/>
          <a:stretch>
            <a:fillRect/>
          </a:stretch>
        </p:blipFill>
        <p:spPr>
          <a:xfrm>
            <a:off x="3924199" y="2666298"/>
            <a:ext cx="1295601" cy="386803"/>
          </a:xfrm>
          <a:prstGeom prst="rect">
            <a:avLst/>
          </a:prstGeom>
        </p:spPr>
      </p:pic>
    </p:spTree>
    <p:extLst>
      <p:ext uri="{BB962C8B-B14F-4D97-AF65-F5344CB8AC3E}">
        <p14:creationId xmlns:p14="http://schemas.microsoft.com/office/powerpoint/2010/main" val="220378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363AC520-8AB2-D746-97A2-FB2281A2F1DE}"/>
              </a:ext>
            </a:extLst>
          </p:cNvPr>
          <p:cNvSpPr/>
          <p:nvPr/>
        </p:nvSpPr>
        <p:spPr>
          <a:xfrm>
            <a:off x="6918960" y="5364480"/>
            <a:ext cx="2133600" cy="224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6" name="object 7">
            <a:extLst>
              <a:ext uri="{FF2B5EF4-FFF2-40B4-BE49-F238E27FC236}">
                <a16:creationId xmlns:a16="http://schemas.microsoft.com/office/drawing/2014/main" id="{1DEB1BDC-7CC6-2041-8750-C22A3CCC7FC7}"/>
              </a:ext>
            </a:extLst>
          </p:cNvPr>
          <p:cNvSpPr txBox="1"/>
          <p:nvPr/>
        </p:nvSpPr>
        <p:spPr>
          <a:xfrm>
            <a:off x="1282298" y="918372"/>
            <a:ext cx="5521727" cy="3360920"/>
          </a:xfrm>
          <a:prstGeom prst="rect">
            <a:avLst/>
          </a:prstGeom>
        </p:spPr>
        <p:txBody>
          <a:bodyPr vert="horz" wrap="square" lIns="0" tIns="0" rIns="0" bIns="0" rtlCol="0">
            <a:spAutoFit/>
          </a:bodyPr>
          <a:lstStyle/>
          <a:p>
            <a:pPr>
              <a:lnSpc>
                <a:spcPct val="90000"/>
              </a:lnSpc>
              <a:spcBef>
                <a:spcPts val="0"/>
              </a:spcBef>
              <a:buClr>
                <a:schemeClr val="dk1"/>
              </a:buClr>
              <a:buSzPts val="1600"/>
            </a:pPr>
            <a:r>
              <a:rPr lang="es-PE" sz="1400" dirty="0">
                <a:latin typeface="Calibri" panose="020F0502020204030204" pitchFamily="34" charset="0"/>
                <a:cs typeface="Calibri" panose="020F0502020204030204" pitchFamily="34" charset="0"/>
              </a:rPr>
              <a:t>En las aplicaciones web se muestran diversos datos de la consulta de varias tablas, siendo mostradas de diversas formas como parte del diseño de la interfaz, como ventanas emergentes modales, elementos de lista, tablas etc. </a:t>
            </a:r>
          </a:p>
          <a:p>
            <a:pPr>
              <a:lnSpc>
                <a:spcPct val="90000"/>
              </a:lnSpc>
              <a:spcBef>
                <a:spcPts val="0"/>
              </a:spcBef>
              <a:buClr>
                <a:schemeClr val="dk1"/>
              </a:buClr>
              <a:buSzPts val="1600"/>
            </a:pPr>
            <a:endParaRPr lang="es-PE" sz="1400" dirty="0">
              <a:latin typeface="Calibri" panose="020F0502020204030204" pitchFamily="34" charset="0"/>
              <a:cs typeface="Calibri" panose="020F0502020204030204" pitchFamily="34" charset="0"/>
            </a:endParaRPr>
          </a:p>
          <a:p>
            <a:pPr marL="11725" marR="0" lvl="0" algn="l" rtl="0">
              <a:spcBef>
                <a:spcPts val="0"/>
              </a:spcBef>
              <a:spcAft>
                <a:spcPts val="0"/>
              </a:spcAft>
              <a:buClr>
                <a:schemeClr val="dk1"/>
              </a:buClr>
              <a:buSzPts val="1600"/>
            </a:pPr>
            <a:r>
              <a:rPr lang="es-PE" sz="1400" dirty="0">
                <a:solidFill>
                  <a:schemeClr val="dk1"/>
                </a:solidFill>
                <a:latin typeface="Calibri"/>
                <a:ea typeface="Calibri"/>
                <a:cs typeface="Calibri"/>
                <a:sym typeface="Calibri"/>
              </a:rPr>
              <a:t>En esta sesión:</a:t>
            </a:r>
            <a:endParaRPr lang="es-PE" sz="1400" dirty="0">
              <a:latin typeface="Calibri"/>
              <a:ea typeface="Calibri"/>
              <a:cs typeface="Calibri"/>
              <a:sym typeface="Calibri"/>
            </a:endParaRP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Aprenderás a vincular datos de varias tablas.</a:t>
            </a: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Harás operaciones de cálculo agrupando los datos para contarlos o sumarlos.</a:t>
            </a: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Podrás devolver de diferente manera datos en función a los parámetros que se le envíe.</a:t>
            </a: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Aprenderás a implementar ventanas emergentes o modales para ver más detalles de datos.</a:t>
            </a: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Verás más detalles de un ítem en un nuevo componente simulando </a:t>
            </a:r>
            <a:br>
              <a:rPr lang="es-PE" sz="1400" spc="-10" dirty="0">
                <a:solidFill>
                  <a:srgbClr val="262626"/>
                </a:solidFill>
                <a:latin typeface="Calibri" panose="020F0502020204030204" pitchFamily="34" charset="0"/>
                <a:cs typeface="Calibri" panose="020F0502020204030204" pitchFamily="34" charset="0"/>
                <a:sym typeface="Calibri"/>
              </a:rPr>
            </a:br>
            <a:r>
              <a:rPr lang="es-PE" sz="1400" spc="-10" dirty="0">
                <a:solidFill>
                  <a:srgbClr val="262626"/>
                </a:solidFill>
                <a:latin typeface="Calibri" panose="020F0502020204030204" pitchFamily="34" charset="0"/>
                <a:cs typeface="Calibri" panose="020F0502020204030204" pitchFamily="34" charset="0"/>
                <a:sym typeface="Calibri"/>
              </a:rPr>
              <a:t>una página.</a:t>
            </a:r>
          </a:p>
          <a:p>
            <a:pPr marL="177800" marR="0" lvl="1" indent="-165100">
              <a:spcBef>
                <a:spcPts val="0"/>
              </a:spcBef>
              <a:spcAft>
                <a:spcPts val="0"/>
              </a:spcAft>
              <a:buClr>
                <a:srgbClr val="EE4639"/>
              </a:buClr>
              <a:buSzPts val="1600"/>
              <a:buFont typeface="Arial" charset="0"/>
              <a:buChar char="•"/>
              <a:tabLst>
                <a:tab pos="120650" algn="l"/>
              </a:tabLst>
            </a:pPr>
            <a:r>
              <a:rPr lang="es-PE" sz="1400" spc="-10" dirty="0">
                <a:solidFill>
                  <a:srgbClr val="262626"/>
                </a:solidFill>
                <a:latin typeface="Calibri" panose="020F0502020204030204" pitchFamily="34" charset="0"/>
                <a:cs typeface="Calibri" panose="020F0502020204030204" pitchFamily="34" charset="0"/>
                <a:sym typeface="Calibri"/>
              </a:rPr>
              <a:t>Aplicarás mejoras a la interfaz para mostrar datos empleando componentes de Bootstrap.</a:t>
            </a:r>
          </a:p>
        </p:txBody>
      </p:sp>
      <p:pic>
        <p:nvPicPr>
          <p:cNvPr id="7" name="Imagen 6">
            <a:extLst>
              <a:ext uri="{FF2B5EF4-FFF2-40B4-BE49-F238E27FC236}">
                <a16:creationId xmlns:a16="http://schemas.microsoft.com/office/drawing/2014/main" id="{F4CE52DA-F757-D545-BA8E-586844F542F8}"/>
              </a:ext>
            </a:extLst>
          </p:cNvPr>
          <p:cNvPicPr>
            <a:picLocks noChangeAspect="1"/>
          </p:cNvPicPr>
          <p:nvPr/>
        </p:nvPicPr>
        <p:blipFill>
          <a:blip r:embed="rId2"/>
          <a:stretch>
            <a:fillRect/>
          </a:stretch>
        </p:blipFill>
        <p:spPr>
          <a:xfrm>
            <a:off x="1010839" y="954885"/>
            <a:ext cx="117851" cy="121369"/>
          </a:xfrm>
          <a:prstGeom prst="rect">
            <a:avLst/>
          </a:prstGeom>
        </p:spPr>
      </p:pic>
      <p:pic>
        <p:nvPicPr>
          <p:cNvPr id="8" name="Imagen 7">
            <a:extLst>
              <a:ext uri="{FF2B5EF4-FFF2-40B4-BE49-F238E27FC236}">
                <a16:creationId xmlns:a16="http://schemas.microsoft.com/office/drawing/2014/main" id="{6E11B2D2-B034-CC41-BD1F-D08971FCDD88}"/>
              </a:ext>
            </a:extLst>
          </p:cNvPr>
          <p:cNvPicPr>
            <a:picLocks noChangeAspect="1"/>
          </p:cNvPicPr>
          <p:nvPr/>
        </p:nvPicPr>
        <p:blipFill>
          <a:blip r:embed="rId3">
            <a:alphaModFix amt="42000"/>
            <a:extLst>
              <a:ext uri="{28A0092B-C50C-407E-A947-70E740481C1C}">
                <a14:useLocalDpi xmlns:a14="http://schemas.microsoft.com/office/drawing/2010/main" val="0"/>
              </a:ext>
            </a:extLst>
          </a:blip>
          <a:stretch>
            <a:fillRect/>
          </a:stretch>
        </p:blipFill>
        <p:spPr>
          <a:xfrm>
            <a:off x="6986661" y="3052731"/>
            <a:ext cx="1689027" cy="2181257"/>
          </a:xfrm>
          <a:prstGeom prst="rect">
            <a:avLst/>
          </a:prstGeom>
        </p:spPr>
      </p:pic>
      <p:sp>
        <p:nvSpPr>
          <p:cNvPr id="9" name="Rectángulo 8">
            <a:extLst>
              <a:ext uri="{FF2B5EF4-FFF2-40B4-BE49-F238E27FC236}">
                <a16:creationId xmlns:a16="http://schemas.microsoft.com/office/drawing/2014/main" id="{3B33A3EC-AC45-DA49-B98E-966DBEBD8D99}"/>
              </a:ext>
            </a:extLst>
          </p:cNvPr>
          <p:cNvSpPr/>
          <p:nvPr/>
        </p:nvSpPr>
        <p:spPr>
          <a:xfrm>
            <a:off x="301556" y="5321030"/>
            <a:ext cx="8453337" cy="291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10" name="Rectangle 5">
            <a:extLst>
              <a:ext uri="{FF2B5EF4-FFF2-40B4-BE49-F238E27FC236}">
                <a16:creationId xmlns:a16="http://schemas.microsoft.com/office/drawing/2014/main" id="{F426D553-A3EA-6242-BDAD-FB6058DF083F}"/>
              </a:ext>
            </a:extLst>
          </p:cNvPr>
          <p:cNvSpPr/>
          <p:nvPr/>
        </p:nvSpPr>
        <p:spPr>
          <a:xfrm>
            <a:off x="503238" y="376836"/>
            <a:ext cx="2430462" cy="138499"/>
          </a:xfrm>
          <a:prstGeom prst="rect">
            <a:avLst/>
          </a:prstGeom>
        </p:spPr>
        <p:txBody>
          <a:bodyPr wrap="square" lIns="0" tIns="0" rIns="0" bIns="0" anchor="b">
            <a:spAutoFit/>
          </a:bodyPr>
          <a:lstStyle/>
          <a:p>
            <a:pPr>
              <a:lnSpc>
                <a:spcPct val="90000"/>
              </a:lnSpc>
              <a:spcBef>
                <a:spcPts val="1000"/>
              </a:spcBef>
              <a:defRPr/>
            </a:pPr>
            <a:r>
              <a:rPr lang="es-PE" sz="1000" b="1" dirty="0">
                <a:solidFill>
                  <a:schemeClr val="tx1">
                    <a:lumMod val="50000"/>
                    <a:lumOff val="50000"/>
                  </a:schemeClr>
                </a:solidFill>
                <a:latin typeface="Calibri"/>
                <a:cs typeface="Calibri"/>
              </a:rPr>
              <a:t>+ </a:t>
            </a:r>
            <a:r>
              <a:rPr lang="es-PE" sz="1000" dirty="0">
                <a:solidFill>
                  <a:schemeClr val="bg1">
                    <a:lumMod val="65000"/>
                  </a:schemeClr>
                </a:solidFill>
                <a:latin typeface="Calibri" charset="0"/>
                <a:ea typeface="Calibri" charset="0"/>
                <a:cs typeface="Calibri" charset="0"/>
              </a:rPr>
              <a:t>INTRODUCCIÓN </a:t>
            </a:r>
          </a:p>
        </p:txBody>
      </p:sp>
      <p:pic>
        <p:nvPicPr>
          <p:cNvPr id="11" name="Imagen 10">
            <a:extLst>
              <a:ext uri="{FF2B5EF4-FFF2-40B4-BE49-F238E27FC236}">
                <a16:creationId xmlns:a16="http://schemas.microsoft.com/office/drawing/2014/main" id="{449FE6CA-4086-1E47-B5E8-0973CAB50492}"/>
              </a:ext>
            </a:extLst>
          </p:cNvPr>
          <p:cNvPicPr>
            <a:picLocks noChangeAspect="1"/>
          </p:cNvPicPr>
          <p:nvPr/>
        </p:nvPicPr>
        <p:blipFill>
          <a:blip r:embed="rId2"/>
          <a:stretch>
            <a:fillRect/>
          </a:stretch>
        </p:blipFill>
        <p:spPr>
          <a:xfrm>
            <a:off x="1010839" y="1728706"/>
            <a:ext cx="117851" cy="121369"/>
          </a:xfrm>
          <a:prstGeom prst="rect">
            <a:avLst/>
          </a:prstGeom>
        </p:spPr>
      </p:pic>
    </p:spTree>
    <p:extLst>
      <p:ext uri="{BB962C8B-B14F-4D97-AF65-F5344CB8AC3E}">
        <p14:creationId xmlns:p14="http://schemas.microsoft.com/office/powerpoint/2010/main" val="61246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486944D-4E19-8642-8D14-6C8AE79D4C08}"/>
              </a:ext>
            </a:extLst>
          </p:cNvPr>
          <p:cNvSpPr/>
          <p:nvPr/>
        </p:nvSpPr>
        <p:spPr>
          <a:xfrm>
            <a:off x="0" y="0"/>
            <a:ext cx="9144000" cy="5715000"/>
          </a:xfrm>
          <a:prstGeom prst="rect">
            <a:avLst/>
          </a:prstGeom>
          <a:solidFill>
            <a:srgbClr val="8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atin typeface="Calibri" panose="020F0502020204030204" pitchFamily="34" charset="0"/>
            </a:endParaRPr>
          </a:p>
        </p:txBody>
      </p:sp>
      <p:sp>
        <p:nvSpPr>
          <p:cNvPr id="7" name="CuadroTexto 6">
            <a:extLst>
              <a:ext uri="{FF2B5EF4-FFF2-40B4-BE49-F238E27FC236}">
                <a16:creationId xmlns:a16="http://schemas.microsoft.com/office/drawing/2014/main" id="{27BE2AAD-B919-714C-ABBC-A8E0931FCF18}"/>
              </a:ext>
            </a:extLst>
          </p:cNvPr>
          <p:cNvSpPr txBox="1"/>
          <p:nvPr/>
        </p:nvSpPr>
        <p:spPr>
          <a:xfrm>
            <a:off x="1008062" y="3169972"/>
            <a:ext cx="7667626" cy="1329595"/>
          </a:xfrm>
          <a:prstGeom prst="rect">
            <a:avLst/>
          </a:prstGeom>
          <a:noFill/>
        </p:spPr>
        <p:txBody>
          <a:bodyPr wrap="square" lIns="0" tIns="0" rIns="0" bIns="0" rtlCol="0">
            <a:spAutoFit/>
          </a:bodyPr>
          <a:lstStyle/>
          <a:p>
            <a:pPr>
              <a:lnSpc>
                <a:spcPct val="90000"/>
              </a:lnSpc>
              <a:spcBef>
                <a:spcPts val="1000"/>
              </a:spcBef>
              <a:defRPr/>
            </a:pPr>
            <a:r>
              <a:rPr lang="es-PE" sz="2400" dirty="0">
                <a:solidFill>
                  <a:schemeClr val="bg1"/>
                </a:solidFill>
                <a:latin typeface="Graphik Regular" charset="0"/>
                <a:ea typeface="Graphik Regular" charset="0"/>
                <a:cs typeface="Graphik Regular" charset="0"/>
              </a:rPr>
              <a:t>CREACIÓN DE UNA CONSULTA CON DATOS RELACIONADOS CON OTRAS TABLAS EMPLEANDO</a:t>
            </a:r>
            <a:br>
              <a:rPr lang="es-PE" sz="2400" dirty="0">
                <a:solidFill>
                  <a:schemeClr val="bg1"/>
                </a:solidFill>
                <a:latin typeface="Graphik Regular" charset="0"/>
              </a:rPr>
            </a:br>
            <a:r>
              <a:rPr lang="es-PE" sz="2400" b="1" dirty="0">
                <a:solidFill>
                  <a:schemeClr val="bg1"/>
                </a:solidFill>
                <a:latin typeface="Graphik Bold" charset="0"/>
              </a:rPr>
              <a:t>INNER JOIN, IMPLEMENTACIÓN DE GROUP BY Y</a:t>
            </a:r>
            <a:br>
              <a:rPr lang="es-PE" sz="2400" dirty="0">
                <a:solidFill>
                  <a:schemeClr val="bg1"/>
                </a:solidFill>
                <a:latin typeface="Graphik Regular" charset="0"/>
              </a:rPr>
            </a:br>
            <a:r>
              <a:rPr lang="es-PE" sz="2400" b="1" dirty="0">
                <a:solidFill>
                  <a:schemeClr val="bg1"/>
                </a:solidFill>
                <a:latin typeface="Graphik Bold" charset="0"/>
                <a:ea typeface="Graphik Bold" charset="0"/>
                <a:cs typeface="Graphik Bold" charset="0"/>
              </a:rPr>
              <a:t>COUNT, CREANDO VISTAS EN MYSQL</a:t>
            </a:r>
          </a:p>
        </p:txBody>
      </p:sp>
      <p:pic>
        <p:nvPicPr>
          <p:cNvPr id="8" name="Imagen 7">
            <a:extLst>
              <a:ext uri="{FF2B5EF4-FFF2-40B4-BE49-F238E27FC236}">
                <a16:creationId xmlns:a16="http://schemas.microsoft.com/office/drawing/2014/main" id="{F98BFB37-012A-B04C-AE9C-26305C392C56}"/>
              </a:ext>
            </a:extLst>
          </p:cNvPr>
          <p:cNvPicPr>
            <a:picLocks noChangeAspect="1"/>
          </p:cNvPicPr>
          <p:nvPr/>
        </p:nvPicPr>
        <p:blipFill>
          <a:blip r:embed="rId4"/>
          <a:stretch>
            <a:fillRect/>
          </a:stretch>
        </p:blipFill>
        <p:spPr>
          <a:xfrm>
            <a:off x="1008063" y="2869612"/>
            <a:ext cx="195423" cy="201256"/>
          </a:xfrm>
          <a:prstGeom prst="rect">
            <a:avLst/>
          </a:prstGeom>
        </p:spPr>
      </p:pic>
    </p:spTree>
    <p:custDataLst>
      <p:tags r:id="rId1"/>
    </p:custDataLst>
    <p:extLst>
      <p:ext uri="{BB962C8B-B14F-4D97-AF65-F5344CB8AC3E}">
        <p14:creationId xmlns:p14="http://schemas.microsoft.com/office/powerpoint/2010/main" val="31094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15" name="Google Shape;115;p4"/>
          <p:cNvSpPr txBox="1">
            <a:spLocks/>
          </p:cNvSpPr>
          <p:nvPr/>
        </p:nvSpPr>
        <p:spPr>
          <a:xfrm>
            <a:off x="503238" y="912813"/>
            <a:ext cx="8010960" cy="4022640"/>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cap="none" dirty="0">
                <a:solidFill>
                  <a:schemeClr val="dk1"/>
                </a:solidFill>
                <a:latin typeface="Calibri"/>
                <a:ea typeface="Calibri"/>
                <a:cs typeface="Calibri"/>
                <a:sym typeface="Calibri"/>
              </a:rPr>
              <a:t>CREACIÓN DE UNA CONSULTA SQL SELECT CON LA CLÁUSULA WHERE </a:t>
            </a:r>
          </a:p>
          <a:p>
            <a:pPr marL="171450" indent="-171450">
              <a:spcBef>
                <a:spcPts val="0"/>
              </a:spcBef>
              <a:spcAft>
                <a:spcPts val="600"/>
              </a:spcAft>
              <a:buClr>
                <a:schemeClr val="dk1"/>
              </a:buClr>
              <a:buSzPts val="1600"/>
            </a:pPr>
            <a:r>
              <a:rPr lang="es-PE" sz="1600" dirty="0"/>
              <a:t>La expresión INNER JOIN en una consulta SQL permite hacer consultas de una o varias tablas.</a:t>
            </a:r>
          </a:p>
          <a:p>
            <a:pPr marL="171450" indent="-171450">
              <a:spcBef>
                <a:spcPts val="0"/>
              </a:spcBef>
              <a:spcAft>
                <a:spcPts val="600"/>
              </a:spcAft>
              <a:buClr>
                <a:schemeClr val="dk1"/>
              </a:buClr>
              <a:buSzPts val="1600"/>
            </a:pPr>
            <a:r>
              <a:rPr lang="es-PE" sz="1600" dirty="0"/>
              <a:t>Para ello, ambas tablas deben tener una columna que las relacione.</a:t>
            </a:r>
          </a:p>
          <a:p>
            <a:pPr marL="171450" indent="-171450">
              <a:spcBef>
                <a:spcPts val="0"/>
              </a:spcBef>
              <a:spcAft>
                <a:spcPts val="600"/>
              </a:spcAft>
              <a:buClr>
                <a:schemeClr val="dk1"/>
              </a:buClr>
              <a:buSzPts val="1600"/>
            </a:pPr>
            <a:r>
              <a:rPr lang="es-PE" sz="1600" dirty="0"/>
              <a:t>Una de las tablas actúa como maestra y otra como detalle.</a:t>
            </a:r>
          </a:p>
          <a:p>
            <a:pPr marL="171450" indent="-171450">
              <a:spcBef>
                <a:spcPts val="0"/>
              </a:spcBef>
              <a:spcAft>
                <a:spcPts val="600"/>
              </a:spcAft>
              <a:buClr>
                <a:schemeClr val="dk1"/>
              </a:buClr>
              <a:buSzPts val="1600"/>
            </a:pPr>
            <a:r>
              <a:rPr lang="es-PE" sz="1600" dirty="0"/>
              <a:t>La tabla maestra contiene la columna con datos que no se repiten, generalmente es una columna o campo clave primaria PK.</a:t>
            </a:r>
          </a:p>
          <a:p>
            <a:pPr marL="171450" indent="-171450">
              <a:spcBef>
                <a:spcPts val="0"/>
              </a:spcBef>
              <a:spcAft>
                <a:spcPts val="600"/>
              </a:spcAft>
              <a:buClr>
                <a:schemeClr val="dk1"/>
              </a:buClr>
              <a:buSzPts val="1600"/>
            </a:pPr>
            <a:r>
              <a:rPr lang="es-PE" sz="1600" dirty="0"/>
              <a:t>La tabla detalle contiene la columna con datos que se repiten, generalmente es una columna o campo con clave foránea FK.</a:t>
            </a:r>
          </a:p>
          <a:p>
            <a:pPr marL="171450" indent="-171450">
              <a:spcBef>
                <a:spcPts val="0"/>
              </a:spcBef>
              <a:spcAft>
                <a:spcPts val="600"/>
              </a:spcAft>
              <a:buClr>
                <a:schemeClr val="dk1"/>
              </a:buClr>
              <a:buSzPts val="1600"/>
            </a:pPr>
            <a:r>
              <a:rPr lang="es-PE" sz="1600" dirty="0"/>
              <a:t>Sintaxis:    </a:t>
            </a:r>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SELECT </a:t>
            </a:r>
            <a:r>
              <a:rPr lang="es-PE" sz="1600" dirty="0">
                <a:solidFill>
                  <a:srgbClr val="00B1C2"/>
                </a:solidFill>
                <a:latin typeface="Consolas"/>
                <a:ea typeface="Consolas"/>
                <a:cs typeface="Consolas"/>
                <a:sym typeface="Consolas"/>
              </a:rPr>
              <a:t>tabla1</a:t>
            </a:r>
            <a:r>
              <a:rPr lang="es-PE" sz="1600" dirty="0">
                <a:latin typeface="Consolas"/>
                <a:ea typeface="Consolas"/>
                <a:cs typeface="Consolas"/>
                <a:sym typeface="Consolas"/>
              </a:rPr>
              <a:t>.columna1, </a:t>
            </a:r>
            <a:r>
              <a:rPr lang="es-PE" sz="1600" dirty="0">
                <a:solidFill>
                  <a:srgbClr val="00B1C2"/>
                </a:solidFill>
                <a:latin typeface="Consolas"/>
                <a:ea typeface="Consolas"/>
                <a:cs typeface="Consolas"/>
                <a:sym typeface="Consolas"/>
              </a:rPr>
              <a:t>tabla1</a:t>
            </a:r>
            <a:r>
              <a:rPr lang="es-PE" sz="1600" dirty="0">
                <a:latin typeface="Consolas"/>
                <a:ea typeface="Consolas"/>
                <a:cs typeface="Consolas"/>
                <a:sym typeface="Consolas"/>
              </a:rPr>
              <a:t>.columna2, </a:t>
            </a:r>
            <a:r>
              <a:rPr lang="es-PE" sz="1600" dirty="0">
                <a:solidFill>
                  <a:srgbClr val="92C14E"/>
                </a:solidFill>
                <a:latin typeface="Consolas"/>
                <a:ea typeface="Consolas"/>
                <a:cs typeface="Consolas"/>
                <a:sym typeface="Consolas"/>
              </a:rPr>
              <a:t>tabla2</a:t>
            </a:r>
            <a:r>
              <a:rPr lang="es-PE" sz="1600" dirty="0">
                <a:latin typeface="Consolas"/>
                <a:ea typeface="Consolas"/>
                <a:cs typeface="Consolas"/>
                <a:sym typeface="Consolas"/>
              </a:rPr>
              <a:t>.columna3 </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FROM </a:t>
            </a:r>
            <a:r>
              <a:rPr lang="es-PE" sz="1600" dirty="0">
                <a:solidFill>
                  <a:srgbClr val="00B1C2"/>
                </a:solidFill>
                <a:latin typeface="Consolas"/>
                <a:ea typeface="Consolas"/>
                <a:cs typeface="Consolas"/>
                <a:sym typeface="Consolas"/>
              </a:rPr>
              <a:t>tabla1</a:t>
            </a:r>
            <a:endParaRPr lang="es-PE" sz="1600" dirty="0">
              <a:solidFill>
                <a:srgbClr val="00B1C2"/>
              </a:solidFill>
            </a:endParaRPr>
          </a:p>
          <a:p>
            <a:pPr marL="180975" indent="0">
              <a:spcBef>
                <a:spcPts val="0"/>
              </a:spcBef>
              <a:spcAft>
                <a:spcPts val="600"/>
              </a:spcAft>
              <a:buClr>
                <a:srgbClr val="FF0000"/>
              </a:buClr>
              <a:buSzPts val="1600"/>
              <a:buFont typeface="Arial"/>
              <a:buNone/>
            </a:pPr>
            <a:r>
              <a:rPr lang="es-PE" sz="1600" dirty="0">
                <a:solidFill>
                  <a:srgbClr val="EE4639"/>
                </a:solidFill>
                <a:latin typeface="Consolas"/>
                <a:ea typeface="Consolas"/>
                <a:cs typeface="Consolas"/>
                <a:sym typeface="Consolas"/>
              </a:rPr>
              <a:t>INNER JOIN </a:t>
            </a:r>
            <a:r>
              <a:rPr lang="es-PE" sz="1600" dirty="0">
                <a:solidFill>
                  <a:srgbClr val="92C14E"/>
                </a:solidFill>
                <a:latin typeface="Consolas"/>
                <a:ea typeface="Consolas"/>
                <a:cs typeface="Consolas"/>
                <a:sym typeface="Consolas"/>
              </a:rPr>
              <a:t>tabla2</a:t>
            </a:r>
            <a:endParaRPr lang="es-PE" sz="1600" dirty="0">
              <a:solidFill>
                <a:srgbClr val="92C14E"/>
              </a:solidFill>
            </a:endParaRPr>
          </a:p>
          <a:p>
            <a:pPr marL="180975" indent="0">
              <a:lnSpc>
                <a:spcPct val="90000"/>
              </a:lnSpc>
              <a:spcBef>
                <a:spcPts val="0"/>
              </a:spcBef>
              <a:spcAft>
                <a:spcPts val="600"/>
              </a:spcAft>
              <a:buClr>
                <a:srgbClr val="FF0000"/>
              </a:buClr>
              <a:buSzPts val="1600"/>
              <a:buFont typeface="Arial"/>
              <a:buNone/>
            </a:pPr>
            <a:r>
              <a:rPr lang="es-PE" sz="1600" dirty="0">
                <a:solidFill>
                  <a:srgbClr val="EE4639"/>
                </a:solidFill>
                <a:latin typeface="Consolas"/>
                <a:ea typeface="Consolas"/>
                <a:cs typeface="Consolas"/>
                <a:sym typeface="Consolas"/>
              </a:rPr>
              <a:t>ON</a:t>
            </a:r>
            <a:r>
              <a:rPr lang="es-PE" sz="1600" dirty="0">
                <a:latin typeface="Consolas"/>
                <a:ea typeface="Consolas"/>
                <a:cs typeface="Consolas"/>
                <a:sym typeface="Consolas"/>
              </a:rPr>
              <a:t> </a:t>
            </a:r>
            <a:r>
              <a:rPr lang="es-PE" sz="1600" dirty="0">
                <a:solidFill>
                  <a:srgbClr val="00B1C2"/>
                </a:solidFill>
                <a:latin typeface="Consolas"/>
                <a:ea typeface="Consolas"/>
                <a:cs typeface="Consolas"/>
                <a:sym typeface="Consolas"/>
              </a:rPr>
              <a:t>tabla1</a:t>
            </a:r>
            <a:r>
              <a:rPr lang="es-PE" sz="1600" dirty="0">
                <a:latin typeface="Consolas"/>
                <a:ea typeface="Consolas"/>
                <a:cs typeface="Consolas"/>
                <a:sym typeface="Consolas"/>
              </a:rPr>
              <a:t>.columna1 </a:t>
            </a:r>
            <a:r>
              <a:rPr lang="es-PE" sz="1600" dirty="0">
                <a:solidFill>
                  <a:srgbClr val="EE4639"/>
                </a:solidFill>
                <a:latin typeface="Consolas"/>
                <a:ea typeface="Consolas"/>
                <a:cs typeface="Consolas"/>
                <a:sym typeface="Consolas"/>
              </a:rPr>
              <a:t>=</a:t>
            </a:r>
            <a:r>
              <a:rPr lang="es-PE" sz="1600" dirty="0">
                <a:latin typeface="Consolas"/>
                <a:ea typeface="Consolas"/>
                <a:cs typeface="Consolas"/>
                <a:sym typeface="Consolas"/>
              </a:rPr>
              <a:t> </a:t>
            </a:r>
            <a:r>
              <a:rPr lang="es-PE" sz="1600" dirty="0">
                <a:solidFill>
                  <a:srgbClr val="92C14E"/>
                </a:solidFill>
                <a:latin typeface="Consolas"/>
                <a:ea typeface="Consolas"/>
                <a:cs typeface="Consolas"/>
                <a:sym typeface="Consolas"/>
              </a:rPr>
              <a:t>tabla2</a:t>
            </a:r>
            <a:r>
              <a:rPr lang="es-PE" sz="1600" dirty="0">
                <a:latin typeface="Consolas"/>
                <a:ea typeface="Consolas"/>
                <a:cs typeface="Consolas"/>
                <a:sym typeface="Consolas"/>
              </a:rPr>
              <a:t>.columna1</a:t>
            </a:r>
            <a:endParaRPr lang="es-PE" sz="1600" dirty="0"/>
          </a:p>
        </p:txBody>
      </p:sp>
      <p:sp>
        <p:nvSpPr>
          <p:cNvPr id="5" name="Rectangle 5">
            <a:extLst>
              <a:ext uri="{FF2B5EF4-FFF2-40B4-BE49-F238E27FC236}">
                <a16:creationId xmlns:a16="http://schemas.microsoft.com/office/drawing/2014/main" id="{A52E361E-E527-BC41-BB7D-2BA4B3AD8453}"/>
              </a:ext>
            </a:extLst>
          </p:cNvPr>
          <p:cNvSpPr/>
          <p:nvPr/>
        </p:nvSpPr>
        <p:spPr>
          <a:xfrm>
            <a:off x="503238" y="397006"/>
            <a:ext cx="8172450" cy="117725"/>
          </a:xfrm>
          <a:prstGeom prst="rect">
            <a:avLst/>
          </a:prstGeom>
        </p:spPr>
        <p:txBody>
          <a:bodyPr wrap="square" lIns="0" tIns="0" rIns="0" bIns="0" anchor="b">
            <a:spAutoFit/>
          </a:bodyPr>
          <a:lstStyle/>
          <a:p>
            <a:pPr>
              <a:lnSpc>
                <a:spcPct val="90000"/>
              </a:lnSpc>
              <a:spcBef>
                <a:spcPts val="1000"/>
              </a:spcBef>
              <a:defRPr/>
            </a:pPr>
            <a:r>
              <a:rPr lang="es-PE" sz="850" b="1" dirty="0">
                <a:solidFill>
                  <a:schemeClr val="tx1">
                    <a:lumMod val="50000"/>
                    <a:lumOff val="50000"/>
                  </a:schemeClr>
                </a:solidFill>
                <a:latin typeface="Calibri"/>
                <a:cs typeface="Calibri"/>
              </a:rPr>
              <a:t>+ </a:t>
            </a:r>
            <a:r>
              <a:rPr lang="es-PE" sz="850" dirty="0">
                <a:solidFill>
                  <a:schemeClr val="bg1">
                    <a:lumMod val="65000"/>
                  </a:schemeClr>
                </a:solidFill>
                <a:ea typeface="+mn-ea"/>
              </a:rPr>
              <a:t>CREACIÓN DE UNA CONSULTA CON DATOS RELACIONADOS DE OTRAS TABLAS EMPLEANDO INNER JOIN, IMPLEMENTACIÓN DE GROUP BY Y COUNT, CREANDO VISTAS EN MYSQL</a:t>
            </a:r>
            <a:endParaRPr lang="es-PE" sz="85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009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4" name="Google Shape;122;p5">
            <a:extLst>
              <a:ext uri="{FF2B5EF4-FFF2-40B4-BE49-F238E27FC236}">
                <a16:creationId xmlns:a16="http://schemas.microsoft.com/office/drawing/2014/main" id="{58B9BA9A-6DE1-C3A4-D171-82EAEE763D15}"/>
              </a:ext>
            </a:extLst>
          </p:cNvPr>
          <p:cNvSpPr txBox="1">
            <a:spLocks/>
          </p:cNvSpPr>
          <p:nvPr/>
        </p:nvSpPr>
        <p:spPr>
          <a:xfrm>
            <a:off x="503238" y="912813"/>
            <a:ext cx="7816638" cy="2641749"/>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SINTAXIS DE LA CLÁUSULA GROUP BY</a:t>
            </a:r>
          </a:p>
          <a:p>
            <a:pPr marL="171450" indent="-171450">
              <a:spcBef>
                <a:spcPts val="0"/>
              </a:spcBef>
              <a:buClr>
                <a:schemeClr val="dk1"/>
              </a:buClr>
              <a:buSzPts val="1600"/>
            </a:pPr>
            <a:r>
              <a:rPr lang="es-PE" sz="1600" dirty="0"/>
              <a:t>Permite generar una consulta resumen que incluya en las filas datos adicionales que representan operaciones de cálculo como sumar o contar, entre otras.</a:t>
            </a:r>
          </a:p>
          <a:p>
            <a:pPr marL="0" indent="0">
              <a:spcBef>
                <a:spcPts val="750"/>
              </a:spcBef>
              <a:buClr>
                <a:schemeClr val="dk1"/>
              </a:buClr>
              <a:buSzPts val="1600"/>
              <a:buFont typeface="Arial"/>
              <a:buNone/>
            </a:pPr>
            <a:endParaRPr lang="es-PE" sz="1600" dirty="0">
              <a:latin typeface="Consolas"/>
              <a:ea typeface="Consolas"/>
              <a:cs typeface="Consolas"/>
              <a:sym typeface="Consolas"/>
            </a:endParaRPr>
          </a:p>
          <a:p>
            <a:pPr marL="0" indent="0">
              <a:spcBef>
                <a:spcPts val="0"/>
              </a:spcBef>
              <a:buClr>
                <a:schemeClr val="dk1"/>
              </a:buClr>
              <a:buSzPts val="1600"/>
              <a:buFont typeface="Arial"/>
              <a:buNone/>
            </a:pPr>
            <a:r>
              <a:rPr lang="es-PE" sz="1600" dirty="0">
                <a:latin typeface="Consolas"/>
                <a:ea typeface="Consolas"/>
                <a:cs typeface="Consolas"/>
                <a:sym typeface="Consolas"/>
              </a:rPr>
              <a:t>SELECT idcategoria, </a:t>
            </a:r>
            <a:r>
              <a:rPr lang="es-PE" sz="1600" dirty="0">
                <a:solidFill>
                  <a:srgbClr val="EE4639"/>
                </a:solidFill>
                <a:latin typeface="Consolas"/>
                <a:ea typeface="Consolas"/>
                <a:cs typeface="Consolas"/>
                <a:sym typeface="Consolas"/>
              </a:rPr>
              <a:t>COUNT</a:t>
            </a:r>
            <a:r>
              <a:rPr lang="es-PE" sz="1600" dirty="0">
                <a:latin typeface="Consolas"/>
                <a:ea typeface="Consolas"/>
                <a:cs typeface="Consolas"/>
                <a:sym typeface="Consolas"/>
              </a:rPr>
              <a:t>(idcategoria)</a:t>
            </a:r>
            <a:endParaRPr lang="es-PE" sz="1600" dirty="0"/>
          </a:p>
          <a:p>
            <a:pPr marL="0" indent="0">
              <a:spcBef>
                <a:spcPts val="0"/>
              </a:spcBef>
              <a:buClr>
                <a:schemeClr val="dk1"/>
              </a:buClr>
              <a:buSzPts val="1600"/>
              <a:buFont typeface="Arial"/>
              <a:buNone/>
            </a:pPr>
            <a:r>
              <a:rPr lang="es-PE" sz="1600" dirty="0">
                <a:latin typeface="Consolas"/>
                <a:ea typeface="Consolas"/>
                <a:cs typeface="Consolas"/>
                <a:sym typeface="Consolas"/>
              </a:rPr>
              <a:t>FROM productos</a:t>
            </a:r>
            <a:endParaRPr lang="es-PE" sz="1600" dirty="0"/>
          </a:p>
          <a:p>
            <a:pPr marL="0" indent="0">
              <a:spcBef>
                <a:spcPts val="0"/>
              </a:spcBef>
              <a:buClr>
                <a:srgbClr val="FF0000"/>
              </a:buClr>
              <a:buSzPts val="1600"/>
              <a:buFont typeface="Arial"/>
              <a:buNone/>
            </a:pPr>
            <a:r>
              <a:rPr lang="es-PE" sz="1600" dirty="0">
                <a:solidFill>
                  <a:srgbClr val="EE4639"/>
                </a:solidFill>
                <a:latin typeface="Consolas"/>
                <a:ea typeface="Consolas"/>
                <a:cs typeface="Consolas"/>
                <a:sym typeface="Consolas"/>
              </a:rPr>
              <a:t>GROUP BY </a:t>
            </a:r>
            <a:r>
              <a:rPr lang="es-PE" sz="1600" dirty="0">
                <a:latin typeface="Consolas"/>
                <a:ea typeface="Consolas"/>
                <a:cs typeface="Consolas"/>
                <a:sym typeface="Consolas"/>
              </a:rPr>
              <a:t>idcategoria</a:t>
            </a:r>
          </a:p>
          <a:p>
            <a:pPr marL="171450" indent="-69850">
              <a:spcBef>
                <a:spcPts val="0"/>
              </a:spcBef>
              <a:buClr>
                <a:schemeClr val="dk1"/>
              </a:buClr>
              <a:buSzPts val="1600"/>
              <a:buFont typeface="Arial"/>
              <a:buNone/>
            </a:pPr>
            <a:endParaRPr lang="es-PE" sz="1600" dirty="0"/>
          </a:p>
          <a:p>
            <a:pPr marL="171450" indent="-171450">
              <a:spcBef>
                <a:spcPts val="0"/>
              </a:spcBef>
              <a:buClr>
                <a:schemeClr val="dk1"/>
              </a:buClr>
              <a:buSzPts val="1600"/>
            </a:pPr>
            <a:r>
              <a:rPr lang="es-PE" sz="1600" dirty="0"/>
              <a:t>En esta consulta, cuenta en la tabla productos, los productos donde la columna idcategoria tiene el mismo valor. Para ello, los datos los agrupa por la columna idcategoria.</a:t>
            </a:r>
          </a:p>
        </p:txBody>
      </p:sp>
      <p:sp>
        <p:nvSpPr>
          <p:cNvPr id="5" name="Rectangle 5">
            <a:extLst>
              <a:ext uri="{FF2B5EF4-FFF2-40B4-BE49-F238E27FC236}">
                <a16:creationId xmlns:a16="http://schemas.microsoft.com/office/drawing/2014/main" id="{472785C5-F2A6-4D45-BECF-A51A5D056468}"/>
              </a:ext>
            </a:extLst>
          </p:cNvPr>
          <p:cNvSpPr/>
          <p:nvPr/>
        </p:nvSpPr>
        <p:spPr>
          <a:xfrm>
            <a:off x="503238" y="397006"/>
            <a:ext cx="8172450" cy="117725"/>
          </a:xfrm>
          <a:prstGeom prst="rect">
            <a:avLst/>
          </a:prstGeom>
        </p:spPr>
        <p:txBody>
          <a:bodyPr wrap="square" lIns="0" tIns="0" rIns="0" bIns="0" anchor="b">
            <a:spAutoFit/>
          </a:bodyPr>
          <a:lstStyle/>
          <a:p>
            <a:pPr>
              <a:lnSpc>
                <a:spcPct val="90000"/>
              </a:lnSpc>
              <a:spcBef>
                <a:spcPts val="1000"/>
              </a:spcBef>
              <a:defRPr/>
            </a:pPr>
            <a:r>
              <a:rPr lang="es-PE" sz="850" b="1" dirty="0">
                <a:solidFill>
                  <a:schemeClr val="tx1">
                    <a:lumMod val="50000"/>
                    <a:lumOff val="50000"/>
                  </a:schemeClr>
                </a:solidFill>
                <a:latin typeface="Calibri"/>
                <a:cs typeface="Calibri"/>
              </a:rPr>
              <a:t>+ </a:t>
            </a:r>
            <a:r>
              <a:rPr lang="es-PE" sz="850" dirty="0">
                <a:solidFill>
                  <a:schemeClr val="bg1">
                    <a:lumMod val="65000"/>
                  </a:schemeClr>
                </a:solidFill>
                <a:ea typeface="+mn-ea"/>
              </a:rPr>
              <a:t>CREACIÓN DE UNA CONSULTA CON DATOS RELACIONADOS DE OTRAS TABLAS EMPLEANDO INNER JOIN, IMPLEMENTACIÓN DE GROUP BY Y COUNT, CREANDO VISTAS EN MYSQL</a:t>
            </a:r>
            <a:endParaRPr lang="es-PE" sz="85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496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9" name="Google Shape;129;p6"/>
          <p:cNvSpPr txBox="1">
            <a:spLocks/>
          </p:cNvSpPr>
          <p:nvPr/>
        </p:nvSpPr>
        <p:spPr>
          <a:xfrm>
            <a:off x="503238" y="912813"/>
            <a:ext cx="8174863" cy="2846933"/>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n-US" sz="1600" b="1" dirty="0">
                <a:solidFill>
                  <a:schemeClr val="dk1"/>
                </a:solidFill>
              </a:rPr>
              <a:t>GROUP BY CON INNER JOIN</a:t>
            </a:r>
          </a:p>
          <a:p>
            <a:pPr marL="171450" indent="-171450">
              <a:spcBef>
                <a:spcPts val="0"/>
              </a:spcBef>
              <a:buClr>
                <a:schemeClr val="dk1"/>
              </a:buClr>
              <a:buSzPts val="1600"/>
            </a:pPr>
            <a:r>
              <a:rPr lang="es-PE" sz="1600" dirty="0"/>
              <a:t>En estas operaciones de cálculo se pueden vincular datos de varias tablas.</a:t>
            </a:r>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SELECT categorias.idcategoria, categorias.nombre, </a:t>
            </a:r>
            <a:r>
              <a:rPr lang="es-PE" sz="1600" dirty="0">
                <a:solidFill>
                  <a:srgbClr val="EE4639"/>
                </a:solidFill>
                <a:latin typeface="Consolas"/>
                <a:ea typeface="Consolas"/>
                <a:cs typeface="Consolas"/>
                <a:sym typeface="Consolas"/>
              </a:rPr>
              <a:t>COUNT</a:t>
            </a:r>
            <a:r>
              <a:rPr lang="es-PE" sz="1600" dirty="0">
                <a:latin typeface="Consolas"/>
                <a:ea typeface="Consolas"/>
                <a:cs typeface="Consolas"/>
                <a:sym typeface="Consolas"/>
              </a:rPr>
              <a:t>(productos.idcategoria), </a:t>
            </a:r>
            <a:endParaRPr lang="es-PE" sz="1600" dirty="0"/>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FROM productos</a:t>
            </a:r>
            <a:endParaRPr lang="es-PE" sz="1600" dirty="0"/>
          </a:p>
          <a:p>
            <a:pPr marL="180975" indent="0">
              <a:spcBef>
                <a:spcPts val="0"/>
              </a:spcBef>
              <a:spcAft>
                <a:spcPts val="600"/>
              </a:spcAft>
              <a:buClr>
                <a:srgbClr val="FF0000"/>
              </a:buClr>
              <a:buSzPts val="1600"/>
              <a:buFont typeface="Arial"/>
              <a:buNone/>
            </a:pPr>
            <a:r>
              <a:rPr lang="es-PE" sz="1600" dirty="0">
                <a:solidFill>
                  <a:srgbClr val="EE4639"/>
                </a:solidFill>
                <a:latin typeface="Consolas"/>
                <a:ea typeface="Consolas"/>
                <a:cs typeface="Consolas"/>
                <a:sym typeface="Consolas"/>
              </a:rPr>
              <a:t>GROUP BY </a:t>
            </a:r>
            <a:r>
              <a:rPr lang="es-PE" sz="1600" dirty="0">
                <a:latin typeface="Consolas"/>
                <a:ea typeface="Consolas"/>
                <a:cs typeface="Consolas"/>
                <a:sym typeface="Consolas"/>
              </a:rPr>
              <a:t>idcategoria</a:t>
            </a:r>
          </a:p>
          <a:p>
            <a:pPr marL="0" indent="0">
              <a:spcBef>
                <a:spcPts val="0"/>
              </a:spcBef>
              <a:spcAft>
                <a:spcPts val="600"/>
              </a:spcAft>
              <a:buClr>
                <a:srgbClr val="FF0000"/>
              </a:buClr>
              <a:buSzPts val="1600"/>
              <a:buFont typeface="Arial"/>
              <a:buNone/>
            </a:pPr>
            <a:endParaRPr lang="es-PE" sz="1600" dirty="0"/>
          </a:p>
          <a:p>
            <a:pPr marL="171450" indent="-171450">
              <a:spcBef>
                <a:spcPts val="0"/>
              </a:spcBef>
              <a:buClr>
                <a:schemeClr val="dk1"/>
              </a:buClr>
              <a:buSzPts val="1600"/>
            </a:pPr>
            <a:r>
              <a:rPr lang="es-PE" sz="1600" dirty="0"/>
              <a:t>En esta consulta, cuenta en la tabla productos, los productos donde la columna idcategoria tiene el mismo valor. Para ello, los datos los agrupa por la columna idcategoria, y también muestra los valores de las columnas idcategoria y nombre de la tabla categorías.</a:t>
            </a:r>
          </a:p>
        </p:txBody>
      </p:sp>
      <p:sp>
        <p:nvSpPr>
          <p:cNvPr id="5" name="Rectangle 5">
            <a:extLst>
              <a:ext uri="{FF2B5EF4-FFF2-40B4-BE49-F238E27FC236}">
                <a16:creationId xmlns:a16="http://schemas.microsoft.com/office/drawing/2014/main" id="{BD1739F2-5461-8A46-AC8D-B83876D53B0C}"/>
              </a:ext>
            </a:extLst>
          </p:cNvPr>
          <p:cNvSpPr/>
          <p:nvPr/>
        </p:nvSpPr>
        <p:spPr>
          <a:xfrm>
            <a:off x="503238" y="397006"/>
            <a:ext cx="8172450" cy="117725"/>
          </a:xfrm>
          <a:prstGeom prst="rect">
            <a:avLst/>
          </a:prstGeom>
        </p:spPr>
        <p:txBody>
          <a:bodyPr wrap="square" lIns="0" tIns="0" rIns="0" bIns="0" anchor="b">
            <a:spAutoFit/>
          </a:bodyPr>
          <a:lstStyle/>
          <a:p>
            <a:pPr>
              <a:lnSpc>
                <a:spcPct val="90000"/>
              </a:lnSpc>
              <a:spcBef>
                <a:spcPts val="1000"/>
              </a:spcBef>
              <a:defRPr/>
            </a:pPr>
            <a:r>
              <a:rPr lang="es-PE" sz="850" b="1" dirty="0">
                <a:solidFill>
                  <a:schemeClr val="tx1">
                    <a:lumMod val="50000"/>
                    <a:lumOff val="50000"/>
                  </a:schemeClr>
                </a:solidFill>
                <a:latin typeface="Calibri"/>
                <a:cs typeface="Calibri"/>
              </a:rPr>
              <a:t>+ </a:t>
            </a:r>
            <a:r>
              <a:rPr lang="es-PE" sz="850" dirty="0">
                <a:solidFill>
                  <a:schemeClr val="bg1">
                    <a:lumMod val="65000"/>
                  </a:schemeClr>
                </a:solidFill>
                <a:ea typeface="+mn-ea"/>
              </a:rPr>
              <a:t>CREACIÓN DE UNA CONSULTA CON DATOS RELACIONADOS DE OTRAS TABLAS EMPLEANDO INNER JOIN, IMPLEMENTACIÓN DE GROUP BY Y COUNT, CREANDO VISTAS EN MYSQL</a:t>
            </a:r>
            <a:endParaRPr lang="es-PE" sz="85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405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36" name="Google Shape;136;p7"/>
          <p:cNvSpPr txBox="1">
            <a:spLocks/>
          </p:cNvSpPr>
          <p:nvPr/>
        </p:nvSpPr>
        <p:spPr>
          <a:xfrm>
            <a:off x="503238" y="912813"/>
            <a:ext cx="7651510" cy="3801041"/>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chemeClr val="dk1"/>
              </a:buClr>
              <a:buSzPts val="1600"/>
              <a:buNone/>
            </a:pPr>
            <a:r>
              <a:rPr lang="es-PE" sz="1600" b="1" dirty="0">
                <a:solidFill>
                  <a:schemeClr val="dk1"/>
                </a:solidFill>
              </a:rPr>
              <a:t>CREANDO VISTAS</a:t>
            </a:r>
          </a:p>
          <a:p>
            <a:pPr marL="171450" indent="-171450">
              <a:spcBef>
                <a:spcPts val="0"/>
              </a:spcBef>
              <a:spcAft>
                <a:spcPts val="600"/>
              </a:spcAft>
              <a:buClr>
                <a:schemeClr val="dk1"/>
              </a:buClr>
              <a:buSzPts val="1600"/>
            </a:pPr>
            <a:r>
              <a:rPr lang="es-PE" sz="1600" dirty="0"/>
              <a:t>Una vista es una tabla virtual como resultado de una instrucción SQL.</a:t>
            </a:r>
          </a:p>
          <a:p>
            <a:pPr marL="171450" indent="-171450">
              <a:spcBef>
                <a:spcPts val="0"/>
              </a:spcBef>
              <a:spcAft>
                <a:spcPts val="600"/>
              </a:spcAft>
              <a:buClr>
                <a:schemeClr val="dk1"/>
              </a:buClr>
              <a:buSzPts val="1600"/>
            </a:pPr>
            <a:r>
              <a:rPr lang="es-PE" sz="1600" dirty="0"/>
              <a:t>Contiene filas y columnas. Las columnas o campos pueden ser de una o más tablas de la base de datos.</a:t>
            </a:r>
          </a:p>
          <a:p>
            <a:pPr marL="171450" indent="-171450">
              <a:spcBef>
                <a:spcPts val="0"/>
              </a:spcBef>
              <a:spcAft>
                <a:spcPts val="600"/>
              </a:spcAft>
              <a:buClr>
                <a:schemeClr val="dk1"/>
              </a:buClr>
              <a:buSzPts val="1600"/>
            </a:pPr>
            <a:r>
              <a:rPr lang="es-PE" sz="1600" dirty="0"/>
              <a:t>Pueden incluir condiciones y diversas instrucciones SQL.</a:t>
            </a:r>
          </a:p>
          <a:p>
            <a:pPr marL="171450" indent="-171450">
              <a:spcBef>
                <a:spcPts val="0"/>
              </a:spcBef>
              <a:spcAft>
                <a:spcPts val="600"/>
              </a:spcAft>
              <a:buClr>
                <a:schemeClr val="dk1"/>
              </a:buClr>
              <a:buSzPts val="1600"/>
            </a:pPr>
            <a:r>
              <a:rPr lang="es-PE" sz="1600" dirty="0"/>
              <a:t>La vista muestra datos como si estos provienen de una tabla simple.</a:t>
            </a:r>
          </a:p>
          <a:p>
            <a:pPr marL="171450" indent="-171450">
              <a:spcBef>
                <a:spcPts val="0"/>
              </a:spcBef>
              <a:spcAft>
                <a:spcPts val="600"/>
              </a:spcAft>
              <a:buClr>
                <a:schemeClr val="dk1"/>
              </a:buClr>
              <a:buSzPts val="1600"/>
            </a:pPr>
            <a:r>
              <a:rPr lang="es-PE" sz="1600" dirty="0"/>
              <a:t>Sintaxis:</a:t>
            </a:r>
          </a:p>
          <a:p>
            <a:pPr marL="180975" indent="0">
              <a:spcBef>
                <a:spcPts val="0"/>
              </a:spcBef>
              <a:spcAft>
                <a:spcPts val="600"/>
              </a:spcAft>
              <a:buClr>
                <a:srgbClr val="FF0000"/>
              </a:buClr>
              <a:buSzPts val="1600"/>
              <a:buFont typeface="Arial"/>
              <a:buNone/>
            </a:pPr>
            <a:r>
              <a:rPr lang="es-PE" sz="1600" dirty="0">
                <a:solidFill>
                  <a:srgbClr val="EE4639"/>
                </a:solidFill>
                <a:latin typeface="Consolas"/>
                <a:ea typeface="Consolas"/>
                <a:cs typeface="Consolas"/>
                <a:sym typeface="Consolas"/>
              </a:rPr>
              <a:t>CREATE VIEW </a:t>
            </a:r>
            <a:r>
              <a:rPr lang="es-PE" sz="1600" dirty="0">
                <a:solidFill>
                  <a:srgbClr val="00B1C2"/>
                </a:solidFill>
                <a:latin typeface="Consolas"/>
                <a:ea typeface="Consolas"/>
                <a:cs typeface="Consolas"/>
                <a:sym typeface="Consolas"/>
              </a:rPr>
              <a:t>nombre_vista </a:t>
            </a:r>
            <a:r>
              <a:rPr lang="es-PE" sz="1600" dirty="0">
                <a:solidFill>
                  <a:srgbClr val="EE4639"/>
                </a:solidFill>
                <a:latin typeface="Consolas"/>
                <a:ea typeface="Consolas"/>
                <a:cs typeface="Consolas"/>
                <a:sym typeface="Consolas"/>
              </a:rPr>
              <a:t>AS</a:t>
            </a:r>
            <a:endParaRPr lang="es-PE" sz="1600" dirty="0">
              <a:solidFill>
                <a:srgbClr val="EE4639"/>
              </a:solidFill>
            </a:endParaRPr>
          </a:p>
          <a:p>
            <a:pPr marL="180975"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SELECT</a:t>
            </a:r>
            <a:r>
              <a:rPr lang="es-PE" sz="1600" dirty="0">
                <a:latin typeface="Consolas"/>
                <a:ea typeface="Consolas"/>
                <a:cs typeface="Consolas"/>
                <a:sym typeface="Consolas"/>
              </a:rPr>
              <a:t> columna1, columna2, ...</a:t>
            </a:r>
            <a:endParaRPr lang="es-PE" sz="1600" dirty="0"/>
          </a:p>
          <a:p>
            <a:pPr marL="180975"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FROM</a:t>
            </a:r>
            <a:r>
              <a:rPr lang="es-PE" sz="1600" dirty="0">
                <a:latin typeface="Consolas"/>
                <a:ea typeface="Consolas"/>
                <a:cs typeface="Consolas"/>
                <a:sym typeface="Consolas"/>
              </a:rPr>
              <a:t> nombre_tabla</a:t>
            </a:r>
          </a:p>
          <a:p>
            <a:pPr marL="180975"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WHERE</a:t>
            </a:r>
            <a:r>
              <a:rPr lang="es-PE" sz="1600" dirty="0">
                <a:latin typeface="Consolas"/>
                <a:ea typeface="Consolas"/>
                <a:cs typeface="Consolas"/>
                <a:sym typeface="Consolas"/>
              </a:rPr>
              <a:t> condición</a:t>
            </a:r>
          </a:p>
          <a:p>
            <a:pPr marL="180975" indent="0">
              <a:spcBef>
                <a:spcPts val="0"/>
              </a:spcBef>
              <a:spcAft>
                <a:spcPts val="600"/>
              </a:spcAft>
              <a:buClr>
                <a:schemeClr val="dk1"/>
              </a:buClr>
              <a:buSzPts val="1600"/>
              <a:buFont typeface="Arial"/>
              <a:buNone/>
            </a:pPr>
            <a:r>
              <a:rPr lang="es-PE" sz="1600" dirty="0">
                <a:latin typeface="Consolas"/>
                <a:ea typeface="Consolas"/>
                <a:cs typeface="Consolas"/>
                <a:sym typeface="Consolas"/>
              </a:rPr>
              <a:t>…</a:t>
            </a:r>
            <a:endParaRPr lang="es-PE" sz="1600" dirty="0"/>
          </a:p>
        </p:txBody>
      </p:sp>
      <p:sp>
        <p:nvSpPr>
          <p:cNvPr id="5" name="Rectangle 5">
            <a:extLst>
              <a:ext uri="{FF2B5EF4-FFF2-40B4-BE49-F238E27FC236}">
                <a16:creationId xmlns:a16="http://schemas.microsoft.com/office/drawing/2014/main" id="{17426872-4FCA-0049-8670-F8E4BB90A4B9}"/>
              </a:ext>
            </a:extLst>
          </p:cNvPr>
          <p:cNvSpPr/>
          <p:nvPr/>
        </p:nvSpPr>
        <p:spPr>
          <a:xfrm>
            <a:off x="503238" y="397006"/>
            <a:ext cx="8172450" cy="117725"/>
          </a:xfrm>
          <a:prstGeom prst="rect">
            <a:avLst/>
          </a:prstGeom>
        </p:spPr>
        <p:txBody>
          <a:bodyPr wrap="square" lIns="0" tIns="0" rIns="0" bIns="0" anchor="b">
            <a:spAutoFit/>
          </a:bodyPr>
          <a:lstStyle/>
          <a:p>
            <a:pPr>
              <a:lnSpc>
                <a:spcPct val="90000"/>
              </a:lnSpc>
              <a:spcBef>
                <a:spcPts val="1000"/>
              </a:spcBef>
              <a:defRPr/>
            </a:pPr>
            <a:r>
              <a:rPr lang="es-PE" sz="850" b="1" dirty="0">
                <a:solidFill>
                  <a:schemeClr val="tx1">
                    <a:lumMod val="50000"/>
                    <a:lumOff val="50000"/>
                  </a:schemeClr>
                </a:solidFill>
                <a:latin typeface="Calibri"/>
                <a:cs typeface="Calibri"/>
              </a:rPr>
              <a:t>+ </a:t>
            </a:r>
            <a:r>
              <a:rPr lang="es-PE" sz="850" dirty="0">
                <a:solidFill>
                  <a:schemeClr val="bg1">
                    <a:lumMod val="65000"/>
                  </a:schemeClr>
                </a:solidFill>
                <a:ea typeface="+mn-ea"/>
              </a:rPr>
              <a:t>CREACIÓN DE UNA CONSULTA CON DATOS RELACIONADOS DE OTRAS TABLAS EMPLEANDO INNER JOIN, IMPLEMENTACIÓN DE GROUP BY Y COUNT, CREANDO VISTAS EN MYSQL</a:t>
            </a:r>
            <a:endParaRPr lang="es-PE" sz="85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790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3" name="Google Shape;143;p8"/>
          <p:cNvSpPr txBox="1">
            <a:spLocks/>
          </p:cNvSpPr>
          <p:nvPr/>
        </p:nvSpPr>
        <p:spPr>
          <a:xfrm>
            <a:off x="503238" y="912813"/>
            <a:ext cx="6018943" cy="1862048"/>
          </a:xfrm>
          <a:prstGeom prst="rect">
            <a:avLst/>
          </a:prstGeom>
          <a:noFill/>
          <a:ln>
            <a:noFill/>
          </a:ln>
        </p:spPr>
        <p:txBody>
          <a:bodyPr spcFirstLastPara="1" wrap="square" lIns="0" tIns="0" rIns="0" bIns="0" anchor="t" anchorCtr="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Clr>
                <a:srgbClr val="FF0000"/>
              </a:buClr>
              <a:buSzPts val="1600"/>
              <a:buNone/>
            </a:pPr>
            <a:r>
              <a:rPr lang="es-PE" sz="1600" b="1" dirty="0">
                <a:solidFill>
                  <a:schemeClr val="dk1"/>
                </a:solidFill>
              </a:rPr>
              <a:t>EJEMPLO</a:t>
            </a:r>
          </a:p>
          <a:p>
            <a:pPr marL="0" indent="0">
              <a:spcBef>
                <a:spcPts val="0"/>
              </a:spcBef>
              <a:spcAft>
                <a:spcPts val="600"/>
              </a:spcAft>
              <a:buClr>
                <a:srgbClr val="FF0000"/>
              </a:buClr>
              <a:buSzPts val="1600"/>
              <a:buFont typeface="Arial"/>
              <a:buNone/>
            </a:pPr>
            <a:r>
              <a:rPr lang="es-PE" sz="1600" dirty="0">
                <a:solidFill>
                  <a:srgbClr val="EE4639"/>
                </a:solidFill>
                <a:latin typeface="Consolas"/>
                <a:ea typeface="Consolas"/>
                <a:cs typeface="Consolas"/>
                <a:sym typeface="Consolas"/>
              </a:rPr>
              <a:t>CREATE VIEW </a:t>
            </a:r>
            <a:r>
              <a:rPr lang="es-PE" sz="1600" dirty="0">
                <a:latin typeface="Consolas"/>
                <a:ea typeface="Consolas"/>
                <a:cs typeface="Consolas"/>
                <a:sym typeface="Consolas"/>
              </a:rPr>
              <a:t>nombre_vista </a:t>
            </a:r>
            <a:r>
              <a:rPr lang="es-PE" sz="1600" dirty="0">
                <a:solidFill>
                  <a:srgbClr val="EE4639"/>
                </a:solidFill>
                <a:latin typeface="Consolas"/>
                <a:ea typeface="Consolas"/>
                <a:cs typeface="Consolas"/>
                <a:sym typeface="Consolas"/>
              </a:rPr>
              <a:t>AS</a:t>
            </a:r>
            <a:endParaRPr lang="es-PE" sz="1600" dirty="0">
              <a:solidFill>
                <a:srgbClr val="EE4639"/>
              </a:solidFill>
            </a:endParaRPr>
          </a:p>
          <a:p>
            <a:pPr marL="0"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SELECT</a:t>
            </a:r>
            <a:r>
              <a:rPr lang="es-PE" sz="1600" dirty="0">
                <a:latin typeface="Consolas"/>
                <a:ea typeface="Consolas"/>
                <a:cs typeface="Consolas"/>
                <a:sym typeface="Consolas"/>
              </a:rPr>
              <a:t> categorias.idcategoria, categorias.nombre, </a:t>
            </a:r>
            <a:r>
              <a:rPr lang="es-PE" sz="1600" dirty="0">
                <a:solidFill>
                  <a:srgbClr val="92C14E"/>
                </a:solidFill>
                <a:latin typeface="Consolas"/>
                <a:ea typeface="Consolas"/>
                <a:cs typeface="Consolas"/>
                <a:sym typeface="Consolas"/>
              </a:rPr>
              <a:t>COUNT</a:t>
            </a:r>
            <a:r>
              <a:rPr lang="es-PE" sz="1600" dirty="0">
                <a:latin typeface="Consolas"/>
                <a:ea typeface="Consolas"/>
                <a:cs typeface="Consolas"/>
                <a:sym typeface="Consolas"/>
              </a:rPr>
              <a:t>(productos.idcategoria) </a:t>
            </a:r>
            <a:r>
              <a:rPr lang="es-PE" sz="1600" dirty="0">
                <a:solidFill>
                  <a:srgbClr val="92C14E"/>
                </a:solidFill>
                <a:latin typeface="Consolas"/>
                <a:ea typeface="Consolas"/>
                <a:cs typeface="Consolas"/>
                <a:sym typeface="Consolas"/>
              </a:rPr>
              <a:t>AS</a:t>
            </a:r>
            <a:r>
              <a:rPr lang="es-PE" sz="1600" dirty="0">
                <a:latin typeface="Consolas"/>
                <a:ea typeface="Consolas"/>
                <a:cs typeface="Consolas"/>
                <a:sym typeface="Consolas"/>
              </a:rPr>
              <a:t> total, </a:t>
            </a:r>
            <a:endParaRPr lang="es-PE" sz="1600" dirty="0"/>
          </a:p>
          <a:p>
            <a:pPr marL="0"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FROM</a:t>
            </a:r>
            <a:r>
              <a:rPr lang="es-PE" sz="1600" dirty="0">
                <a:latin typeface="Consolas"/>
                <a:ea typeface="Consolas"/>
                <a:cs typeface="Consolas"/>
                <a:sym typeface="Consolas"/>
              </a:rPr>
              <a:t> productos</a:t>
            </a:r>
            <a:endParaRPr lang="es-PE" sz="1600" dirty="0"/>
          </a:p>
          <a:p>
            <a:pPr marL="0" indent="0">
              <a:spcBef>
                <a:spcPts val="0"/>
              </a:spcBef>
              <a:spcAft>
                <a:spcPts val="600"/>
              </a:spcAft>
              <a:buClr>
                <a:srgbClr val="00B050"/>
              </a:buClr>
              <a:buSzPts val="1600"/>
              <a:buFont typeface="Arial"/>
              <a:buNone/>
            </a:pPr>
            <a:r>
              <a:rPr lang="es-PE" sz="1600" dirty="0">
                <a:solidFill>
                  <a:srgbClr val="92C14E"/>
                </a:solidFill>
                <a:latin typeface="Consolas"/>
                <a:ea typeface="Consolas"/>
                <a:cs typeface="Consolas"/>
                <a:sym typeface="Consolas"/>
              </a:rPr>
              <a:t>GROUP BY </a:t>
            </a:r>
            <a:r>
              <a:rPr lang="es-PE" sz="1600" dirty="0">
                <a:latin typeface="Consolas"/>
                <a:ea typeface="Consolas"/>
                <a:cs typeface="Consolas"/>
                <a:sym typeface="Consolas"/>
              </a:rPr>
              <a:t>idcategoria</a:t>
            </a:r>
            <a:endParaRPr lang="es-PE" sz="1600" dirty="0"/>
          </a:p>
        </p:txBody>
      </p:sp>
      <p:sp>
        <p:nvSpPr>
          <p:cNvPr id="5" name="Rectangle 5">
            <a:extLst>
              <a:ext uri="{FF2B5EF4-FFF2-40B4-BE49-F238E27FC236}">
                <a16:creationId xmlns:a16="http://schemas.microsoft.com/office/drawing/2014/main" id="{DCE95E45-9C6D-1B43-843D-78E8863B0174}"/>
              </a:ext>
            </a:extLst>
          </p:cNvPr>
          <p:cNvSpPr/>
          <p:nvPr/>
        </p:nvSpPr>
        <p:spPr>
          <a:xfrm>
            <a:off x="503238" y="397006"/>
            <a:ext cx="8172450" cy="117725"/>
          </a:xfrm>
          <a:prstGeom prst="rect">
            <a:avLst/>
          </a:prstGeom>
        </p:spPr>
        <p:txBody>
          <a:bodyPr wrap="square" lIns="0" tIns="0" rIns="0" bIns="0" anchor="b">
            <a:spAutoFit/>
          </a:bodyPr>
          <a:lstStyle/>
          <a:p>
            <a:pPr>
              <a:lnSpc>
                <a:spcPct val="90000"/>
              </a:lnSpc>
              <a:spcBef>
                <a:spcPts val="1000"/>
              </a:spcBef>
              <a:defRPr/>
            </a:pPr>
            <a:r>
              <a:rPr lang="es-PE" sz="850" b="1" dirty="0">
                <a:solidFill>
                  <a:schemeClr val="tx1">
                    <a:lumMod val="50000"/>
                    <a:lumOff val="50000"/>
                  </a:schemeClr>
                </a:solidFill>
                <a:latin typeface="Calibri"/>
                <a:cs typeface="Calibri"/>
              </a:rPr>
              <a:t>+ </a:t>
            </a:r>
            <a:r>
              <a:rPr lang="es-PE" sz="850" dirty="0">
                <a:solidFill>
                  <a:schemeClr val="bg1">
                    <a:lumMod val="65000"/>
                  </a:schemeClr>
                </a:solidFill>
                <a:ea typeface="+mn-ea"/>
              </a:rPr>
              <a:t>CREACIÓN DE UNA CONSULTA CON DATOS RELACIONADOS DE OTRAS TABLAS EMPLEANDO INNER JOIN, IMPLEMENTACIÓN DE GROUP BY Y COUNT, CREANDO VISTAS EN MYSQL</a:t>
            </a:r>
            <a:endParaRPr lang="es-PE" sz="850" dirty="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84522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ln>
          <a:noFill/>
        </a:ln>
      </a:spPr>
      <a:bodyPr spcFirstLastPara="1" wrap="square" lIns="0" tIns="0" rIns="0" bIns="0" anchor="t" anchorCtr="0">
        <a:spAutoFit/>
      </a:bodyPr>
      <a:lstStyle>
        <a:defPPr marL="297475" marR="0" indent="-285750" algn="l" rtl="0">
          <a:spcBef>
            <a:spcPts val="0"/>
          </a:spcBef>
          <a:spcAft>
            <a:spcPts val="0"/>
          </a:spcAft>
          <a:buClr>
            <a:schemeClr val="dk1"/>
          </a:buClr>
          <a:buSzPts val="1600"/>
          <a:buFont typeface="Arial" panose="020B0604020202020204" pitchFamily="34" charset="0"/>
          <a:buChar char="•"/>
          <a:defRPr sz="1600" dirty="0" smtClean="0">
            <a:solidFill>
              <a:schemeClr val="dk1"/>
            </a:solidFill>
            <a:latin typeface="Calibri"/>
            <a:ea typeface="Calibri"/>
            <a:cs typeface="Calibri"/>
            <a:sym typeface="Calibri"/>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5183</TotalTime>
  <Words>2212</Words>
  <Application>Microsoft Macintosh PowerPoint</Application>
  <PresentationFormat>Presentación en pantalla (16:10)</PresentationFormat>
  <Paragraphs>229</Paragraphs>
  <Slides>29</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Calibri</vt:lpstr>
      <vt:lpstr>Consolas</vt:lpstr>
      <vt:lpstr>Graphik Bold</vt:lpstr>
      <vt:lpstr>Graphik Regular</vt:lpstr>
      <vt:lpstr>Graphik-Medium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Mary Gabriela Romero Martinez </cp:lastModifiedBy>
  <cp:revision>566</cp:revision>
  <cp:lastPrinted>2018-01-16T21:42:59Z</cp:lastPrinted>
  <dcterms:created xsi:type="dcterms:W3CDTF">2016-10-06T14:52:02Z</dcterms:created>
  <dcterms:modified xsi:type="dcterms:W3CDTF">2024-09-02T21:14:12Z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