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715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oktrtoTHl1g1BaDBIXl0N8qEC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0CB714-F99F-4D38-AC07-20B17C29AEF1}">
  <a:tblStyle styleId="{550CB714-F99F-4D38-AC07-20B17C29AE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8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1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7379148" y="5371562"/>
            <a:ext cx="136928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ISIL. Todos los derechos reservados</a:t>
            </a:r>
            <a:endParaRPr/>
          </a:p>
        </p:txBody>
      </p:sp>
      <p:sp>
        <p:nvSpPr>
          <p:cNvPr id="11" name="Google Shape;11;p21"/>
          <p:cNvSpPr txBox="1"/>
          <p:nvPr/>
        </p:nvSpPr>
        <p:spPr>
          <a:xfrm>
            <a:off x="876300" y="5340784"/>
            <a:ext cx="16818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PROGRAMACIÓN WEB I  •  TEMA 05</a:t>
            </a:r>
            <a:endParaRPr b="0" i="0" sz="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1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506316" y="5349405"/>
            <a:ext cx="369984" cy="2068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800">
          <p15:clr>
            <a:srgbClr val="F26B43"/>
          </p15:clr>
        </p15:guide>
        <p15:guide id="3" pos="2767">
          <p15:clr>
            <a:srgbClr val="F26B43"/>
          </p15:clr>
        </p15:guide>
        <p15:guide id="4" pos="2993">
          <p15:clr>
            <a:srgbClr val="F26B43"/>
          </p15:clr>
        </p15:guide>
        <p15:guide id="5" pos="295">
          <p15:clr>
            <a:srgbClr val="F26B43"/>
          </p15:clr>
        </p15:guide>
        <p15:guide id="6" pos="431">
          <p15:clr>
            <a:srgbClr val="F26B43"/>
          </p15:clr>
        </p15:guide>
        <p15:guide id="7" pos="5465">
          <p15:clr>
            <a:srgbClr val="F26B43"/>
          </p15:clr>
        </p15:guide>
        <p15:guide id="8" orient="horz" pos="303">
          <p15:clr>
            <a:srgbClr val="F26B43"/>
          </p15:clr>
        </p15:guide>
        <p15:guide id="9" orient="horz" pos="575">
          <p15:clr>
            <a:srgbClr val="F26B43"/>
          </p15:clr>
        </p15:guide>
        <p15:guide id="10" orient="horz" pos="32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stman.com/" TargetMode="External"/><Relationship Id="rId4" Type="http://schemas.openxmlformats.org/officeDocument/2006/relationships/hyperlink" Target="http://www.postman.com/downloa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docs/5.3/forms/overview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.mysql.com/doc/refman/8.0/en/comparison-operators.html#operator_less-tha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182879" y="5120640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503238" y="808689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PROGRAMACIÓN WEB I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503238" y="3219842"/>
            <a:ext cx="2845526" cy="1977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2C1B2"/>
              </a:buClr>
              <a:buSzPts val="900"/>
              <a:buFont typeface="Arial"/>
              <a:buChar char="•"/>
            </a:pPr>
            <a:r>
              <a:rPr b="0" i="0" lang="es-PE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una consulta SQL SELECT con la cláusula WHERE y el operador lógico LIKE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2C1B2"/>
              </a:buClr>
              <a:buSzPts val="900"/>
              <a:buFont typeface="Arial"/>
              <a:buChar char="•"/>
            </a:pPr>
            <a:r>
              <a:rPr b="0" i="0" lang="es-PE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un servicio web que reciba parámetros desde un formulario usando el método POST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2C1B2"/>
              </a:buClr>
              <a:buSzPts val="900"/>
              <a:buFont typeface="Arial"/>
              <a:buChar char="•"/>
            </a:pPr>
            <a:r>
              <a:rPr b="0" i="0" lang="es-PE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 del servicio con POSTMAN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2C1B2"/>
              </a:buClr>
              <a:buSzPts val="900"/>
              <a:buFont typeface="Arial"/>
              <a:buChar char="•"/>
            </a:pPr>
            <a:r>
              <a:rPr b="0" i="0" lang="es-PE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 un formulario HTML de Boostrap para hacer consultas a un servicio web mediante el método POST a través del API Fetch usando la clase FormData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2C1B2"/>
              </a:buClr>
              <a:buSzPts val="900"/>
              <a:buFont typeface="Arial"/>
              <a:buChar char="•"/>
            </a:pPr>
            <a:r>
              <a:rPr b="0" i="0" lang="es-PE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de los datos en una tabla HTML </a:t>
            </a:r>
            <a:br>
              <a:rPr b="0" i="0" lang="es-PE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PE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Bootstrap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743902" y="1819386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82C1B2"/>
                </a:solidFill>
                <a:latin typeface="Calibri"/>
                <a:ea typeface="Calibri"/>
                <a:cs typeface="Calibri"/>
                <a:sym typeface="Calibri"/>
              </a:rPr>
              <a:t>TEMA 05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64" y="1883411"/>
            <a:ext cx="166865" cy="17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2850" y="0"/>
            <a:ext cx="53911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503239" y="2177570"/>
            <a:ext cx="3056852" cy="720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</a:t>
            </a:r>
            <a:r>
              <a:rPr b="1" i="0" lang="es-PE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BÚSQUEDAS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503238" y="912813"/>
            <a:ext cx="7708977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POST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$_POST contiene un arreglo de variables recibidas a través del método HTTP POST.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dos formas principales de enviar variables a través del método HTTP Post: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UN SERVICIO WEB QUE RECIBA PARÁMETROS DESDE UN FORMULARIO USANDO EL MÉTODO POST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3098791" y="3004559"/>
            <a:ext cx="2946418" cy="500394"/>
          </a:xfrm>
          <a:prstGeom prst="roundRect">
            <a:avLst>
              <a:gd fmla="val 26745" name="adj"/>
            </a:avLst>
          </a:prstGeom>
          <a:solidFill>
            <a:srgbClr val="92C2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Solicitudes HTTP de JavaScript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9"/>
          <p:cNvGrpSpPr/>
          <p:nvPr/>
        </p:nvGrpSpPr>
        <p:grpSpPr>
          <a:xfrm>
            <a:off x="2882774" y="3052845"/>
            <a:ext cx="459474" cy="403823"/>
            <a:chOff x="5892512" y="2805541"/>
            <a:chExt cx="459474" cy="403823"/>
          </a:xfrm>
        </p:grpSpPr>
        <p:sp>
          <p:nvSpPr>
            <p:cNvPr id="100" name="Google Shape;100;p9"/>
            <p:cNvSpPr/>
            <p:nvPr/>
          </p:nvSpPr>
          <p:spPr>
            <a:xfrm>
              <a:off x="5956277" y="2824919"/>
              <a:ext cx="395709" cy="376075"/>
            </a:xfrm>
            <a:prstGeom prst="ellipse">
              <a:avLst/>
            </a:prstGeom>
            <a:solidFill>
              <a:srgbClr val="6A8F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5892512" y="2805541"/>
              <a:ext cx="424906" cy="4038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5400000">
              <a:off x="6076285" y="2946262"/>
              <a:ext cx="186870" cy="122381"/>
            </a:xfrm>
            <a:prstGeom prst="triangle">
              <a:avLst>
                <a:gd fmla="val 50000" name="adj"/>
              </a:avLst>
            </a:prstGeom>
            <a:solidFill>
              <a:srgbClr val="92C24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3098791" y="2376898"/>
            <a:ext cx="2946418" cy="500394"/>
          </a:xfrm>
          <a:prstGeom prst="roundRect">
            <a:avLst>
              <a:gd fmla="val 24841" name="adj"/>
            </a:avLst>
          </a:prstGeom>
          <a:solidFill>
            <a:srgbClr val="EE46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76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Formularios HTML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9"/>
          <p:cNvGrpSpPr/>
          <p:nvPr/>
        </p:nvGrpSpPr>
        <p:grpSpPr>
          <a:xfrm>
            <a:off x="2882774" y="2425184"/>
            <a:ext cx="459474" cy="403823"/>
            <a:chOff x="5892512" y="2805541"/>
            <a:chExt cx="459474" cy="403823"/>
          </a:xfrm>
        </p:grpSpPr>
        <p:sp>
          <p:nvSpPr>
            <p:cNvPr id="105" name="Google Shape;105;p9"/>
            <p:cNvSpPr/>
            <p:nvPr/>
          </p:nvSpPr>
          <p:spPr>
            <a:xfrm>
              <a:off x="5956277" y="2824919"/>
              <a:ext cx="395709" cy="376075"/>
            </a:xfrm>
            <a:prstGeom prst="ellipse">
              <a:avLst/>
            </a:prstGeom>
            <a:solidFill>
              <a:srgbClr val="C73A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5892512" y="2805541"/>
              <a:ext cx="424906" cy="4038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 rot="5400000">
              <a:off x="6076285" y="2946262"/>
              <a:ext cx="186870" cy="122381"/>
            </a:xfrm>
            <a:prstGeom prst="triangle">
              <a:avLst>
                <a:gd fmla="val 50000" name="adj"/>
              </a:avLst>
            </a:prstGeom>
            <a:solidFill>
              <a:srgbClr val="EE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/>
        </p:nvSpPr>
        <p:spPr>
          <a:xfrm>
            <a:off x="503238" y="912813"/>
            <a:ext cx="553048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POST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leer desde PHP los datos enviados por el método POST: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$idpedido = 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$_POST[</a:t>
            </a: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‘idpedido'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$idpedido;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UN SERVICIO WEB QUE RECIBA PARÁMETROS DESDE UN FORMULARIO USANDO EL MÉTODO POST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PRUEBA DEL SERVICIO</a:t>
            </a:r>
            <a:br>
              <a:rPr b="1" i="0" lang="es-PE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 POSTMAN</a:t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/>
        </p:nvSpPr>
        <p:spPr>
          <a:xfrm>
            <a:off x="503238" y="912813"/>
            <a:ext cx="74598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herramienta utilizada para probar APIs, permitiendo a los desarrolladores enviar peticiones a servicios web y ver respuestas.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sitio web de Postman es: https://</a:t>
            </a:r>
            <a:r>
              <a:rPr b="0" i="0" lang="es-PE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www.postman.com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Postman se puede descargar gratuitamente de: https://</a:t>
            </a:r>
            <a:r>
              <a:rPr b="0" i="0" lang="es-PE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www.postman.com/downloads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8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que se descargue, se instale y nos registremos, podemos empezar a usarlo.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PRUEBA DEL SERVICIO CON POSTMAN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503238" y="912813"/>
            <a:ext cx="8172450" cy="2508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poder hacer la prueba con el método de envío POST se debe, por 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Indicar el método: 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b="0" i="0" sz="1400" u="none" cap="none" strike="noStrike">
              <a:solidFill>
                <a:srgbClr val="EE46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dirección 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http://localhost/servicioisil/pedidos.php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Seleccionar: 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EE46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Seleccionar: 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form-data</a:t>
            </a:r>
            <a:endParaRPr b="0" i="0" sz="1400" u="none" cap="none" strike="noStrike">
              <a:solidFill>
                <a:srgbClr val="EE46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en 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nombre de la variable de formulario: </a:t>
            </a:r>
            <a:r>
              <a:rPr b="0" i="0" lang="es-PE" sz="1600" u="none" cap="none" strike="noStrike">
                <a:solidFill>
                  <a:srgbClr val="92C14E"/>
                </a:solidFill>
                <a:latin typeface="Calibri"/>
                <a:ea typeface="Calibri"/>
                <a:cs typeface="Calibri"/>
                <a:sym typeface="Calibri"/>
              </a:rPr>
              <a:t>idpedido </a:t>
            </a:r>
            <a:endParaRPr b="0" i="0" sz="1400" u="none" cap="none" strike="noStrike">
              <a:solidFill>
                <a:srgbClr val="92C1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s-PE" sz="1600" u="none" cap="none" strike="noStrike">
                <a:solidFill>
                  <a:srgbClr val="92C14E"/>
                </a:solidFill>
                <a:latin typeface="Calibri"/>
                <a:ea typeface="Calibri"/>
                <a:cs typeface="Calibri"/>
                <a:sym typeface="Calibri"/>
              </a:rPr>
              <a:t>10248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(El valor que se desea enviar)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modo que debe quedar como se muestra en la siguiente diapositiva.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PRUEBA DEL SERVICIO CON POSTMAN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468313" y="1289050"/>
            <a:ext cx="8207375" cy="39449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509829" y="912686"/>
            <a:ext cx="2995488" cy="22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211" y="1792866"/>
            <a:ext cx="6275578" cy="293730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PRUEBA DEL SERVICIO CON POSTMAN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008062" y="3169972"/>
            <a:ext cx="7761184" cy="132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IMPLEMENTACIÓN DE UN FORMULARIO HTML DE BOOSTRAP PARA HACER CONSULTAS A UN SERVICIO</a:t>
            </a:r>
            <a:b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MEDIANTE EL MÉTODO POST A TRAVÉS DEL</a:t>
            </a:r>
            <a:b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FETCH USANDO LA CLASE FORMDATA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503238" y="912813"/>
            <a:ext cx="7487090" cy="3493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 DE BOOTSTRAP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tiene clases para poder aplicar formato a elementos de un formulario, así como algunas funcionalidades adicionales.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encontrar más información en: </a:t>
            </a:r>
            <a:r>
              <a:rPr b="0" i="0" lang="es-PE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https://getbootstrap.com/docs/5.3/forms/overview/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&lt;form id=“form-pedido”&gt;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class="mb-3"&gt;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&lt;input type=“text" class="form-control“ place-holder=“idpedido”&gt;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&lt;button type="submit" class="btn btn-primary"&gt;Enviar&lt;/button&gt;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503238" y="376232"/>
            <a:ext cx="81724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IMPLEMENTACIÓN DE UN FORMULARIO HTML DE BOOSTRAP PARA HACER CONSULTAS A UN SERVICIO WEB MEDIANTE EL MÉTODO POST A TRAVÉS DEL API FETCH USANDO LA CLASE FORMDATA</a:t>
            </a:r>
            <a:endParaRPr b="0" i="0" sz="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503238" y="912813"/>
            <a:ext cx="8063491" cy="3893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 DATOS MEDIANTE EL MÉTODO POST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enviar datos desde JavaScript mediante el método POST.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92C14E"/>
                </a:solidFill>
                <a:latin typeface="Consolas"/>
                <a:ea typeface="Consolas"/>
                <a:cs typeface="Consolas"/>
                <a:sym typeface="Consolas"/>
              </a:rPr>
              <a:t>let formData = new FormData()</a:t>
            </a:r>
            <a:endParaRPr b="0" i="0" sz="1400" u="none" cap="none" strike="noStrike">
              <a:solidFill>
                <a:srgbClr val="92C1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92C14E"/>
                </a:solidFill>
                <a:latin typeface="Consolas"/>
                <a:ea typeface="Consolas"/>
                <a:cs typeface="Consolas"/>
                <a:sym typeface="Consolas"/>
              </a:rPr>
              <a:t>formData.append(“idpedido",</a:t>
            </a:r>
            <a:r>
              <a:rPr b="0" i="0" lang="es-P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idpedido</a:t>
            </a:r>
            <a:r>
              <a:rPr b="0" i="0" lang="es-PE" sz="1400" u="none" cap="none" strike="noStrike">
                <a:solidFill>
                  <a:srgbClr val="92C14E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92C1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rutaServicio = "http://localhost/servicioisil/pedidos.php"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fetch(rutaServicio, </a:t>
            </a:r>
            <a:r>
              <a:rPr b="0" i="0" lang="es-PE" sz="14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EE46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	method: "POST",</a:t>
            </a:r>
            <a:endParaRPr b="0" i="0" sz="1400" u="none" cap="none" strike="noStrike">
              <a:solidFill>
                <a:srgbClr val="EE46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       body: formData</a:t>
            </a:r>
            <a:endParaRPr b="0" i="0" sz="1400" u="none" cap="none" strike="noStrike">
              <a:solidFill>
                <a:srgbClr val="EE46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s-P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.then(response =&gt; response.text())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.then(data =&gt;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indent="0" lvl="0" marL="177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emplea la clase FormData para encapsular los datos y enviarlos mediante fetch indicando que se trata de un envío mediante el método POST.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503238" y="376232"/>
            <a:ext cx="81724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IMPLEMENTACIÓN DE UN FORMULARIO HTML DE BOOSTRAP PARA HACER CONSULTAS A UN SERVICIO WEB MEDIANTE EL MÉTODO POST A TRAVÉS DEL API FETCH USANDO LA CLASE FORMDATA</a:t>
            </a:r>
            <a:endParaRPr b="0" i="0" sz="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008063" y="3169972"/>
            <a:ext cx="599355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MUESTRA DE LOS</a:t>
            </a:r>
            <a:b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EN UNA TABLA</a:t>
            </a:r>
            <a:b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DE BOOTSTRAP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946969"/>
            <a:ext cx="2072213" cy="38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2"/>
          <p:cNvSpPr/>
          <p:nvPr/>
        </p:nvSpPr>
        <p:spPr>
          <a:xfrm>
            <a:off x="149817" y="3724759"/>
            <a:ext cx="1037633" cy="1069383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2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LA SESIÓN</a:t>
            </a:r>
            <a:endParaRPr/>
          </a:p>
        </p:txBody>
      </p:sp>
      <p:pic>
        <p:nvPicPr>
          <p:cNvPr id="37" name="Google Shape;37;p32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>
            <a:off x="334433" y="3817749"/>
            <a:ext cx="809264" cy="8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503238" y="912813"/>
            <a:ext cx="7016979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LOS DATOS EN UNA TABLA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llenarTabla = (data) =&gt;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let contenidoTabla = "";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data.map(item =&gt;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//console.log(item.nombre);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let fila = "&lt;tr&gt;";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fila += "&lt;td&gt;" + item.idpedido + "&lt;/td&gt;";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fila += "&lt;td&gt;" + item.fechapedido + "&lt;/td&gt;";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fila += "&lt;td&gt;" + item.cargo + "&lt;/td&gt;";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fila += "&lt;td&gt;" + item.destinatario + "&lt;/td&gt;";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fila += "&lt;td&gt;" + item.ciudaddestinatario + "&lt;/td&gt;";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fila += "&lt;/tr&gt;";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contenidoTabla += fila;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document.getElementById("tbody-pedidos").innerHTML = contenidoTabla;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MUESTRA DE LOS DATOS EN UNA TABLA HTML DE BOOTSTRAP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54E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33"/>
          <p:cNvGrpSpPr/>
          <p:nvPr/>
        </p:nvGrpSpPr>
        <p:grpSpPr>
          <a:xfrm>
            <a:off x="2506315" y="2194222"/>
            <a:ext cx="4581728" cy="1326557"/>
            <a:chOff x="2403187" y="2211377"/>
            <a:chExt cx="4581728" cy="1326557"/>
          </a:xfrm>
        </p:grpSpPr>
        <p:sp>
          <p:nvSpPr>
            <p:cNvPr id="182" name="Google Shape;182;p33"/>
            <p:cNvSpPr txBox="1"/>
            <p:nvPr/>
          </p:nvSpPr>
          <p:spPr>
            <a:xfrm>
              <a:off x="2403187" y="2540738"/>
              <a:ext cx="4581728" cy="99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CONCLUSIONES</a:t>
              </a:r>
              <a:br>
                <a:rPr b="0" i="0" lang="es-PE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PE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MÁS REFERENCIAS</a:t>
              </a:r>
              <a:endParaRPr/>
            </a:p>
          </p:txBody>
        </p:sp>
        <p:pic>
          <p:nvPicPr>
            <p:cNvPr id="183" name="Google Shape;183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5491" y="2211377"/>
              <a:ext cx="202176" cy="2082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4" name="Google Shape;18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53" y="946969"/>
            <a:ext cx="2072214" cy="38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279545" y="912813"/>
            <a:ext cx="5705454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provee de herramientas para hacer búsquedas.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es un método que permite enviar datos al servidor en forma segura.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permite diseñar interfaces de formularios.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JavaScript se puede enviar datos al servidor con el método POST empleando Fetch.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954885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2239910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984999" y="3048772"/>
            <a:ext cx="1690689" cy="21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CONCLUSIONES </a:t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1805195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1385471"/>
            <a:ext cx="114138" cy="11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282298" y="918372"/>
            <a:ext cx="5521727" cy="299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las aplicaciones web se muestran herramientas de búsqueda para poder filtrar datos. Estas herramientas permiten la búsqueda de datos por criterios exactos o similares. En SQL se emplea la instrucción LIKE para hacer comparaciones de partes de un texto o string. En muchos casos, es necesario que los datos no sean visibles en la barra de direcciones por razones de seguridad, esta característica la tiene el método de envío POST.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sesión: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b="0" i="0" lang="es-PE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Realizarás consultas a datos de una base de datos con criterios aproximados empleando el operador LIKE.</a:t>
            </a:r>
            <a:endParaRPr b="0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b="0" i="0" lang="es-PE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Usarás el método POST para hacer envíos de datos al servidor como alternativa más segura.</a:t>
            </a:r>
            <a:endParaRPr b="0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b="0" i="0" lang="es-PE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Crearás la interfaz con HTML y JavaScript para facilitar al usuario la funcionalidad de búsqueda.</a:t>
            </a:r>
            <a:endParaRPr/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839" y="954885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986661" y="3052731"/>
            <a:ext cx="1689027" cy="218125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/>
          </a:p>
        </p:txBody>
      </p:sp>
      <p:pic>
        <p:nvPicPr>
          <p:cNvPr id="49" name="Google Shape;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839" y="2431056"/>
            <a:ext cx="117851" cy="12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1008063" y="3169972"/>
            <a:ext cx="599355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CREACIÓN DE UNA CONSULTA SQL</a:t>
            </a:r>
            <a:b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CON LA CLÁUSULA WHERE</a:t>
            </a:r>
            <a:b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EL OPERADOR LÓGICO LIKE</a:t>
            </a:r>
            <a:endParaRPr/>
          </a:p>
        </p:txBody>
      </p:sp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503238" y="912813"/>
            <a:ext cx="7312708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CLÁUSULA WHERE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cláusula es empleada para implementar filtros a datos.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 para extraer sólo aquellos registros que cumplen una condición específica.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rgbClr val="92C14E"/>
                </a:solidFill>
                <a:latin typeface="Consolas"/>
                <a:ea typeface="Consolas"/>
                <a:cs typeface="Consolas"/>
                <a:sym typeface="Consolas"/>
              </a:rPr>
              <a:t>SELECT * FROM </a:t>
            </a: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productos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PE" sz="1600" u="none" cap="none" strike="noStrike">
                <a:solidFill>
                  <a:srgbClr val="92C14E"/>
                </a:solidFill>
                <a:latin typeface="Consolas"/>
                <a:ea typeface="Consolas"/>
                <a:cs typeface="Consolas"/>
                <a:sym typeface="Consolas"/>
              </a:rPr>
              <a:t>idcategoria = 5</a:t>
            </a:r>
            <a:endParaRPr b="0" i="0" sz="1400" u="none" cap="none" strike="noStrike">
              <a:solidFill>
                <a:srgbClr val="92C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UNA CONSULTA SQL SELECT CON LA CLÁUSULA WHERE Y EL OPERADOR LÓGICO LIKE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/>
        </p:nvSpPr>
        <p:spPr>
          <a:xfrm>
            <a:off x="503238" y="912813"/>
            <a:ext cx="6718429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LÓGICOS DE COMPARACIÓN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respecto, podemos revisar la documentación completa en : https://dev.mysql.com/doc/refman/8.0/en/comparison-operators.html</a:t>
            </a:r>
            <a:endParaRPr b="0" i="0" sz="15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9" name="Google Shape;69;p5"/>
          <p:cNvGraphicFramePr/>
          <p:nvPr/>
        </p:nvGraphicFramePr>
        <p:xfrm>
          <a:off x="751700" y="1940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{550CB714-F99F-4D38-AC07-20B17C29AEF1}</a:tableStyleId>
              </a:tblPr>
              <a:tblGrid>
                <a:gridCol w="2128675"/>
                <a:gridCol w="55119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Mayor que el operador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 mayor o igual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sng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&lt;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Menor que el operador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&lt;&gt;, !=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 no igual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 menor o igual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&lt;=&gt;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NULL-seguro igual al operador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Operador igual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BETWEEN ... AND ...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un valor está dentro de un rango de valores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COALESCE()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el primer argumento no NULL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GREATEST()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el argumento más grande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IN()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un valor está dentro de un conjunto de valores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INTERVAL()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el índice del argumento que es menor que el primer argumento.</a:t>
                      </a:r>
                      <a:endParaRPr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5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UNA CONSULTA SQL SELECT CON LA CLÁUSULA WHERE Y EL OPERADOR LÓGICO LIKE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6"/>
          <p:cNvGraphicFramePr/>
          <p:nvPr/>
        </p:nvGraphicFramePr>
        <p:xfrm>
          <a:off x="503238" y="15571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{550CB714-F99F-4D38-AC07-20B17C29AEF1}</a:tableStyleId>
              </a:tblPr>
              <a:tblGrid>
                <a:gridCol w="3243250"/>
                <a:gridCol w="49339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Probar un valor contra un booleano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NOT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Probar un valor contra un booleano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NOT NULL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 de valor NO NULO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NULL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 de valor NULO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ISNULL()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 si el argumento es NULL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LEAST()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Devuelve el argumento más pequeño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Coincidencia de patrones simples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BETWEEN ... AND ...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un valor no está dentro de un rango de valores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IN()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un valor no está dentro de un conjunto de valores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LIKE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Negación de la coincidencia de patrones simples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solidFill>
                            <a:srgbClr val="00B1C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STRCMP()</a:t>
                      </a:r>
                      <a:endParaRPr sz="1300" u="none" cap="none" strike="noStrike">
                        <a:solidFill>
                          <a:srgbClr val="00B1C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PE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 dos cadenas</a:t>
                      </a:r>
                      <a:endParaRPr sz="1300" u="none" cap="none" strike="noStrike"/>
                    </a:p>
                  </a:txBody>
                  <a:tcPr marT="28575" marB="28575" marR="28575" marL="7200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6" name="Google Shape;76;p6"/>
          <p:cNvSpPr txBox="1"/>
          <p:nvPr/>
        </p:nvSpPr>
        <p:spPr>
          <a:xfrm>
            <a:off x="503238" y="912813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LÓGICOS DE COMPARACIÓN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UNA CONSULTA SQL SELECT CON LA CLÁUSULA WHERE Y EL OPERADOR LÓGICO LIKE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/>
        </p:nvSpPr>
        <p:spPr>
          <a:xfrm>
            <a:off x="503238" y="912813"/>
            <a:ext cx="7291951" cy="404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DE COMPARACIÓN LIKE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operador LIKE se utiliza en una cláusula WHERE para buscar un patrón específico en una columna.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dos comodines que se utilizan a menudo junto con el operador LIKE: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signo de porcentaje (%) representa cero, uno o varios caracteres.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signo de subrayado (_) representa un solo carácter.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Ambos signos se pueden emplear combinados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$sql = "SELECT idproveedor, nombreempresa, nombrecontacto, cargocontacto,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 direccion, ciudad, pais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 FROM proveedores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rgbClr val="92C14E"/>
                </a:solidFill>
                <a:latin typeface="Consolas"/>
                <a:ea typeface="Consolas"/>
                <a:cs typeface="Consolas"/>
                <a:sym typeface="Consolas"/>
              </a:rPr>
              <a:t>            WHERE $columna 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es-PE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PE" sz="1600" u="none" cap="none" strike="noStrike">
                <a:solidFill>
                  <a:srgbClr val="92C14E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es-PE" sz="1600" u="none" cap="none" strike="noStrike">
                <a:solidFill>
                  <a:srgbClr val="92C14E"/>
                </a:solidFill>
                <a:latin typeface="Consolas"/>
                <a:ea typeface="Consolas"/>
                <a:cs typeface="Consolas"/>
                <a:sym typeface="Consolas"/>
              </a:rPr>
              <a:t>$textoBuscar</a:t>
            </a:r>
            <a:r>
              <a:rPr b="0" i="0" lang="es-PE" sz="1600" u="none" cap="none" strike="noStrike">
                <a:solidFill>
                  <a:srgbClr val="EE4639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es-PE" sz="1600" u="none" cap="none" strike="noStrike">
                <a:solidFill>
                  <a:srgbClr val="92C14E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0" i="0" sz="1400" u="none" cap="none" strike="noStrike">
              <a:solidFill>
                <a:srgbClr val="92C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503238" y="376232"/>
            <a:ext cx="7306376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UNA CONSULTA SQL SELECT CON LA CLÁUSULA WHERE Y EL OPERADOR LÓGICO LIKE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1008062" y="3169972"/>
            <a:ext cx="6502009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CREACIÓN DE UN SERVICIO WEB</a:t>
            </a:r>
            <a:b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RECIBA PARÁMETROS DESDE UN</a:t>
            </a:r>
            <a:br>
              <a:rPr b="0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FORMULARIO USANDO EL MÉTODO POST</a:t>
            </a:r>
            <a:endParaRPr/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