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7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9" r:id="rId24"/>
    <p:sldId id="277" r:id="rId25"/>
    <p:sldId id="280" r:id="rId26"/>
  </p:sldIdLst>
  <p:sldSz cx="9144000" cy="5715000" type="screen16x10"/>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userDrawn="1">
          <p15:clr>
            <a:srgbClr val="A4A3A4"/>
          </p15:clr>
        </p15:guide>
        <p15:guide id="2" orient="horz" pos="180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g2FjcTsQzk2EhRWLW9bxbjjex6h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4639"/>
    <a:srgbClr val="7150A0"/>
    <a:srgbClr val="FFEDBF"/>
    <a:srgbClr val="FFD7C1"/>
    <a:srgbClr val="D9DBE1"/>
    <a:srgbClr val="00B1C2"/>
    <a:srgbClr val="92C14E"/>
    <a:srgbClr val="FDC212"/>
    <a:srgbClr val="FE7828"/>
    <a:srgbClr val="808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94694"/>
  </p:normalViewPr>
  <p:slideViewPr>
    <p:cSldViewPr snapToGrid="0">
      <p:cViewPr varScale="1">
        <p:scale>
          <a:sx n="140" d="100"/>
          <a:sy n="140" d="100"/>
        </p:scale>
        <p:origin x="1656" y="192"/>
      </p:cViewPr>
      <p:guideLst>
        <p:guide pos="2880"/>
        <p:guide orient="horz" pos="1800"/>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2945659" cy="498056"/>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50443" y="1"/>
            <a:ext cx="2945659" cy="498056"/>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28584"/>
            <a:ext cx="2945659" cy="49805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PE"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p1: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 name="Google Shape;26;p1: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endParaRPr>
              <a:latin typeface="Arial"/>
              <a:ea typeface="Arial"/>
              <a:cs typeface="Arial"/>
              <a:sym typeface="Arial"/>
            </a:endParaRPr>
          </a:p>
        </p:txBody>
      </p:sp>
      <p:sp>
        <p:nvSpPr>
          <p:cNvPr id="27" name="Google Shape;27;p1: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0:notes"/>
          <p:cNvSpPr txBox="1">
            <a:spLocks noGrp="1"/>
          </p:cNvSpPr>
          <p:nvPr>
            <p:ph type="body" idx="1"/>
          </p:nvPr>
        </p:nvSpPr>
        <p:spPr>
          <a:xfrm>
            <a:off x="679768" y="4777194"/>
            <a:ext cx="5438140" cy="390861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0: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1:notes"/>
          <p:cNvSpPr txBox="1">
            <a:spLocks noGrp="1"/>
          </p:cNvSpPr>
          <p:nvPr>
            <p:ph type="body" idx="1"/>
          </p:nvPr>
        </p:nvSpPr>
        <p:spPr>
          <a:xfrm>
            <a:off x="679768" y="4777194"/>
            <a:ext cx="5438140" cy="390861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1: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2: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12: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p:txBody>
      </p:sp>
      <p:sp>
        <p:nvSpPr>
          <p:cNvPr id="114" name="Google Shape;114;p12: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3:notes"/>
          <p:cNvSpPr txBox="1">
            <a:spLocks noGrp="1"/>
          </p:cNvSpPr>
          <p:nvPr>
            <p:ph type="body" idx="1"/>
          </p:nvPr>
        </p:nvSpPr>
        <p:spPr>
          <a:xfrm>
            <a:off x="679768" y="4777194"/>
            <a:ext cx="5438140" cy="390861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13: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4:notes"/>
          <p:cNvSpPr txBox="1">
            <a:spLocks noGrp="1"/>
          </p:cNvSpPr>
          <p:nvPr>
            <p:ph type="body" idx="1"/>
          </p:nvPr>
        </p:nvSpPr>
        <p:spPr>
          <a:xfrm>
            <a:off x="679768" y="4777194"/>
            <a:ext cx="5438140" cy="390861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14: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5:notes"/>
          <p:cNvSpPr txBox="1">
            <a:spLocks noGrp="1"/>
          </p:cNvSpPr>
          <p:nvPr>
            <p:ph type="body" idx="1"/>
          </p:nvPr>
        </p:nvSpPr>
        <p:spPr>
          <a:xfrm>
            <a:off x="679768" y="4777194"/>
            <a:ext cx="5438140" cy="390861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15: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6:notes"/>
          <p:cNvSpPr txBox="1">
            <a:spLocks noGrp="1"/>
          </p:cNvSpPr>
          <p:nvPr>
            <p:ph type="body" idx="1"/>
          </p:nvPr>
        </p:nvSpPr>
        <p:spPr>
          <a:xfrm>
            <a:off x="679768" y="4777194"/>
            <a:ext cx="5438140" cy="390861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16: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7: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17: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p:txBody>
      </p:sp>
      <p:sp>
        <p:nvSpPr>
          <p:cNvPr id="151" name="Google Shape;151;p17: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8:notes"/>
          <p:cNvSpPr txBox="1">
            <a:spLocks noGrp="1"/>
          </p:cNvSpPr>
          <p:nvPr>
            <p:ph type="body" idx="1"/>
          </p:nvPr>
        </p:nvSpPr>
        <p:spPr>
          <a:xfrm>
            <a:off x="679768" y="4777194"/>
            <a:ext cx="5438140" cy="390861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8: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9:notes"/>
          <p:cNvSpPr txBox="1">
            <a:spLocks noGrp="1"/>
          </p:cNvSpPr>
          <p:nvPr>
            <p:ph type="body" idx="1"/>
          </p:nvPr>
        </p:nvSpPr>
        <p:spPr>
          <a:xfrm>
            <a:off x="679768" y="4777194"/>
            <a:ext cx="5438140" cy="390861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9: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2:notes"/>
          <p:cNvSpPr txBox="1">
            <a:spLocks noGrp="1"/>
          </p:cNvSpPr>
          <p:nvPr>
            <p:ph type="body" idx="1"/>
          </p:nvPr>
        </p:nvSpPr>
        <p:spPr>
          <a:xfrm>
            <a:off x="679768" y="4777194"/>
            <a:ext cx="5438140" cy="390861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 name="Google Shape;38;p2: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0: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20: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p:txBody>
      </p:sp>
      <p:sp>
        <p:nvSpPr>
          <p:cNvPr id="175" name="Google Shape;175;p20: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1:notes"/>
          <p:cNvSpPr txBox="1">
            <a:spLocks noGrp="1"/>
          </p:cNvSpPr>
          <p:nvPr>
            <p:ph type="body" idx="1"/>
          </p:nvPr>
        </p:nvSpPr>
        <p:spPr>
          <a:xfrm>
            <a:off x="679768" y="4777194"/>
            <a:ext cx="5438140" cy="390861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21: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2: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22: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sz="1200" b="0">
              <a:latin typeface="Arial"/>
              <a:ea typeface="Arial"/>
              <a:cs typeface="Arial"/>
              <a:sym typeface="Arial"/>
            </a:endParaRPr>
          </a:p>
        </p:txBody>
      </p:sp>
      <p:sp>
        <p:nvSpPr>
          <p:cNvPr id="190" name="Google Shape;190;p22: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24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3: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 name="Google Shape;45;p3: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p:txBody>
      </p:sp>
      <p:sp>
        <p:nvSpPr>
          <p:cNvPr id="46" name="Google Shape;46;p3: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52" name="Google Shape;52;p4: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59" name="Google Shape;59;p5: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6: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p6: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p:txBody>
      </p:sp>
      <p:sp>
        <p:nvSpPr>
          <p:cNvPr id="68" name="Google Shape;68;p6: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7: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7: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 name="Google Shape;75;p7: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8: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 name="Google Shape;83;p8: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8: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9: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9:notes"/>
          <p:cNvSpPr txBox="1">
            <a:spLocks noGrp="1"/>
          </p:cNvSpPr>
          <p:nvPr>
            <p:ph type="body" idx="1"/>
          </p:nvPr>
        </p:nvSpPr>
        <p:spPr>
          <a:xfrm>
            <a:off x="679768" y="4777194"/>
            <a:ext cx="5438140" cy="390861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p:txBody>
      </p:sp>
      <p:sp>
        <p:nvSpPr>
          <p:cNvPr id="93" name="Google Shape;93;p9: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ema - Video">
  <p:cSld name="Subtema - Video">
    <p:spTree>
      <p:nvGrpSpPr>
        <p:cNvPr id="1" name="Shape 2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6" name="Rectangle 3">
            <a:extLst>
              <a:ext uri="{FF2B5EF4-FFF2-40B4-BE49-F238E27FC236}">
                <a16:creationId xmlns:a16="http://schemas.microsoft.com/office/drawing/2014/main" id="{6DBBF58E-5937-294E-8860-B7EDE435C7D8}"/>
              </a:ext>
            </a:extLst>
          </p:cNvPr>
          <p:cNvSpPr/>
          <p:nvPr userDrawn="1"/>
        </p:nvSpPr>
        <p:spPr>
          <a:xfrm>
            <a:off x="7379148" y="5371562"/>
            <a:ext cx="1369286" cy="184666"/>
          </a:xfrm>
          <a:prstGeom prst="rect">
            <a:avLst/>
          </a:prstGeom>
        </p:spPr>
        <p:txBody>
          <a:bodyPr wrap="none">
            <a:spAutoFit/>
          </a:bodyPr>
          <a:lstStyle/>
          <a:p>
            <a:pPr algn="r"/>
            <a:r>
              <a:rPr lang="es-ES_tradnl" sz="600" b="0" i="0" dirty="0">
                <a:solidFill>
                  <a:schemeClr val="bg1">
                    <a:lumMod val="50000"/>
                  </a:schemeClr>
                </a:solidFill>
                <a:latin typeface="Calibri" panose="020F0502020204030204" pitchFamily="34" charset="0"/>
              </a:rPr>
              <a:t>© ISIL. Todos los derechos reservados</a:t>
            </a:r>
          </a:p>
        </p:txBody>
      </p:sp>
      <p:sp>
        <p:nvSpPr>
          <p:cNvPr id="7" name="TextBox 7">
            <a:extLst>
              <a:ext uri="{FF2B5EF4-FFF2-40B4-BE49-F238E27FC236}">
                <a16:creationId xmlns:a16="http://schemas.microsoft.com/office/drawing/2014/main" id="{0BBE47F9-7889-2145-B276-CE42B8E96A65}"/>
              </a:ext>
            </a:extLst>
          </p:cNvPr>
          <p:cNvSpPr txBox="1"/>
          <p:nvPr userDrawn="1"/>
        </p:nvSpPr>
        <p:spPr>
          <a:xfrm>
            <a:off x="876300" y="5340784"/>
            <a:ext cx="1681871" cy="215444"/>
          </a:xfrm>
          <a:prstGeom prst="rect">
            <a:avLst/>
          </a:prstGeom>
          <a:noFill/>
        </p:spPr>
        <p:txBody>
          <a:bodyPr wrap="none" rtlCol="0">
            <a:spAutoFit/>
          </a:bodyPr>
          <a:lstStyle/>
          <a:p>
            <a:pPr marL="0" marR="0" lvl="0" indent="0" algn="l" rtl="0">
              <a:spcBef>
                <a:spcPts val="0"/>
              </a:spcBef>
              <a:spcAft>
                <a:spcPts val="0"/>
              </a:spcAft>
              <a:buNone/>
            </a:pPr>
            <a:r>
              <a:rPr lang="es-ES" sz="800" b="0" i="0" u="none" strike="noStrike" cap="none" dirty="0">
                <a:solidFill>
                  <a:srgbClr val="7F7F7F"/>
                </a:solidFill>
                <a:latin typeface="Calibri"/>
                <a:ea typeface="Calibri"/>
                <a:cs typeface="Calibri"/>
                <a:sym typeface="Calibri"/>
              </a:rPr>
              <a:t>PROGRAMACIÓN WEB I  •  TEMA 06</a:t>
            </a:r>
            <a:endParaRPr lang="es-ES" sz="800" dirty="0">
              <a:solidFill>
                <a:srgbClr val="7F7F7F"/>
              </a:solidFill>
              <a:latin typeface="Calibri"/>
              <a:ea typeface="Calibri"/>
              <a:cs typeface="Calibri"/>
              <a:sym typeface="Calibri"/>
            </a:endParaRPr>
          </a:p>
        </p:txBody>
      </p:sp>
      <p:pic>
        <p:nvPicPr>
          <p:cNvPr id="8" name="Imagen 7">
            <a:extLst>
              <a:ext uri="{FF2B5EF4-FFF2-40B4-BE49-F238E27FC236}">
                <a16:creationId xmlns:a16="http://schemas.microsoft.com/office/drawing/2014/main" id="{9A8B480C-66CB-3344-9027-59517B1725D0}"/>
              </a:ext>
            </a:extLst>
          </p:cNvPr>
          <p:cNvPicPr>
            <a:picLocks noChangeAspect="1"/>
          </p:cNvPicPr>
          <p:nvPr userDrawn="1"/>
        </p:nvPicPr>
        <p:blipFill>
          <a:blip r:embed="rId6" cstate="screen">
            <a:alphaModFix amt="20000"/>
            <a:extLst>
              <a:ext uri="{28A0092B-C50C-407E-A947-70E740481C1C}">
                <a14:useLocalDpi xmlns:a14="http://schemas.microsoft.com/office/drawing/2010/main"/>
              </a:ext>
            </a:extLst>
          </a:blip>
          <a:stretch>
            <a:fillRect/>
          </a:stretch>
        </p:blipFill>
        <p:spPr>
          <a:xfrm>
            <a:off x="506316" y="5349405"/>
            <a:ext cx="369984" cy="206823"/>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userDrawn="1">
          <p15:clr>
            <a:srgbClr val="F26B43"/>
          </p15:clr>
        </p15:guide>
        <p15:guide id="2" orient="horz" pos="1800" userDrawn="1">
          <p15:clr>
            <a:srgbClr val="F26B43"/>
          </p15:clr>
        </p15:guide>
        <p15:guide id="3" pos="2767" userDrawn="1">
          <p15:clr>
            <a:srgbClr val="F26B43"/>
          </p15:clr>
        </p15:guide>
        <p15:guide id="4" pos="2993" userDrawn="1">
          <p15:clr>
            <a:srgbClr val="F26B43"/>
          </p15:clr>
        </p15:guide>
        <p15:guide id="5" pos="295" userDrawn="1">
          <p15:clr>
            <a:srgbClr val="F26B43"/>
          </p15:clr>
        </p15:guide>
        <p15:guide id="6" pos="431" userDrawn="1">
          <p15:clr>
            <a:srgbClr val="F26B43"/>
          </p15:clr>
        </p15:guide>
        <p15:guide id="7" pos="5465" userDrawn="1">
          <p15:clr>
            <a:srgbClr val="F26B43"/>
          </p15:clr>
        </p15:guide>
        <p15:guide id="8" orient="horz" pos="303" userDrawn="1">
          <p15:clr>
            <a:srgbClr val="F26B43"/>
          </p15:clr>
        </p15:guide>
        <p15:guide id="9" orient="horz" pos="575" userDrawn="1">
          <p15:clr>
            <a:srgbClr val="F26B43"/>
          </p15:clr>
        </p15:guide>
        <p15:guide id="10" orient="horz" pos="329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9" name="Rectángulo 8">
            <a:extLst>
              <a:ext uri="{FF2B5EF4-FFF2-40B4-BE49-F238E27FC236}">
                <a16:creationId xmlns:a16="http://schemas.microsoft.com/office/drawing/2014/main" id="{ACEE2E2C-7B6C-AA44-8264-7007BAB86062}"/>
              </a:ext>
            </a:extLst>
          </p:cNvPr>
          <p:cNvSpPr/>
          <p:nvPr/>
        </p:nvSpPr>
        <p:spPr>
          <a:xfrm>
            <a:off x="182879" y="5120640"/>
            <a:ext cx="4304965" cy="462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atin typeface="Calibri" panose="020F0502020204030204" pitchFamily="34" charset="0"/>
            </a:endParaRPr>
          </a:p>
        </p:txBody>
      </p:sp>
      <p:sp>
        <p:nvSpPr>
          <p:cNvPr id="10" name="CuadroTexto 9">
            <a:extLst>
              <a:ext uri="{FF2B5EF4-FFF2-40B4-BE49-F238E27FC236}">
                <a16:creationId xmlns:a16="http://schemas.microsoft.com/office/drawing/2014/main" id="{948A1DA5-861D-D741-A130-0D1ABA1DF4E1}"/>
              </a:ext>
            </a:extLst>
          </p:cNvPr>
          <p:cNvSpPr txBox="1"/>
          <p:nvPr/>
        </p:nvSpPr>
        <p:spPr>
          <a:xfrm>
            <a:off x="503238" y="808689"/>
            <a:ext cx="3104743" cy="138499"/>
          </a:xfrm>
          <a:prstGeom prst="rect">
            <a:avLst/>
          </a:prstGeom>
          <a:noFill/>
        </p:spPr>
        <p:txBody>
          <a:bodyPr wrap="square" lIns="0" tIns="0" rIns="0" bIns="0" rtlCol="0">
            <a:spAutoFit/>
          </a:bodyPr>
          <a:lstStyle/>
          <a:p>
            <a:r>
              <a:rPr lang="es-ES_tradnl" sz="900" b="1" dirty="0">
                <a:solidFill>
                  <a:schemeClr val="bg1">
                    <a:lumMod val="50000"/>
                  </a:schemeClr>
                </a:solidFill>
                <a:latin typeface="Calibri" charset="0"/>
                <a:cs typeface="Calibri" charset="0"/>
              </a:rPr>
              <a:t>PROGRAMACIÓN WEB I</a:t>
            </a:r>
          </a:p>
        </p:txBody>
      </p:sp>
      <p:sp>
        <p:nvSpPr>
          <p:cNvPr id="11" name="Rectángulo 10">
            <a:extLst>
              <a:ext uri="{FF2B5EF4-FFF2-40B4-BE49-F238E27FC236}">
                <a16:creationId xmlns:a16="http://schemas.microsoft.com/office/drawing/2014/main" id="{521591E9-C11E-474B-A5F9-968070289961}"/>
              </a:ext>
            </a:extLst>
          </p:cNvPr>
          <p:cNvSpPr/>
          <p:nvPr/>
        </p:nvSpPr>
        <p:spPr>
          <a:xfrm>
            <a:off x="503238" y="3219842"/>
            <a:ext cx="3104742" cy="1977657"/>
          </a:xfrm>
          <a:prstGeom prst="rect">
            <a:avLst/>
          </a:prstGeom>
        </p:spPr>
        <p:txBody>
          <a:bodyPr wrap="square" lIns="0" tIns="0" rIns="0" bIns="0">
            <a:spAutoFit/>
          </a:bodyPr>
          <a:lstStyle/>
          <a:p>
            <a:pPr marL="177800" lvl="0" indent="-177800">
              <a:lnSpc>
                <a:spcPct val="120000"/>
              </a:lnSpc>
              <a:buClr>
                <a:srgbClr val="82C1B2"/>
              </a:buClr>
              <a:buSzPct val="100000"/>
              <a:buFont typeface="Arial"/>
              <a:buChar char="•"/>
            </a:pPr>
            <a:r>
              <a:rPr lang="es-PE" sz="900" dirty="0">
                <a:latin typeface="Graphik-Medium" charset="0"/>
                <a:sym typeface="Calibri"/>
              </a:rPr>
              <a:t>Creación de una consulta SQL SELECT con la cláusula WHERE y operadores lógicos AND y OR</a:t>
            </a:r>
            <a:endParaRPr lang="es-PE" sz="900" dirty="0">
              <a:latin typeface="Graphik-Medium" charset="0"/>
            </a:endParaRPr>
          </a:p>
          <a:p>
            <a:pPr marL="177800" lvl="0" indent="-177800">
              <a:lnSpc>
                <a:spcPct val="120000"/>
              </a:lnSpc>
              <a:buClr>
                <a:srgbClr val="82C1B2"/>
              </a:buClr>
              <a:buSzPct val="100000"/>
              <a:buFont typeface="Arial"/>
              <a:buChar char="•"/>
            </a:pPr>
            <a:r>
              <a:rPr lang="es-PE" sz="900" dirty="0">
                <a:latin typeface="Graphik-Medium" charset="0"/>
                <a:sym typeface="Calibri"/>
              </a:rPr>
              <a:t>Creación de un servicio web que reciba varios parámetros desde un formulario usando el </a:t>
            </a:r>
            <a:br>
              <a:rPr lang="es-PE" sz="900" dirty="0">
                <a:latin typeface="Graphik-Medium" charset="0"/>
                <a:sym typeface="Calibri"/>
              </a:rPr>
            </a:br>
            <a:r>
              <a:rPr lang="es-PE" sz="900" dirty="0">
                <a:latin typeface="Graphik-Medium" charset="0"/>
                <a:sym typeface="Calibri"/>
              </a:rPr>
              <a:t>método POST</a:t>
            </a:r>
            <a:endParaRPr lang="es-PE" sz="900" dirty="0">
              <a:latin typeface="Graphik-Medium" charset="0"/>
            </a:endParaRPr>
          </a:p>
          <a:p>
            <a:pPr marL="177800" lvl="0" indent="-177800">
              <a:lnSpc>
                <a:spcPct val="120000"/>
              </a:lnSpc>
              <a:buClr>
                <a:srgbClr val="82C1B2"/>
              </a:buClr>
              <a:buSzPct val="100000"/>
              <a:buFont typeface="Arial"/>
              <a:buChar char="•"/>
            </a:pPr>
            <a:r>
              <a:rPr lang="es-PE" sz="900" dirty="0">
                <a:latin typeface="Graphik-Medium" charset="0"/>
                <a:sym typeface="Calibri"/>
              </a:rPr>
              <a:t>Prueba del servicio con POSTMAN</a:t>
            </a:r>
            <a:endParaRPr lang="es-PE" sz="900" dirty="0">
              <a:latin typeface="Graphik-Medium" charset="0"/>
            </a:endParaRPr>
          </a:p>
          <a:p>
            <a:pPr marL="177800" lvl="0" indent="-177800">
              <a:lnSpc>
                <a:spcPct val="120000"/>
              </a:lnSpc>
              <a:buClr>
                <a:srgbClr val="82C1B2"/>
              </a:buClr>
              <a:buSzPct val="100000"/>
              <a:buFont typeface="Arial"/>
              <a:buChar char="•"/>
            </a:pPr>
            <a:r>
              <a:rPr lang="es-PE" sz="900" dirty="0">
                <a:latin typeface="Graphik-Medium" charset="0"/>
                <a:sym typeface="Calibri"/>
              </a:rPr>
              <a:t>Implementación de formularios HTML de Bootstrap para la búsqueda con listas desplegables, radio buttons y otros controles empleando JavaScript</a:t>
            </a:r>
            <a:endParaRPr lang="es-PE" sz="900" dirty="0">
              <a:latin typeface="Graphik-Medium" charset="0"/>
            </a:endParaRPr>
          </a:p>
          <a:p>
            <a:pPr marL="177800" lvl="0" indent="-177800">
              <a:lnSpc>
                <a:spcPct val="120000"/>
              </a:lnSpc>
              <a:buClr>
                <a:srgbClr val="82C1B2"/>
              </a:buClr>
              <a:buSzPct val="100000"/>
              <a:buFont typeface="Arial"/>
              <a:buChar char="•"/>
            </a:pPr>
            <a:r>
              <a:rPr lang="es-PE" sz="900" dirty="0">
                <a:latin typeface="Graphik-Medium" charset="0"/>
                <a:sym typeface="Calibri"/>
              </a:rPr>
              <a:t>Traslado de datos al servicio web con la clase FormData</a:t>
            </a:r>
            <a:endParaRPr lang="es-PE" sz="900" dirty="0">
              <a:latin typeface="Graphik-Medium" charset="0"/>
            </a:endParaRPr>
          </a:p>
          <a:p>
            <a:pPr marL="177800" lvl="0" indent="-177800">
              <a:lnSpc>
                <a:spcPct val="120000"/>
              </a:lnSpc>
              <a:buClr>
                <a:srgbClr val="82C1B2"/>
              </a:buClr>
              <a:buSzPct val="100000"/>
              <a:buFont typeface="Arial"/>
              <a:buChar char="•"/>
            </a:pPr>
            <a:r>
              <a:rPr lang="es-PE" sz="900" dirty="0">
                <a:latin typeface="Graphik-Medium" charset="0"/>
                <a:sym typeface="Calibri"/>
              </a:rPr>
              <a:t>Muestra de los datos en una tabla HTML de Bootstrap</a:t>
            </a:r>
          </a:p>
        </p:txBody>
      </p:sp>
      <p:sp>
        <p:nvSpPr>
          <p:cNvPr id="12" name="CuadroTexto 11">
            <a:extLst>
              <a:ext uri="{FF2B5EF4-FFF2-40B4-BE49-F238E27FC236}">
                <a16:creationId xmlns:a16="http://schemas.microsoft.com/office/drawing/2014/main" id="{9872AF24-64BE-6A42-A317-66915CDF35DF}"/>
              </a:ext>
            </a:extLst>
          </p:cNvPr>
          <p:cNvSpPr txBox="1"/>
          <p:nvPr/>
        </p:nvSpPr>
        <p:spPr>
          <a:xfrm>
            <a:off x="743902" y="1819386"/>
            <a:ext cx="1457648" cy="307777"/>
          </a:xfrm>
          <a:prstGeom prst="rect">
            <a:avLst/>
          </a:prstGeom>
          <a:noFill/>
        </p:spPr>
        <p:txBody>
          <a:bodyPr wrap="square" lIns="0" tIns="0" rIns="0" bIns="0" rtlCol="0">
            <a:spAutoFit/>
          </a:bodyPr>
          <a:lstStyle/>
          <a:p>
            <a:r>
              <a:rPr lang="es-ES_tradnl" sz="2000" b="1" dirty="0">
                <a:solidFill>
                  <a:srgbClr val="82C1B2"/>
                </a:solidFill>
                <a:latin typeface="Calibri" charset="0"/>
                <a:ea typeface="Calibri" charset="0"/>
                <a:cs typeface="Calibri" charset="0"/>
              </a:rPr>
              <a:t>TEMA 06</a:t>
            </a:r>
          </a:p>
        </p:txBody>
      </p:sp>
      <p:pic>
        <p:nvPicPr>
          <p:cNvPr id="13" name="Imagen 12">
            <a:extLst>
              <a:ext uri="{FF2B5EF4-FFF2-40B4-BE49-F238E27FC236}">
                <a16:creationId xmlns:a16="http://schemas.microsoft.com/office/drawing/2014/main" id="{9C67C6C2-0307-FC45-AC98-DDA9DDF2DD11}"/>
              </a:ext>
            </a:extLst>
          </p:cNvPr>
          <p:cNvPicPr>
            <a:picLocks noChangeAspect="1"/>
          </p:cNvPicPr>
          <p:nvPr/>
        </p:nvPicPr>
        <p:blipFill>
          <a:blip r:embed="rId3"/>
          <a:stretch>
            <a:fillRect/>
          </a:stretch>
        </p:blipFill>
        <p:spPr>
          <a:xfrm>
            <a:off x="507464" y="1883411"/>
            <a:ext cx="166865" cy="170453"/>
          </a:xfrm>
          <a:prstGeom prst="rect">
            <a:avLst/>
          </a:prstGeom>
        </p:spPr>
      </p:pic>
      <p:pic>
        <p:nvPicPr>
          <p:cNvPr id="14" name="Imagen 13">
            <a:extLst>
              <a:ext uri="{FF2B5EF4-FFF2-40B4-BE49-F238E27FC236}">
                <a16:creationId xmlns:a16="http://schemas.microsoft.com/office/drawing/2014/main" id="{B2F05CAE-0F6A-E04A-B9E4-A3D3BC60A237}"/>
              </a:ext>
            </a:extLst>
          </p:cNvPr>
          <p:cNvPicPr>
            <a:picLocks noChangeAspect="1"/>
          </p:cNvPicPr>
          <p:nvPr/>
        </p:nvPicPr>
        <p:blipFill>
          <a:blip r:embed="rId4"/>
          <a:stretch>
            <a:fillRect/>
          </a:stretch>
        </p:blipFill>
        <p:spPr>
          <a:xfrm>
            <a:off x="3752850" y="0"/>
            <a:ext cx="5391150" cy="5715000"/>
          </a:xfrm>
          <a:prstGeom prst="rect">
            <a:avLst/>
          </a:prstGeom>
        </p:spPr>
      </p:pic>
      <p:sp>
        <p:nvSpPr>
          <p:cNvPr id="16" name="Rectángulo 15">
            <a:extLst>
              <a:ext uri="{FF2B5EF4-FFF2-40B4-BE49-F238E27FC236}">
                <a16:creationId xmlns:a16="http://schemas.microsoft.com/office/drawing/2014/main" id="{FAD9C804-678E-3447-AA15-1B8D4BBA2086}"/>
              </a:ext>
            </a:extLst>
          </p:cNvPr>
          <p:cNvSpPr/>
          <p:nvPr/>
        </p:nvSpPr>
        <p:spPr>
          <a:xfrm>
            <a:off x="503239" y="2177570"/>
            <a:ext cx="3056852" cy="886397"/>
          </a:xfrm>
          <a:prstGeom prst="rect">
            <a:avLst/>
          </a:prstGeom>
        </p:spPr>
        <p:txBody>
          <a:bodyPr wrap="square" lIns="0" tIns="0" rIns="0" bIns="0">
            <a:spAutoFit/>
          </a:bodyPr>
          <a:lstStyle/>
          <a:p>
            <a:pPr>
              <a:lnSpc>
                <a:spcPct val="90000"/>
              </a:lnSpc>
            </a:pPr>
            <a:r>
              <a:rPr lang="es-PE" sz="3200" dirty="0">
                <a:latin typeface="Graphik-Medium" charset="0"/>
                <a:ea typeface="Graphik-Medium" charset="0"/>
                <a:cs typeface="Graphik-Medium" charset="0"/>
              </a:rPr>
              <a:t>BÚSQUEDAS </a:t>
            </a:r>
            <a:r>
              <a:rPr lang="es-PE" sz="3200" b="1" dirty="0">
                <a:latin typeface="Graphik Bold" charset="0"/>
                <a:ea typeface="Graphik Bold" charset="0"/>
                <a:cs typeface="Graphik Bold" charset="0"/>
              </a:rPr>
              <a:t>AVANZADAS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4" name="Rectángulo 3">
            <a:extLst>
              <a:ext uri="{FF2B5EF4-FFF2-40B4-BE49-F238E27FC236}">
                <a16:creationId xmlns:a16="http://schemas.microsoft.com/office/drawing/2014/main" id="{B08C0870-0766-D646-A232-014D10287EA8}"/>
              </a:ext>
            </a:extLst>
          </p:cNvPr>
          <p:cNvSpPr/>
          <p:nvPr/>
        </p:nvSpPr>
        <p:spPr>
          <a:xfrm>
            <a:off x="0" y="0"/>
            <a:ext cx="9144000" cy="5715000"/>
          </a:xfrm>
          <a:prstGeom prst="rect">
            <a:avLst/>
          </a:prstGeom>
          <a:solidFill>
            <a:srgbClr val="808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atin typeface="Calibri" panose="020F0502020204030204" pitchFamily="34" charset="0"/>
            </a:endParaRPr>
          </a:p>
        </p:txBody>
      </p:sp>
      <p:sp>
        <p:nvSpPr>
          <p:cNvPr id="5" name="CuadroTexto 4">
            <a:extLst>
              <a:ext uri="{FF2B5EF4-FFF2-40B4-BE49-F238E27FC236}">
                <a16:creationId xmlns:a16="http://schemas.microsoft.com/office/drawing/2014/main" id="{A8CA1EDD-8378-8C43-A3CD-4D36D21F94FF}"/>
              </a:ext>
            </a:extLst>
          </p:cNvPr>
          <p:cNvSpPr txBox="1"/>
          <p:nvPr/>
        </p:nvSpPr>
        <p:spPr>
          <a:xfrm>
            <a:off x="1008063" y="3169972"/>
            <a:ext cx="5993558" cy="775597"/>
          </a:xfrm>
          <a:prstGeom prst="rect">
            <a:avLst/>
          </a:prstGeom>
          <a:noFill/>
        </p:spPr>
        <p:txBody>
          <a:bodyPr wrap="square" lIns="0" tIns="0" rIns="0" bIns="0" rtlCol="0">
            <a:spAutoFit/>
          </a:bodyPr>
          <a:lstStyle/>
          <a:p>
            <a:pPr>
              <a:lnSpc>
                <a:spcPct val="90000"/>
              </a:lnSpc>
              <a:spcBef>
                <a:spcPts val="1000"/>
              </a:spcBef>
              <a:defRPr/>
            </a:pPr>
            <a:r>
              <a:rPr lang="es-PE" sz="2800" dirty="0">
                <a:solidFill>
                  <a:schemeClr val="bg1"/>
                </a:solidFill>
                <a:latin typeface="Graphik Regular" charset="0"/>
                <a:ea typeface="Graphik Regular" charset="0"/>
                <a:cs typeface="Graphik Regular" charset="0"/>
              </a:rPr>
              <a:t>PRUEBA DEL SERVICIO</a:t>
            </a:r>
            <a:br>
              <a:rPr lang="es-PE" sz="2800" b="1" dirty="0">
                <a:solidFill>
                  <a:schemeClr val="bg1"/>
                </a:solidFill>
                <a:latin typeface="Calibri"/>
                <a:cs typeface="Calibri"/>
              </a:rPr>
            </a:br>
            <a:r>
              <a:rPr lang="es-PE" sz="2800" b="1" dirty="0">
                <a:solidFill>
                  <a:schemeClr val="bg1"/>
                </a:solidFill>
                <a:latin typeface="Graphik Bold" charset="0"/>
                <a:ea typeface="Graphik Bold" charset="0"/>
                <a:cs typeface="Graphik Bold" charset="0"/>
              </a:rPr>
              <a:t>CON POSTMAN</a:t>
            </a:r>
          </a:p>
        </p:txBody>
      </p:sp>
      <p:pic>
        <p:nvPicPr>
          <p:cNvPr id="6" name="Imagen 5">
            <a:extLst>
              <a:ext uri="{FF2B5EF4-FFF2-40B4-BE49-F238E27FC236}">
                <a16:creationId xmlns:a16="http://schemas.microsoft.com/office/drawing/2014/main" id="{A9F5C110-F605-6441-BAF3-6862B550E05F}"/>
              </a:ext>
            </a:extLst>
          </p:cNvPr>
          <p:cNvPicPr>
            <a:picLocks noChangeAspect="1"/>
          </p:cNvPicPr>
          <p:nvPr/>
        </p:nvPicPr>
        <p:blipFill>
          <a:blip r:embed="rId3"/>
          <a:stretch>
            <a:fillRect/>
          </a:stretch>
        </p:blipFill>
        <p:spPr>
          <a:xfrm>
            <a:off x="1008063" y="2869612"/>
            <a:ext cx="195423" cy="2012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6" name="Rectángulo 5">
            <a:extLst>
              <a:ext uri="{FF2B5EF4-FFF2-40B4-BE49-F238E27FC236}">
                <a16:creationId xmlns:a16="http://schemas.microsoft.com/office/drawing/2014/main" id="{4D447DAF-A38C-2442-8F94-96AF1BBBCDB9}"/>
              </a:ext>
            </a:extLst>
          </p:cNvPr>
          <p:cNvSpPr/>
          <p:nvPr/>
        </p:nvSpPr>
        <p:spPr>
          <a:xfrm>
            <a:off x="468313" y="1289050"/>
            <a:ext cx="8207375" cy="394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2" name="Google Shape;102;p10"/>
          <p:cNvSpPr txBox="1"/>
          <p:nvPr/>
        </p:nvSpPr>
        <p:spPr>
          <a:xfrm>
            <a:off x="503238" y="912813"/>
            <a:ext cx="2995488" cy="2215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dk1"/>
              </a:buClr>
              <a:buSzPts val="1600"/>
              <a:buFont typeface="Calibri"/>
              <a:buNone/>
            </a:pPr>
            <a:r>
              <a:rPr lang="es-PE" sz="1600" b="1" cap="none" dirty="0">
                <a:solidFill>
                  <a:schemeClr val="dk1"/>
                </a:solidFill>
                <a:latin typeface="Calibri"/>
                <a:ea typeface="Calibri"/>
                <a:cs typeface="Calibri"/>
                <a:sym typeface="Calibri"/>
              </a:rPr>
              <a:t>EVALUANDO CON POSTMAN</a:t>
            </a:r>
            <a:endParaRPr sz="1200" dirty="0">
              <a:solidFill>
                <a:schemeClr val="dk1"/>
              </a:solidFill>
              <a:latin typeface="Calibri"/>
              <a:ea typeface="Calibri"/>
              <a:cs typeface="Calibri"/>
              <a:sym typeface="Calibri"/>
            </a:endParaRPr>
          </a:p>
        </p:txBody>
      </p:sp>
      <p:pic>
        <p:nvPicPr>
          <p:cNvPr id="103" name="Google Shape;103;p10"/>
          <p:cNvPicPr preferRelativeResize="0"/>
          <p:nvPr/>
        </p:nvPicPr>
        <p:blipFill rotWithShape="1">
          <a:blip r:embed="rId3">
            <a:alphaModFix/>
          </a:blip>
          <a:srcRect/>
          <a:stretch/>
        </p:blipFill>
        <p:spPr>
          <a:xfrm>
            <a:off x="1044704" y="2084880"/>
            <a:ext cx="7054592" cy="2353278"/>
          </a:xfrm>
          <a:prstGeom prst="rect">
            <a:avLst/>
          </a:prstGeom>
          <a:noFill/>
          <a:ln>
            <a:noFill/>
          </a:ln>
        </p:spPr>
      </p:pic>
      <p:sp>
        <p:nvSpPr>
          <p:cNvPr id="5" name="Rectangle 5">
            <a:extLst>
              <a:ext uri="{FF2B5EF4-FFF2-40B4-BE49-F238E27FC236}">
                <a16:creationId xmlns:a16="http://schemas.microsoft.com/office/drawing/2014/main" id="{0AE5933A-0DCA-564C-BE5D-BD134B9B6DF0}"/>
              </a:ext>
            </a:extLst>
          </p:cNvPr>
          <p:cNvSpPr/>
          <p:nvPr/>
        </p:nvSpPr>
        <p:spPr>
          <a:xfrm>
            <a:off x="503238" y="376232"/>
            <a:ext cx="8172450"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panose="020F0502020204030204" pitchFamily="34" charset="0"/>
                <a:cs typeface="Calibri" panose="020F0502020204030204" pitchFamily="34" charset="0"/>
                <a:sym typeface="Calibri"/>
              </a:rPr>
              <a:t>PRUEBA DEL SERVICIO CON POSTMAN</a:t>
            </a:r>
            <a:endParaRPr lang="es-PE" sz="1000" dirty="0">
              <a:solidFill>
                <a:schemeClr val="bg1">
                  <a:lumMod val="65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6" name="Rectángulo 5">
            <a:extLst>
              <a:ext uri="{FF2B5EF4-FFF2-40B4-BE49-F238E27FC236}">
                <a16:creationId xmlns:a16="http://schemas.microsoft.com/office/drawing/2014/main" id="{DEA1FC79-2A3A-BA45-863F-29A3F0D1B9AF}"/>
              </a:ext>
            </a:extLst>
          </p:cNvPr>
          <p:cNvSpPr/>
          <p:nvPr/>
        </p:nvSpPr>
        <p:spPr>
          <a:xfrm>
            <a:off x="468313" y="1289050"/>
            <a:ext cx="8207375" cy="394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9" name="Google Shape;109;p11"/>
          <p:cNvSpPr txBox="1"/>
          <p:nvPr/>
        </p:nvSpPr>
        <p:spPr>
          <a:xfrm>
            <a:off x="503238" y="912813"/>
            <a:ext cx="2995488" cy="2215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dk1"/>
              </a:buClr>
              <a:buSzPts val="1600"/>
              <a:buFont typeface="Calibri"/>
              <a:buNone/>
            </a:pPr>
            <a:r>
              <a:rPr lang="es-PE" sz="1600" b="1" cap="none" dirty="0">
                <a:solidFill>
                  <a:schemeClr val="dk1"/>
                </a:solidFill>
                <a:latin typeface="Calibri"/>
                <a:ea typeface="Calibri"/>
                <a:cs typeface="Calibri"/>
                <a:sym typeface="Calibri"/>
              </a:rPr>
              <a:t>EVALUANDO CON POSTMAN</a:t>
            </a:r>
            <a:endParaRPr sz="1200" dirty="0">
              <a:solidFill>
                <a:schemeClr val="dk1"/>
              </a:solidFill>
              <a:latin typeface="Calibri"/>
              <a:ea typeface="Calibri"/>
              <a:cs typeface="Calibri"/>
              <a:sym typeface="Calibri"/>
            </a:endParaRPr>
          </a:p>
        </p:txBody>
      </p:sp>
      <p:pic>
        <p:nvPicPr>
          <p:cNvPr id="110" name="Google Shape;110;p11"/>
          <p:cNvPicPr preferRelativeResize="0"/>
          <p:nvPr/>
        </p:nvPicPr>
        <p:blipFill rotWithShape="1">
          <a:blip r:embed="rId3">
            <a:alphaModFix/>
          </a:blip>
          <a:srcRect/>
          <a:stretch/>
        </p:blipFill>
        <p:spPr>
          <a:xfrm>
            <a:off x="1184619" y="2093804"/>
            <a:ext cx="6774761" cy="2335430"/>
          </a:xfrm>
          <a:prstGeom prst="rect">
            <a:avLst/>
          </a:prstGeom>
          <a:noFill/>
          <a:ln>
            <a:noFill/>
          </a:ln>
        </p:spPr>
      </p:pic>
      <p:sp>
        <p:nvSpPr>
          <p:cNvPr id="5" name="Rectangle 5">
            <a:extLst>
              <a:ext uri="{FF2B5EF4-FFF2-40B4-BE49-F238E27FC236}">
                <a16:creationId xmlns:a16="http://schemas.microsoft.com/office/drawing/2014/main" id="{DEF71C81-A2AA-5644-802A-766A6333A164}"/>
              </a:ext>
            </a:extLst>
          </p:cNvPr>
          <p:cNvSpPr/>
          <p:nvPr/>
        </p:nvSpPr>
        <p:spPr>
          <a:xfrm>
            <a:off x="503238" y="376232"/>
            <a:ext cx="8172450"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panose="020F0502020204030204" pitchFamily="34" charset="0"/>
                <a:cs typeface="Calibri" panose="020F0502020204030204" pitchFamily="34" charset="0"/>
                <a:sym typeface="Calibri"/>
              </a:rPr>
              <a:t>PRUEBA DEL SERVICIO CON POSTMAN</a:t>
            </a:r>
            <a:endParaRPr lang="es-PE" sz="1000" dirty="0">
              <a:solidFill>
                <a:schemeClr val="bg1">
                  <a:lumMod val="65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4" name="Rectángulo 3">
            <a:extLst>
              <a:ext uri="{FF2B5EF4-FFF2-40B4-BE49-F238E27FC236}">
                <a16:creationId xmlns:a16="http://schemas.microsoft.com/office/drawing/2014/main" id="{ACFEB119-76A4-9C4C-A2CE-CCED3C37321D}"/>
              </a:ext>
            </a:extLst>
          </p:cNvPr>
          <p:cNvSpPr/>
          <p:nvPr/>
        </p:nvSpPr>
        <p:spPr>
          <a:xfrm>
            <a:off x="0" y="0"/>
            <a:ext cx="9144000" cy="5715000"/>
          </a:xfrm>
          <a:prstGeom prst="rect">
            <a:avLst/>
          </a:prstGeom>
          <a:solidFill>
            <a:srgbClr val="808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atin typeface="Calibri" panose="020F0502020204030204" pitchFamily="34" charset="0"/>
            </a:endParaRPr>
          </a:p>
        </p:txBody>
      </p:sp>
      <p:sp>
        <p:nvSpPr>
          <p:cNvPr id="5" name="CuadroTexto 4">
            <a:extLst>
              <a:ext uri="{FF2B5EF4-FFF2-40B4-BE49-F238E27FC236}">
                <a16:creationId xmlns:a16="http://schemas.microsoft.com/office/drawing/2014/main" id="{610580B8-4BF7-D847-A920-7DB446176DED}"/>
              </a:ext>
            </a:extLst>
          </p:cNvPr>
          <p:cNvSpPr txBox="1"/>
          <p:nvPr/>
        </p:nvSpPr>
        <p:spPr>
          <a:xfrm>
            <a:off x="1008062" y="3169972"/>
            <a:ext cx="7667626" cy="1329595"/>
          </a:xfrm>
          <a:prstGeom prst="rect">
            <a:avLst/>
          </a:prstGeom>
          <a:noFill/>
        </p:spPr>
        <p:txBody>
          <a:bodyPr wrap="square" lIns="0" tIns="0" rIns="0" bIns="0" rtlCol="0">
            <a:spAutoFit/>
          </a:bodyPr>
          <a:lstStyle/>
          <a:p>
            <a:pPr>
              <a:lnSpc>
                <a:spcPct val="90000"/>
              </a:lnSpc>
              <a:spcBef>
                <a:spcPts val="1000"/>
              </a:spcBef>
              <a:defRPr/>
            </a:pPr>
            <a:r>
              <a:rPr lang="es-PE" sz="2400" dirty="0">
                <a:solidFill>
                  <a:schemeClr val="bg1"/>
                </a:solidFill>
                <a:latin typeface="Graphik Regular" charset="0"/>
                <a:ea typeface="Graphik Regular" charset="0"/>
                <a:cs typeface="Graphik Regular" charset="0"/>
              </a:rPr>
              <a:t>IMPLEMENTACIÓN DE FORMULARIOS HTML DE BOOTSTRAP PARA LA BÚSQUEDA CON LISTAS</a:t>
            </a:r>
            <a:br>
              <a:rPr lang="es-PE" sz="2400" dirty="0">
                <a:solidFill>
                  <a:schemeClr val="bg1"/>
                </a:solidFill>
                <a:latin typeface="Graphik Regular" charset="0"/>
              </a:rPr>
            </a:br>
            <a:r>
              <a:rPr lang="es-PE" sz="2400" b="1" dirty="0">
                <a:solidFill>
                  <a:schemeClr val="bg1"/>
                </a:solidFill>
                <a:latin typeface="Graphik Bold" charset="0"/>
              </a:rPr>
              <a:t>DESPLEGABLES, RADIO BUTTONS Y OTROS</a:t>
            </a:r>
            <a:br>
              <a:rPr lang="es-PE" sz="2400" dirty="0">
                <a:solidFill>
                  <a:schemeClr val="bg1"/>
                </a:solidFill>
                <a:latin typeface="Graphik Regular" charset="0"/>
              </a:rPr>
            </a:br>
            <a:r>
              <a:rPr lang="es-PE" sz="2400" b="1" dirty="0">
                <a:solidFill>
                  <a:schemeClr val="bg1"/>
                </a:solidFill>
                <a:latin typeface="Graphik Bold" charset="0"/>
                <a:ea typeface="Graphik Bold" charset="0"/>
                <a:cs typeface="Graphik Bold" charset="0"/>
              </a:rPr>
              <a:t>CONTROLES EMPLEANDO JAVASCRIPT</a:t>
            </a:r>
          </a:p>
        </p:txBody>
      </p:sp>
      <p:pic>
        <p:nvPicPr>
          <p:cNvPr id="6" name="Imagen 5">
            <a:extLst>
              <a:ext uri="{FF2B5EF4-FFF2-40B4-BE49-F238E27FC236}">
                <a16:creationId xmlns:a16="http://schemas.microsoft.com/office/drawing/2014/main" id="{3749070B-23EF-6442-89CB-BDDECA1EC4A8}"/>
              </a:ext>
            </a:extLst>
          </p:cNvPr>
          <p:cNvPicPr>
            <a:picLocks noChangeAspect="1"/>
          </p:cNvPicPr>
          <p:nvPr/>
        </p:nvPicPr>
        <p:blipFill>
          <a:blip r:embed="rId3"/>
          <a:stretch>
            <a:fillRect/>
          </a:stretch>
        </p:blipFill>
        <p:spPr>
          <a:xfrm>
            <a:off x="1008063" y="2869612"/>
            <a:ext cx="195423" cy="2012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13"/>
          <p:cNvSpPr txBox="1"/>
          <p:nvPr/>
        </p:nvSpPr>
        <p:spPr>
          <a:xfrm>
            <a:off x="503238" y="912813"/>
            <a:ext cx="6877533" cy="1308050"/>
          </a:xfrm>
          <a:prstGeom prst="rect">
            <a:avLst/>
          </a:prstGeom>
          <a:noFill/>
          <a:ln>
            <a:noFill/>
          </a:ln>
        </p:spPr>
        <p:txBody>
          <a:bodyPr spcFirstLastPara="1" wrap="square" lIns="0" tIns="0" rIns="0" bIns="0" anchor="t" anchorCtr="0">
            <a:spAutoFit/>
          </a:bodyPr>
          <a:lstStyle/>
          <a:p>
            <a:pPr marL="11725">
              <a:spcAft>
                <a:spcPts val="600"/>
              </a:spcAft>
              <a:buClr>
                <a:schemeClr val="dk1"/>
              </a:buClr>
              <a:buSzPts val="1600"/>
            </a:pPr>
            <a:r>
              <a:rPr lang="es-PE" sz="1600" b="1" dirty="0">
                <a:solidFill>
                  <a:schemeClr val="dk1"/>
                </a:solidFill>
                <a:latin typeface="Calibri"/>
                <a:ea typeface="Calibri"/>
                <a:cs typeface="Calibri"/>
                <a:sym typeface="Calibri"/>
              </a:rPr>
              <a:t>FORMULARIOS CON BOOTSTRAP</a:t>
            </a:r>
            <a:endParaRPr lang="es-PE" sz="1600" dirty="0"/>
          </a:p>
          <a:p>
            <a:pPr marL="179388" marR="0" lvl="0" indent="-168275" algn="l" rtl="0">
              <a:spcBef>
                <a:spcPts val="0"/>
              </a:spcBef>
              <a:spcAft>
                <a:spcPts val="0"/>
              </a:spcAft>
              <a:buClr>
                <a:schemeClr val="dk1"/>
              </a:buClr>
              <a:buSzPts val="1600"/>
              <a:buFont typeface="Arial"/>
              <a:buChar char="•"/>
            </a:pPr>
            <a:r>
              <a:rPr lang="es-PE" sz="1600" dirty="0">
                <a:solidFill>
                  <a:schemeClr val="dk1"/>
                </a:solidFill>
                <a:latin typeface="Calibri"/>
                <a:ea typeface="Calibri"/>
                <a:cs typeface="Calibri"/>
                <a:sym typeface="Calibri"/>
              </a:rPr>
              <a:t>Bootstrap contiene la documentación completa para poder implementar el diseño de formularios: https://getbootstrap.com/docs/5.3/forms/overview/</a:t>
            </a:r>
            <a:endParaRPr dirty="0"/>
          </a:p>
          <a:p>
            <a:pPr marL="179388" marR="0" lvl="0" indent="-168275"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a:p>
            <a:pPr marL="179388" marR="0" lvl="0" indent="-168275" algn="l" rtl="0">
              <a:spcBef>
                <a:spcPts val="0"/>
              </a:spcBef>
              <a:spcAft>
                <a:spcPts val="0"/>
              </a:spcAft>
              <a:buClr>
                <a:schemeClr val="dk1"/>
              </a:buClr>
              <a:buSzPts val="1600"/>
              <a:buFont typeface="Arial"/>
              <a:buChar char="•"/>
            </a:pPr>
            <a:r>
              <a:rPr lang="es-PE" sz="1600" dirty="0">
                <a:solidFill>
                  <a:schemeClr val="dk1"/>
                </a:solidFill>
                <a:latin typeface="Calibri"/>
                <a:ea typeface="Calibri"/>
                <a:cs typeface="Calibri"/>
                <a:sym typeface="Calibri"/>
              </a:rPr>
              <a:t>Con la clase form-control se aplica el formato a las cajas de texto.</a:t>
            </a:r>
            <a:endParaRPr dirty="0"/>
          </a:p>
        </p:txBody>
      </p:sp>
      <p:sp>
        <p:nvSpPr>
          <p:cNvPr id="125" name="Google Shape;125;p13"/>
          <p:cNvSpPr txBox="1"/>
          <p:nvPr/>
        </p:nvSpPr>
        <p:spPr>
          <a:xfrm>
            <a:off x="684213" y="2474371"/>
            <a:ext cx="7991475" cy="2039533"/>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750"/>
              </a:spcBef>
              <a:spcAft>
                <a:spcPts val="0"/>
              </a:spcAft>
              <a:buClr>
                <a:schemeClr val="dk1"/>
              </a:buClr>
              <a:buSzPts val="1100"/>
              <a:buFont typeface="Arial"/>
              <a:buNone/>
            </a:pPr>
            <a:r>
              <a:rPr lang="es-PE" sz="1100" dirty="0">
                <a:solidFill>
                  <a:schemeClr val="dk1"/>
                </a:solidFill>
                <a:latin typeface="Consolas"/>
                <a:ea typeface="Consolas"/>
                <a:cs typeface="Consolas"/>
                <a:sym typeface="Consolas"/>
              </a:rPr>
              <a:t>&lt;div class="mb-3"&gt;</a:t>
            </a:r>
            <a:endParaRPr dirty="0"/>
          </a:p>
          <a:p>
            <a:pPr marL="0" marR="0" lvl="0" indent="0" algn="l" rtl="0">
              <a:lnSpc>
                <a:spcPct val="90000"/>
              </a:lnSpc>
              <a:spcBef>
                <a:spcPts val="750"/>
              </a:spcBef>
              <a:spcAft>
                <a:spcPts val="0"/>
              </a:spcAft>
              <a:buClr>
                <a:schemeClr val="dk1"/>
              </a:buClr>
              <a:buSzPts val="1100"/>
              <a:buFont typeface="Arial"/>
              <a:buNone/>
            </a:pPr>
            <a:r>
              <a:rPr lang="es-PE" sz="1100" dirty="0">
                <a:solidFill>
                  <a:schemeClr val="dk1"/>
                </a:solidFill>
                <a:latin typeface="Consolas"/>
                <a:ea typeface="Consolas"/>
                <a:cs typeface="Consolas"/>
                <a:sym typeface="Consolas"/>
              </a:rPr>
              <a:t>  &lt;label for="exampleFormControlInput1" class="form-label"&gt;Email address&lt;/label&gt;</a:t>
            </a:r>
            <a:endParaRPr dirty="0"/>
          </a:p>
          <a:p>
            <a:pPr marL="0" marR="0" lvl="0" indent="0" algn="l" rtl="0">
              <a:lnSpc>
                <a:spcPct val="90000"/>
              </a:lnSpc>
              <a:spcBef>
                <a:spcPts val="750"/>
              </a:spcBef>
              <a:spcAft>
                <a:spcPts val="0"/>
              </a:spcAft>
              <a:buClr>
                <a:schemeClr val="dk1"/>
              </a:buClr>
              <a:buSzPts val="1100"/>
              <a:buFont typeface="Arial"/>
              <a:buNone/>
            </a:pPr>
            <a:r>
              <a:rPr lang="es-PE" sz="1100" dirty="0">
                <a:solidFill>
                  <a:schemeClr val="dk1"/>
                </a:solidFill>
                <a:latin typeface="Consolas"/>
                <a:ea typeface="Consolas"/>
                <a:cs typeface="Consolas"/>
                <a:sym typeface="Consolas"/>
              </a:rPr>
              <a:t>  &lt;input type="email" </a:t>
            </a:r>
            <a:r>
              <a:rPr lang="es-PE" sz="1100" dirty="0">
                <a:solidFill>
                  <a:srgbClr val="EE4639"/>
                </a:solidFill>
                <a:latin typeface="Consolas"/>
                <a:ea typeface="Consolas"/>
                <a:cs typeface="Consolas"/>
                <a:sym typeface="Consolas"/>
              </a:rPr>
              <a:t>class="form-control" </a:t>
            </a:r>
            <a:r>
              <a:rPr lang="es-PE" sz="1100" dirty="0">
                <a:solidFill>
                  <a:schemeClr val="dk1"/>
                </a:solidFill>
                <a:latin typeface="Consolas"/>
                <a:ea typeface="Consolas"/>
                <a:cs typeface="Consolas"/>
                <a:sym typeface="Consolas"/>
              </a:rPr>
              <a:t>id="exampleFormControlInput1" placeholder="name@example.com"&gt;</a:t>
            </a:r>
            <a:endParaRPr dirty="0"/>
          </a:p>
          <a:p>
            <a:pPr marL="0" marR="0" lvl="0" indent="0" algn="l" rtl="0">
              <a:lnSpc>
                <a:spcPct val="90000"/>
              </a:lnSpc>
              <a:spcBef>
                <a:spcPts val="750"/>
              </a:spcBef>
              <a:spcAft>
                <a:spcPts val="0"/>
              </a:spcAft>
              <a:buClr>
                <a:schemeClr val="dk1"/>
              </a:buClr>
              <a:buSzPts val="1100"/>
              <a:buFont typeface="Arial"/>
              <a:buNone/>
            </a:pPr>
            <a:r>
              <a:rPr lang="es-PE" sz="1100" dirty="0">
                <a:solidFill>
                  <a:schemeClr val="dk1"/>
                </a:solidFill>
                <a:latin typeface="Consolas"/>
                <a:ea typeface="Consolas"/>
                <a:cs typeface="Consolas"/>
                <a:sym typeface="Consolas"/>
              </a:rPr>
              <a:t>&lt;/div&gt;</a:t>
            </a:r>
            <a:endParaRPr dirty="0"/>
          </a:p>
          <a:p>
            <a:pPr marL="0" marR="0" lvl="0" indent="0" algn="l" rtl="0">
              <a:lnSpc>
                <a:spcPct val="90000"/>
              </a:lnSpc>
              <a:spcBef>
                <a:spcPts val="750"/>
              </a:spcBef>
              <a:spcAft>
                <a:spcPts val="0"/>
              </a:spcAft>
              <a:buClr>
                <a:schemeClr val="dk1"/>
              </a:buClr>
              <a:buSzPts val="1100"/>
              <a:buFont typeface="Arial"/>
              <a:buNone/>
            </a:pPr>
            <a:r>
              <a:rPr lang="es-PE" sz="1100" dirty="0">
                <a:solidFill>
                  <a:schemeClr val="dk1"/>
                </a:solidFill>
                <a:latin typeface="Consolas"/>
                <a:ea typeface="Consolas"/>
                <a:cs typeface="Consolas"/>
                <a:sym typeface="Consolas"/>
              </a:rPr>
              <a:t>&lt;div class="mb-3"&gt;</a:t>
            </a:r>
            <a:endParaRPr dirty="0"/>
          </a:p>
          <a:p>
            <a:pPr marL="0" marR="0" lvl="0" indent="0" algn="l" rtl="0">
              <a:lnSpc>
                <a:spcPct val="90000"/>
              </a:lnSpc>
              <a:spcBef>
                <a:spcPts val="750"/>
              </a:spcBef>
              <a:spcAft>
                <a:spcPts val="0"/>
              </a:spcAft>
              <a:buClr>
                <a:schemeClr val="dk1"/>
              </a:buClr>
              <a:buSzPts val="1100"/>
              <a:buFont typeface="Arial"/>
              <a:buNone/>
            </a:pPr>
            <a:r>
              <a:rPr lang="es-PE" sz="1100" dirty="0">
                <a:solidFill>
                  <a:schemeClr val="dk1"/>
                </a:solidFill>
                <a:latin typeface="Consolas"/>
                <a:ea typeface="Consolas"/>
                <a:cs typeface="Consolas"/>
                <a:sym typeface="Consolas"/>
              </a:rPr>
              <a:t>  &lt;label for="exampleFormControlTextarea1" class="form-label"&gt;Example textarea&lt;/label&gt;</a:t>
            </a:r>
            <a:endParaRPr dirty="0"/>
          </a:p>
          <a:p>
            <a:pPr marL="0" marR="0" lvl="0" indent="0" algn="l" rtl="0">
              <a:lnSpc>
                <a:spcPct val="90000"/>
              </a:lnSpc>
              <a:spcBef>
                <a:spcPts val="750"/>
              </a:spcBef>
              <a:spcAft>
                <a:spcPts val="0"/>
              </a:spcAft>
              <a:buClr>
                <a:schemeClr val="dk1"/>
              </a:buClr>
              <a:buSzPts val="1100"/>
              <a:buFont typeface="Arial"/>
              <a:buNone/>
            </a:pPr>
            <a:r>
              <a:rPr lang="es-PE" sz="1100" dirty="0">
                <a:solidFill>
                  <a:schemeClr val="dk1"/>
                </a:solidFill>
                <a:latin typeface="Consolas"/>
                <a:ea typeface="Consolas"/>
                <a:cs typeface="Consolas"/>
                <a:sym typeface="Consolas"/>
              </a:rPr>
              <a:t>  &lt;textarea </a:t>
            </a:r>
            <a:r>
              <a:rPr lang="es-PE" sz="1100" dirty="0">
                <a:solidFill>
                  <a:srgbClr val="EE4639"/>
                </a:solidFill>
                <a:latin typeface="Consolas"/>
                <a:ea typeface="Consolas"/>
                <a:cs typeface="Consolas"/>
                <a:sym typeface="Consolas"/>
              </a:rPr>
              <a:t>class="form-control" </a:t>
            </a:r>
            <a:r>
              <a:rPr lang="es-PE" sz="1100" dirty="0">
                <a:solidFill>
                  <a:schemeClr val="dk1"/>
                </a:solidFill>
                <a:latin typeface="Consolas"/>
                <a:ea typeface="Consolas"/>
                <a:cs typeface="Consolas"/>
                <a:sym typeface="Consolas"/>
              </a:rPr>
              <a:t>id="exampleFormControlTextarea1" rows="3"&gt;&lt;/textarea&gt;</a:t>
            </a:r>
            <a:endParaRPr dirty="0"/>
          </a:p>
          <a:p>
            <a:pPr marL="0" marR="0" lvl="0" indent="0" algn="l" rtl="0">
              <a:lnSpc>
                <a:spcPct val="90000"/>
              </a:lnSpc>
              <a:spcBef>
                <a:spcPts val="750"/>
              </a:spcBef>
              <a:spcAft>
                <a:spcPts val="0"/>
              </a:spcAft>
              <a:buClr>
                <a:schemeClr val="dk1"/>
              </a:buClr>
              <a:buSzPts val="1100"/>
              <a:buFont typeface="Arial"/>
              <a:buNone/>
            </a:pPr>
            <a:r>
              <a:rPr lang="es-PE" sz="1100" dirty="0">
                <a:solidFill>
                  <a:schemeClr val="dk1"/>
                </a:solidFill>
                <a:latin typeface="Consolas"/>
                <a:ea typeface="Consolas"/>
                <a:cs typeface="Consolas"/>
                <a:sym typeface="Consolas"/>
              </a:rPr>
              <a:t>&lt;/div&gt;</a:t>
            </a:r>
            <a:endParaRPr dirty="0"/>
          </a:p>
        </p:txBody>
      </p:sp>
      <p:sp>
        <p:nvSpPr>
          <p:cNvPr id="6" name="Rectangle 5">
            <a:extLst>
              <a:ext uri="{FF2B5EF4-FFF2-40B4-BE49-F238E27FC236}">
                <a16:creationId xmlns:a16="http://schemas.microsoft.com/office/drawing/2014/main" id="{E99EB5B8-7290-0240-9F18-6D755226D4F7}"/>
              </a:ext>
            </a:extLst>
          </p:cNvPr>
          <p:cNvSpPr/>
          <p:nvPr/>
        </p:nvSpPr>
        <p:spPr>
          <a:xfrm>
            <a:off x="503238" y="376232"/>
            <a:ext cx="8172450"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800" dirty="0">
                <a:solidFill>
                  <a:schemeClr val="bg1">
                    <a:lumMod val="65000"/>
                  </a:schemeClr>
                </a:solidFill>
                <a:latin typeface="Calibri" panose="020F0502020204030204" pitchFamily="34" charset="0"/>
                <a:cs typeface="Calibri" panose="020F0502020204030204" pitchFamily="34" charset="0"/>
                <a:sym typeface="Calibri"/>
              </a:rPr>
              <a:t>IMPLEMENTACIÓN DE FORMULARIOS HTML DE BOOTSTRAP PARA LA BÚSQUEDA CON LISTAS DESPLEGABLES, RADIO BUTTONS Y OTROS CONTROLES EMPLEANDO JAVASCRIPT</a:t>
            </a:r>
            <a:endParaRPr lang="es-PE" sz="800" dirty="0">
              <a:solidFill>
                <a:schemeClr val="bg1">
                  <a:lumMod val="65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14"/>
          <p:cNvSpPr txBox="1"/>
          <p:nvPr/>
        </p:nvSpPr>
        <p:spPr>
          <a:xfrm>
            <a:off x="503238" y="912813"/>
            <a:ext cx="6877533" cy="569387"/>
          </a:xfrm>
          <a:prstGeom prst="rect">
            <a:avLst/>
          </a:prstGeom>
          <a:noFill/>
          <a:ln>
            <a:noFill/>
          </a:ln>
        </p:spPr>
        <p:txBody>
          <a:bodyPr spcFirstLastPara="1" wrap="square" lIns="0" tIns="0" rIns="0" bIns="0" anchor="t" anchorCtr="0">
            <a:spAutoFit/>
          </a:bodyPr>
          <a:lstStyle/>
          <a:p>
            <a:pPr marL="11725">
              <a:spcAft>
                <a:spcPts val="600"/>
              </a:spcAft>
              <a:buClr>
                <a:schemeClr val="dk1"/>
              </a:buClr>
              <a:buSzPts val="1600"/>
            </a:pPr>
            <a:r>
              <a:rPr lang="es-PE" sz="1600" b="1" dirty="0">
                <a:solidFill>
                  <a:schemeClr val="dk1"/>
                </a:solidFill>
                <a:latin typeface="Calibri"/>
                <a:ea typeface="Calibri"/>
                <a:cs typeface="Calibri"/>
                <a:sym typeface="Calibri"/>
              </a:rPr>
              <a:t>OTROS CONTROLES</a:t>
            </a:r>
            <a:endParaRPr lang="es-PE" sz="1600" dirty="0"/>
          </a:p>
          <a:p>
            <a:pPr marL="179388" marR="0" lvl="0" indent="-168275" algn="l" rtl="0">
              <a:spcBef>
                <a:spcPts val="0"/>
              </a:spcBef>
              <a:spcAft>
                <a:spcPts val="0"/>
              </a:spcAft>
              <a:buClr>
                <a:schemeClr val="dk1"/>
              </a:buClr>
              <a:buSzPts val="1600"/>
              <a:buFont typeface="Arial"/>
              <a:buChar char="•"/>
            </a:pPr>
            <a:r>
              <a:rPr lang="es-PE" sz="1600" dirty="0">
                <a:solidFill>
                  <a:schemeClr val="dk1"/>
                </a:solidFill>
                <a:latin typeface="Calibri"/>
                <a:ea typeface="Calibri"/>
                <a:cs typeface="Calibri"/>
                <a:sym typeface="Calibri"/>
              </a:rPr>
              <a:t>Para mostrar listas:</a:t>
            </a:r>
            <a:endParaRPr dirty="0"/>
          </a:p>
        </p:txBody>
      </p:sp>
      <p:sp>
        <p:nvSpPr>
          <p:cNvPr id="133" name="Google Shape;133;p14"/>
          <p:cNvSpPr txBox="1"/>
          <p:nvPr/>
        </p:nvSpPr>
        <p:spPr>
          <a:xfrm>
            <a:off x="684213" y="1637074"/>
            <a:ext cx="7003627" cy="153116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400"/>
              <a:buFont typeface="Arial"/>
              <a:buNone/>
            </a:pPr>
            <a:r>
              <a:rPr lang="es-PE" sz="1400" dirty="0">
                <a:solidFill>
                  <a:schemeClr val="dk1"/>
                </a:solidFill>
                <a:latin typeface="Consolas"/>
                <a:ea typeface="Consolas"/>
                <a:cs typeface="Consolas"/>
                <a:sym typeface="Consolas"/>
              </a:rPr>
              <a:t>&lt;select class="form-select" aria-label="Default select example"&gt;</a:t>
            </a:r>
            <a:endParaRPr dirty="0"/>
          </a:p>
          <a:p>
            <a:pPr marL="0" marR="0" lvl="0" indent="0" algn="l" rtl="0">
              <a:spcBef>
                <a:spcPts val="280"/>
              </a:spcBef>
              <a:spcAft>
                <a:spcPts val="0"/>
              </a:spcAft>
              <a:buClr>
                <a:schemeClr val="dk1"/>
              </a:buClr>
              <a:buSzPts val="1400"/>
              <a:buFont typeface="Arial"/>
              <a:buNone/>
            </a:pPr>
            <a:r>
              <a:rPr lang="es-PE" sz="1400" dirty="0">
                <a:solidFill>
                  <a:schemeClr val="dk1"/>
                </a:solidFill>
                <a:latin typeface="Consolas"/>
                <a:ea typeface="Consolas"/>
                <a:cs typeface="Consolas"/>
                <a:sym typeface="Consolas"/>
              </a:rPr>
              <a:t>  &lt;option selected&gt;Open this select menu&lt;/option&gt;</a:t>
            </a:r>
            <a:endParaRPr dirty="0"/>
          </a:p>
          <a:p>
            <a:pPr marL="0" marR="0" lvl="0" indent="0" algn="l" rtl="0">
              <a:spcBef>
                <a:spcPts val="280"/>
              </a:spcBef>
              <a:spcAft>
                <a:spcPts val="0"/>
              </a:spcAft>
              <a:buClr>
                <a:schemeClr val="dk1"/>
              </a:buClr>
              <a:buSzPts val="1400"/>
              <a:buFont typeface="Arial"/>
              <a:buNone/>
            </a:pPr>
            <a:r>
              <a:rPr lang="es-PE" sz="1400" dirty="0">
                <a:solidFill>
                  <a:schemeClr val="dk1"/>
                </a:solidFill>
                <a:latin typeface="Consolas"/>
                <a:ea typeface="Consolas"/>
                <a:cs typeface="Consolas"/>
                <a:sym typeface="Consolas"/>
              </a:rPr>
              <a:t>  &lt;option value="1"&gt;One&lt;/option&gt;</a:t>
            </a:r>
            <a:endParaRPr dirty="0"/>
          </a:p>
          <a:p>
            <a:pPr marL="0" marR="0" lvl="0" indent="0" algn="l" rtl="0">
              <a:spcBef>
                <a:spcPts val="280"/>
              </a:spcBef>
              <a:spcAft>
                <a:spcPts val="0"/>
              </a:spcAft>
              <a:buClr>
                <a:schemeClr val="dk1"/>
              </a:buClr>
              <a:buSzPts val="1400"/>
              <a:buFont typeface="Arial"/>
              <a:buNone/>
            </a:pPr>
            <a:r>
              <a:rPr lang="es-PE" sz="1400" dirty="0">
                <a:solidFill>
                  <a:schemeClr val="dk1"/>
                </a:solidFill>
                <a:latin typeface="Consolas"/>
                <a:ea typeface="Consolas"/>
                <a:cs typeface="Consolas"/>
                <a:sym typeface="Consolas"/>
              </a:rPr>
              <a:t>  &lt;option value="2"&gt;Two&lt;/option&gt;</a:t>
            </a:r>
            <a:endParaRPr dirty="0"/>
          </a:p>
          <a:p>
            <a:pPr marL="0" marR="0" lvl="0" indent="0" algn="l" rtl="0">
              <a:spcBef>
                <a:spcPts val="280"/>
              </a:spcBef>
              <a:spcAft>
                <a:spcPts val="0"/>
              </a:spcAft>
              <a:buClr>
                <a:schemeClr val="dk1"/>
              </a:buClr>
              <a:buSzPts val="1400"/>
              <a:buFont typeface="Arial"/>
              <a:buNone/>
            </a:pPr>
            <a:r>
              <a:rPr lang="es-PE" sz="1400" dirty="0">
                <a:solidFill>
                  <a:schemeClr val="dk1"/>
                </a:solidFill>
                <a:latin typeface="Consolas"/>
                <a:ea typeface="Consolas"/>
                <a:cs typeface="Consolas"/>
                <a:sym typeface="Consolas"/>
              </a:rPr>
              <a:t>  &lt;option value="3"&gt;Three&lt;/option&gt;</a:t>
            </a:r>
            <a:endParaRPr dirty="0"/>
          </a:p>
          <a:p>
            <a:pPr marL="0" marR="0" lvl="0" indent="0" algn="l" rtl="0">
              <a:spcBef>
                <a:spcPts val="280"/>
              </a:spcBef>
              <a:spcAft>
                <a:spcPts val="0"/>
              </a:spcAft>
              <a:buClr>
                <a:schemeClr val="dk1"/>
              </a:buClr>
              <a:buSzPts val="1400"/>
              <a:buFont typeface="Arial"/>
              <a:buNone/>
            </a:pPr>
            <a:r>
              <a:rPr lang="es-PE" sz="1400" dirty="0">
                <a:solidFill>
                  <a:schemeClr val="dk1"/>
                </a:solidFill>
                <a:latin typeface="Consolas"/>
                <a:ea typeface="Consolas"/>
                <a:cs typeface="Consolas"/>
                <a:sym typeface="Consolas"/>
              </a:rPr>
              <a:t>&lt;/select&gt;</a:t>
            </a:r>
            <a:endParaRPr dirty="0"/>
          </a:p>
        </p:txBody>
      </p:sp>
      <p:sp>
        <p:nvSpPr>
          <p:cNvPr id="6" name="Rectangle 5">
            <a:extLst>
              <a:ext uri="{FF2B5EF4-FFF2-40B4-BE49-F238E27FC236}">
                <a16:creationId xmlns:a16="http://schemas.microsoft.com/office/drawing/2014/main" id="{FDAE8EAE-5D5A-7B47-924C-63539FB7622F}"/>
              </a:ext>
            </a:extLst>
          </p:cNvPr>
          <p:cNvSpPr/>
          <p:nvPr/>
        </p:nvSpPr>
        <p:spPr>
          <a:xfrm>
            <a:off x="503238" y="376232"/>
            <a:ext cx="8172450"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800" dirty="0">
                <a:solidFill>
                  <a:schemeClr val="bg1">
                    <a:lumMod val="65000"/>
                  </a:schemeClr>
                </a:solidFill>
                <a:latin typeface="Calibri" panose="020F0502020204030204" pitchFamily="34" charset="0"/>
                <a:cs typeface="Calibri" panose="020F0502020204030204" pitchFamily="34" charset="0"/>
                <a:sym typeface="Calibri"/>
              </a:rPr>
              <a:t>IMPLEMENTACIÓN DE FORMULARIOS HTML DE BOOTSTRAP PARA LA BÚSQUEDA CON LISTAS DESPLEGABLES, RADIO BUTTONS Y OTROS CONTROLES EMPLEANDO JAVASCRIPT</a:t>
            </a:r>
            <a:endParaRPr lang="es-PE" sz="800" dirty="0">
              <a:solidFill>
                <a:schemeClr val="bg1">
                  <a:lumMod val="65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40" name="Google Shape;140;p15"/>
          <p:cNvSpPr txBox="1"/>
          <p:nvPr/>
        </p:nvSpPr>
        <p:spPr>
          <a:xfrm>
            <a:off x="500992" y="1333892"/>
            <a:ext cx="8176942" cy="277507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200"/>
              <a:buFont typeface="Arial"/>
              <a:buNone/>
            </a:pPr>
            <a:r>
              <a:rPr lang="es-PE" sz="1200" dirty="0">
                <a:solidFill>
                  <a:schemeClr val="dk1"/>
                </a:solidFill>
                <a:latin typeface="Consolas"/>
                <a:ea typeface="Consolas"/>
                <a:cs typeface="Consolas"/>
                <a:sym typeface="Consolas"/>
              </a:rPr>
              <a:t>&lt;div class="form-check"&gt;</a:t>
            </a:r>
            <a:endParaRPr dirty="0"/>
          </a:p>
          <a:p>
            <a:pPr marL="0" marR="0" lvl="0" indent="0" algn="l" rtl="0">
              <a:spcBef>
                <a:spcPts val="240"/>
              </a:spcBef>
              <a:spcAft>
                <a:spcPts val="0"/>
              </a:spcAft>
              <a:buClr>
                <a:schemeClr val="dk1"/>
              </a:buClr>
              <a:buSzPts val="1200"/>
              <a:buFont typeface="Arial"/>
              <a:buNone/>
            </a:pPr>
            <a:r>
              <a:rPr lang="es-PE" sz="1200" dirty="0">
                <a:solidFill>
                  <a:schemeClr val="dk1"/>
                </a:solidFill>
                <a:latin typeface="Consolas"/>
                <a:ea typeface="Consolas"/>
                <a:cs typeface="Consolas"/>
                <a:sym typeface="Consolas"/>
              </a:rPr>
              <a:t>  &lt;input class="form-check-input" </a:t>
            </a:r>
            <a:r>
              <a:rPr lang="es-PE" sz="1200" dirty="0">
                <a:solidFill>
                  <a:srgbClr val="FF0000"/>
                </a:solidFill>
                <a:latin typeface="Consolas"/>
                <a:ea typeface="Consolas"/>
                <a:cs typeface="Consolas"/>
                <a:sym typeface="Consolas"/>
              </a:rPr>
              <a:t>type="radio" </a:t>
            </a:r>
            <a:r>
              <a:rPr lang="es-PE" sz="1200" dirty="0">
                <a:solidFill>
                  <a:schemeClr val="dk1"/>
                </a:solidFill>
                <a:latin typeface="Consolas"/>
                <a:ea typeface="Consolas"/>
                <a:cs typeface="Consolas"/>
                <a:sym typeface="Consolas"/>
              </a:rPr>
              <a:t>name="flexRadioDefault" id="flexRadioDefault1"&gt;</a:t>
            </a:r>
            <a:endParaRPr dirty="0"/>
          </a:p>
          <a:p>
            <a:pPr marL="0" marR="0" lvl="0" indent="0" algn="l" rtl="0">
              <a:spcBef>
                <a:spcPts val="240"/>
              </a:spcBef>
              <a:spcAft>
                <a:spcPts val="0"/>
              </a:spcAft>
              <a:buClr>
                <a:schemeClr val="dk1"/>
              </a:buClr>
              <a:buSzPts val="1200"/>
              <a:buFont typeface="Arial"/>
              <a:buNone/>
            </a:pPr>
            <a:r>
              <a:rPr lang="es-PE" sz="1200" dirty="0">
                <a:solidFill>
                  <a:schemeClr val="dk1"/>
                </a:solidFill>
                <a:latin typeface="Consolas"/>
                <a:ea typeface="Consolas"/>
                <a:cs typeface="Consolas"/>
                <a:sym typeface="Consolas"/>
              </a:rPr>
              <a:t>  &lt;label class="form-check-label" for="flexRadioDefault1"&gt;</a:t>
            </a:r>
            <a:endParaRPr dirty="0"/>
          </a:p>
          <a:p>
            <a:pPr marL="0" marR="0" lvl="0" indent="0" algn="l" rtl="0">
              <a:spcBef>
                <a:spcPts val="240"/>
              </a:spcBef>
              <a:spcAft>
                <a:spcPts val="0"/>
              </a:spcAft>
              <a:buClr>
                <a:schemeClr val="dk1"/>
              </a:buClr>
              <a:buSzPts val="1200"/>
              <a:buFont typeface="Arial"/>
              <a:buNone/>
            </a:pPr>
            <a:r>
              <a:rPr lang="es-PE" sz="1200" dirty="0">
                <a:solidFill>
                  <a:schemeClr val="dk1"/>
                </a:solidFill>
                <a:latin typeface="Consolas"/>
                <a:ea typeface="Consolas"/>
                <a:cs typeface="Consolas"/>
                <a:sym typeface="Consolas"/>
              </a:rPr>
              <a:t>    Default radio</a:t>
            </a:r>
            <a:endParaRPr dirty="0"/>
          </a:p>
          <a:p>
            <a:pPr marL="0" marR="0" lvl="0" indent="0" algn="l" rtl="0">
              <a:spcBef>
                <a:spcPts val="240"/>
              </a:spcBef>
              <a:spcAft>
                <a:spcPts val="0"/>
              </a:spcAft>
              <a:buClr>
                <a:schemeClr val="dk1"/>
              </a:buClr>
              <a:buSzPts val="1200"/>
              <a:buFont typeface="Arial"/>
              <a:buNone/>
            </a:pPr>
            <a:r>
              <a:rPr lang="es-PE" sz="1200" dirty="0">
                <a:solidFill>
                  <a:schemeClr val="dk1"/>
                </a:solidFill>
                <a:latin typeface="Consolas"/>
                <a:ea typeface="Consolas"/>
                <a:cs typeface="Consolas"/>
                <a:sym typeface="Consolas"/>
              </a:rPr>
              <a:t>  &lt;/label&gt;</a:t>
            </a:r>
            <a:endParaRPr dirty="0"/>
          </a:p>
          <a:p>
            <a:pPr marL="0" marR="0" lvl="0" indent="0" algn="l" rtl="0">
              <a:spcBef>
                <a:spcPts val="240"/>
              </a:spcBef>
              <a:spcAft>
                <a:spcPts val="0"/>
              </a:spcAft>
              <a:buClr>
                <a:schemeClr val="dk1"/>
              </a:buClr>
              <a:buSzPts val="1200"/>
              <a:buFont typeface="Arial"/>
              <a:buNone/>
            </a:pPr>
            <a:r>
              <a:rPr lang="es-PE" sz="1200" dirty="0">
                <a:solidFill>
                  <a:schemeClr val="dk1"/>
                </a:solidFill>
                <a:latin typeface="Consolas"/>
                <a:ea typeface="Consolas"/>
                <a:cs typeface="Consolas"/>
                <a:sym typeface="Consolas"/>
              </a:rPr>
              <a:t>&lt;/div&gt;</a:t>
            </a:r>
            <a:endParaRPr dirty="0"/>
          </a:p>
          <a:p>
            <a:pPr marL="0" marR="0" lvl="0" indent="0" algn="l" rtl="0">
              <a:spcBef>
                <a:spcPts val="240"/>
              </a:spcBef>
              <a:spcAft>
                <a:spcPts val="0"/>
              </a:spcAft>
              <a:buClr>
                <a:schemeClr val="dk1"/>
              </a:buClr>
              <a:buSzPts val="1200"/>
              <a:buFont typeface="Arial"/>
              <a:buNone/>
            </a:pPr>
            <a:r>
              <a:rPr lang="es-PE" sz="1200" dirty="0">
                <a:solidFill>
                  <a:schemeClr val="dk1"/>
                </a:solidFill>
                <a:latin typeface="Consolas"/>
                <a:ea typeface="Consolas"/>
                <a:cs typeface="Consolas"/>
                <a:sym typeface="Consolas"/>
              </a:rPr>
              <a:t>&lt;div class="form-check"&gt;</a:t>
            </a:r>
            <a:endParaRPr dirty="0"/>
          </a:p>
          <a:p>
            <a:pPr marL="0" marR="0" lvl="0" indent="0" algn="l" rtl="0">
              <a:spcBef>
                <a:spcPts val="240"/>
              </a:spcBef>
              <a:spcAft>
                <a:spcPts val="0"/>
              </a:spcAft>
              <a:buClr>
                <a:schemeClr val="dk1"/>
              </a:buClr>
              <a:buSzPts val="1200"/>
              <a:buFont typeface="Arial"/>
              <a:buNone/>
            </a:pPr>
            <a:r>
              <a:rPr lang="es-PE" sz="1200" dirty="0">
                <a:solidFill>
                  <a:schemeClr val="dk1"/>
                </a:solidFill>
                <a:latin typeface="Consolas"/>
                <a:ea typeface="Consolas"/>
                <a:cs typeface="Consolas"/>
                <a:sym typeface="Consolas"/>
              </a:rPr>
              <a:t>  &lt;input class="form-check-input" </a:t>
            </a:r>
            <a:r>
              <a:rPr lang="es-PE" sz="1200" dirty="0">
                <a:solidFill>
                  <a:srgbClr val="FF0000"/>
                </a:solidFill>
                <a:latin typeface="Consolas"/>
                <a:ea typeface="Consolas"/>
                <a:cs typeface="Consolas"/>
                <a:sym typeface="Consolas"/>
              </a:rPr>
              <a:t>type="radio"</a:t>
            </a:r>
            <a:r>
              <a:rPr lang="es-PE" sz="1200" dirty="0">
                <a:solidFill>
                  <a:schemeClr val="dk1"/>
                </a:solidFill>
                <a:latin typeface="Consolas"/>
                <a:ea typeface="Consolas"/>
                <a:cs typeface="Consolas"/>
                <a:sym typeface="Consolas"/>
              </a:rPr>
              <a:t> name="flexRadioDefault" id="flexRadioDefault2" checked&gt;</a:t>
            </a:r>
            <a:endParaRPr dirty="0"/>
          </a:p>
          <a:p>
            <a:pPr marL="0" marR="0" lvl="0" indent="0" algn="l" rtl="0">
              <a:spcBef>
                <a:spcPts val="240"/>
              </a:spcBef>
              <a:spcAft>
                <a:spcPts val="0"/>
              </a:spcAft>
              <a:buClr>
                <a:schemeClr val="dk1"/>
              </a:buClr>
              <a:buSzPts val="1200"/>
              <a:buFont typeface="Arial"/>
              <a:buNone/>
            </a:pPr>
            <a:r>
              <a:rPr lang="es-PE" sz="1200" dirty="0">
                <a:solidFill>
                  <a:schemeClr val="dk1"/>
                </a:solidFill>
                <a:latin typeface="Consolas"/>
                <a:ea typeface="Consolas"/>
                <a:cs typeface="Consolas"/>
                <a:sym typeface="Consolas"/>
              </a:rPr>
              <a:t>  &lt;label class="form-check-label" for="flexRadioDefault2"&gt;</a:t>
            </a:r>
            <a:endParaRPr dirty="0"/>
          </a:p>
          <a:p>
            <a:pPr marL="0" marR="0" lvl="0" indent="0" algn="l" rtl="0">
              <a:spcBef>
                <a:spcPts val="240"/>
              </a:spcBef>
              <a:spcAft>
                <a:spcPts val="0"/>
              </a:spcAft>
              <a:buClr>
                <a:schemeClr val="dk1"/>
              </a:buClr>
              <a:buSzPts val="1200"/>
              <a:buFont typeface="Arial"/>
              <a:buNone/>
            </a:pPr>
            <a:r>
              <a:rPr lang="es-PE" sz="1200" dirty="0">
                <a:solidFill>
                  <a:schemeClr val="dk1"/>
                </a:solidFill>
                <a:latin typeface="Consolas"/>
                <a:ea typeface="Consolas"/>
                <a:cs typeface="Consolas"/>
                <a:sym typeface="Consolas"/>
              </a:rPr>
              <a:t>    Default checked radio</a:t>
            </a:r>
            <a:endParaRPr dirty="0"/>
          </a:p>
          <a:p>
            <a:pPr marL="0" marR="0" lvl="0" indent="0" algn="l" rtl="0">
              <a:spcBef>
                <a:spcPts val="240"/>
              </a:spcBef>
              <a:spcAft>
                <a:spcPts val="0"/>
              </a:spcAft>
              <a:buClr>
                <a:schemeClr val="dk1"/>
              </a:buClr>
              <a:buSzPts val="1200"/>
              <a:buFont typeface="Arial"/>
              <a:buNone/>
            </a:pPr>
            <a:r>
              <a:rPr lang="es-PE" sz="1200" dirty="0">
                <a:solidFill>
                  <a:schemeClr val="dk1"/>
                </a:solidFill>
                <a:latin typeface="Consolas"/>
                <a:ea typeface="Consolas"/>
                <a:cs typeface="Consolas"/>
                <a:sym typeface="Consolas"/>
              </a:rPr>
              <a:t>  &lt;/label&gt;</a:t>
            </a:r>
            <a:endParaRPr dirty="0"/>
          </a:p>
          <a:p>
            <a:pPr marL="0" marR="0" lvl="0" indent="0" algn="l" rtl="0">
              <a:spcBef>
                <a:spcPts val="240"/>
              </a:spcBef>
              <a:spcAft>
                <a:spcPts val="0"/>
              </a:spcAft>
              <a:buClr>
                <a:schemeClr val="dk1"/>
              </a:buClr>
              <a:buSzPts val="1200"/>
              <a:buFont typeface="Arial"/>
              <a:buNone/>
            </a:pPr>
            <a:r>
              <a:rPr lang="es-PE" sz="1200" dirty="0">
                <a:solidFill>
                  <a:schemeClr val="dk1"/>
                </a:solidFill>
                <a:latin typeface="Consolas"/>
                <a:ea typeface="Consolas"/>
                <a:cs typeface="Consolas"/>
                <a:sym typeface="Consolas"/>
              </a:rPr>
              <a:t>&lt;/div&gt;</a:t>
            </a:r>
            <a:endParaRPr sz="3200" dirty="0">
              <a:solidFill>
                <a:schemeClr val="dk1"/>
              </a:solidFill>
              <a:latin typeface="Calibri"/>
              <a:ea typeface="Calibri"/>
              <a:cs typeface="Calibri"/>
              <a:sym typeface="Calibri"/>
            </a:endParaRPr>
          </a:p>
        </p:txBody>
      </p:sp>
      <p:sp>
        <p:nvSpPr>
          <p:cNvPr id="6" name="Rectangle 5">
            <a:extLst>
              <a:ext uri="{FF2B5EF4-FFF2-40B4-BE49-F238E27FC236}">
                <a16:creationId xmlns:a16="http://schemas.microsoft.com/office/drawing/2014/main" id="{26800250-7FD2-DF40-9054-53DD55373632}"/>
              </a:ext>
            </a:extLst>
          </p:cNvPr>
          <p:cNvSpPr/>
          <p:nvPr/>
        </p:nvSpPr>
        <p:spPr>
          <a:xfrm>
            <a:off x="503238" y="376232"/>
            <a:ext cx="8172450"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800" dirty="0">
                <a:solidFill>
                  <a:schemeClr val="bg1">
                    <a:lumMod val="65000"/>
                  </a:schemeClr>
                </a:solidFill>
                <a:latin typeface="Calibri" panose="020F0502020204030204" pitchFamily="34" charset="0"/>
                <a:cs typeface="Calibri" panose="020F0502020204030204" pitchFamily="34" charset="0"/>
                <a:sym typeface="Calibri"/>
              </a:rPr>
              <a:t>IMPLEMENTACIÓN DE FORMULARIOS HTML DE BOOTSTRAP PARA LA BÚSQUEDA CON LISTAS DESPLEGABLES, RADIO BUTTONS Y OTROS CONTROLES EMPLEANDO JAVASCRIPT</a:t>
            </a:r>
            <a:endParaRPr lang="es-PE" sz="800" dirty="0">
              <a:solidFill>
                <a:schemeClr val="bg1">
                  <a:lumMod val="65000"/>
                </a:schemeClr>
              </a:solidFill>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6A12F953-53D0-8F41-81B1-939300E2A390}"/>
              </a:ext>
            </a:extLst>
          </p:cNvPr>
          <p:cNvSpPr txBox="1"/>
          <p:nvPr/>
        </p:nvSpPr>
        <p:spPr>
          <a:xfrm>
            <a:off x="503238" y="923498"/>
            <a:ext cx="4572000" cy="246221"/>
          </a:xfrm>
          <a:prstGeom prst="rect">
            <a:avLst/>
          </a:prstGeom>
          <a:noFill/>
        </p:spPr>
        <p:txBody>
          <a:bodyPr wrap="square" lIns="0" tIns="0" rIns="0" bIns="0">
            <a:spAutoFit/>
          </a:bodyPr>
          <a:lstStyle/>
          <a:p>
            <a:pPr marL="0" marR="0" lvl="0" indent="0" algn="l" rtl="0">
              <a:spcBef>
                <a:spcPts val="0"/>
              </a:spcBef>
              <a:spcAft>
                <a:spcPts val="0"/>
              </a:spcAft>
              <a:buNone/>
            </a:pPr>
            <a:r>
              <a:rPr lang="es-PE" sz="1600" b="1" dirty="0">
                <a:solidFill>
                  <a:schemeClr val="dk1"/>
                </a:solidFill>
                <a:latin typeface="Calibri"/>
                <a:ea typeface="Calibri"/>
                <a:cs typeface="Calibri"/>
                <a:sym typeface="Calibri"/>
              </a:rPr>
              <a:t>PARA MOSTRAR OPCIONES RADIO BUTTON</a:t>
            </a:r>
            <a:endParaRPr lang="es-PE"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p16"/>
          <p:cNvSpPr txBox="1"/>
          <p:nvPr/>
        </p:nvSpPr>
        <p:spPr>
          <a:xfrm>
            <a:off x="503238" y="923436"/>
            <a:ext cx="4572000" cy="24622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s-PE" sz="1600" b="1" dirty="0">
                <a:solidFill>
                  <a:schemeClr val="dk1"/>
                </a:solidFill>
                <a:latin typeface="Calibri"/>
                <a:ea typeface="Calibri"/>
                <a:cs typeface="Calibri"/>
                <a:sym typeface="Calibri"/>
              </a:rPr>
              <a:t>PROGRAMANDO PARA UN OBJETO SELECT</a:t>
            </a:r>
            <a:endParaRPr dirty="0"/>
          </a:p>
        </p:txBody>
      </p:sp>
      <p:sp>
        <p:nvSpPr>
          <p:cNvPr id="147" name="Google Shape;147;p16"/>
          <p:cNvSpPr txBox="1"/>
          <p:nvPr/>
        </p:nvSpPr>
        <p:spPr>
          <a:xfrm>
            <a:off x="503238" y="1255632"/>
            <a:ext cx="4673074" cy="276485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rgbClr val="5F497A"/>
              </a:buClr>
              <a:buSzPts val="900"/>
              <a:buFont typeface="Arial"/>
              <a:buNone/>
            </a:pPr>
            <a:r>
              <a:rPr lang="es-PE" sz="900" dirty="0">
                <a:solidFill>
                  <a:srgbClr val="5F497A"/>
                </a:solidFill>
                <a:latin typeface="Consolas"/>
                <a:ea typeface="Consolas"/>
                <a:cs typeface="Consolas"/>
                <a:sym typeface="Consolas"/>
              </a:rPr>
              <a:t>    </a:t>
            </a:r>
            <a:r>
              <a:rPr lang="es-PE" sz="900" dirty="0">
                <a:solidFill>
                  <a:srgbClr val="7150A0"/>
                </a:solidFill>
                <a:latin typeface="Consolas"/>
                <a:ea typeface="Consolas"/>
                <a:cs typeface="Consolas"/>
                <a:sym typeface="Consolas"/>
              </a:rPr>
              <a:t>&lt;select id="selectContinente"&gt;</a:t>
            </a:r>
            <a:endParaRPr dirty="0">
              <a:solidFill>
                <a:srgbClr val="7150A0"/>
              </a:solidFill>
            </a:endParaRPr>
          </a:p>
          <a:p>
            <a:pPr marL="0" marR="0" lvl="0" indent="0" algn="l" rtl="0">
              <a:spcBef>
                <a:spcPts val="180"/>
              </a:spcBef>
              <a:spcAft>
                <a:spcPts val="0"/>
              </a:spcAft>
              <a:buClr>
                <a:srgbClr val="5F497A"/>
              </a:buClr>
              <a:buSzPts val="900"/>
              <a:buFont typeface="Arial"/>
              <a:buNone/>
            </a:pPr>
            <a:r>
              <a:rPr lang="es-PE" sz="900" dirty="0">
                <a:solidFill>
                  <a:srgbClr val="7150A0"/>
                </a:solidFill>
                <a:latin typeface="Consolas"/>
                <a:ea typeface="Consolas"/>
                <a:cs typeface="Consolas"/>
                <a:sym typeface="Consolas"/>
              </a:rPr>
              <a:t>            &lt;option value=“100"&gt;América&lt;/option&gt;</a:t>
            </a:r>
            <a:endParaRPr dirty="0">
              <a:solidFill>
                <a:srgbClr val="7150A0"/>
              </a:solidFill>
            </a:endParaRPr>
          </a:p>
          <a:p>
            <a:pPr marL="0" marR="0" lvl="0" indent="0" algn="l" rtl="0">
              <a:spcBef>
                <a:spcPts val="180"/>
              </a:spcBef>
              <a:spcAft>
                <a:spcPts val="0"/>
              </a:spcAft>
              <a:buClr>
                <a:srgbClr val="5F497A"/>
              </a:buClr>
              <a:buSzPts val="900"/>
              <a:buFont typeface="Arial"/>
              <a:buNone/>
            </a:pPr>
            <a:r>
              <a:rPr lang="es-PE" sz="900" dirty="0">
                <a:solidFill>
                  <a:srgbClr val="7150A0"/>
                </a:solidFill>
                <a:latin typeface="Consolas"/>
                <a:ea typeface="Consolas"/>
                <a:cs typeface="Consolas"/>
                <a:sym typeface="Consolas"/>
              </a:rPr>
              <a:t>            &lt;option value=“200"&gt;Europa&lt;/option&gt;</a:t>
            </a:r>
            <a:endParaRPr dirty="0">
              <a:solidFill>
                <a:srgbClr val="7150A0"/>
              </a:solidFill>
            </a:endParaRPr>
          </a:p>
          <a:p>
            <a:pPr marL="0" marR="0" lvl="0" indent="0" algn="l" rtl="0">
              <a:spcBef>
                <a:spcPts val="180"/>
              </a:spcBef>
              <a:spcAft>
                <a:spcPts val="0"/>
              </a:spcAft>
              <a:buClr>
                <a:srgbClr val="5F497A"/>
              </a:buClr>
              <a:buSzPts val="900"/>
              <a:buFont typeface="Arial"/>
              <a:buNone/>
            </a:pPr>
            <a:r>
              <a:rPr lang="es-PE" sz="900" dirty="0">
                <a:solidFill>
                  <a:srgbClr val="7150A0"/>
                </a:solidFill>
                <a:latin typeface="Consolas"/>
                <a:ea typeface="Consolas"/>
                <a:cs typeface="Consolas"/>
                <a:sym typeface="Consolas"/>
              </a:rPr>
              <a:t>            &lt;option value=“300"&gt;Asia&lt;/option&gt;</a:t>
            </a:r>
            <a:endParaRPr dirty="0">
              <a:solidFill>
                <a:srgbClr val="7150A0"/>
              </a:solidFill>
            </a:endParaRPr>
          </a:p>
          <a:p>
            <a:pPr marL="0" marR="0" lvl="0" indent="0" algn="l" rtl="0">
              <a:spcBef>
                <a:spcPts val="180"/>
              </a:spcBef>
              <a:spcAft>
                <a:spcPts val="0"/>
              </a:spcAft>
              <a:buClr>
                <a:srgbClr val="5F497A"/>
              </a:buClr>
              <a:buSzPts val="900"/>
              <a:buFont typeface="Arial"/>
              <a:buNone/>
            </a:pPr>
            <a:r>
              <a:rPr lang="es-PE" sz="900" dirty="0">
                <a:solidFill>
                  <a:srgbClr val="7150A0"/>
                </a:solidFill>
                <a:latin typeface="Consolas"/>
                <a:ea typeface="Consolas"/>
                <a:cs typeface="Consolas"/>
                <a:sym typeface="Consolas"/>
              </a:rPr>
              <a:t>    &lt;/select&gt;</a:t>
            </a:r>
            <a:endParaRPr dirty="0">
              <a:solidFill>
                <a:srgbClr val="7150A0"/>
              </a:solidFill>
            </a:endParaRPr>
          </a:p>
          <a:p>
            <a:pPr marL="0" marR="0" lvl="0" indent="0" algn="l" rtl="0">
              <a:spcBef>
                <a:spcPts val="180"/>
              </a:spcBef>
              <a:spcAft>
                <a:spcPts val="0"/>
              </a:spcAft>
              <a:buClr>
                <a:schemeClr val="dk1"/>
              </a:buClr>
              <a:buSzPts val="900"/>
              <a:buFont typeface="Arial"/>
              <a:buNone/>
            </a:pPr>
            <a:r>
              <a:rPr lang="es-PE" sz="900" dirty="0">
                <a:solidFill>
                  <a:schemeClr val="dk1"/>
                </a:solidFill>
                <a:latin typeface="Consolas"/>
                <a:ea typeface="Consolas"/>
                <a:cs typeface="Consolas"/>
                <a:sym typeface="Consolas"/>
              </a:rPr>
              <a:t>    &lt;p&gt; El valor de la opción seleccionada es:</a:t>
            </a:r>
            <a:endParaRPr dirty="0"/>
          </a:p>
          <a:p>
            <a:pPr marL="0" marR="0" lvl="0" indent="0" algn="l" rtl="0">
              <a:spcBef>
                <a:spcPts val="180"/>
              </a:spcBef>
              <a:spcAft>
                <a:spcPts val="0"/>
              </a:spcAft>
              <a:buClr>
                <a:schemeClr val="dk1"/>
              </a:buClr>
              <a:buSzPts val="900"/>
              <a:buFont typeface="Arial"/>
              <a:buNone/>
            </a:pPr>
            <a:r>
              <a:rPr lang="es-PE" sz="900" dirty="0">
                <a:solidFill>
                  <a:schemeClr val="dk1"/>
                </a:solidFill>
                <a:latin typeface="Consolas"/>
                <a:ea typeface="Consolas"/>
                <a:cs typeface="Consolas"/>
                <a:sym typeface="Consolas"/>
              </a:rPr>
              <a:t>        &lt;span id=“salida"&gt;&lt;/span&gt;</a:t>
            </a:r>
            <a:endParaRPr dirty="0"/>
          </a:p>
          <a:p>
            <a:pPr marL="0" marR="0" lvl="0" indent="0" algn="l" rtl="0">
              <a:spcBef>
                <a:spcPts val="180"/>
              </a:spcBef>
              <a:spcAft>
                <a:spcPts val="0"/>
              </a:spcAft>
              <a:buClr>
                <a:schemeClr val="dk1"/>
              </a:buClr>
              <a:buSzPts val="900"/>
              <a:buFont typeface="Arial"/>
              <a:buNone/>
            </a:pPr>
            <a:r>
              <a:rPr lang="es-PE" sz="900" dirty="0">
                <a:solidFill>
                  <a:schemeClr val="dk1"/>
                </a:solidFill>
                <a:latin typeface="Consolas"/>
                <a:ea typeface="Consolas"/>
                <a:cs typeface="Consolas"/>
                <a:sym typeface="Consolas"/>
              </a:rPr>
              <a:t>    &lt;/p&gt;</a:t>
            </a:r>
            <a:endParaRPr dirty="0"/>
          </a:p>
          <a:p>
            <a:pPr marL="0" marR="0" lvl="0" indent="0" algn="l" rtl="0">
              <a:spcBef>
                <a:spcPts val="180"/>
              </a:spcBef>
              <a:spcAft>
                <a:spcPts val="0"/>
              </a:spcAft>
              <a:buClr>
                <a:schemeClr val="dk1"/>
              </a:buClr>
              <a:buSzPts val="900"/>
              <a:buFont typeface="Arial"/>
              <a:buNone/>
            </a:pPr>
            <a:r>
              <a:rPr lang="es-PE" sz="900" dirty="0">
                <a:solidFill>
                  <a:schemeClr val="dk1"/>
                </a:solidFill>
                <a:latin typeface="Consolas"/>
                <a:ea typeface="Consolas"/>
                <a:cs typeface="Consolas"/>
                <a:sym typeface="Consolas"/>
              </a:rPr>
              <a:t>    &lt;button onclick=“seleccionar()"&gt; Seleccione un continente&lt;/button&gt;</a:t>
            </a:r>
            <a:endParaRPr dirty="0"/>
          </a:p>
          <a:p>
            <a:pPr marL="0" marR="0" lvl="0" indent="0" algn="l" rtl="0">
              <a:spcBef>
                <a:spcPts val="180"/>
              </a:spcBef>
              <a:spcAft>
                <a:spcPts val="0"/>
              </a:spcAft>
              <a:buClr>
                <a:schemeClr val="dk1"/>
              </a:buClr>
              <a:buSzPts val="900"/>
              <a:buFont typeface="Arial"/>
              <a:buNone/>
            </a:pPr>
            <a:r>
              <a:rPr lang="es-PE" sz="900" dirty="0">
                <a:solidFill>
                  <a:schemeClr val="dk1"/>
                </a:solidFill>
                <a:latin typeface="Consolas"/>
                <a:ea typeface="Consolas"/>
                <a:cs typeface="Consolas"/>
                <a:sym typeface="Consolas"/>
              </a:rPr>
              <a:t>    &lt;script type="text/javascript"&gt;</a:t>
            </a:r>
            <a:endParaRPr dirty="0"/>
          </a:p>
          <a:p>
            <a:pPr marL="0" marR="0" lvl="0" indent="0" algn="l" rtl="0">
              <a:spcBef>
                <a:spcPts val="180"/>
              </a:spcBef>
              <a:spcAft>
                <a:spcPts val="0"/>
              </a:spcAft>
              <a:buClr>
                <a:schemeClr val="dk1"/>
              </a:buClr>
              <a:buSzPts val="900"/>
              <a:buFont typeface="Arial"/>
              <a:buNone/>
            </a:pPr>
            <a:r>
              <a:rPr lang="es-PE" sz="900" dirty="0">
                <a:solidFill>
                  <a:schemeClr val="dk1"/>
                </a:solidFill>
                <a:latin typeface="Consolas"/>
                <a:ea typeface="Consolas"/>
                <a:cs typeface="Consolas"/>
                <a:sym typeface="Consolas"/>
              </a:rPr>
              <a:t>        </a:t>
            </a:r>
            <a:r>
              <a:rPr lang="es-PE" sz="900" dirty="0">
                <a:solidFill>
                  <a:srgbClr val="EE4639"/>
                </a:solidFill>
                <a:latin typeface="Consolas"/>
                <a:ea typeface="Consolas"/>
                <a:cs typeface="Consolas"/>
                <a:sym typeface="Consolas"/>
              </a:rPr>
              <a:t>function seleccionar() {</a:t>
            </a:r>
            <a:endParaRPr dirty="0">
              <a:solidFill>
                <a:srgbClr val="EE4639"/>
              </a:solidFill>
            </a:endParaRPr>
          </a:p>
          <a:p>
            <a:pPr marL="0" marR="0" lvl="0" indent="0" algn="l" rtl="0">
              <a:spcBef>
                <a:spcPts val="180"/>
              </a:spcBef>
              <a:spcAft>
                <a:spcPts val="0"/>
              </a:spcAft>
              <a:buClr>
                <a:srgbClr val="C00000"/>
              </a:buClr>
              <a:buSzPts val="900"/>
              <a:buFont typeface="Arial"/>
              <a:buNone/>
            </a:pPr>
            <a:r>
              <a:rPr lang="es-PE" sz="900" dirty="0">
                <a:solidFill>
                  <a:srgbClr val="EE4639"/>
                </a:solidFill>
                <a:latin typeface="Consolas"/>
                <a:ea typeface="Consolas"/>
                <a:cs typeface="Consolas"/>
                <a:sym typeface="Consolas"/>
              </a:rPr>
              <a:t>            let lista = </a:t>
            </a:r>
            <a:endParaRPr dirty="0">
              <a:solidFill>
                <a:srgbClr val="EE4639"/>
              </a:solidFill>
            </a:endParaRPr>
          </a:p>
          <a:p>
            <a:pPr marL="0" marR="0" lvl="0" indent="0" algn="l" rtl="0">
              <a:spcBef>
                <a:spcPts val="180"/>
              </a:spcBef>
              <a:spcAft>
                <a:spcPts val="0"/>
              </a:spcAft>
              <a:buClr>
                <a:srgbClr val="C00000"/>
              </a:buClr>
              <a:buSzPts val="900"/>
              <a:buFont typeface="Arial"/>
              <a:buNone/>
            </a:pPr>
            <a:r>
              <a:rPr lang="es-PE" sz="900" dirty="0">
                <a:solidFill>
                  <a:srgbClr val="EE4639"/>
                </a:solidFill>
                <a:latin typeface="Consolas"/>
                <a:ea typeface="Consolas"/>
                <a:cs typeface="Consolas"/>
                <a:sym typeface="Consolas"/>
              </a:rPr>
              <a:t>                  document.querySelector('#selectContinente');</a:t>
            </a:r>
            <a:endParaRPr dirty="0">
              <a:solidFill>
                <a:srgbClr val="EE4639"/>
              </a:solidFill>
            </a:endParaRPr>
          </a:p>
          <a:p>
            <a:pPr marL="0" marR="0" lvl="0" indent="0" algn="l" rtl="0">
              <a:spcBef>
                <a:spcPts val="180"/>
              </a:spcBef>
              <a:spcAft>
                <a:spcPts val="0"/>
              </a:spcAft>
              <a:buClr>
                <a:srgbClr val="C00000"/>
              </a:buClr>
              <a:buSzPts val="900"/>
              <a:buFont typeface="Arial"/>
              <a:buNone/>
            </a:pPr>
            <a:r>
              <a:rPr lang="es-PE" sz="900" dirty="0">
                <a:solidFill>
                  <a:srgbClr val="EE4639"/>
                </a:solidFill>
                <a:latin typeface="Consolas"/>
                <a:ea typeface="Consolas"/>
                <a:cs typeface="Consolas"/>
                <a:sym typeface="Consolas"/>
              </a:rPr>
              <a:t>            let valor = lista.value;</a:t>
            </a:r>
            <a:endParaRPr dirty="0">
              <a:solidFill>
                <a:srgbClr val="EE4639"/>
              </a:solidFill>
            </a:endParaRPr>
          </a:p>
          <a:p>
            <a:pPr marL="0" marR="0" lvl="0" indent="0" algn="l" rtl="0">
              <a:spcBef>
                <a:spcPts val="180"/>
              </a:spcBef>
              <a:spcAft>
                <a:spcPts val="0"/>
              </a:spcAft>
              <a:buClr>
                <a:srgbClr val="C00000"/>
              </a:buClr>
              <a:buSzPts val="900"/>
              <a:buFont typeface="Arial"/>
              <a:buNone/>
            </a:pPr>
            <a:r>
              <a:rPr lang="es-PE" sz="900" dirty="0">
                <a:solidFill>
                  <a:srgbClr val="EE4639"/>
                </a:solidFill>
                <a:latin typeface="Consolas"/>
                <a:ea typeface="Consolas"/>
                <a:cs typeface="Consolas"/>
                <a:sym typeface="Consolas"/>
              </a:rPr>
              <a:t>            document.querySelector(“#salida”).textContent = valor;</a:t>
            </a:r>
            <a:endParaRPr dirty="0">
              <a:solidFill>
                <a:srgbClr val="EE4639"/>
              </a:solidFill>
            </a:endParaRPr>
          </a:p>
          <a:p>
            <a:pPr marL="0" marR="0" lvl="0" indent="0" algn="l" rtl="0">
              <a:spcBef>
                <a:spcPts val="180"/>
              </a:spcBef>
              <a:spcAft>
                <a:spcPts val="0"/>
              </a:spcAft>
              <a:buClr>
                <a:srgbClr val="C00000"/>
              </a:buClr>
              <a:buSzPts val="900"/>
              <a:buFont typeface="Arial"/>
              <a:buNone/>
            </a:pPr>
            <a:r>
              <a:rPr lang="es-PE" sz="900" dirty="0">
                <a:solidFill>
                  <a:srgbClr val="EE4639"/>
                </a:solidFill>
                <a:latin typeface="Consolas"/>
                <a:ea typeface="Consolas"/>
                <a:cs typeface="Consolas"/>
                <a:sym typeface="Consolas"/>
              </a:rPr>
              <a:t>        }</a:t>
            </a:r>
            <a:endParaRPr dirty="0">
              <a:solidFill>
                <a:srgbClr val="EE4639"/>
              </a:solidFill>
            </a:endParaRPr>
          </a:p>
          <a:p>
            <a:pPr marL="0" marR="0" lvl="0" indent="0" algn="l" rtl="0">
              <a:spcBef>
                <a:spcPts val="180"/>
              </a:spcBef>
              <a:spcAft>
                <a:spcPts val="0"/>
              </a:spcAft>
              <a:buClr>
                <a:schemeClr val="dk1"/>
              </a:buClr>
              <a:buSzPts val="900"/>
              <a:buFont typeface="Arial"/>
              <a:buNone/>
            </a:pPr>
            <a:r>
              <a:rPr lang="es-PE" sz="900" dirty="0">
                <a:solidFill>
                  <a:schemeClr val="dk1"/>
                </a:solidFill>
                <a:latin typeface="Consolas"/>
                <a:ea typeface="Consolas"/>
                <a:cs typeface="Consolas"/>
                <a:sym typeface="Consolas"/>
              </a:rPr>
              <a:t>    &lt;/script&gt;</a:t>
            </a:r>
            <a:endParaRPr dirty="0"/>
          </a:p>
        </p:txBody>
      </p:sp>
      <p:sp>
        <p:nvSpPr>
          <p:cNvPr id="5" name="Rectangle 5">
            <a:extLst>
              <a:ext uri="{FF2B5EF4-FFF2-40B4-BE49-F238E27FC236}">
                <a16:creationId xmlns:a16="http://schemas.microsoft.com/office/drawing/2014/main" id="{0C731238-A19D-DC4B-A5BE-CAB12BED08C3}"/>
              </a:ext>
            </a:extLst>
          </p:cNvPr>
          <p:cNvSpPr/>
          <p:nvPr/>
        </p:nvSpPr>
        <p:spPr>
          <a:xfrm>
            <a:off x="503238" y="376232"/>
            <a:ext cx="8172450"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800" dirty="0">
                <a:solidFill>
                  <a:schemeClr val="bg1">
                    <a:lumMod val="65000"/>
                  </a:schemeClr>
                </a:solidFill>
                <a:latin typeface="Calibri" panose="020F0502020204030204" pitchFamily="34" charset="0"/>
                <a:cs typeface="Calibri" panose="020F0502020204030204" pitchFamily="34" charset="0"/>
                <a:sym typeface="Calibri"/>
              </a:rPr>
              <a:t>IMPLEMENTACIÓN DE FORMULARIOS HTML DE BOOTSTRAP PARA LA BÚSQUEDA CON LISTAS DESPLEGABLES, RADIO BUTTONS Y OTROS CONTROLES EMPLEANDO JAVASCRIPT</a:t>
            </a:r>
            <a:endParaRPr lang="es-PE" sz="800" dirty="0">
              <a:solidFill>
                <a:schemeClr val="bg1">
                  <a:lumMod val="65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4" name="Rectángulo 3">
            <a:extLst>
              <a:ext uri="{FF2B5EF4-FFF2-40B4-BE49-F238E27FC236}">
                <a16:creationId xmlns:a16="http://schemas.microsoft.com/office/drawing/2014/main" id="{D948E5AC-120D-6E4F-9905-E7FCDD423F9A}"/>
              </a:ext>
            </a:extLst>
          </p:cNvPr>
          <p:cNvSpPr/>
          <p:nvPr/>
        </p:nvSpPr>
        <p:spPr>
          <a:xfrm>
            <a:off x="0" y="0"/>
            <a:ext cx="9144000" cy="5715000"/>
          </a:xfrm>
          <a:prstGeom prst="rect">
            <a:avLst/>
          </a:prstGeom>
          <a:solidFill>
            <a:srgbClr val="808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atin typeface="Calibri" panose="020F0502020204030204" pitchFamily="34" charset="0"/>
            </a:endParaRPr>
          </a:p>
        </p:txBody>
      </p:sp>
      <p:sp>
        <p:nvSpPr>
          <p:cNvPr id="5" name="CuadroTexto 4">
            <a:extLst>
              <a:ext uri="{FF2B5EF4-FFF2-40B4-BE49-F238E27FC236}">
                <a16:creationId xmlns:a16="http://schemas.microsoft.com/office/drawing/2014/main" id="{6D0C7EDE-DF2D-5946-B5A7-DC123693F6C8}"/>
              </a:ext>
            </a:extLst>
          </p:cNvPr>
          <p:cNvSpPr txBox="1"/>
          <p:nvPr/>
        </p:nvSpPr>
        <p:spPr>
          <a:xfrm>
            <a:off x="1008063" y="3169972"/>
            <a:ext cx="5993558" cy="997196"/>
          </a:xfrm>
          <a:prstGeom prst="rect">
            <a:avLst/>
          </a:prstGeom>
          <a:noFill/>
        </p:spPr>
        <p:txBody>
          <a:bodyPr wrap="square" lIns="0" tIns="0" rIns="0" bIns="0" rtlCol="0">
            <a:spAutoFit/>
          </a:bodyPr>
          <a:lstStyle/>
          <a:p>
            <a:pPr>
              <a:lnSpc>
                <a:spcPct val="90000"/>
              </a:lnSpc>
              <a:spcBef>
                <a:spcPts val="1000"/>
              </a:spcBef>
              <a:defRPr/>
            </a:pPr>
            <a:r>
              <a:rPr lang="es-PE" sz="2400" dirty="0">
                <a:solidFill>
                  <a:schemeClr val="bg1"/>
                </a:solidFill>
                <a:latin typeface="Graphik Regular" charset="0"/>
                <a:ea typeface="Graphik Regular" charset="0"/>
                <a:cs typeface="Graphik Regular" charset="0"/>
              </a:rPr>
              <a:t>TRASLADO DE DATOS</a:t>
            </a:r>
            <a:br>
              <a:rPr lang="es-PE" sz="2400" dirty="0">
                <a:solidFill>
                  <a:schemeClr val="bg1"/>
                </a:solidFill>
                <a:latin typeface="Graphik Regular" charset="0"/>
              </a:rPr>
            </a:br>
            <a:r>
              <a:rPr lang="es-PE" sz="2400" b="1" dirty="0">
                <a:solidFill>
                  <a:schemeClr val="bg1"/>
                </a:solidFill>
                <a:latin typeface="Graphik Bold" charset="0"/>
              </a:rPr>
              <a:t>AL SERVICIO WEB CON</a:t>
            </a:r>
            <a:br>
              <a:rPr lang="es-PE" sz="2400" dirty="0">
                <a:solidFill>
                  <a:schemeClr val="bg1"/>
                </a:solidFill>
                <a:latin typeface="Graphik Regular" charset="0"/>
              </a:rPr>
            </a:br>
            <a:r>
              <a:rPr lang="es-PE" sz="2400" b="1" dirty="0">
                <a:solidFill>
                  <a:schemeClr val="bg1"/>
                </a:solidFill>
                <a:latin typeface="Graphik Bold" charset="0"/>
                <a:ea typeface="Graphik Bold" charset="0"/>
                <a:cs typeface="Graphik Bold" charset="0"/>
              </a:rPr>
              <a:t>LA CLASE FORMDATA</a:t>
            </a:r>
          </a:p>
        </p:txBody>
      </p:sp>
      <p:pic>
        <p:nvPicPr>
          <p:cNvPr id="6" name="Imagen 5">
            <a:extLst>
              <a:ext uri="{FF2B5EF4-FFF2-40B4-BE49-F238E27FC236}">
                <a16:creationId xmlns:a16="http://schemas.microsoft.com/office/drawing/2014/main" id="{C09B7748-FBC7-3D49-9A32-089111C8FAEC}"/>
              </a:ext>
            </a:extLst>
          </p:cNvPr>
          <p:cNvPicPr>
            <a:picLocks noChangeAspect="1"/>
          </p:cNvPicPr>
          <p:nvPr/>
        </p:nvPicPr>
        <p:blipFill>
          <a:blip r:embed="rId3"/>
          <a:stretch>
            <a:fillRect/>
          </a:stretch>
        </p:blipFill>
        <p:spPr>
          <a:xfrm>
            <a:off x="1008063" y="2869612"/>
            <a:ext cx="195423" cy="2012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18"/>
          <p:cNvSpPr txBox="1"/>
          <p:nvPr/>
        </p:nvSpPr>
        <p:spPr>
          <a:xfrm>
            <a:off x="503238" y="920484"/>
            <a:ext cx="3826762" cy="2215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dk1"/>
              </a:buClr>
              <a:buSzPts val="1600"/>
              <a:buFont typeface="Calibri"/>
              <a:buNone/>
            </a:pPr>
            <a:r>
              <a:rPr lang="es-PE" sz="1600" b="1" cap="none" dirty="0">
                <a:solidFill>
                  <a:schemeClr val="dk1"/>
                </a:solidFill>
                <a:latin typeface="Calibri"/>
                <a:ea typeface="Calibri"/>
                <a:cs typeface="Calibri"/>
                <a:sym typeface="Calibri"/>
              </a:rPr>
              <a:t>LA CLASE FORMDATA</a:t>
            </a:r>
            <a:endParaRPr sz="1200" dirty="0">
              <a:solidFill>
                <a:schemeClr val="dk1"/>
              </a:solidFill>
              <a:latin typeface="Calibri"/>
              <a:ea typeface="Calibri"/>
              <a:cs typeface="Calibri"/>
              <a:sym typeface="Calibri"/>
            </a:endParaRPr>
          </a:p>
        </p:txBody>
      </p:sp>
      <p:sp>
        <p:nvSpPr>
          <p:cNvPr id="163" name="Google Shape;163;p18"/>
          <p:cNvSpPr txBox="1"/>
          <p:nvPr/>
        </p:nvSpPr>
        <p:spPr>
          <a:xfrm>
            <a:off x="1264021" y="4195626"/>
            <a:ext cx="3762568" cy="72327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400"/>
              <a:buFont typeface="Arial"/>
              <a:buNone/>
            </a:pPr>
            <a:r>
              <a:rPr lang="es-PE" sz="1400" dirty="0">
                <a:solidFill>
                  <a:schemeClr val="dk1"/>
                </a:solidFill>
                <a:latin typeface="Consolas"/>
                <a:ea typeface="Consolas"/>
                <a:cs typeface="Consolas"/>
                <a:sym typeface="Consolas"/>
              </a:rPr>
              <a:t>let formData = new FormData()</a:t>
            </a:r>
            <a:endParaRPr dirty="0"/>
          </a:p>
          <a:p>
            <a:pPr marL="0" marR="0" lvl="0" indent="0" algn="l" rtl="0">
              <a:spcBef>
                <a:spcPts val="280"/>
              </a:spcBef>
              <a:spcAft>
                <a:spcPts val="0"/>
              </a:spcAft>
              <a:buClr>
                <a:schemeClr val="dk1"/>
              </a:buClr>
              <a:buSzPts val="1400"/>
              <a:buFont typeface="Arial"/>
              <a:buNone/>
            </a:pPr>
            <a:r>
              <a:rPr lang="es-PE" sz="1400" dirty="0">
                <a:solidFill>
                  <a:schemeClr val="dk1"/>
                </a:solidFill>
                <a:latin typeface="Consolas"/>
                <a:ea typeface="Consolas"/>
                <a:cs typeface="Consolas"/>
                <a:sym typeface="Consolas"/>
              </a:rPr>
              <a:t>formData.append(“dato1", datonuevo1)</a:t>
            </a:r>
            <a:endParaRPr dirty="0"/>
          </a:p>
          <a:p>
            <a:pPr marL="0" marR="0" lvl="0" indent="0" algn="l" rtl="0">
              <a:spcBef>
                <a:spcPts val="280"/>
              </a:spcBef>
              <a:spcAft>
                <a:spcPts val="0"/>
              </a:spcAft>
              <a:buClr>
                <a:schemeClr val="dk1"/>
              </a:buClr>
              <a:buSzPts val="1400"/>
              <a:buFont typeface="Arial"/>
              <a:buNone/>
            </a:pPr>
            <a:r>
              <a:rPr lang="es-PE" sz="1400" dirty="0">
                <a:solidFill>
                  <a:schemeClr val="dk1"/>
                </a:solidFill>
                <a:latin typeface="Consolas"/>
                <a:ea typeface="Consolas"/>
                <a:cs typeface="Consolas"/>
                <a:sym typeface="Consolas"/>
              </a:rPr>
              <a:t>formData.append(“dato2", datonuevo2)</a:t>
            </a:r>
            <a:endParaRPr sz="3200" dirty="0">
              <a:solidFill>
                <a:schemeClr val="dk1"/>
              </a:solidFill>
              <a:latin typeface="Calibri"/>
              <a:ea typeface="Calibri"/>
              <a:cs typeface="Calibri"/>
              <a:sym typeface="Calibri"/>
            </a:endParaRPr>
          </a:p>
        </p:txBody>
      </p:sp>
      <p:sp>
        <p:nvSpPr>
          <p:cNvPr id="7" name="Rectangle 5">
            <a:extLst>
              <a:ext uri="{FF2B5EF4-FFF2-40B4-BE49-F238E27FC236}">
                <a16:creationId xmlns:a16="http://schemas.microsoft.com/office/drawing/2014/main" id="{95A611A2-29EE-A847-992E-FDC1D61D9923}"/>
              </a:ext>
            </a:extLst>
          </p:cNvPr>
          <p:cNvSpPr/>
          <p:nvPr/>
        </p:nvSpPr>
        <p:spPr>
          <a:xfrm>
            <a:off x="503238" y="376232"/>
            <a:ext cx="8172450"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panose="020F0502020204030204" pitchFamily="34" charset="0"/>
                <a:cs typeface="Calibri" panose="020F0502020204030204" pitchFamily="34" charset="0"/>
                <a:sym typeface="Calibri"/>
              </a:rPr>
              <a:t>TRASLADO DE DATOS AL SERVICIO WEB CON LA CLASE FORMDATA</a:t>
            </a:r>
            <a:endParaRPr lang="es-PE" sz="1000" dirty="0">
              <a:solidFill>
                <a:schemeClr val="bg1">
                  <a:lumMod val="65000"/>
                </a:schemeClr>
              </a:solidFill>
              <a:latin typeface="Calibri" panose="020F0502020204030204" pitchFamily="34" charset="0"/>
              <a:cs typeface="Calibri" panose="020F0502020204030204" pitchFamily="34" charset="0"/>
            </a:endParaRPr>
          </a:p>
        </p:txBody>
      </p:sp>
      <p:sp>
        <p:nvSpPr>
          <p:cNvPr id="8" name="Rectángulo redondeado 7">
            <a:extLst>
              <a:ext uri="{FF2B5EF4-FFF2-40B4-BE49-F238E27FC236}">
                <a16:creationId xmlns:a16="http://schemas.microsoft.com/office/drawing/2014/main" id="{3D0088E1-29AD-8B4B-9676-6F912EBAF433}"/>
              </a:ext>
            </a:extLst>
          </p:cNvPr>
          <p:cNvSpPr/>
          <p:nvPr/>
        </p:nvSpPr>
        <p:spPr>
          <a:xfrm>
            <a:off x="1264021" y="1854334"/>
            <a:ext cx="6615957" cy="2006331"/>
          </a:xfrm>
          <a:prstGeom prst="roundRect">
            <a:avLst>
              <a:gd name="adj" fmla="val 5987"/>
            </a:avLst>
          </a:prstGeom>
          <a:solidFill>
            <a:srgbClr val="00B1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atin typeface="Calibri" panose="020F0502020204030204" pitchFamily="34" charset="0"/>
            </a:endParaRPr>
          </a:p>
        </p:txBody>
      </p:sp>
      <p:pic>
        <p:nvPicPr>
          <p:cNvPr id="9" name="Imagen 8">
            <a:extLst>
              <a:ext uri="{FF2B5EF4-FFF2-40B4-BE49-F238E27FC236}">
                <a16:creationId xmlns:a16="http://schemas.microsoft.com/office/drawing/2014/main" id="{9DCB9D16-084E-9348-9240-167C6E26CFCD}"/>
              </a:ext>
            </a:extLst>
          </p:cNvPr>
          <p:cNvPicPr>
            <a:picLocks noChangeAspect="1"/>
          </p:cNvPicPr>
          <p:nvPr/>
        </p:nvPicPr>
        <p:blipFill rotWithShape="1">
          <a:blip r:embed="rId3"/>
          <a:srcRect l="30026" r="24147" b="47890"/>
          <a:stretch/>
        </p:blipFill>
        <p:spPr>
          <a:xfrm>
            <a:off x="1541932" y="1381853"/>
            <a:ext cx="546847" cy="920717"/>
          </a:xfrm>
          <a:prstGeom prst="rect">
            <a:avLst/>
          </a:prstGeom>
        </p:spPr>
      </p:pic>
      <p:sp>
        <p:nvSpPr>
          <p:cNvPr id="10" name="object 7">
            <a:extLst>
              <a:ext uri="{FF2B5EF4-FFF2-40B4-BE49-F238E27FC236}">
                <a16:creationId xmlns:a16="http://schemas.microsoft.com/office/drawing/2014/main" id="{751A25E1-F2B3-0B41-9FDB-670E14861B96}"/>
              </a:ext>
            </a:extLst>
          </p:cNvPr>
          <p:cNvSpPr txBox="1"/>
          <p:nvPr/>
        </p:nvSpPr>
        <p:spPr>
          <a:xfrm>
            <a:off x="1655758" y="2374648"/>
            <a:ext cx="5811844" cy="1261884"/>
          </a:xfrm>
          <a:prstGeom prst="rect">
            <a:avLst/>
          </a:prstGeom>
        </p:spPr>
        <p:txBody>
          <a:bodyPr vert="horz" wrap="square" lIns="0" tIns="0" rIns="0" bIns="0" rtlCol="0">
            <a:spAutoFit/>
          </a:bodyPr>
          <a:lstStyle/>
          <a:p>
            <a:pPr marL="11725" marR="0" lvl="0" algn="l" rtl="0">
              <a:spcBef>
                <a:spcPts val="0"/>
              </a:spcBef>
              <a:spcAft>
                <a:spcPts val="0"/>
              </a:spcAft>
              <a:buClr>
                <a:schemeClr val="dk1"/>
              </a:buClr>
              <a:buSzPts val="1600"/>
            </a:pPr>
            <a:r>
              <a:rPr lang="es-PE" dirty="0">
                <a:solidFill>
                  <a:schemeClr val="bg1"/>
                </a:solidFill>
                <a:latin typeface="Calibri" charset="0"/>
                <a:cs typeface="Calibri" charset="0"/>
                <a:sym typeface="Calibri"/>
              </a:rPr>
              <a:t>“Los objetos FormData permiten compilar un conjunto de pares clave/valor para enviar mediante XMLHttpRequest. Están destinados principalmente para el envío de los datos del formulario, pero se pueden utilizar de forma independiente con el fin de transmitir los datos tecleados”. </a:t>
            </a:r>
            <a:endParaRPr lang="es-PE" dirty="0">
              <a:solidFill>
                <a:schemeClr val="bg1"/>
              </a:solidFill>
              <a:latin typeface="Calibri" charset="0"/>
              <a:cs typeface="Calibri" charset="0"/>
            </a:endParaRPr>
          </a:p>
          <a:p>
            <a:endParaRPr lang="es-PE" dirty="0">
              <a:solidFill>
                <a:schemeClr val="bg1"/>
              </a:solidFill>
              <a:latin typeface="Calibri" charset="0"/>
              <a:ea typeface="Calibri" charset="0"/>
              <a:cs typeface="Calibri" charset="0"/>
            </a:endParaRPr>
          </a:p>
          <a:p>
            <a:pPr marL="0" lvl="0" indent="0" algn="r">
              <a:buFont typeface="Arial"/>
              <a:buNone/>
            </a:pPr>
            <a:r>
              <a:rPr lang="es-PE" sz="1200" b="1" dirty="0">
                <a:solidFill>
                  <a:schemeClr val="bg1"/>
                </a:solidFill>
                <a:latin typeface="Calibri" charset="0"/>
                <a:cs typeface="Calibri" charset="0"/>
                <a:sym typeface="Calibri"/>
              </a:rPr>
              <a:t>codigoexplicado.ya.co.ve</a:t>
            </a:r>
            <a:endParaRPr lang="es-PE" sz="1200" b="1" dirty="0">
              <a:solidFill>
                <a:schemeClr val="bg1"/>
              </a:solidFill>
              <a:latin typeface="Calibri" charset="0"/>
              <a:cs typeface="Calibri"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B33E139-BA73-AB45-B247-388F6CF74E0A}"/>
              </a:ext>
            </a:extLst>
          </p:cNvPr>
          <p:cNvSpPr/>
          <p:nvPr/>
        </p:nvSpPr>
        <p:spPr>
          <a:xfrm>
            <a:off x="0" y="1"/>
            <a:ext cx="9144000" cy="5715000"/>
          </a:xfrm>
          <a:prstGeom prst="rect">
            <a:avLst/>
          </a:prstGeom>
          <a:solidFill>
            <a:srgbClr val="ED4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atin typeface="Calibri" panose="020F0502020204030204" pitchFamily="34" charset="0"/>
            </a:endParaRPr>
          </a:p>
        </p:txBody>
      </p:sp>
      <p:pic>
        <p:nvPicPr>
          <p:cNvPr id="3" name="Imagen 2">
            <a:extLst>
              <a:ext uri="{FF2B5EF4-FFF2-40B4-BE49-F238E27FC236}">
                <a16:creationId xmlns:a16="http://schemas.microsoft.com/office/drawing/2014/main" id="{88D4C55B-E0F9-2746-BB9D-AA4EDEF23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46969"/>
            <a:ext cx="2072213" cy="3898064"/>
          </a:xfrm>
          <a:prstGeom prst="rect">
            <a:avLst/>
          </a:prstGeom>
        </p:spPr>
      </p:pic>
      <p:sp>
        <p:nvSpPr>
          <p:cNvPr id="4" name="Rectángulo 3">
            <a:extLst>
              <a:ext uri="{FF2B5EF4-FFF2-40B4-BE49-F238E27FC236}">
                <a16:creationId xmlns:a16="http://schemas.microsoft.com/office/drawing/2014/main" id="{125F719F-C85E-444E-82AE-BE7C69E2DD11}"/>
              </a:ext>
            </a:extLst>
          </p:cNvPr>
          <p:cNvSpPr/>
          <p:nvPr/>
        </p:nvSpPr>
        <p:spPr>
          <a:xfrm>
            <a:off x="149817" y="3724759"/>
            <a:ext cx="1037633" cy="1069383"/>
          </a:xfrm>
          <a:prstGeom prst="rect">
            <a:avLst/>
          </a:prstGeom>
          <a:solidFill>
            <a:srgbClr val="ED4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atin typeface="Calibri" panose="020F0502020204030204" pitchFamily="34" charset="0"/>
            </a:endParaRPr>
          </a:p>
        </p:txBody>
      </p:sp>
      <p:sp>
        <p:nvSpPr>
          <p:cNvPr id="5" name="CuadroTexto 4">
            <a:extLst>
              <a:ext uri="{FF2B5EF4-FFF2-40B4-BE49-F238E27FC236}">
                <a16:creationId xmlns:a16="http://schemas.microsoft.com/office/drawing/2014/main" id="{19C79E0F-5A8C-8A4B-B0BC-5A7FADC7AFF3}"/>
              </a:ext>
            </a:extLst>
          </p:cNvPr>
          <p:cNvSpPr txBox="1"/>
          <p:nvPr/>
        </p:nvSpPr>
        <p:spPr>
          <a:xfrm>
            <a:off x="2519363" y="2540738"/>
            <a:ext cx="4581728" cy="812530"/>
          </a:xfrm>
          <a:prstGeom prst="rect">
            <a:avLst/>
          </a:prstGeom>
          <a:noFill/>
        </p:spPr>
        <p:txBody>
          <a:bodyPr wrap="square" lIns="0" tIns="0" rIns="0" bIns="0" rtlCol="0">
            <a:spAutoFit/>
          </a:bodyPr>
          <a:lstStyle/>
          <a:p>
            <a:pPr>
              <a:lnSpc>
                <a:spcPct val="80000"/>
              </a:lnSpc>
            </a:pPr>
            <a:r>
              <a:rPr lang="es-ES_tradnl" sz="3300" dirty="0">
                <a:solidFill>
                  <a:schemeClr val="bg1"/>
                </a:solidFill>
                <a:latin typeface="Graphik Regular" charset="0"/>
                <a:ea typeface="Graphik Regular" charset="0"/>
                <a:cs typeface="Graphik Regular" charset="0"/>
              </a:rPr>
              <a:t>INTRODUCCIÓN</a:t>
            </a:r>
          </a:p>
          <a:p>
            <a:pPr>
              <a:lnSpc>
                <a:spcPct val="80000"/>
              </a:lnSpc>
            </a:pPr>
            <a:r>
              <a:rPr lang="es-ES_tradnl" sz="3300" b="1" dirty="0">
                <a:solidFill>
                  <a:schemeClr val="bg1"/>
                </a:solidFill>
                <a:latin typeface="Graphik Bold" charset="0"/>
                <a:ea typeface="Graphik Bold" charset="0"/>
                <a:cs typeface="Graphik Bold" charset="0"/>
              </a:rPr>
              <a:t>DE LA SESIÓN</a:t>
            </a:r>
          </a:p>
        </p:txBody>
      </p:sp>
      <p:pic>
        <p:nvPicPr>
          <p:cNvPr id="6" name="Imagen 5">
            <a:extLst>
              <a:ext uri="{FF2B5EF4-FFF2-40B4-BE49-F238E27FC236}">
                <a16:creationId xmlns:a16="http://schemas.microsoft.com/office/drawing/2014/main" id="{30B82576-2802-CA40-BEE5-E522E536EA41}"/>
              </a:ext>
            </a:extLst>
          </p:cNvPr>
          <p:cNvPicPr>
            <a:picLocks noChangeAspect="1"/>
          </p:cNvPicPr>
          <p:nvPr/>
        </p:nvPicPr>
        <p:blipFill>
          <a:blip r:embed="rId3">
            <a:alphaModFix amt="16000"/>
          </a:blip>
          <a:stretch>
            <a:fillRect/>
          </a:stretch>
        </p:blipFill>
        <p:spPr>
          <a:xfrm>
            <a:off x="334433" y="3817749"/>
            <a:ext cx="809264" cy="809264"/>
          </a:xfrm>
          <a:prstGeom prst="rect">
            <a:avLst/>
          </a:prstGeom>
        </p:spPr>
      </p:pic>
      <p:pic>
        <p:nvPicPr>
          <p:cNvPr id="7" name="Imagen 6">
            <a:extLst>
              <a:ext uri="{FF2B5EF4-FFF2-40B4-BE49-F238E27FC236}">
                <a16:creationId xmlns:a16="http://schemas.microsoft.com/office/drawing/2014/main" id="{0A9B4B29-DFC9-2944-B718-A1C9F4A6F6F8}"/>
              </a:ext>
            </a:extLst>
          </p:cNvPr>
          <p:cNvPicPr>
            <a:picLocks noChangeAspect="1"/>
          </p:cNvPicPr>
          <p:nvPr/>
        </p:nvPicPr>
        <p:blipFill>
          <a:blip r:embed="rId4"/>
          <a:stretch>
            <a:fillRect/>
          </a:stretch>
        </p:blipFill>
        <p:spPr>
          <a:xfrm>
            <a:off x="2528619" y="2194222"/>
            <a:ext cx="202176" cy="208211"/>
          </a:xfrm>
          <a:prstGeom prst="rect">
            <a:avLst/>
          </a:prstGeom>
        </p:spPr>
      </p:pic>
    </p:spTree>
    <p:extLst>
      <p:ext uri="{BB962C8B-B14F-4D97-AF65-F5344CB8AC3E}">
        <p14:creationId xmlns:p14="http://schemas.microsoft.com/office/powerpoint/2010/main" val="957611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Google Shape;169;p19"/>
          <p:cNvSpPr txBox="1"/>
          <p:nvPr/>
        </p:nvSpPr>
        <p:spPr>
          <a:xfrm>
            <a:off x="468313" y="912813"/>
            <a:ext cx="6877533" cy="569387"/>
          </a:xfrm>
          <a:prstGeom prst="rect">
            <a:avLst/>
          </a:prstGeom>
          <a:noFill/>
          <a:ln>
            <a:noFill/>
          </a:ln>
        </p:spPr>
        <p:txBody>
          <a:bodyPr spcFirstLastPara="1" wrap="square" lIns="0" tIns="0" rIns="0" bIns="0" anchor="t" anchorCtr="0">
            <a:spAutoFit/>
          </a:bodyPr>
          <a:lstStyle/>
          <a:p>
            <a:pPr marL="11725">
              <a:spcAft>
                <a:spcPts val="600"/>
              </a:spcAft>
              <a:buClr>
                <a:schemeClr val="dk1"/>
              </a:buClr>
              <a:buSzPts val="1600"/>
            </a:pPr>
            <a:r>
              <a:rPr lang="es-PE" sz="1600" b="1" cap="none" dirty="0">
                <a:solidFill>
                  <a:schemeClr val="dk1"/>
                </a:solidFill>
                <a:latin typeface="Calibri"/>
                <a:ea typeface="Calibri"/>
                <a:cs typeface="Calibri"/>
                <a:sym typeface="Calibri"/>
              </a:rPr>
              <a:t>LA CLASE FORMDATA</a:t>
            </a:r>
            <a:endParaRPr lang="es-PE" sz="1200" dirty="0">
              <a:solidFill>
                <a:schemeClr val="dk1"/>
              </a:solidFill>
              <a:latin typeface="Calibri"/>
              <a:ea typeface="Calibri"/>
              <a:cs typeface="Calibri"/>
              <a:sym typeface="Calibri"/>
            </a:endParaRPr>
          </a:p>
          <a:p>
            <a:pPr marL="227013" marR="0" lvl="0" indent="-227013" algn="l" rtl="0">
              <a:spcBef>
                <a:spcPts val="0"/>
              </a:spcBef>
              <a:spcAft>
                <a:spcPts val="0"/>
              </a:spcAft>
              <a:buClr>
                <a:schemeClr val="dk1"/>
              </a:buClr>
              <a:buSzPts val="1600"/>
              <a:buFont typeface="Arial"/>
              <a:buChar char="•"/>
            </a:pPr>
            <a:r>
              <a:rPr lang="es-PE" sz="1600" dirty="0">
                <a:solidFill>
                  <a:schemeClr val="dk1"/>
                </a:solidFill>
                <a:latin typeface="Calibri"/>
                <a:ea typeface="Calibri"/>
                <a:cs typeface="Calibri"/>
                <a:sym typeface="Calibri"/>
              </a:rPr>
              <a:t>Esta clase permite el envío de datos al servidor.</a:t>
            </a:r>
            <a:endParaRPr dirty="0"/>
          </a:p>
        </p:txBody>
      </p:sp>
      <p:sp>
        <p:nvSpPr>
          <p:cNvPr id="170" name="Google Shape;170;p19"/>
          <p:cNvSpPr txBox="1"/>
          <p:nvPr/>
        </p:nvSpPr>
        <p:spPr>
          <a:xfrm>
            <a:off x="684213" y="1642389"/>
            <a:ext cx="4953906" cy="259041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1200"/>
              <a:buFont typeface="Arial"/>
              <a:buNone/>
            </a:pPr>
            <a:r>
              <a:rPr lang="es-PE" sz="1200" dirty="0">
                <a:solidFill>
                  <a:schemeClr val="dk1"/>
                </a:solidFill>
                <a:latin typeface="Consolas"/>
                <a:ea typeface="Consolas"/>
                <a:cs typeface="Consolas"/>
                <a:sym typeface="Consolas"/>
              </a:rPr>
              <a:t>	const rutaServicio = “servicioweb.php"</a:t>
            </a:r>
            <a:endParaRPr dirty="0"/>
          </a:p>
          <a:p>
            <a:pPr marL="0" marR="0" lvl="0" indent="0" algn="l" rtl="0">
              <a:spcBef>
                <a:spcPts val="240"/>
              </a:spcBef>
              <a:spcAft>
                <a:spcPts val="0"/>
              </a:spcAft>
              <a:buClr>
                <a:schemeClr val="dk1"/>
              </a:buClr>
              <a:buSzPts val="1200"/>
              <a:buFont typeface="Arial"/>
              <a:buNone/>
            </a:pPr>
            <a:r>
              <a:rPr lang="es-PE" sz="1200" dirty="0">
                <a:solidFill>
                  <a:schemeClr val="dk1"/>
                </a:solidFill>
                <a:latin typeface="Consolas"/>
                <a:ea typeface="Consolas"/>
                <a:cs typeface="Consolas"/>
                <a:sym typeface="Consolas"/>
              </a:rPr>
              <a:t>	let formData = new FormData()</a:t>
            </a:r>
            <a:endParaRPr dirty="0"/>
          </a:p>
          <a:p>
            <a:pPr marL="0" marR="0" lvl="0" indent="0" algn="l" rtl="0">
              <a:spcBef>
                <a:spcPts val="240"/>
              </a:spcBef>
              <a:spcAft>
                <a:spcPts val="0"/>
              </a:spcAft>
              <a:buClr>
                <a:schemeClr val="dk1"/>
              </a:buClr>
              <a:buSzPts val="1200"/>
              <a:buFont typeface="Arial"/>
              <a:buNone/>
            </a:pPr>
            <a:r>
              <a:rPr lang="es-PE" sz="1200" dirty="0">
                <a:solidFill>
                  <a:schemeClr val="dk1"/>
                </a:solidFill>
                <a:latin typeface="Consolas"/>
                <a:ea typeface="Consolas"/>
                <a:cs typeface="Consolas"/>
                <a:sym typeface="Consolas"/>
              </a:rPr>
              <a:t>       formData.append(“dato1", datonuevo1)</a:t>
            </a:r>
            <a:endParaRPr dirty="0"/>
          </a:p>
          <a:p>
            <a:pPr marL="0" marR="0" lvl="0" indent="0" algn="l" rtl="0">
              <a:spcBef>
                <a:spcPts val="240"/>
              </a:spcBef>
              <a:spcAft>
                <a:spcPts val="0"/>
              </a:spcAft>
              <a:buClr>
                <a:schemeClr val="dk1"/>
              </a:buClr>
              <a:buSzPts val="1200"/>
              <a:buFont typeface="Arial"/>
              <a:buNone/>
            </a:pPr>
            <a:r>
              <a:rPr lang="es-PE" sz="1200" dirty="0">
                <a:solidFill>
                  <a:schemeClr val="dk1"/>
                </a:solidFill>
                <a:latin typeface="Consolas"/>
                <a:ea typeface="Consolas"/>
                <a:cs typeface="Consolas"/>
                <a:sym typeface="Consolas"/>
              </a:rPr>
              <a:t> 	formData.append(“dato2", datonuevo2)</a:t>
            </a:r>
            <a:endParaRPr dirty="0"/>
          </a:p>
          <a:p>
            <a:pPr marL="0" marR="0" lvl="0" indent="0" algn="l" rtl="0">
              <a:spcBef>
                <a:spcPts val="240"/>
              </a:spcBef>
              <a:spcAft>
                <a:spcPts val="0"/>
              </a:spcAft>
              <a:buClr>
                <a:schemeClr val="dk1"/>
              </a:buClr>
              <a:buSzPts val="1200"/>
              <a:buFont typeface="Arial"/>
              <a:buNone/>
            </a:pPr>
            <a:r>
              <a:rPr lang="es-PE" sz="1200" dirty="0">
                <a:solidFill>
                  <a:schemeClr val="dk1"/>
                </a:solidFill>
                <a:latin typeface="Consolas"/>
                <a:ea typeface="Consolas"/>
                <a:cs typeface="Consolas"/>
                <a:sym typeface="Consolas"/>
              </a:rPr>
              <a:t>        fetch(rutaServicio, {</a:t>
            </a:r>
            <a:endParaRPr dirty="0"/>
          </a:p>
          <a:p>
            <a:pPr marL="0" marR="0" lvl="0" indent="0" algn="l" rtl="0">
              <a:spcBef>
                <a:spcPts val="240"/>
              </a:spcBef>
              <a:spcAft>
                <a:spcPts val="0"/>
              </a:spcAft>
              <a:buClr>
                <a:schemeClr val="dk1"/>
              </a:buClr>
              <a:buSzPts val="1200"/>
              <a:buFont typeface="Arial"/>
              <a:buNone/>
            </a:pPr>
            <a:r>
              <a:rPr lang="es-PE" sz="1200" dirty="0">
                <a:solidFill>
                  <a:schemeClr val="dk1"/>
                </a:solidFill>
                <a:latin typeface="Consolas"/>
                <a:ea typeface="Consolas"/>
                <a:cs typeface="Consolas"/>
                <a:sym typeface="Consolas"/>
              </a:rPr>
              <a:t>            method: "POST",</a:t>
            </a:r>
            <a:endParaRPr dirty="0"/>
          </a:p>
          <a:p>
            <a:pPr marL="0" marR="0" lvl="0" indent="0" algn="l" rtl="0">
              <a:spcBef>
                <a:spcPts val="240"/>
              </a:spcBef>
              <a:spcAft>
                <a:spcPts val="0"/>
              </a:spcAft>
              <a:buClr>
                <a:schemeClr val="dk1"/>
              </a:buClr>
              <a:buSzPts val="1200"/>
              <a:buFont typeface="Arial"/>
              <a:buNone/>
            </a:pPr>
            <a:r>
              <a:rPr lang="es-PE" sz="1200" dirty="0">
                <a:solidFill>
                  <a:schemeClr val="dk1"/>
                </a:solidFill>
                <a:latin typeface="Consolas"/>
                <a:ea typeface="Consolas"/>
                <a:cs typeface="Consolas"/>
                <a:sym typeface="Consolas"/>
              </a:rPr>
              <a:t>            body: formData</a:t>
            </a:r>
            <a:endParaRPr dirty="0"/>
          </a:p>
          <a:p>
            <a:pPr marL="0" marR="0" lvl="0" indent="0" algn="l" rtl="0">
              <a:spcBef>
                <a:spcPts val="240"/>
              </a:spcBef>
              <a:spcAft>
                <a:spcPts val="0"/>
              </a:spcAft>
              <a:buClr>
                <a:schemeClr val="dk1"/>
              </a:buClr>
              <a:buSzPts val="1200"/>
              <a:buFont typeface="Arial"/>
              <a:buNone/>
            </a:pPr>
            <a:r>
              <a:rPr lang="es-PE" sz="1200" dirty="0">
                <a:solidFill>
                  <a:schemeClr val="dk1"/>
                </a:solidFill>
                <a:latin typeface="Consolas"/>
                <a:ea typeface="Consolas"/>
                <a:cs typeface="Consolas"/>
                <a:sym typeface="Consolas"/>
              </a:rPr>
              <a:t>        })</a:t>
            </a:r>
            <a:endParaRPr dirty="0"/>
          </a:p>
          <a:p>
            <a:pPr marL="0" marR="0" lvl="0" indent="0" algn="l" rtl="0">
              <a:spcBef>
                <a:spcPts val="240"/>
              </a:spcBef>
              <a:spcAft>
                <a:spcPts val="0"/>
              </a:spcAft>
              <a:buClr>
                <a:schemeClr val="dk1"/>
              </a:buClr>
              <a:buSzPts val="1200"/>
              <a:buFont typeface="Arial"/>
              <a:buNone/>
            </a:pPr>
            <a:r>
              <a:rPr lang="es-PE" sz="1200" dirty="0">
                <a:solidFill>
                  <a:schemeClr val="dk1"/>
                </a:solidFill>
                <a:latin typeface="Consolas"/>
                <a:ea typeface="Consolas"/>
                <a:cs typeface="Consolas"/>
                <a:sym typeface="Consolas"/>
              </a:rPr>
              <a:t>            .then(response =&gt; response.text())</a:t>
            </a:r>
            <a:endParaRPr dirty="0"/>
          </a:p>
          <a:p>
            <a:pPr marL="0" marR="0" lvl="0" indent="0" algn="l" rtl="0">
              <a:spcBef>
                <a:spcPts val="240"/>
              </a:spcBef>
              <a:spcAft>
                <a:spcPts val="0"/>
              </a:spcAft>
              <a:buClr>
                <a:schemeClr val="dk1"/>
              </a:buClr>
              <a:buSzPts val="1200"/>
              <a:buFont typeface="Arial"/>
              <a:buNone/>
            </a:pPr>
            <a:r>
              <a:rPr lang="es-PE" sz="1200" dirty="0">
                <a:solidFill>
                  <a:schemeClr val="dk1"/>
                </a:solidFill>
                <a:latin typeface="Consolas"/>
                <a:ea typeface="Consolas"/>
                <a:cs typeface="Consolas"/>
                <a:sym typeface="Consolas"/>
              </a:rPr>
              <a:t>            .then(data =&gt; {</a:t>
            </a:r>
            <a:endParaRPr dirty="0"/>
          </a:p>
          <a:p>
            <a:pPr marL="0" marR="0" lvl="0" indent="0" algn="l" rtl="0">
              <a:spcBef>
                <a:spcPts val="240"/>
              </a:spcBef>
              <a:spcAft>
                <a:spcPts val="0"/>
              </a:spcAft>
              <a:buClr>
                <a:schemeClr val="dk1"/>
              </a:buClr>
              <a:buSzPts val="1200"/>
              <a:buFont typeface="Arial"/>
              <a:buNone/>
            </a:pPr>
            <a:r>
              <a:rPr lang="es-PE" sz="1200" dirty="0">
                <a:solidFill>
                  <a:schemeClr val="dk1"/>
                </a:solidFill>
                <a:latin typeface="Consolas"/>
                <a:ea typeface="Consolas"/>
                <a:cs typeface="Consolas"/>
                <a:sym typeface="Consolas"/>
              </a:rPr>
              <a:t>		…</a:t>
            </a:r>
            <a:endParaRPr dirty="0"/>
          </a:p>
          <a:p>
            <a:pPr marL="0" marR="0" lvl="0" indent="0" algn="l" rtl="0">
              <a:spcBef>
                <a:spcPts val="240"/>
              </a:spcBef>
              <a:spcAft>
                <a:spcPts val="0"/>
              </a:spcAft>
              <a:buClr>
                <a:schemeClr val="dk1"/>
              </a:buClr>
              <a:buSzPts val="1200"/>
              <a:buFont typeface="Arial"/>
              <a:buNone/>
            </a:pPr>
            <a:r>
              <a:rPr lang="es-PE" sz="1200" dirty="0">
                <a:solidFill>
                  <a:schemeClr val="dk1"/>
                </a:solidFill>
                <a:latin typeface="Consolas"/>
                <a:ea typeface="Consolas"/>
                <a:cs typeface="Consolas"/>
                <a:sym typeface="Consolas"/>
              </a:rPr>
              <a:t>});</a:t>
            </a:r>
            <a:endParaRPr dirty="0"/>
          </a:p>
        </p:txBody>
      </p:sp>
      <p:sp>
        <p:nvSpPr>
          <p:cNvPr id="6" name="Rectangle 5">
            <a:extLst>
              <a:ext uri="{FF2B5EF4-FFF2-40B4-BE49-F238E27FC236}">
                <a16:creationId xmlns:a16="http://schemas.microsoft.com/office/drawing/2014/main" id="{B7D2D049-51DE-E649-B8B4-54536A7A9C10}"/>
              </a:ext>
            </a:extLst>
          </p:cNvPr>
          <p:cNvSpPr/>
          <p:nvPr/>
        </p:nvSpPr>
        <p:spPr>
          <a:xfrm>
            <a:off x="503238" y="376232"/>
            <a:ext cx="8172450"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panose="020F0502020204030204" pitchFamily="34" charset="0"/>
                <a:cs typeface="Calibri" panose="020F0502020204030204" pitchFamily="34" charset="0"/>
                <a:sym typeface="Calibri"/>
              </a:rPr>
              <a:t>TRASLADO DE DATOS AL SERVICIO WEB CON LA CLASE FORMDATA</a:t>
            </a:r>
            <a:endParaRPr lang="es-PE" sz="1000" dirty="0">
              <a:solidFill>
                <a:schemeClr val="bg1">
                  <a:lumMod val="65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4" name="Rectángulo 3">
            <a:extLst>
              <a:ext uri="{FF2B5EF4-FFF2-40B4-BE49-F238E27FC236}">
                <a16:creationId xmlns:a16="http://schemas.microsoft.com/office/drawing/2014/main" id="{05B59F96-3331-384A-B46E-B27E109DA16F}"/>
              </a:ext>
            </a:extLst>
          </p:cNvPr>
          <p:cNvSpPr/>
          <p:nvPr/>
        </p:nvSpPr>
        <p:spPr>
          <a:xfrm>
            <a:off x="0" y="0"/>
            <a:ext cx="9144000" cy="5715000"/>
          </a:xfrm>
          <a:prstGeom prst="rect">
            <a:avLst/>
          </a:prstGeom>
          <a:solidFill>
            <a:srgbClr val="808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atin typeface="Calibri" panose="020F0502020204030204" pitchFamily="34" charset="0"/>
            </a:endParaRPr>
          </a:p>
        </p:txBody>
      </p:sp>
      <p:sp>
        <p:nvSpPr>
          <p:cNvPr id="5" name="CuadroTexto 4">
            <a:extLst>
              <a:ext uri="{FF2B5EF4-FFF2-40B4-BE49-F238E27FC236}">
                <a16:creationId xmlns:a16="http://schemas.microsoft.com/office/drawing/2014/main" id="{D530B397-98A9-5842-B790-941F7CF5C21D}"/>
              </a:ext>
            </a:extLst>
          </p:cNvPr>
          <p:cNvSpPr txBox="1"/>
          <p:nvPr/>
        </p:nvSpPr>
        <p:spPr>
          <a:xfrm>
            <a:off x="1008063" y="3169972"/>
            <a:ext cx="5993558" cy="997196"/>
          </a:xfrm>
          <a:prstGeom prst="rect">
            <a:avLst/>
          </a:prstGeom>
          <a:noFill/>
        </p:spPr>
        <p:txBody>
          <a:bodyPr wrap="square" lIns="0" tIns="0" rIns="0" bIns="0" rtlCol="0">
            <a:spAutoFit/>
          </a:bodyPr>
          <a:lstStyle/>
          <a:p>
            <a:pPr>
              <a:lnSpc>
                <a:spcPct val="90000"/>
              </a:lnSpc>
              <a:spcBef>
                <a:spcPts val="1000"/>
              </a:spcBef>
              <a:defRPr/>
            </a:pPr>
            <a:r>
              <a:rPr lang="es-PE" sz="2400" dirty="0">
                <a:solidFill>
                  <a:schemeClr val="bg1"/>
                </a:solidFill>
                <a:latin typeface="Graphik Regular" charset="0"/>
                <a:ea typeface="Graphik Regular" charset="0"/>
                <a:cs typeface="Graphik Regular" charset="0"/>
              </a:rPr>
              <a:t>MUESTRA DE LOS DATOS</a:t>
            </a:r>
            <a:br>
              <a:rPr lang="es-PE" sz="2400" dirty="0">
                <a:solidFill>
                  <a:schemeClr val="bg1"/>
                </a:solidFill>
                <a:latin typeface="Graphik Regular" charset="0"/>
              </a:rPr>
            </a:br>
            <a:r>
              <a:rPr lang="es-PE" sz="2400" b="1" dirty="0">
                <a:solidFill>
                  <a:schemeClr val="bg1"/>
                </a:solidFill>
                <a:latin typeface="Graphik Bold" charset="0"/>
              </a:rPr>
              <a:t>EN UNA TABLA HTML</a:t>
            </a:r>
            <a:br>
              <a:rPr lang="es-PE" sz="2400" dirty="0">
                <a:solidFill>
                  <a:schemeClr val="bg1"/>
                </a:solidFill>
                <a:latin typeface="Graphik Regular" charset="0"/>
              </a:rPr>
            </a:br>
            <a:r>
              <a:rPr lang="es-PE" sz="2400" b="1" dirty="0">
                <a:solidFill>
                  <a:schemeClr val="bg1"/>
                </a:solidFill>
                <a:latin typeface="Graphik Bold" charset="0"/>
                <a:ea typeface="Graphik Bold" charset="0"/>
                <a:cs typeface="Graphik Bold" charset="0"/>
              </a:rPr>
              <a:t>DE BOOTSTRAP</a:t>
            </a:r>
          </a:p>
        </p:txBody>
      </p:sp>
      <p:pic>
        <p:nvPicPr>
          <p:cNvPr id="6" name="Imagen 5">
            <a:extLst>
              <a:ext uri="{FF2B5EF4-FFF2-40B4-BE49-F238E27FC236}">
                <a16:creationId xmlns:a16="http://schemas.microsoft.com/office/drawing/2014/main" id="{E8F497CC-6336-4949-BE69-35F04D96775E}"/>
              </a:ext>
            </a:extLst>
          </p:cNvPr>
          <p:cNvPicPr>
            <a:picLocks noChangeAspect="1"/>
          </p:cNvPicPr>
          <p:nvPr/>
        </p:nvPicPr>
        <p:blipFill>
          <a:blip r:embed="rId3"/>
          <a:stretch>
            <a:fillRect/>
          </a:stretch>
        </p:blipFill>
        <p:spPr>
          <a:xfrm>
            <a:off x="1008063" y="2869612"/>
            <a:ext cx="195423" cy="2012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4" name="Google Shape;184;p21"/>
          <p:cNvSpPr txBox="1"/>
          <p:nvPr/>
        </p:nvSpPr>
        <p:spPr>
          <a:xfrm>
            <a:off x="503238" y="912813"/>
            <a:ext cx="8172450" cy="828432"/>
          </a:xfrm>
          <a:prstGeom prst="rect">
            <a:avLst/>
          </a:prstGeom>
          <a:noFill/>
          <a:ln>
            <a:noFill/>
          </a:ln>
        </p:spPr>
        <p:txBody>
          <a:bodyPr spcFirstLastPara="1" wrap="square" lIns="0" tIns="0" rIns="0" bIns="0" anchor="t" anchorCtr="0">
            <a:spAutoFit/>
          </a:bodyPr>
          <a:lstStyle/>
          <a:p>
            <a:pPr marL="11725">
              <a:spcAft>
                <a:spcPts val="700"/>
              </a:spcAft>
              <a:buClr>
                <a:schemeClr val="dk1"/>
              </a:buClr>
              <a:buSzPts val="1600"/>
            </a:pPr>
            <a:r>
              <a:rPr lang="es-PE" sz="1600" b="1" dirty="0">
                <a:solidFill>
                  <a:schemeClr val="dk1"/>
                </a:solidFill>
                <a:latin typeface="Calibri"/>
                <a:ea typeface="Calibri"/>
                <a:cs typeface="Calibri"/>
                <a:sym typeface="Calibri"/>
              </a:rPr>
              <a:t>MOSTRANDO DATOS EN UNA TABLA</a:t>
            </a:r>
            <a:endParaRPr lang="es-PE" sz="1600" dirty="0"/>
          </a:p>
          <a:p>
            <a:pPr marL="179388" marR="0" lvl="0" indent="-168275" algn="l" rtl="0">
              <a:spcBef>
                <a:spcPts val="0"/>
              </a:spcBef>
              <a:spcAft>
                <a:spcPts val="0"/>
              </a:spcAft>
              <a:buClr>
                <a:schemeClr val="dk1"/>
              </a:buClr>
              <a:buSzPts val="1600"/>
              <a:buFont typeface="Arial"/>
              <a:buChar char="•"/>
            </a:pPr>
            <a:r>
              <a:rPr lang="es-PE" sz="1600" dirty="0">
                <a:solidFill>
                  <a:schemeClr val="dk1"/>
                </a:solidFill>
                <a:latin typeface="Calibri"/>
                <a:ea typeface="Calibri"/>
                <a:cs typeface="Calibri"/>
                <a:sym typeface="Calibri"/>
              </a:rPr>
              <a:t>Empleando controles de html como listas o radiobuttons se eligen diversos criterios de filtro para mostrar los datos en una tabla.</a:t>
            </a:r>
            <a:endParaRPr dirty="0"/>
          </a:p>
        </p:txBody>
      </p:sp>
      <p:sp>
        <p:nvSpPr>
          <p:cNvPr id="6" name="Rectangle 5">
            <a:extLst>
              <a:ext uri="{FF2B5EF4-FFF2-40B4-BE49-F238E27FC236}">
                <a16:creationId xmlns:a16="http://schemas.microsoft.com/office/drawing/2014/main" id="{E45B3DA8-B519-5344-8832-5CEC7B5707C6}"/>
              </a:ext>
            </a:extLst>
          </p:cNvPr>
          <p:cNvSpPr/>
          <p:nvPr/>
        </p:nvSpPr>
        <p:spPr>
          <a:xfrm>
            <a:off x="503238" y="376232"/>
            <a:ext cx="8172450"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panose="020F0502020204030204" pitchFamily="34" charset="0"/>
                <a:cs typeface="Calibri" panose="020F0502020204030204" pitchFamily="34" charset="0"/>
                <a:sym typeface="Calibri"/>
              </a:rPr>
              <a:t>MUESTRA DE LOS DATOS EN UNA TABLA HTML DE BOOTSTRAP</a:t>
            </a:r>
            <a:endParaRPr lang="es-PE" sz="1000" dirty="0">
              <a:solidFill>
                <a:schemeClr val="bg1">
                  <a:lumMod val="65000"/>
                </a:schemeClr>
              </a:solidFill>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C30E6984-0D72-2444-BFBE-86B40A8EE0F9}"/>
              </a:ext>
            </a:extLst>
          </p:cNvPr>
          <p:cNvPicPr>
            <a:picLocks noChangeAspect="1"/>
          </p:cNvPicPr>
          <p:nvPr/>
        </p:nvPicPr>
        <p:blipFill>
          <a:blip r:embed="rId3"/>
          <a:stretch>
            <a:fillRect/>
          </a:stretch>
        </p:blipFill>
        <p:spPr>
          <a:xfrm>
            <a:off x="1669226" y="2087283"/>
            <a:ext cx="5805548" cy="2054412"/>
          </a:xfrm>
          <a:prstGeom prst="rect">
            <a:avLst/>
          </a:prstGeom>
          <a:ln w="12700">
            <a:solidFill>
              <a:schemeClr val="bg1">
                <a:lumMod val="75000"/>
              </a:schemeClr>
            </a:solid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169C789-2AE8-2947-8A24-A3170BCEE07B}"/>
              </a:ext>
            </a:extLst>
          </p:cNvPr>
          <p:cNvSpPr/>
          <p:nvPr/>
        </p:nvSpPr>
        <p:spPr>
          <a:xfrm>
            <a:off x="0" y="0"/>
            <a:ext cx="9144000" cy="5715000"/>
          </a:xfrm>
          <a:prstGeom prst="rect">
            <a:avLst/>
          </a:prstGeom>
          <a:solidFill>
            <a:srgbClr val="654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atin typeface="Calibri" panose="020F0502020204030204" pitchFamily="34" charset="0"/>
            </a:endParaRPr>
          </a:p>
        </p:txBody>
      </p:sp>
      <p:grpSp>
        <p:nvGrpSpPr>
          <p:cNvPr id="3" name="Grupo 2">
            <a:extLst>
              <a:ext uri="{FF2B5EF4-FFF2-40B4-BE49-F238E27FC236}">
                <a16:creationId xmlns:a16="http://schemas.microsoft.com/office/drawing/2014/main" id="{4FDE3F5B-C447-104B-9822-5F524A942252}"/>
              </a:ext>
            </a:extLst>
          </p:cNvPr>
          <p:cNvGrpSpPr/>
          <p:nvPr/>
        </p:nvGrpSpPr>
        <p:grpSpPr>
          <a:xfrm>
            <a:off x="2506315" y="2194222"/>
            <a:ext cx="4581728" cy="1326557"/>
            <a:chOff x="2403187" y="2211377"/>
            <a:chExt cx="4581728" cy="1326557"/>
          </a:xfrm>
        </p:grpSpPr>
        <p:sp>
          <p:nvSpPr>
            <p:cNvPr id="4" name="CuadroTexto 3">
              <a:extLst>
                <a:ext uri="{FF2B5EF4-FFF2-40B4-BE49-F238E27FC236}">
                  <a16:creationId xmlns:a16="http://schemas.microsoft.com/office/drawing/2014/main" id="{823C8D8A-9ADC-2B47-A9AF-5E014EDF4CFC}"/>
                </a:ext>
              </a:extLst>
            </p:cNvPr>
            <p:cNvSpPr txBox="1"/>
            <p:nvPr/>
          </p:nvSpPr>
          <p:spPr>
            <a:xfrm>
              <a:off x="2403187" y="2540738"/>
              <a:ext cx="4581728" cy="997196"/>
            </a:xfrm>
            <a:prstGeom prst="rect">
              <a:avLst/>
            </a:prstGeom>
            <a:noFill/>
          </p:spPr>
          <p:txBody>
            <a:bodyPr wrap="square" lIns="0" tIns="0" rIns="0" bIns="0" rtlCol="0">
              <a:spAutoFit/>
            </a:bodyPr>
            <a:lstStyle/>
            <a:p>
              <a:pPr>
                <a:lnSpc>
                  <a:spcPct val="90000"/>
                </a:lnSpc>
              </a:pPr>
              <a:r>
                <a:rPr lang="es-ES_tradnl" sz="3600" dirty="0">
                  <a:solidFill>
                    <a:schemeClr val="bg1"/>
                  </a:solidFill>
                  <a:latin typeface="Graphik Regular" charset="0"/>
                  <a:ea typeface="Graphik Regular" charset="0"/>
                  <a:cs typeface="Graphik Regular" charset="0"/>
                </a:rPr>
                <a:t>CONCLUSIONES</a:t>
              </a:r>
              <a:br>
                <a:rPr lang="es-ES_tradnl" sz="3600" dirty="0">
                  <a:solidFill>
                    <a:schemeClr val="bg1"/>
                  </a:solidFill>
                  <a:latin typeface="Graphik Regular" charset="0"/>
                  <a:ea typeface="Graphik Regular" charset="0"/>
                  <a:cs typeface="Graphik Regular" charset="0"/>
                </a:rPr>
              </a:br>
              <a:r>
                <a:rPr lang="es-ES_tradnl" sz="3600" b="1" dirty="0">
                  <a:solidFill>
                    <a:schemeClr val="bg1"/>
                  </a:solidFill>
                  <a:latin typeface="Graphik Bold" charset="0"/>
                  <a:ea typeface="Graphik Bold" charset="0"/>
                  <a:cs typeface="Graphik Bold" charset="0"/>
                </a:rPr>
                <a:t>MÁS REFERENCIAS</a:t>
              </a:r>
            </a:p>
          </p:txBody>
        </p:sp>
        <p:pic>
          <p:nvPicPr>
            <p:cNvPr id="5" name="Imagen 4">
              <a:extLst>
                <a:ext uri="{FF2B5EF4-FFF2-40B4-BE49-F238E27FC236}">
                  <a16:creationId xmlns:a16="http://schemas.microsoft.com/office/drawing/2014/main" id="{15273F58-908E-D640-999F-EB9222D5FC4E}"/>
                </a:ext>
              </a:extLst>
            </p:cNvPr>
            <p:cNvPicPr>
              <a:picLocks noChangeAspect="1"/>
            </p:cNvPicPr>
            <p:nvPr/>
          </p:nvPicPr>
          <p:blipFill>
            <a:blip r:embed="rId2"/>
            <a:stretch>
              <a:fillRect/>
            </a:stretch>
          </p:blipFill>
          <p:spPr>
            <a:xfrm>
              <a:off x="2425491" y="2211377"/>
              <a:ext cx="202176" cy="208211"/>
            </a:xfrm>
            <a:prstGeom prst="rect">
              <a:avLst/>
            </a:prstGeom>
          </p:spPr>
        </p:pic>
      </p:grpSp>
      <p:pic>
        <p:nvPicPr>
          <p:cNvPr id="6" name="Imagen 5">
            <a:extLst>
              <a:ext uri="{FF2B5EF4-FFF2-40B4-BE49-F238E27FC236}">
                <a16:creationId xmlns:a16="http://schemas.microsoft.com/office/drawing/2014/main" id="{B461FEE5-C2E9-EE46-A525-55B6584FC5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3" y="946969"/>
            <a:ext cx="2072214" cy="3898064"/>
          </a:xfrm>
          <a:prstGeom prst="rect">
            <a:avLst/>
          </a:prstGeom>
        </p:spPr>
      </p:pic>
    </p:spTree>
    <p:extLst>
      <p:ext uri="{BB962C8B-B14F-4D97-AF65-F5344CB8AC3E}">
        <p14:creationId xmlns:p14="http://schemas.microsoft.com/office/powerpoint/2010/main" val="4272530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5" name="Rectángulo 4">
            <a:extLst>
              <a:ext uri="{FF2B5EF4-FFF2-40B4-BE49-F238E27FC236}">
                <a16:creationId xmlns:a16="http://schemas.microsoft.com/office/drawing/2014/main" id="{C1B655AD-1655-B24F-BBD0-D48F72F39047}"/>
              </a:ext>
            </a:extLst>
          </p:cNvPr>
          <p:cNvSpPr/>
          <p:nvPr/>
        </p:nvSpPr>
        <p:spPr>
          <a:xfrm>
            <a:off x="301556" y="5321030"/>
            <a:ext cx="8453337" cy="2918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atin typeface="Calibri" panose="020F0502020204030204" pitchFamily="34" charset="0"/>
            </a:endParaRPr>
          </a:p>
        </p:txBody>
      </p:sp>
      <p:sp>
        <p:nvSpPr>
          <p:cNvPr id="6" name="object 7">
            <a:extLst>
              <a:ext uri="{FF2B5EF4-FFF2-40B4-BE49-F238E27FC236}">
                <a16:creationId xmlns:a16="http://schemas.microsoft.com/office/drawing/2014/main" id="{14E16895-B7FE-834E-AC73-52D3EA45F3BE}"/>
              </a:ext>
            </a:extLst>
          </p:cNvPr>
          <p:cNvSpPr txBox="1"/>
          <p:nvPr/>
        </p:nvSpPr>
        <p:spPr>
          <a:xfrm>
            <a:off x="1279545" y="912813"/>
            <a:ext cx="5705454" cy="646331"/>
          </a:xfrm>
          <a:prstGeom prst="rect">
            <a:avLst/>
          </a:prstGeom>
        </p:spPr>
        <p:txBody>
          <a:bodyPr vert="horz" wrap="square" lIns="0" tIns="0" rIns="0" bIns="0" rtlCol="0">
            <a:spAutoFit/>
          </a:bodyPr>
          <a:lstStyle/>
          <a:p>
            <a:pPr marR="0" lvl="0" algn="l" rtl="0">
              <a:spcBef>
                <a:spcPts val="0"/>
              </a:spcBef>
              <a:spcAft>
                <a:spcPts val="0"/>
              </a:spcAft>
              <a:buClr>
                <a:srgbClr val="FFFFFF"/>
              </a:buClr>
              <a:buSzPts val="1700"/>
            </a:pPr>
            <a:r>
              <a:rPr lang="es-PE" sz="1400" dirty="0">
                <a:solidFill>
                  <a:schemeClr val="tx1"/>
                </a:solidFill>
                <a:latin typeface="Calibri"/>
                <a:ea typeface="Calibri"/>
                <a:cs typeface="Calibri"/>
                <a:sym typeface="Calibri"/>
              </a:rPr>
              <a:t>Para mayor facilidad del usuario en la búsqueda de datos, se implementan, a través de controles html de formulario como listas, radio buttons, entre otros, diversos criterios para filtrar datos y mostrarlos en una tabla.</a:t>
            </a:r>
          </a:p>
        </p:txBody>
      </p:sp>
      <p:pic>
        <p:nvPicPr>
          <p:cNvPr id="7" name="Imagen 6">
            <a:extLst>
              <a:ext uri="{FF2B5EF4-FFF2-40B4-BE49-F238E27FC236}">
                <a16:creationId xmlns:a16="http://schemas.microsoft.com/office/drawing/2014/main" id="{B005B2E1-8F09-7240-BA0B-B57E45543A9E}"/>
              </a:ext>
            </a:extLst>
          </p:cNvPr>
          <p:cNvPicPr>
            <a:picLocks noChangeAspect="1"/>
          </p:cNvPicPr>
          <p:nvPr/>
        </p:nvPicPr>
        <p:blipFill>
          <a:blip r:embed="rId3"/>
          <a:stretch>
            <a:fillRect/>
          </a:stretch>
        </p:blipFill>
        <p:spPr>
          <a:xfrm>
            <a:off x="1011260" y="954885"/>
            <a:ext cx="114138" cy="117546"/>
          </a:xfrm>
          <a:prstGeom prst="rect">
            <a:avLst/>
          </a:prstGeom>
        </p:spPr>
      </p:pic>
      <p:pic>
        <p:nvPicPr>
          <p:cNvPr id="10" name="Imagen 9">
            <a:extLst>
              <a:ext uri="{FF2B5EF4-FFF2-40B4-BE49-F238E27FC236}">
                <a16:creationId xmlns:a16="http://schemas.microsoft.com/office/drawing/2014/main" id="{72CB7E2D-5445-AF42-993C-DCF5C5A1E810}"/>
              </a:ext>
            </a:extLst>
          </p:cNvPr>
          <p:cNvPicPr>
            <a:picLocks noChangeAspect="1"/>
          </p:cNvPicPr>
          <p:nvPr/>
        </p:nvPicPr>
        <p:blipFill>
          <a:blip r:embed="rId4">
            <a:alphaModFix amt="42000"/>
            <a:extLst>
              <a:ext uri="{28A0092B-C50C-407E-A947-70E740481C1C}">
                <a14:useLocalDpi xmlns:a14="http://schemas.microsoft.com/office/drawing/2010/main" val="0"/>
              </a:ext>
            </a:extLst>
          </a:blip>
          <a:stretch>
            <a:fillRect/>
          </a:stretch>
        </p:blipFill>
        <p:spPr>
          <a:xfrm>
            <a:off x="6984999" y="3048772"/>
            <a:ext cx="1690689" cy="2185216"/>
          </a:xfrm>
          <a:prstGeom prst="rect">
            <a:avLst/>
          </a:prstGeom>
        </p:spPr>
      </p:pic>
      <p:sp>
        <p:nvSpPr>
          <p:cNvPr id="11" name="Rectangle 5">
            <a:extLst>
              <a:ext uri="{FF2B5EF4-FFF2-40B4-BE49-F238E27FC236}">
                <a16:creationId xmlns:a16="http://schemas.microsoft.com/office/drawing/2014/main" id="{D9E7F099-B521-2240-A099-42CA0F25B7FF}"/>
              </a:ext>
            </a:extLst>
          </p:cNvPr>
          <p:cNvSpPr/>
          <p:nvPr/>
        </p:nvSpPr>
        <p:spPr>
          <a:xfrm>
            <a:off x="503238" y="376836"/>
            <a:ext cx="2430462"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charset="0"/>
                <a:ea typeface="Calibri" charset="0"/>
                <a:cs typeface="Calibri" charset="0"/>
              </a:rPr>
              <a:t>CONCLUSIONES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0C9BB531-0821-4344-8B30-34938B17EF47}"/>
              </a:ext>
            </a:extLst>
          </p:cNvPr>
          <p:cNvSpPr/>
          <p:nvPr/>
        </p:nvSpPr>
        <p:spPr>
          <a:xfrm>
            <a:off x="0" y="0"/>
            <a:ext cx="9144000" cy="5715000"/>
          </a:xfrm>
          <a:prstGeom prst="rect">
            <a:avLst/>
          </a:prstGeom>
          <a:solidFill>
            <a:srgbClr val="808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atin typeface="Calibri" panose="020F0502020204030204" pitchFamily="34" charset="0"/>
            </a:endParaRPr>
          </a:p>
        </p:txBody>
      </p:sp>
      <p:pic>
        <p:nvPicPr>
          <p:cNvPr id="3" name="Imagen 2">
            <a:extLst>
              <a:ext uri="{FF2B5EF4-FFF2-40B4-BE49-F238E27FC236}">
                <a16:creationId xmlns:a16="http://schemas.microsoft.com/office/drawing/2014/main" id="{22A4C059-A4C9-384E-9C3B-FC109009A64D}"/>
              </a:ext>
            </a:extLst>
          </p:cNvPr>
          <p:cNvPicPr>
            <a:picLocks noChangeAspect="1"/>
          </p:cNvPicPr>
          <p:nvPr/>
        </p:nvPicPr>
        <p:blipFill>
          <a:blip r:embed="rId2"/>
          <a:stretch>
            <a:fillRect/>
          </a:stretch>
        </p:blipFill>
        <p:spPr>
          <a:xfrm>
            <a:off x="3924199" y="2666298"/>
            <a:ext cx="1295601" cy="386803"/>
          </a:xfrm>
          <a:prstGeom prst="rect">
            <a:avLst/>
          </a:prstGeom>
        </p:spPr>
      </p:pic>
    </p:spTree>
    <p:extLst>
      <p:ext uri="{BB962C8B-B14F-4D97-AF65-F5344CB8AC3E}">
        <p14:creationId xmlns:p14="http://schemas.microsoft.com/office/powerpoint/2010/main" val="2921752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5" name="Rectángulo 4">
            <a:extLst>
              <a:ext uri="{FF2B5EF4-FFF2-40B4-BE49-F238E27FC236}">
                <a16:creationId xmlns:a16="http://schemas.microsoft.com/office/drawing/2014/main" id="{AD9C8717-0835-694E-B085-DCAD3D6FD267}"/>
              </a:ext>
            </a:extLst>
          </p:cNvPr>
          <p:cNvSpPr/>
          <p:nvPr/>
        </p:nvSpPr>
        <p:spPr>
          <a:xfrm>
            <a:off x="6918960" y="5364480"/>
            <a:ext cx="2133600" cy="2244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atin typeface="Calibri" panose="020F0502020204030204" pitchFamily="34" charset="0"/>
            </a:endParaRPr>
          </a:p>
        </p:txBody>
      </p:sp>
      <p:sp>
        <p:nvSpPr>
          <p:cNvPr id="6" name="object 7">
            <a:extLst>
              <a:ext uri="{FF2B5EF4-FFF2-40B4-BE49-F238E27FC236}">
                <a16:creationId xmlns:a16="http://schemas.microsoft.com/office/drawing/2014/main" id="{89EF7729-12CB-4E45-BC29-EA0A8C81744F}"/>
              </a:ext>
            </a:extLst>
          </p:cNvPr>
          <p:cNvSpPr txBox="1"/>
          <p:nvPr/>
        </p:nvSpPr>
        <p:spPr>
          <a:xfrm>
            <a:off x="1282298" y="918372"/>
            <a:ext cx="5521727" cy="2563779"/>
          </a:xfrm>
          <a:prstGeom prst="rect">
            <a:avLst/>
          </a:prstGeom>
        </p:spPr>
        <p:txBody>
          <a:bodyPr vert="horz" wrap="square" lIns="0" tIns="0" rIns="0" bIns="0" rtlCol="0">
            <a:spAutoFit/>
          </a:bodyPr>
          <a:lstStyle/>
          <a:p>
            <a:pPr marR="0" lvl="0" algn="l" rtl="0">
              <a:spcBef>
                <a:spcPts val="0"/>
              </a:spcBef>
              <a:spcAft>
                <a:spcPts val="0"/>
              </a:spcAft>
              <a:buClr>
                <a:schemeClr val="dk1"/>
              </a:buClr>
              <a:buSzPts val="1600"/>
            </a:pPr>
            <a:r>
              <a:rPr lang="es-PE" dirty="0">
                <a:solidFill>
                  <a:schemeClr val="dk1"/>
                </a:solidFill>
                <a:latin typeface="Calibri"/>
                <a:ea typeface="Calibri"/>
                <a:cs typeface="Calibri"/>
                <a:sym typeface="Calibri"/>
              </a:rPr>
              <a:t>En diversas aplicaciones web se muestran herramientas avanzadas de búsqueda, que permiten al usuario fácilmente encontrar la información que requiere. Estas herramientas proveen de uno o varios criterios de búsqueda. A través de SQL se pueden usar operadores lógicos que permiten implementar la funcionalidad antes indicada.</a:t>
            </a:r>
            <a:endParaRPr lang="es-PE" dirty="0"/>
          </a:p>
          <a:p>
            <a:pPr>
              <a:lnSpc>
                <a:spcPct val="90000"/>
              </a:lnSpc>
              <a:spcBef>
                <a:spcPts val="0"/>
              </a:spcBef>
              <a:buClr>
                <a:schemeClr val="dk1"/>
              </a:buClr>
              <a:buSzPts val="1600"/>
            </a:pPr>
            <a:endParaRPr lang="es-PE" sz="1400" dirty="0">
              <a:latin typeface="Calibri" panose="020F0502020204030204" pitchFamily="34" charset="0"/>
              <a:cs typeface="Calibri" panose="020F0502020204030204" pitchFamily="34" charset="0"/>
            </a:endParaRPr>
          </a:p>
          <a:p>
            <a:pPr marL="11725" marR="0" lvl="0" algn="l" rtl="0">
              <a:spcBef>
                <a:spcPts val="0"/>
              </a:spcBef>
              <a:spcAft>
                <a:spcPts val="0"/>
              </a:spcAft>
              <a:buClr>
                <a:schemeClr val="dk1"/>
              </a:buClr>
              <a:buSzPts val="1600"/>
            </a:pPr>
            <a:r>
              <a:rPr lang="es-PE" sz="1400" dirty="0">
                <a:solidFill>
                  <a:schemeClr val="dk1"/>
                </a:solidFill>
                <a:latin typeface="Calibri"/>
                <a:ea typeface="Calibri"/>
                <a:cs typeface="Calibri"/>
                <a:sym typeface="Calibri"/>
              </a:rPr>
              <a:t>En esta sesión:</a:t>
            </a:r>
            <a:endParaRPr lang="es-PE" sz="1400" dirty="0">
              <a:latin typeface="Calibri"/>
              <a:ea typeface="Calibri"/>
              <a:cs typeface="Calibri"/>
              <a:sym typeface="Calibri"/>
            </a:endParaRPr>
          </a:p>
          <a:p>
            <a:pPr marL="177800" lvl="1" indent="-165100">
              <a:buClr>
                <a:srgbClr val="EE4639"/>
              </a:buClr>
              <a:buSzPts val="1600"/>
              <a:buFont typeface="Arial" charset="0"/>
              <a:buChar char="•"/>
              <a:tabLst>
                <a:tab pos="120650" algn="l"/>
              </a:tabLst>
            </a:pPr>
            <a:r>
              <a:rPr lang="es-PE" spc="-10" dirty="0">
                <a:solidFill>
                  <a:srgbClr val="262626"/>
                </a:solidFill>
                <a:latin typeface="Calibri" panose="020F0502020204030204" pitchFamily="34" charset="0"/>
                <a:cs typeface="Calibri" panose="020F0502020204030204" pitchFamily="34" charset="0"/>
                <a:sym typeface="Calibri"/>
              </a:rPr>
              <a:t>Entenderás cómo usar operadores lógicos para implementar consultas que a través de servicios reciben varios parámetros desde el cliente</a:t>
            </a:r>
            <a:endParaRPr lang="es-PE" spc="-10" dirty="0">
              <a:solidFill>
                <a:srgbClr val="262626"/>
              </a:solidFill>
              <a:latin typeface="Calibri" panose="020F0502020204030204" pitchFamily="34" charset="0"/>
              <a:cs typeface="Calibri" panose="020F0502020204030204" pitchFamily="34" charset="0"/>
            </a:endParaRPr>
          </a:p>
          <a:p>
            <a:pPr marL="177800" lvl="1" indent="-165100">
              <a:buClr>
                <a:srgbClr val="EE4639"/>
              </a:buClr>
              <a:buSzPts val="1600"/>
              <a:buFont typeface="Arial" charset="0"/>
              <a:buChar char="•"/>
              <a:tabLst>
                <a:tab pos="120650" algn="l"/>
              </a:tabLst>
            </a:pPr>
            <a:r>
              <a:rPr lang="es-PE" spc="-10" dirty="0">
                <a:solidFill>
                  <a:srgbClr val="262626"/>
                </a:solidFill>
                <a:latin typeface="Calibri" panose="020F0502020204030204" pitchFamily="34" charset="0"/>
                <a:cs typeface="Calibri" panose="020F0502020204030204" pitchFamily="34" charset="0"/>
                <a:sym typeface="Calibri"/>
              </a:rPr>
              <a:t>Crearás las interfaces para implementar las herramientas de búsqueda avanzadas que permitirán enviar datos al servidor a través de listas desplegables y otros controles.</a:t>
            </a:r>
          </a:p>
        </p:txBody>
      </p:sp>
      <p:pic>
        <p:nvPicPr>
          <p:cNvPr id="7" name="Imagen 6">
            <a:extLst>
              <a:ext uri="{FF2B5EF4-FFF2-40B4-BE49-F238E27FC236}">
                <a16:creationId xmlns:a16="http://schemas.microsoft.com/office/drawing/2014/main" id="{21F5425F-1EDC-B842-B2E8-7B295A63F822}"/>
              </a:ext>
            </a:extLst>
          </p:cNvPr>
          <p:cNvPicPr>
            <a:picLocks noChangeAspect="1"/>
          </p:cNvPicPr>
          <p:nvPr/>
        </p:nvPicPr>
        <p:blipFill>
          <a:blip r:embed="rId3"/>
          <a:stretch>
            <a:fillRect/>
          </a:stretch>
        </p:blipFill>
        <p:spPr>
          <a:xfrm>
            <a:off x="1010839" y="954885"/>
            <a:ext cx="117851" cy="121369"/>
          </a:xfrm>
          <a:prstGeom prst="rect">
            <a:avLst/>
          </a:prstGeom>
        </p:spPr>
      </p:pic>
      <p:pic>
        <p:nvPicPr>
          <p:cNvPr id="8" name="Imagen 7">
            <a:extLst>
              <a:ext uri="{FF2B5EF4-FFF2-40B4-BE49-F238E27FC236}">
                <a16:creationId xmlns:a16="http://schemas.microsoft.com/office/drawing/2014/main" id="{8984E649-24E1-1443-A644-B3672152ACA4}"/>
              </a:ext>
            </a:extLst>
          </p:cNvPr>
          <p:cNvPicPr>
            <a:picLocks noChangeAspect="1"/>
          </p:cNvPicPr>
          <p:nvPr/>
        </p:nvPicPr>
        <p:blipFill>
          <a:blip r:embed="rId4">
            <a:alphaModFix amt="42000"/>
            <a:extLst>
              <a:ext uri="{28A0092B-C50C-407E-A947-70E740481C1C}">
                <a14:useLocalDpi xmlns:a14="http://schemas.microsoft.com/office/drawing/2010/main" val="0"/>
              </a:ext>
            </a:extLst>
          </a:blip>
          <a:stretch>
            <a:fillRect/>
          </a:stretch>
        </p:blipFill>
        <p:spPr>
          <a:xfrm>
            <a:off x="6986661" y="3052731"/>
            <a:ext cx="1689027" cy="2181257"/>
          </a:xfrm>
          <a:prstGeom prst="rect">
            <a:avLst/>
          </a:prstGeom>
        </p:spPr>
      </p:pic>
      <p:sp>
        <p:nvSpPr>
          <p:cNvPr id="9" name="Rectángulo 8">
            <a:extLst>
              <a:ext uri="{FF2B5EF4-FFF2-40B4-BE49-F238E27FC236}">
                <a16:creationId xmlns:a16="http://schemas.microsoft.com/office/drawing/2014/main" id="{B3E771DF-6843-5B4A-AE83-4D769E1F339E}"/>
              </a:ext>
            </a:extLst>
          </p:cNvPr>
          <p:cNvSpPr/>
          <p:nvPr/>
        </p:nvSpPr>
        <p:spPr>
          <a:xfrm>
            <a:off x="301556" y="5321030"/>
            <a:ext cx="8453337" cy="2918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atin typeface="Calibri" panose="020F0502020204030204" pitchFamily="34" charset="0"/>
            </a:endParaRPr>
          </a:p>
        </p:txBody>
      </p:sp>
      <p:sp>
        <p:nvSpPr>
          <p:cNvPr id="10" name="Rectangle 5">
            <a:extLst>
              <a:ext uri="{FF2B5EF4-FFF2-40B4-BE49-F238E27FC236}">
                <a16:creationId xmlns:a16="http://schemas.microsoft.com/office/drawing/2014/main" id="{F2494B7E-15C7-8841-BE71-16A6BDBB3ADC}"/>
              </a:ext>
            </a:extLst>
          </p:cNvPr>
          <p:cNvSpPr/>
          <p:nvPr/>
        </p:nvSpPr>
        <p:spPr>
          <a:xfrm>
            <a:off x="503238" y="376836"/>
            <a:ext cx="2430462"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charset="0"/>
                <a:ea typeface="Calibri" charset="0"/>
                <a:cs typeface="Calibri" charset="0"/>
              </a:rPr>
              <a:t>INTRODUCCIÓN </a:t>
            </a:r>
          </a:p>
        </p:txBody>
      </p:sp>
      <p:pic>
        <p:nvPicPr>
          <p:cNvPr id="11" name="Imagen 10">
            <a:extLst>
              <a:ext uri="{FF2B5EF4-FFF2-40B4-BE49-F238E27FC236}">
                <a16:creationId xmlns:a16="http://schemas.microsoft.com/office/drawing/2014/main" id="{3700410C-FEB4-7142-AE61-4514F42490A5}"/>
              </a:ext>
            </a:extLst>
          </p:cNvPr>
          <p:cNvPicPr>
            <a:picLocks noChangeAspect="1"/>
          </p:cNvPicPr>
          <p:nvPr/>
        </p:nvPicPr>
        <p:blipFill>
          <a:blip r:embed="rId3"/>
          <a:stretch>
            <a:fillRect/>
          </a:stretch>
        </p:blipFill>
        <p:spPr>
          <a:xfrm>
            <a:off x="1010839" y="2206611"/>
            <a:ext cx="117851" cy="12136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 name="Rectángulo 3">
            <a:extLst>
              <a:ext uri="{FF2B5EF4-FFF2-40B4-BE49-F238E27FC236}">
                <a16:creationId xmlns:a16="http://schemas.microsoft.com/office/drawing/2014/main" id="{EC4E8667-602D-2E43-AAB2-402CC657DE83}"/>
              </a:ext>
            </a:extLst>
          </p:cNvPr>
          <p:cNvSpPr/>
          <p:nvPr/>
        </p:nvSpPr>
        <p:spPr>
          <a:xfrm>
            <a:off x="0" y="0"/>
            <a:ext cx="9144000" cy="5715000"/>
          </a:xfrm>
          <a:prstGeom prst="rect">
            <a:avLst/>
          </a:prstGeom>
          <a:solidFill>
            <a:srgbClr val="808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atin typeface="Calibri" panose="020F0502020204030204" pitchFamily="34" charset="0"/>
            </a:endParaRPr>
          </a:p>
        </p:txBody>
      </p:sp>
      <p:sp>
        <p:nvSpPr>
          <p:cNvPr id="5" name="CuadroTexto 4">
            <a:extLst>
              <a:ext uri="{FF2B5EF4-FFF2-40B4-BE49-F238E27FC236}">
                <a16:creationId xmlns:a16="http://schemas.microsoft.com/office/drawing/2014/main" id="{BFE6B1A6-A18C-AA46-9CFD-E1AB8A786020}"/>
              </a:ext>
            </a:extLst>
          </p:cNvPr>
          <p:cNvSpPr txBox="1"/>
          <p:nvPr/>
        </p:nvSpPr>
        <p:spPr>
          <a:xfrm>
            <a:off x="1008063" y="3169972"/>
            <a:ext cx="5993558" cy="997196"/>
          </a:xfrm>
          <a:prstGeom prst="rect">
            <a:avLst/>
          </a:prstGeom>
          <a:noFill/>
        </p:spPr>
        <p:txBody>
          <a:bodyPr wrap="square" lIns="0" tIns="0" rIns="0" bIns="0" rtlCol="0">
            <a:spAutoFit/>
          </a:bodyPr>
          <a:lstStyle/>
          <a:p>
            <a:pPr>
              <a:lnSpc>
                <a:spcPct val="90000"/>
              </a:lnSpc>
              <a:spcBef>
                <a:spcPts val="1000"/>
              </a:spcBef>
              <a:defRPr/>
            </a:pPr>
            <a:r>
              <a:rPr lang="es-PE" sz="2400" dirty="0">
                <a:solidFill>
                  <a:schemeClr val="bg1"/>
                </a:solidFill>
                <a:latin typeface="Graphik Regular" charset="0"/>
                <a:ea typeface="Graphik Regular" charset="0"/>
                <a:cs typeface="Graphik Regular" charset="0"/>
              </a:rPr>
              <a:t>CREACIÓN DE UNA CONSULTA SQL</a:t>
            </a:r>
            <a:br>
              <a:rPr lang="es-PE" sz="2400" dirty="0">
                <a:solidFill>
                  <a:schemeClr val="bg1"/>
                </a:solidFill>
                <a:latin typeface="Graphik Regular" charset="0"/>
              </a:rPr>
            </a:br>
            <a:r>
              <a:rPr lang="es-PE" sz="2400" b="1" dirty="0">
                <a:solidFill>
                  <a:schemeClr val="bg1"/>
                </a:solidFill>
                <a:latin typeface="Graphik Bold" charset="0"/>
              </a:rPr>
              <a:t>SELECT CON LA CLÁUSULA WHERE Y</a:t>
            </a:r>
            <a:br>
              <a:rPr lang="es-PE" sz="2400" dirty="0">
                <a:solidFill>
                  <a:schemeClr val="bg1"/>
                </a:solidFill>
                <a:latin typeface="Graphik Regular" charset="0"/>
              </a:rPr>
            </a:br>
            <a:r>
              <a:rPr lang="es-PE" sz="2400" b="1" dirty="0">
                <a:solidFill>
                  <a:schemeClr val="bg1"/>
                </a:solidFill>
                <a:latin typeface="Graphik Bold" charset="0"/>
                <a:ea typeface="Graphik Bold" charset="0"/>
                <a:cs typeface="Graphik Bold" charset="0"/>
              </a:rPr>
              <a:t>OPERADORES LÓGICOS AND Y OR </a:t>
            </a:r>
          </a:p>
        </p:txBody>
      </p:sp>
      <p:pic>
        <p:nvPicPr>
          <p:cNvPr id="6" name="Imagen 5">
            <a:extLst>
              <a:ext uri="{FF2B5EF4-FFF2-40B4-BE49-F238E27FC236}">
                <a16:creationId xmlns:a16="http://schemas.microsoft.com/office/drawing/2014/main" id="{3F10F1D2-CD63-7642-B47B-B0F020896F73}"/>
              </a:ext>
            </a:extLst>
          </p:cNvPr>
          <p:cNvPicPr>
            <a:picLocks noChangeAspect="1"/>
          </p:cNvPicPr>
          <p:nvPr/>
        </p:nvPicPr>
        <p:blipFill>
          <a:blip r:embed="rId3"/>
          <a:stretch>
            <a:fillRect/>
          </a:stretch>
        </p:blipFill>
        <p:spPr>
          <a:xfrm>
            <a:off x="1008063" y="2869612"/>
            <a:ext cx="195423" cy="2012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4"/>
          <p:cNvSpPr txBox="1">
            <a:spLocks noGrp="1"/>
          </p:cNvSpPr>
          <p:nvPr>
            <p:ph type="body" idx="1"/>
          </p:nvPr>
        </p:nvSpPr>
        <p:spPr>
          <a:xfrm>
            <a:off x="503238" y="912813"/>
            <a:ext cx="7328029" cy="2514535"/>
          </a:xfrm>
          <a:prstGeom prst="rect">
            <a:avLst/>
          </a:prstGeom>
          <a:noFill/>
          <a:ln>
            <a:noFill/>
          </a:ln>
        </p:spPr>
        <p:txBody>
          <a:bodyPr spcFirstLastPara="1" wrap="square" lIns="0" tIns="0" rIns="0" bIns="0" anchor="t" anchorCtr="0">
            <a:spAutoFit/>
          </a:bodyPr>
          <a:lstStyle/>
          <a:p>
            <a:pPr>
              <a:lnSpc>
                <a:spcPct val="90000"/>
              </a:lnSpc>
              <a:spcAft>
                <a:spcPts val="600"/>
              </a:spcAft>
              <a:buClr>
                <a:schemeClr val="dk1"/>
              </a:buClr>
              <a:buSzPts val="1600"/>
            </a:pPr>
            <a:r>
              <a:rPr lang="es-PE" sz="1600" b="1" cap="none" dirty="0">
                <a:solidFill>
                  <a:schemeClr val="dk1"/>
                </a:solidFill>
                <a:latin typeface="Calibri"/>
                <a:ea typeface="Calibri"/>
                <a:cs typeface="Calibri"/>
                <a:sym typeface="Calibri"/>
              </a:rPr>
              <a:t>OPERADOR LÓGICO AND</a:t>
            </a:r>
            <a:endParaRPr lang="es-PE" sz="1800" dirty="0">
              <a:solidFill>
                <a:schemeClr val="dk1"/>
              </a:solidFill>
              <a:latin typeface="Calibri"/>
              <a:ea typeface="Calibri"/>
              <a:cs typeface="Calibri"/>
              <a:sym typeface="Calibri"/>
            </a:endParaRPr>
          </a:p>
          <a:p>
            <a:pPr marL="171450" marR="0" lvl="0" indent="-171450" algn="l" rtl="0">
              <a:spcAft>
                <a:spcPts val="0"/>
              </a:spcAft>
              <a:buClr>
                <a:schemeClr val="dk1"/>
              </a:buClr>
              <a:buSzPts val="1600"/>
              <a:buFont typeface="Arial"/>
              <a:buChar char="•"/>
            </a:pPr>
            <a:r>
              <a:rPr lang="es-PE" sz="1600" b="0" i="0" u="none" strike="noStrike" cap="none" dirty="0">
                <a:solidFill>
                  <a:schemeClr val="dk1"/>
                </a:solidFill>
                <a:latin typeface="Calibri"/>
                <a:ea typeface="Calibri"/>
                <a:cs typeface="Calibri"/>
                <a:sym typeface="Calibri"/>
              </a:rPr>
              <a:t>Evalúa dos expresiones y devuelve VERDADERO cuando ambas expresiones lo son. </a:t>
            </a:r>
            <a:endParaRPr dirty="0"/>
          </a:p>
          <a:p>
            <a:pPr marL="171450" marR="0" lvl="0" indent="-69850" algn="l" rtl="0">
              <a:spcAft>
                <a:spcPts val="0"/>
              </a:spcAft>
              <a:buClr>
                <a:schemeClr val="dk1"/>
              </a:buClr>
              <a:buSzPts val="1600"/>
              <a:buFont typeface="Arial"/>
              <a:buNone/>
            </a:pPr>
            <a:endParaRPr sz="1600" b="0" i="0" u="none" strike="noStrike" cap="none" dirty="0">
              <a:solidFill>
                <a:schemeClr val="dk1"/>
              </a:solidFill>
              <a:latin typeface="Calibri"/>
              <a:ea typeface="Calibri"/>
              <a:cs typeface="Calibri"/>
              <a:sym typeface="Calibri"/>
            </a:endParaRPr>
          </a:p>
          <a:p>
            <a:pPr marL="171450" marR="0" lvl="0" indent="-171450" algn="l" rtl="0">
              <a:spcAft>
                <a:spcPts val="0"/>
              </a:spcAft>
              <a:buClr>
                <a:schemeClr val="dk1"/>
              </a:buClr>
              <a:buSzPts val="1600"/>
              <a:buFont typeface="Arial"/>
              <a:buChar char="•"/>
            </a:pPr>
            <a:r>
              <a:rPr lang="es-PE" sz="1600" b="0" i="0" u="none" strike="noStrike" cap="none" dirty="0">
                <a:solidFill>
                  <a:schemeClr val="dk1"/>
                </a:solidFill>
                <a:latin typeface="Calibri"/>
                <a:ea typeface="Calibri"/>
                <a:cs typeface="Calibri"/>
                <a:sym typeface="Calibri"/>
              </a:rPr>
              <a:t>Si alguna de las expresiones es falsa o ambas, el conjunto es FALSO.</a:t>
            </a:r>
            <a:endParaRPr dirty="0"/>
          </a:p>
          <a:p>
            <a:pPr marL="171450" marR="0" lvl="0" indent="-69850" algn="l" rtl="0">
              <a:spcAft>
                <a:spcPts val="0"/>
              </a:spcAft>
              <a:buClr>
                <a:schemeClr val="dk1"/>
              </a:buClr>
              <a:buSzPts val="1600"/>
              <a:buFont typeface="Arial"/>
              <a:buNone/>
            </a:pPr>
            <a:endParaRPr sz="1600" b="0" i="0" u="none" strike="noStrike" cap="none" dirty="0">
              <a:solidFill>
                <a:schemeClr val="dk1"/>
              </a:solidFill>
              <a:latin typeface="Calibri"/>
              <a:ea typeface="Calibri"/>
              <a:cs typeface="Calibri"/>
              <a:sym typeface="Calibri"/>
            </a:endParaRPr>
          </a:p>
          <a:p>
            <a:pPr marL="171450" marR="0" lvl="0" indent="-171450" algn="l" rtl="0">
              <a:spcAft>
                <a:spcPts val="0"/>
              </a:spcAft>
              <a:buClr>
                <a:schemeClr val="dk1"/>
              </a:buClr>
              <a:buSzPts val="1600"/>
              <a:buFont typeface="Arial"/>
              <a:buChar char="•"/>
            </a:pPr>
            <a:r>
              <a:rPr lang="es-PE" sz="1600" b="0" i="0" u="none" strike="noStrike" cap="none" dirty="0">
                <a:solidFill>
                  <a:schemeClr val="dk1"/>
                </a:solidFill>
                <a:latin typeface="Calibri"/>
                <a:ea typeface="Calibri"/>
                <a:cs typeface="Calibri"/>
                <a:sym typeface="Calibri"/>
              </a:rPr>
              <a:t>Sintaxis:</a:t>
            </a:r>
            <a:endParaRPr dirty="0"/>
          </a:p>
          <a:p>
            <a:pPr marL="171450" marR="0" lvl="0" indent="-69850" algn="l" rtl="0">
              <a:spcAft>
                <a:spcPts val="0"/>
              </a:spcAft>
              <a:buClr>
                <a:schemeClr val="dk1"/>
              </a:buClr>
              <a:buSzPts val="1600"/>
              <a:buFont typeface="Arial"/>
              <a:buNone/>
            </a:pPr>
            <a:endParaRPr sz="1600" b="0" i="0" u="none" strike="noStrike" cap="none" dirty="0">
              <a:solidFill>
                <a:schemeClr val="dk1"/>
              </a:solidFill>
              <a:latin typeface="Calibri"/>
              <a:ea typeface="Calibri"/>
              <a:cs typeface="Calibri"/>
              <a:sym typeface="Calibri"/>
            </a:endParaRPr>
          </a:p>
          <a:p>
            <a:pPr marL="179388" marR="0" lvl="0" algn="l" rtl="0">
              <a:spcAft>
                <a:spcPts val="0"/>
              </a:spcAft>
              <a:buClr>
                <a:schemeClr val="dk1"/>
              </a:buClr>
              <a:buSzPts val="1600"/>
              <a:buFont typeface="Arial"/>
              <a:buNone/>
            </a:pPr>
            <a:r>
              <a:rPr lang="es-PE" sz="1600" b="0" i="0" u="none" strike="noStrike" cap="none" dirty="0">
                <a:solidFill>
                  <a:schemeClr val="dk1"/>
                </a:solidFill>
                <a:latin typeface="Consolas"/>
                <a:ea typeface="Consolas"/>
                <a:cs typeface="Consolas"/>
                <a:sym typeface="Consolas"/>
              </a:rPr>
              <a:t>SELECT columna1, columna2, ...</a:t>
            </a:r>
            <a:endParaRPr dirty="0"/>
          </a:p>
          <a:p>
            <a:pPr marL="179388" marR="0" lvl="0" algn="l" rtl="0">
              <a:spcAft>
                <a:spcPts val="0"/>
              </a:spcAft>
              <a:buClr>
                <a:schemeClr val="dk1"/>
              </a:buClr>
              <a:buSzPts val="1600"/>
              <a:buFont typeface="Arial"/>
              <a:buNone/>
            </a:pPr>
            <a:r>
              <a:rPr lang="es-PE" sz="1600" b="0" i="0" u="none" strike="noStrike" cap="none" dirty="0">
                <a:solidFill>
                  <a:schemeClr val="dk1"/>
                </a:solidFill>
                <a:latin typeface="Consolas"/>
                <a:ea typeface="Consolas"/>
                <a:cs typeface="Consolas"/>
                <a:sym typeface="Consolas"/>
              </a:rPr>
              <a:t>FROM tabla</a:t>
            </a:r>
            <a:endParaRPr dirty="0"/>
          </a:p>
          <a:p>
            <a:pPr marL="179388" marR="0" lvl="0" algn="l" rtl="0">
              <a:spcAft>
                <a:spcPts val="0"/>
              </a:spcAft>
              <a:buClr>
                <a:schemeClr val="dk1"/>
              </a:buClr>
              <a:buSzPts val="1600"/>
              <a:buFont typeface="Arial"/>
              <a:buNone/>
            </a:pPr>
            <a:r>
              <a:rPr lang="es-PE" sz="1600" b="0" i="0" u="none" strike="noStrike" cap="none" dirty="0">
                <a:solidFill>
                  <a:schemeClr val="dk1"/>
                </a:solidFill>
                <a:latin typeface="Consolas"/>
                <a:ea typeface="Consolas"/>
                <a:cs typeface="Consolas"/>
                <a:sym typeface="Consolas"/>
              </a:rPr>
              <a:t>WHERE condición1 </a:t>
            </a:r>
            <a:r>
              <a:rPr lang="es-PE" sz="1600" b="0" i="0" u="none" strike="noStrike" cap="none" dirty="0">
                <a:solidFill>
                  <a:srgbClr val="EE4639"/>
                </a:solidFill>
                <a:latin typeface="Consolas"/>
                <a:ea typeface="Consolas"/>
                <a:cs typeface="Consolas"/>
                <a:sym typeface="Consolas"/>
              </a:rPr>
              <a:t>AND</a:t>
            </a:r>
            <a:r>
              <a:rPr lang="es-PE" sz="1600" b="0" i="0" u="none" strike="noStrike" cap="none" dirty="0">
                <a:solidFill>
                  <a:schemeClr val="dk1"/>
                </a:solidFill>
                <a:latin typeface="Consolas"/>
                <a:ea typeface="Consolas"/>
                <a:cs typeface="Consolas"/>
                <a:sym typeface="Consolas"/>
              </a:rPr>
              <a:t> condición2</a:t>
            </a:r>
            <a:endParaRPr sz="1600" b="0" i="0" u="none" strike="noStrike" cap="none" dirty="0">
              <a:solidFill>
                <a:schemeClr val="dk1"/>
              </a:solidFill>
              <a:latin typeface="Calibri"/>
              <a:ea typeface="Calibri"/>
              <a:cs typeface="Calibri"/>
              <a:sym typeface="Calibri"/>
            </a:endParaRPr>
          </a:p>
        </p:txBody>
      </p:sp>
      <p:sp>
        <p:nvSpPr>
          <p:cNvPr id="5" name="Rectangle 5">
            <a:extLst>
              <a:ext uri="{FF2B5EF4-FFF2-40B4-BE49-F238E27FC236}">
                <a16:creationId xmlns:a16="http://schemas.microsoft.com/office/drawing/2014/main" id="{C65E02DB-9FD5-DD49-B450-447C6A243339}"/>
              </a:ext>
            </a:extLst>
          </p:cNvPr>
          <p:cNvSpPr/>
          <p:nvPr/>
        </p:nvSpPr>
        <p:spPr>
          <a:xfrm>
            <a:off x="503238" y="376232"/>
            <a:ext cx="8172450"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panose="020F0502020204030204" pitchFamily="34" charset="0"/>
                <a:cs typeface="Calibri" panose="020F0502020204030204" pitchFamily="34" charset="0"/>
                <a:sym typeface="Calibri"/>
              </a:rPr>
              <a:t>CREACIÓN DE UNA CONSULTA SQL SELECT CON LA CLÁUSULA WHERE Y OPERADORES LÓGICOS AND Y OR</a:t>
            </a:r>
            <a:endParaRPr lang="es-PE" sz="1000" dirty="0">
              <a:solidFill>
                <a:schemeClr val="bg1">
                  <a:lumMod val="65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5"/>
          <p:cNvSpPr txBox="1">
            <a:spLocks noGrp="1"/>
          </p:cNvSpPr>
          <p:nvPr>
            <p:ph type="body" idx="1"/>
          </p:nvPr>
        </p:nvSpPr>
        <p:spPr>
          <a:xfrm>
            <a:off x="503238" y="919537"/>
            <a:ext cx="7638956" cy="2369880"/>
          </a:xfrm>
          <a:prstGeom prst="rect">
            <a:avLst/>
          </a:prstGeom>
          <a:noFill/>
          <a:ln>
            <a:noFill/>
          </a:ln>
        </p:spPr>
        <p:txBody>
          <a:bodyPr spcFirstLastPara="1" wrap="square" lIns="0" tIns="0" rIns="0" bIns="0" anchor="t" anchorCtr="0">
            <a:spAutoFit/>
          </a:bodyPr>
          <a:lstStyle/>
          <a:p>
            <a:pPr>
              <a:spcAft>
                <a:spcPts val="600"/>
              </a:spcAft>
              <a:buClr>
                <a:schemeClr val="dk1"/>
              </a:buClr>
              <a:buSzPts val="1600"/>
            </a:pPr>
            <a:r>
              <a:rPr lang="es-PE" sz="1600" b="1" cap="none" dirty="0">
                <a:solidFill>
                  <a:schemeClr val="dk1"/>
                </a:solidFill>
                <a:latin typeface="Calibri"/>
                <a:ea typeface="Calibri"/>
                <a:cs typeface="Calibri"/>
                <a:sym typeface="Calibri"/>
              </a:rPr>
              <a:t>OPERADOR LÓGICO OR</a:t>
            </a:r>
            <a:endParaRPr lang="es-PE" sz="1600" dirty="0">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600"/>
              <a:buFont typeface="Arial"/>
              <a:buChar char="•"/>
            </a:pPr>
            <a:r>
              <a:rPr lang="es-PE" sz="1600" b="0" i="0" u="none" strike="noStrike" cap="none" dirty="0">
                <a:solidFill>
                  <a:schemeClr val="dk1"/>
                </a:solidFill>
                <a:latin typeface="Calibri"/>
                <a:ea typeface="Calibri"/>
                <a:cs typeface="Calibri"/>
                <a:sym typeface="Calibri"/>
              </a:rPr>
              <a:t>Evalúa dos expresiones y devuelve VERDADERO cuando alguna de las expresiones lo es. </a:t>
            </a:r>
            <a:endParaRPr sz="1600" dirty="0"/>
          </a:p>
          <a:p>
            <a:pPr marL="171450" marR="0" lvl="0" indent="-69850" algn="l" rtl="0">
              <a:spcBef>
                <a:spcPts val="0"/>
              </a:spcBef>
              <a:spcAft>
                <a:spcPts val="0"/>
              </a:spcAft>
              <a:buClr>
                <a:schemeClr val="dk1"/>
              </a:buClr>
              <a:buSzPts val="1600"/>
              <a:buFont typeface="Arial"/>
              <a:buNone/>
            </a:pPr>
            <a:endParaRPr sz="1600" b="0" i="0" u="none" strike="noStrike" cap="none" dirty="0">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600"/>
              <a:buFont typeface="Arial"/>
              <a:buChar char="•"/>
            </a:pPr>
            <a:r>
              <a:rPr lang="es-PE" sz="1600" b="0" i="0" u="none" strike="noStrike" cap="none" dirty="0">
                <a:solidFill>
                  <a:schemeClr val="dk1"/>
                </a:solidFill>
                <a:latin typeface="Calibri"/>
                <a:ea typeface="Calibri"/>
                <a:cs typeface="Calibri"/>
                <a:sym typeface="Calibri"/>
              </a:rPr>
              <a:t>Si ambas expresiones son falsas, el conjunto es FALSO.</a:t>
            </a:r>
            <a:endParaRPr sz="1600" dirty="0"/>
          </a:p>
          <a:p>
            <a:pPr marL="171450" marR="0" lvl="0" indent="-69850" algn="l" rtl="0">
              <a:spcBef>
                <a:spcPts val="0"/>
              </a:spcBef>
              <a:spcAft>
                <a:spcPts val="0"/>
              </a:spcAft>
              <a:buClr>
                <a:schemeClr val="dk1"/>
              </a:buClr>
              <a:buSzPts val="1600"/>
              <a:buFont typeface="Arial"/>
              <a:buNone/>
            </a:pPr>
            <a:endParaRPr sz="1600" b="0" i="0" u="none" strike="noStrike" cap="none" dirty="0">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600"/>
              <a:buFont typeface="Arial"/>
              <a:buChar char="•"/>
            </a:pPr>
            <a:r>
              <a:rPr lang="es-PE" sz="1600" b="0" i="0" u="none" strike="noStrike" cap="none" dirty="0">
                <a:solidFill>
                  <a:schemeClr val="dk1"/>
                </a:solidFill>
                <a:latin typeface="Calibri"/>
                <a:ea typeface="Calibri"/>
                <a:cs typeface="Calibri"/>
                <a:sym typeface="Calibri"/>
              </a:rPr>
              <a:t>Sintaxis:</a:t>
            </a:r>
          </a:p>
          <a:p>
            <a:pPr marL="179388" marR="0" lvl="0" algn="l" rtl="0">
              <a:spcBef>
                <a:spcPts val="0"/>
              </a:spcBef>
              <a:spcAft>
                <a:spcPts val="0"/>
              </a:spcAft>
              <a:buClr>
                <a:schemeClr val="dk1"/>
              </a:buClr>
              <a:buSzPts val="1600"/>
              <a:buFont typeface="Arial"/>
              <a:buNone/>
            </a:pPr>
            <a:r>
              <a:rPr lang="es-PE" sz="1600" dirty="0">
                <a:solidFill>
                  <a:schemeClr val="dk1"/>
                </a:solidFill>
                <a:latin typeface="Consolas"/>
                <a:ea typeface="Consolas"/>
                <a:cs typeface="Consolas"/>
                <a:sym typeface="Consolas"/>
              </a:rPr>
              <a:t>SELECT columna1, columna2, ...</a:t>
            </a:r>
            <a:endParaRPr lang="es-PE" sz="1600" dirty="0"/>
          </a:p>
          <a:p>
            <a:pPr marL="179388" marR="0" lvl="0" algn="l" rtl="0">
              <a:spcBef>
                <a:spcPts val="320"/>
              </a:spcBef>
              <a:spcAft>
                <a:spcPts val="0"/>
              </a:spcAft>
              <a:buClr>
                <a:schemeClr val="dk1"/>
              </a:buClr>
              <a:buSzPts val="1600"/>
              <a:buFont typeface="Arial"/>
              <a:buNone/>
            </a:pPr>
            <a:r>
              <a:rPr lang="es-PE" sz="1600" dirty="0">
                <a:solidFill>
                  <a:schemeClr val="dk1"/>
                </a:solidFill>
                <a:latin typeface="Consolas"/>
                <a:ea typeface="Consolas"/>
                <a:cs typeface="Consolas"/>
                <a:sym typeface="Consolas"/>
              </a:rPr>
              <a:t>FROM tabla</a:t>
            </a:r>
            <a:endParaRPr lang="es-PE" sz="1600" dirty="0"/>
          </a:p>
          <a:p>
            <a:pPr marL="179388" marR="0" lvl="0" algn="l" rtl="0">
              <a:spcBef>
                <a:spcPts val="320"/>
              </a:spcBef>
              <a:spcAft>
                <a:spcPts val="0"/>
              </a:spcAft>
              <a:buClr>
                <a:schemeClr val="dk1"/>
              </a:buClr>
              <a:buSzPts val="1600"/>
              <a:buFont typeface="Arial"/>
              <a:buNone/>
            </a:pPr>
            <a:r>
              <a:rPr lang="es-PE" sz="1600" dirty="0">
                <a:solidFill>
                  <a:schemeClr val="dk1"/>
                </a:solidFill>
                <a:latin typeface="Consolas"/>
                <a:ea typeface="Consolas"/>
                <a:cs typeface="Consolas"/>
                <a:sym typeface="Consolas"/>
              </a:rPr>
              <a:t>WHERE condición1 </a:t>
            </a:r>
            <a:r>
              <a:rPr lang="es-PE" sz="1600" dirty="0">
                <a:solidFill>
                  <a:srgbClr val="EE4639"/>
                </a:solidFill>
                <a:latin typeface="Consolas"/>
                <a:ea typeface="Consolas"/>
                <a:cs typeface="Consolas"/>
                <a:sym typeface="Consolas"/>
              </a:rPr>
              <a:t>OR</a:t>
            </a:r>
            <a:r>
              <a:rPr lang="es-PE" sz="1600" dirty="0">
                <a:solidFill>
                  <a:schemeClr val="dk1"/>
                </a:solidFill>
                <a:latin typeface="Consolas"/>
                <a:ea typeface="Consolas"/>
                <a:cs typeface="Consolas"/>
                <a:sym typeface="Consolas"/>
              </a:rPr>
              <a:t> condición2</a:t>
            </a:r>
          </a:p>
        </p:txBody>
      </p:sp>
      <p:sp>
        <p:nvSpPr>
          <p:cNvPr id="6" name="Rectangle 5">
            <a:extLst>
              <a:ext uri="{FF2B5EF4-FFF2-40B4-BE49-F238E27FC236}">
                <a16:creationId xmlns:a16="http://schemas.microsoft.com/office/drawing/2014/main" id="{5E7F0D82-DDB3-4946-BF3D-42BD3F23C890}"/>
              </a:ext>
            </a:extLst>
          </p:cNvPr>
          <p:cNvSpPr/>
          <p:nvPr/>
        </p:nvSpPr>
        <p:spPr>
          <a:xfrm>
            <a:off x="503238" y="376232"/>
            <a:ext cx="8172450"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panose="020F0502020204030204" pitchFamily="34" charset="0"/>
                <a:cs typeface="Calibri" panose="020F0502020204030204" pitchFamily="34" charset="0"/>
                <a:sym typeface="Calibri"/>
              </a:rPr>
              <a:t>CREACIÓN DE UNA CONSULTA SQL SELECT CON LA CLÁUSULA WHERE Y OPERADORES LÓGICOS AND Y OR</a:t>
            </a:r>
            <a:endParaRPr lang="es-PE" sz="1000" dirty="0">
              <a:solidFill>
                <a:schemeClr val="bg1">
                  <a:lumMod val="65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4" name="Rectángulo 3">
            <a:extLst>
              <a:ext uri="{FF2B5EF4-FFF2-40B4-BE49-F238E27FC236}">
                <a16:creationId xmlns:a16="http://schemas.microsoft.com/office/drawing/2014/main" id="{589F9FB3-3BC2-9748-91B0-3D4A0105E1DB}"/>
              </a:ext>
            </a:extLst>
          </p:cNvPr>
          <p:cNvSpPr/>
          <p:nvPr/>
        </p:nvSpPr>
        <p:spPr>
          <a:xfrm>
            <a:off x="0" y="0"/>
            <a:ext cx="9144000" cy="5715000"/>
          </a:xfrm>
          <a:prstGeom prst="rect">
            <a:avLst/>
          </a:prstGeom>
          <a:solidFill>
            <a:srgbClr val="808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atin typeface="Calibri" panose="020F0502020204030204" pitchFamily="34" charset="0"/>
            </a:endParaRPr>
          </a:p>
        </p:txBody>
      </p:sp>
      <p:sp>
        <p:nvSpPr>
          <p:cNvPr id="5" name="CuadroTexto 4">
            <a:extLst>
              <a:ext uri="{FF2B5EF4-FFF2-40B4-BE49-F238E27FC236}">
                <a16:creationId xmlns:a16="http://schemas.microsoft.com/office/drawing/2014/main" id="{3A6D55FA-CC38-D849-9003-74288B783498}"/>
              </a:ext>
            </a:extLst>
          </p:cNvPr>
          <p:cNvSpPr txBox="1"/>
          <p:nvPr/>
        </p:nvSpPr>
        <p:spPr>
          <a:xfrm>
            <a:off x="1008062" y="3169972"/>
            <a:ext cx="6744460" cy="997196"/>
          </a:xfrm>
          <a:prstGeom prst="rect">
            <a:avLst/>
          </a:prstGeom>
          <a:noFill/>
        </p:spPr>
        <p:txBody>
          <a:bodyPr wrap="square" lIns="0" tIns="0" rIns="0" bIns="0" rtlCol="0">
            <a:spAutoFit/>
          </a:bodyPr>
          <a:lstStyle/>
          <a:p>
            <a:pPr>
              <a:lnSpc>
                <a:spcPct val="90000"/>
              </a:lnSpc>
              <a:spcBef>
                <a:spcPts val="1000"/>
              </a:spcBef>
              <a:defRPr/>
            </a:pPr>
            <a:r>
              <a:rPr lang="es-PE" sz="2400" dirty="0">
                <a:solidFill>
                  <a:schemeClr val="bg1"/>
                </a:solidFill>
                <a:latin typeface="Graphik Regular" charset="0"/>
                <a:ea typeface="Graphik Regular" charset="0"/>
                <a:cs typeface="Graphik Regular" charset="0"/>
              </a:rPr>
              <a:t>CREACIÓN DE UN SERVICIO WEB QUE</a:t>
            </a:r>
            <a:br>
              <a:rPr lang="es-PE" sz="2400" dirty="0">
                <a:solidFill>
                  <a:schemeClr val="bg1"/>
                </a:solidFill>
                <a:latin typeface="Graphik Regular" charset="0"/>
              </a:rPr>
            </a:br>
            <a:r>
              <a:rPr lang="es-PE" sz="2400" b="1" dirty="0">
                <a:solidFill>
                  <a:schemeClr val="bg1"/>
                </a:solidFill>
                <a:latin typeface="Graphik Bold" charset="0"/>
              </a:rPr>
              <a:t>RECIBA VARIOS PARÁMETROS DESDE UN</a:t>
            </a:r>
            <a:br>
              <a:rPr lang="es-PE" sz="2400" dirty="0">
                <a:solidFill>
                  <a:schemeClr val="bg1"/>
                </a:solidFill>
                <a:latin typeface="Graphik Regular" charset="0"/>
              </a:rPr>
            </a:br>
            <a:r>
              <a:rPr lang="es-PE" sz="2400" b="1" dirty="0">
                <a:solidFill>
                  <a:schemeClr val="bg1"/>
                </a:solidFill>
                <a:latin typeface="Graphik Bold" charset="0"/>
                <a:ea typeface="Graphik Bold" charset="0"/>
                <a:cs typeface="Graphik Bold" charset="0"/>
              </a:rPr>
              <a:t>FORMULARIO USANDO EL MÉTODO POST</a:t>
            </a:r>
          </a:p>
        </p:txBody>
      </p:sp>
      <p:pic>
        <p:nvPicPr>
          <p:cNvPr id="6" name="Imagen 5">
            <a:extLst>
              <a:ext uri="{FF2B5EF4-FFF2-40B4-BE49-F238E27FC236}">
                <a16:creationId xmlns:a16="http://schemas.microsoft.com/office/drawing/2014/main" id="{73DE7DD5-0233-8347-B68E-94364C7E901E}"/>
              </a:ext>
            </a:extLst>
          </p:cNvPr>
          <p:cNvPicPr>
            <a:picLocks noChangeAspect="1"/>
          </p:cNvPicPr>
          <p:nvPr/>
        </p:nvPicPr>
        <p:blipFill>
          <a:blip r:embed="rId3"/>
          <a:stretch>
            <a:fillRect/>
          </a:stretch>
        </p:blipFill>
        <p:spPr>
          <a:xfrm>
            <a:off x="1008063" y="2869612"/>
            <a:ext cx="195423" cy="2012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 name="Rectángulo redondeado 6">
            <a:extLst>
              <a:ext uri="{FF2B5EF4-FFF2-40B4-BE49-F238E27FC236}">
                <a16:creationId xmlns:a16="http://schemas.microsoft.com/office/drawing/2014/main" id="{601DC345-E04A-724E-A3AA-8A3B0B686ADC}"/>
              </a:ext>
            </a:extLst>
          </p:cNvPr>
          <p:cNvSpPr/>
          <p:nvPr/>
        </p:nvSpPr>
        <p:spPr>
          <a:xfrm>
            <a:off x="684213" y="1889311"/>
            <a:ext cx="7991475" cy="1539689"/>
          </a:xfrm>
          <a:prstGeom prst="roundRect">
            <a:avLst>
              <a:gd name="adj" fmla="val 6556"/>
            </a:avLst>
          </a:prstGeom>
          <a:solidFill>
            <a:srgbClr val="FBC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s-ES" sz="1500" dirty="0">
              <a:solidFill>
                <a:schemeClr val="tx1"/>
              </a:solidFill>
              <a:latin typeface="Calibri"/>
              <a:cs typeface="Calibri"/>
            </a:endParaRPr>
          </a:p>
        </p:txBody>
      </p:sp>
      <p:sp>
        <p:nvSpPr>
          <p:cNvPr id="79" name="Google Shape;79;p7"/>
          <p:cNvSpPr txBox="1"/>
          <p:nvPr/>
        </p:nvSpPr>
        <p:spPr>
          <a:xfrm>
            <a:off x="503238" y="912813"/>
            <a:ext cx="7454977" cy="815608"/>
          </a:xfrm>
          <a:prstGeom prst="rect">
            <a:avLst/>
          </a:prstGeom>
          <a:noFill/>
          <a:ln>
            <a:noFill/>
          </a:ln>
        </p:spPr>
        <p:txBody>
          <a:bodyPr spcFirstLastPara="1" wrap="square" lIns="0" tIns="0" rIns="0" bIns="0" anchor="t" anchorCtr="0">
            <a:spAutoFit/>
          </a:bodyPr>
          <a:lstStyle/>
          <a:p>
            <a:pPr>
              <a:spcAft>
                <a:spcPts val="600"/>
              </a:spcAft>
              <a:buClr>
                <a:schemeClr val="dk1"/>
              </a:buClr>
              <a:buSzPts val="1600"/>
            </a:pPr>
            <a:r>
              <a:rPr lang="es-PE" sz="1600" b="1" cap="none" dirty="0">
                <a:solidFill>
                  <a:schemeClr val="dk1"/>
                </a:solidFill>
                <a:latin typeface="Calibri"/>
                <a:ea typeface="Calibri"/>
                <a:cs typeface="Calibri"/>
                <a:sym typeface="Calibri"/>
              </a:rPr>
              <a:t>RECIBIENDO VARIOS VARIABLES DE FORMULARIO</a:t>
            </a:r>
            <a:endParaRPr lang="es-PE" sz="1200" dirty="0">
              <a:solidFill>
                <a:schemeClr val="dk1"/>
              </a:solidFill>
              <a:latin typeface="Calibri"/>
              <a:ea typeface="Calibri"/>
              <a:cs typeface="Calibri"/>
              <a:sym typeface="Calibri"/>
            </a:endParaRPr>
          </a:p>
          <a:p>
            <a:pPr marL="179388" marR="0" lvl="0" indent="-179388" algn="l" rtl="0">
              <a:spcBef>
                <a:spcPts val="0"/>
              </a:spcBef>
              <a:spcAft>
                <a:spcPts val="0"/>
              </a:spcAft>
              <a:buClr>
                <a:schemeClr val="dk1"/>
              </a:buClr>
              <a:buSzPts val="1600"/>
              <a:buFont typeface="Arial"/>
              <a:buChar char="•"/>
            </a:pPr>
            <a:r>
              <a:rPr lang="es-PE" sz="1600" dirty="0">
                <a:solidFill>
                  <a:schemeClr val="dk1"/>
                </a:solidFill>
                <a:latin typeface="Calibri"/>
                <a:ea typeface="Calibri"/>
                <a:cs typeface="Calibri"/>
                <a:sym typeface="Calibri"/>
              </a:rPr>
              <a:t>Con el método POST se pueden recibir varios valores a través de variables de formulario.</a:t>
            </a:r>
            <a:endParaRPr dirty="0"/>
          </a:p>
        </p:txBody>
      </p:sp>
      <p:sp>
        <p:nvSpPr>
          <p:cNvPr id="80" name="Google Shape;80;p7"/>
          <p:cNvSpPr txBox="1"/>
          <p:nvPr/>
        </p:nvSpPr>
        <p:spPr>
          <a:xfrm>
            <a:off x="810664" y="2017058"/>
            <a:ext cx="7163898" cy="1215717"/>
          </a:xfrm>
          <a:prstGeom prst="rect">
            <a:avLst/>
          </a:prstGeom>
          <a:noFill/>
          <a:ln>
            <a:noFill/>
          </a:ln>
        </p:spPr>
        <p:txBody>
          <a:bodyPr spcFirstLastPara="1" wrap="square" lIns="0" tIns="0" rIns="0" bIns="0" anchor="t" anchorCtr="0">
            <a:spAutoFit/>
          </a:bodyPr>
          <a:lstStyle/>
          <a:p>
            <a:pPr marL="0" marR="0" lvl="0" indent="0" algn="l" rtl="0">
              <a:spcAft>
                <a:spcPts val="600"/>
              </a:spcAft>
              <a:buClr>
                <a:schemeClr val="dk1"/>
              </a:buClr>
              <a:buSzPts val="1600"/>
              <a:buFont typeface="Arial"/>
              <a:buNone/>
            </a:pPr>
            <a:r>
              <a:rPr lang="es-PE" sz="1600" dirty="0">
                <a:solidFill>
                  <a:schemeClr val="dk1"/>
                </a:solidFill>
                <a:latin typeface="Consolas"/>
                <a:ea typeface="Consolas"/>
                <a:cs typeface="Consolas"/>
                <a:sym typeface="Consolas"/>
              </a:rPr>
              <a:t>$preciomin = </a:t>
            </a:r>
            <a:r>
              <a:rPr lang="es-PE" sz="1600" dirty="0">
                <a:solidFill>
                  <a:srgbClr val="EE4639"/>
                </a:solidFill>
                <a:latin typeface="Consolas"/>
                <a:ea typeface="Consolas"/>
                <a:cs typeface="Consolas"/>
                <a:sym typeface="Consolas"/>
              </a:rPr>
              <a:t>$POST</a:t>
            </a:r>
            <a:r>
              <a:rPr lang="es-PE" sz="1600" dirty="0">
                <a:solidFill>
                  <a:schemeClr val="dk1"/>
                </a:solidFill>
                <a:latin typeface="Consolas"/>
                <a:ea typeface="Consolas"/>
                <a:cs typeface="Consolas"/>
                <a:sym typeface="Consolas"/>
              </a:rPr>
              <a:t>[“preciomin”]</a:t>
            </a:r>
            <a:endParaRPr dirty="0"/>
          </a:p>
          <a:p>
            <a:pPr marL="0" marR="0" lvl="0" indent="0" algn="l" rtl="0">
              <a:spcAft>
                <a:spcPts val="600"/>
              </a:spcAft>
              <a:buClr>
                <a:schemeClr val="dk1"/>
              </a:buClr>
              <a:buSzPts val="1600"/>
              <a:buFont typeface="Arial"/>
              <a:buNone/>
            </a:pPr>
            <a:r>
              <a:rPr lang="es-PE" sz="1600" dirty="0">
                <a:solidFill>
                  <a:schemeClr val="dk1"/>
                </a:solidFill>
                <a:latin typeface="Consolas"/>
                <a:ea typeface="Consolas"/>
                <a:cs typeface="Consolas"/>
                <a:sym typeface="Consolas"/>
              </a:rPr>
              <a:t>$preciomax = </a:t>
            </a:r>
            <a:r>
              <a:rPr lang="es-PE" sz="1600" dirty="0">
                <a:solidFill>
                  <a:srgbClr val="EE4639"/>
                </a:solidFill>
                <a:latin typeface="Consolas"/>
                <a:ea typeface="Consolas"/>
                <a:cs typeface="Consolas"/>
                <a:sym typeface="Consolas"/>
              </a:rPr>
              <a:t>$POST</a:t>
            </a:r>
            <a:r>
              <a:rPr lang="es-PE" sz="1600" dirty="0">
                <a:solidFill>
                  <a:schemeClr val="dk1"/>
                </a:solidFill>
                <a:latin typeface="Consolas"/>
                <a:ea typeface="Consolas"/>
                <a:cs typeface="Consolas"/>
                <a:sym typeface="Consolas"/>
              </a:rPr>
              <a:t>[“preciomax”]</a:t>
            </a:r>
            <a:endParaRPr dirty="0"/>
          </a:p>
          <a:p>
            <a:pPr marL="0" marR="0" lvl="0" indent="0" algn="l" rtl="0">
              <a:spcAft>
                <a:spcPts val="600"/>
              </a:spcAft>
              <a:buClr>
                <a:schemeClr val="dk1"/>
              </a:buClr>
              <a:buSzPts val="1600"/>
              <a:buFont typeface="Arial"/>
              <a:buNone/>
            </a:pPr>
            <a:r>
              <a:rPr lang="es-PE" sz="1600" dirty="0">
                <a:solidFill>
                  <a:schemeClr val="dk1"/>
                </a:solidFill>
                <a:latin typeface="Consolas"/>
                <a:ea typeface="Consolas"/>
                <a:cs typeface="Consolas"/>
                <a:sym typeface="Consolas"/>
              </a:rPr>
              <a:t>$sql = “SELECT * FROM productos WHERE precio&gt;=$preciomin </a:t>
            </a:r>
            <a:r>
              <a:rPr lang="es-PE" sz="1600" dirty="0">
                <a:solidFill>
                  <a:srgbClr val="EE4639"/>
                </a:solidFill>
                <a:latin typeface="Consolas"/>
                <a:ea typeface="Consolas"/>
                <a:cs typeface="Consolas"/>
                <a:sym typeface="Consolas"/>
              </a:rPr>
              <a:t>AND</a:t>
            </a:r>
            <a:r>
              <a:rPr lang="es-PE" sz="1600" dirty="0">
                <a:solidFill>
                  <a:schemeClr val="dk1"/>
                </a:solidFill>
                <a:latin typeface="Consolas"/>
                <a:ea typeface="Consolas"/>
                <a:cs typeface="Consolas"/>
                <a:sym typeface="Consolas"/>
              </a:rPr>
              <a:t> precio&lt;=$preciomax”</a:t>
            </a:r>
            <a:endParaRPr dirty="0"/>
          </a:p>
        </p:txBody>
      </p:sp>
      <p:sp>
        <p:nvSpPr>
          <p:cNvPr id="6" name="Rectangle 5">
            <a:extLst>
              <a:ext uri="{FF2B5EF4-FFF2-40B4-BE49-F238E27FC236}">
                <a16:creationId xmlns:a16="http://schemas.microsoft.com/office/drawing/2014/main" id="{D1698008-4905-5843-9152-61641FF51090}"/>
              </a:ext>
            </a:extLst>
          </p:cNvPr>
          <p:cNvSpPr/>
          <p:nvPr/>
        </p:nvSpPr>
        <p:spPr>
          <a:xfrm>
            <a:off x="503238" y="376232"/>
            <a:ext cx="8172450"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panose="020F0502020204030204" pitchFamily="34" charset="0"/>
                <a:cs typeface="Calibri" panose="020F0502020204030204" pitchFamily="34" charset="0"/>
                <a:sym typeface="Calibri"/>
              </a:rPr>
              <a:t>CREACIÓN DE UN SERVICIO WEB QUE RECIBA VARIOS PARÁMETROS DESDE UN FORMULARIO USANDO EL MÉTODO POST</a:t>
            </a:r>
            <a:endParaRPr lang="es-PE" sz="1000" dirty="0">
              <a:solidFill>
                <a:schemeClr val="bg1">
                  <a:lumMod val="65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7" name="Rectángulo redondeado 6">
            <a:extLst>
              <a:ext uri="{FF2B5EF4-FFF2-40B4-BE49-F238E27FC236}">
                <a16:creationId xmlns:a16="http://schemas.microsoft.com/office/drawing/2014/main" id="{569BB460-190A-CE4D-887F-808B188460BA}"/>
              </a:ext>
            </a:extLst>
          </p:cNvPr>
          <p:cNvSpPr/>
          <p:nvPr/>
        </p:nvSpPr>
        <p:spPr>
          <a:xfrm>
            <a:off x="684213" y="1721223"/>
            <a:ext cx="7991475" cy="1539689"/>
          </a:xfrm>
          <a:prstGeom prst="roundRect">
            <a:avLst>
              <a:gd name="adj" fmla="val 6556"/>
            </a:avLst>
          </a:prstGeom>
          <a:solidFill>
            <a:srgbClr val="FBC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s-ES" sz="1500" dirty="0">
              <a:solidFill>
                <a:schemeClr val="tx1"/>
              </a:solidFill>
              <a:latin typeface="Calibri"/>
              <a:cs typeface="Calibri"/>
            </a:endParaRPr>
          </a:p>
        </p:txBody>
      </p:sp>
      <p:sp>
        <p:nvSpPr>
          <p:cNvPr id="88" name="Google Shape;88;p8"/>
          <p:cNvSpPr txBox="1"/>
          <p:nvPr/>
        </p:nvSpPr>
        <p:spPr>
          <a:xfrm>
            <a:off x="503238" y="912813"/>
            <a:ext cx="8062538" cy="569387"/>
          </a:xfrm>
          <a:prstGeom prst="rect">
            <a:avLst/>
          </a:prstGeom>
          <a:noFill/>
          <a:ln>
            <a:noFill/>
          </a:ln>
        </p:spPr>
        <p:txBody>
          <a:bodyPr spcFirstLastPara="1" wrap="square" lIns="0" tIns="0" rIns="0" bIns="0" anchor="t" anchorCtr="0">
            <a:spAutoFit/>
          </a:bodyPr>
          <a:lstStyle/>
          <a:p>
            <a:pPr>
              <a:spcAft>
                <a:spcPts val="600"/>
              </a:spcAft>
              <a:buClr>
                <a:schemeClr val="dk1"/>
              </a:buClr>
              <a:buSzPts val="1600"/>
            </a:pPr>
            <a:r>
              <a:rPr lang="es-PE" sz="1600" b="1" cap="none" dirty="0">
                <a:solidFill>
                  <a:schemeClr val="dk1"/>
                </a:solidFill>
                <a:latin typeface="Calibri"/>
                <a:ea typeface="Calibri"/>
                <a:cs typeface="Calibri"/>
                <a:sym typeface="Calibri"/>
              </a:rPr>
              <a:t>RECIBIENDO VARIOS VARIABLES DE FORMULARIO</a:t>
            </a:r>
            <a:endParaRPr lang="es-PE" sz="1200" dirty="0">
              <a:solidFill>
                <a:schemeClr val="dk1"/>
              </a:solidFill>
              <a:latin typeface="Calibri"/>
              <a:ea typeface="Calibri"/>
              <a:cs typeface="Calibri"/>
              <a:sym typeface="Calibri"/>
            </a:endParaRPr>
          </a:p>
          <a:p>
            <a:pPr marL="179388" marR="0" lvl="0" indent="-179388" algn="l" rtl="0">
              <a:spcBef>
                <a:spcPts val="0"/>
              </a:spcBef>
              <a:spcAft>
                <a:spcPts val="0"/>
              </a:spcAft>
              <a:buClr>
                <a:schemeClr val="dk1"/>
              </a:buClr>
              <a:buSzPts val="1600"/>
              <a:buFont typeface="Arial"/>
              <a:buChar char="•"/>
            </a:pPr>
            <a:r>
              <a:rPr lang="es-PE" sz="1600" dirty="0">
                <a:solidFill>
                  <a:schemeClr val="dk1"/>
                </a:solidFill>
                <a:latin typeface="Calibri"/>
                <a:ea typeface="Calibri"/>
                <a:cs typeface="Calibri"/>
                <a:sym typeface="Calibri"/>
              </a:rPr>
              <a:t>Con el método POST se pueden recibir varios valores a través de variables de formulario.</a:t>
            </a:r>
            <a:endParaRPr dirty="0"/>
          </a:p>
        </p:txBody>
      </p:sp>
      <p:sp>
        <p:nvSpPr>
          <p:cNvPr id="89" name="Google Shape;89;p8"/>
          <p:cNvSpPr txBox="1"/>
          <p:nvPr/>
        </p:nvSpPr>
        <p:spPr>
          <a:xfrm>
            <a:off x="839219" y="1883208"/>
            <a:ext cx="7681461" cy="1215717"/>
          </a:xfrm>
          <a:prstGeom prst="rect">
            <a:avLst/>
          </a:prstGeom>
          <a:noFill/>
          <a:ln>
            <a:noFill/>
          </a:ln>
        </p:spPr>
        <p:txBody>
          <a:bodyPr spcFirstLastPara="1" wrap="square" lIns="0" tIns="0" rIns="0" bIns="0" anchor="t" anchorCtr="0">
            <a:spAutoFit/>
          </a:bodyPr>
          <a:lstStyle/>
          <a:p>
            <a:pPr marL="0" marR="0" lvl="0" indent="0" algn="l" rtl="0">
              <a:spcAft>
                <a:spcPts val="600"/>
              </a:spcAft>
              <a:buClr>
                <a:schemeClr val="dk1"/>
              </a:buClr>
              <a:buSzPts val="1600"/>
              <a:buFont typeface="Arial"/>
              <a:buNone/>
            </a:pPr>
            <a:r>
              <a:rPr lang="es-PE" sz="1600" dirty="0">
                <a:solidFill>
                  <a:schemeClr val="dk1"/>
                </a:solidFill>
                <a:latin typeface="Consolas"/>
                <a:ea typeface="Consolas"/>
                <a:cs typeface="Consolas"/>
                <a:sym typeface="Consolas"/>
              </a:rPr>
              <a:t>$idcategoria = </a:t>
            </a:r>
            <a:r>
              <a:rPr lang="es-PE" sz="1600" dirty="0">
                <a:solidFill>
                  <a:srgbClr val="EE4639"/>
                </a:solidFill>
                <a:latin typeface="Consolas"/>
                <a:ea typeface="Consolas"/>
                <a:cs typeface="Consolas"/>
                <a:sym typeface="Consolas"/>
              </a:rPr>
              <a:t>$POST</a:t>
            </a:r>
            <a:r>
              <a:rPr lang="es-PE" sz="1600" dirty="0">
                <a:solidFill>
                  <a:schemeClr val="dk1"/>
                </a:solidFill>
                <a:latin typeface="Consolas"/>
                <a:ea typeface="Consolas"/>
                <a:cs typeface="Consolas"/>
                <a:sym typeface="Consolas"/>
              </a:rPr>
              <a:t>[“idcategoria”]</a:t>
            </a:r>
            <a:endParaRPr dirty="0"/>
          </a:p>
          <a:p>
            <a:pPr marL="0" marR="0" lvl="0" indent="0" algn="l" rtl="0">
              <a:spcAft>
                <a:spcPts val="600"/>
              </a:spcAft>
              <a:buClr>
                <a:schemeClr val="dk1"/>
              </a:buClr>
              <a:buSzPts val="1600"/>
              <a:buFont typeface="Arial"/>
              <a:buNone/>
            </a:pPr>
            <a:r>
              <a:rPr lang="es-PE" sz="1600" dirty="0">
                <a:solidFill>
                  <a:schemeClr val="dk1"/>
                </a:solidFill>
                <a:latin typeface="Consolas"/>
                <a:ea typeface="Consolas"/>
                <a:cs typeface="Consolas"/>
                <a:sym typeface="Consolas"/>
              </a:rPr>
              <a:t>$idproveedor = </a:t>
            </a:r>
            <a:r>
              <a:rPr lang="es-PE" sz="1600" dirty="0">
                <a:solidFill>
                  <a:srgbClr val="EE4639"/>
                </a:solidFill>
                <a:latin typeface="Consolas"/>
                <a:ea typeface="Consolas"/>
                <a:cs typeface="Consolas"/>
                <a:sym typeface="Consolas"/>
              </a:rPr>
              <a:t>$POST</a:t>
            </a:r>
            <a:r>
              <a:rPr lang="es-PE" sz="1600" dirty="0">
                <a:solidFill>
                  <a:schemeClr val="dk1"/>
                </a:solidFill>
                <a:latin typeface="Consolas"/>
                <a:ea typeface="Consolas"/>
                <a:cs typeface="Consolas"/>
                <a:sym typeface="Consolas"/>
              </a:rPr>
              <a:t>[“idproveedor”]</a:t>
            </a:r>
            <a:endParaRPr dirty="0"/>
          </a:p>
          <a:p>
            <a:pPr marL="0" marR="0" lvl="0" indent="0" algn="l" rtl="0">
              <a:spcAft>
                <a:spcPts val="600"/>
              </a:spcAft>
              <a:buClr>
                <a:schemeClr val="dk1"/>
              </a:buClr>
              <a:buSzPts val="1600"/>
              <a:buFont typeface="Arial"/>
              <a:buNone/>
            </a:pPr>
            <a:r>
              <a:rPr lang="es-PE" sz="1600" dirty="0">
                <a:solidFill>
                  <a:schemeClr val="dk1"/>
                </a:solidFill>
                <a:latin typeface="Consolas"/>
                <a:ea typeface="Consolas"/>
                <a:cs typeface="Consolas"/>
                <a:sym typeface="Consolas"/>
              </a:rPr>
              <a:t>$sql = “SELECT * FROM productos WHERE idcategoria =$idcategoria </a:t>
            </a:r>
            <a:r>
              <a:rPr lang="es-PE" sz="1600" dirty="0">
                <a:solidFill>
                  <a:srgbClr val="EE4639"/>
                </a:solidFill>
                <a:latin typeface="Consolas"/>
                <a:ea typeface="Consolas"/>
                <a:cs typeface="Consolas"/>
                <a:sym typeface="Consolas"/>
              </a:rPr>
              <a:t>OR </a:t>
            </a:r>
            <a:r>
              <a:rPr lang="es-PE" sz="1600" dirty="0">
                <a:solidFill>
                  <a:schemeClr val="dk1"/>
                </a:solidFill>
                <a:latin typeface="Consolas"/>
                <a:ea typeface="Consolas"/>
                <a:cs typeface="Consolas"/>
                <a:sym typeface="Consolas"/>
              </a:rPr>
              <a:t>idproveedor &lt;=$idproveedor”</a:t>
            </a:r>
            <a:endParaRPr dirty="0"/>
          </a:p>
        </p:txBody>
      </p:sp>
      <p:sp>
        <p:nvSpPr>
          <p:cNvPr id="6" name="Rectangle 5">
            <a:extLst>
              <a:ext uri="{FF2B5EF4-FFF2-40B4-BE49-F238E27FC236}">
                <a16:creationId xmlns:a16="http://schemas.microsoft.com/office/drawing/2014/main" id="{752C2418-B5F0-EA49-9A37-D7394747269F}"/>
              </a:ext>
            </a:extLst>
          </p:cNvPr>
          <p:cNvSpPr/>
          <p:nvPr/>
        </p:nvSpPr>
        <p:spPr>
          <a:xfrm>
            <a:off x="503238" y="376232"/>
            <a:ext cx="8172450"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panose="020F0502020204030204" pitchFamily="34" charset="0"/>
                <a:cs typeface="Calibri" panose="020F0502020204030204" pitchFamily="34" charset="0"/>
                <a:sym typeface="Calibri"/>
              </a:rPr>
              <a:t>CREACIÓN DE UN SERVICIO WEB QUE RECIBA VARIOS PARÁMETROS DESDE UN FORMULARIO USANDO EL MÉTODO POST</a:t>
            </a:r>
            <a:endParaRPr lang="es-PE" sz="1000" dirty="0">
              <a:solidFill>
                <a:schemeClr val="bg1">
                  <a:lumMod val="65000"/>
                </a:schemeClr>
              </a:solidFill>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1360</Words>
  <Application>Microsoft Macintosh PowerPoint</Application>
  <PresentationFormat>Presentación en pantalla (16:10)</PresentationFormat>
  <Paragraphs>154</Paragraphs>
  <Slides>25</Slides>
  <Notes>22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25</vt:i4>
      </vt:variant>
    </vt:vector>
  </HeadingPairs>
  <TitlesOfParts>
    <vt:vector size="32" baseType="lpstr">
      <vt:lpstr>Arial</vt:lpstr>
      <vt:lpstr>Calibri</vt:lpstr>
      <vt:lpstr>Consolas</vt:lpstr>
      <vt:lpstr>Graphik Bold</vt:lpstr>
      <vt:lpstr>Graphik Regular</vt:lpstr>
      <vt:lpstr>Graphik-Medium</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ISIL</dc:creator>
  <cp:lastModifiedBy>Mary Gabriela Romero Martinez </cp:lastModifiedBy>
  <cp:revision>39</cp:revision>
  <dcterms:created xsi:type="dcterms:W3CDTF">2016-10-06T14:52:02Z</dcterms:created>
  <dcterms:modified xsi:type="dcterms:W3CDTF">2024-09-02T21:14:06Z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