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+ySFPRxMlfc19i4eXcrWjvEo5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3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6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None/>
            </a:pPr>
            <a:r>
              <a:t/>
            </a:r>
            <a:endParaRPr b="0"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/>
          <p:nvPr>
            <p:ph idx="2" type="sldImg"/>
          </p:nvPr>
        </p:nvSpPr>
        <p:spPr>
          <a:xfrm>
            <a:off x="719138" y="1241425"/>
            <a:ext cx="5359400" cy="3349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PE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/>
          <p:nvPr/>
        </p:nvSpPr>
        <p:spPr>
          <a:xfrm>
            <a:off x="683568" y="1117307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  <p15:guide id="3" pos="2993">
          <p15:clr>
            <a:srgbClr val="FBAE40"/>
          </p15:clr>
        </p15:guide>
        <p15:guide id="4" pos="5465">
          <p15:clr>
            <a:srgbClr val="FBAE40"/>
          </p15:clr>
        </p15:guide>
        <p15:guide id="5" orient="horz" pos="303">
          <p15:clr>
            <a:srgbClr val="FBAE40"/>
          </p15:clr>
        </p15:guide>
        <p15:guide id="6" orient="horz" pos="3297">
          <p15:clr>
            <a:srgbClr val="FBAE40"/>
          </p15:clr>
        </p15:guide>
        <p15:guide id="7" pos="317">
          <p15:clr>
            <a:srgbClr val="FBAE40"/>
          </p15:clr>
        </p15:guide>
        <p15:guide id="8" pos="276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y objetos">
  <p:cSld name="1_Título y objeto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18"/>
            <p:cNvSpPr txBox="1"/>
            <p:nvPr/>
          </p:nvSpPr>
          <p:spPr>
            <a:xfrm>
              <a:off x="944054" y="5369051"/>
              <a:ext cx="167706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PROGRAMACIÓN WEB I  •  TEMA 09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7379148" y="5384440"/>
              <a:ext cx="1369286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18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8"/>
          <p:cNvSpPr/>
          <p:nvPr/>
        </p:nvSpPr>
        <p:spPr>
          <a:xfrm>
            <a:off x="683568" y="1117307"/>
            <a:ext cx="74888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F26B43"/>
          </p15:clr>
        </p15:guide>
        <p15:guide id="2" pos="2880">
          <p15:clr>
            <a:srgbClr val="F26B43"/>
          </p15:clr>
        </p15:guide>
        <p15:guide id="3" pos="2993">
          <p15:clr>
            <a:srgbClr val="F26B43"/>
          </p15:clr>
        </p15:guide>
        <p15:guide id="4" pos="5465">
          <p15:clr>
            <a:srgbClr val="F26B43"/>
          </p15:clr>
        </p15:guide>
        <p15:guide id="5" pos="2767">
          <p15:clr>
            <a:srgbClr val="F26B43"/>
          </p15:clr>
        </p15:guide>
        <p15:guide id="6" pos="317">
          <p15:clr>
            <a:srgbClr val="F26B43"/>
          </p15:clr>
        </p15:guide>
        <p15:guide id="7" orient="horz" pos="3297">
          <p15:clr>
            <a:srgbClr val="F26B43"/>
          </p15:clr>
        </p15:guide>
        <p15:guide id="8" orient="horz" pos="30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"/>
          <p:cNvSpPr/>
          <p:nvPr/>
        </p:nvSpPr>
        <p:spPr>
          <a:xfrm>
            <a:off x="182879" y="5120640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 txBox="1"/>
          <p:nvPr/>
        </p:nvSpPr>
        <p:spPr>
          <a:xfrm>
            <a:off x="503238" y="875209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Calibri"/>
              <a:buNone/>
            </a:pPr>
            <a:r>
              <a:rPr b="1" lang="es-PE"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PROGRAMACIÓN WEB 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3239" y="2177570"/>
            <a:ext cx="321371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CREACIÓN DE SERVICIOS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CON PHP PARA IMPLEMENTAR CRUD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503238" y="3219842"/>
            <a:ext cx="2845526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C1B2"/>
              </a:buClr>
              <a:buSzPts val="1100"/>
              <a:buFont typeface="Arial"/>
              <a:buChar char="•"/>
            </a:pPr>
            <a:r>
              <a:rPr lang="es-P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consultas con las cláusulas INSERT, UPDATE y DELETE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1C1B2"/>
              </a:buClr>
              <a:buSzPts val="1100"/>
              <a:buFont typeface="Arial"/>
              <a:buChar char="•"/>
            </a:pPr>
            <a:r>
              <a:rPr lang="es-PE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Creación de los servicios web para Insertar, actualizar y eliminar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" lvl="0" marL="133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ACD144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743902" y="1819386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C1B2"/>
              </a:buClr>
              <a:buSzPts val="2000"/>
              <a:buFont typeface="Calibri"/>
              <a:buNone/>
            </a:pPr>
            <a:r>
              <a:rPr b="1" lang="es-PE" sz="2000">
                <a:solidFill>
                  <a:srgbClr val="82C1B2"/>
                </a:solidFill>
                <a:latin typeface="Calibri"/>
                <a:ea typeface="Calibri"/>
                <a:cs typeface="Calibri"/>
                <a:sym typeface="Calibri"/>
              </a:rPr>
              <a:t>TEMA 09</a:t>
            </a:r>
            <a:endParaRPr sz="1800">
              <a:solidFill>
                <a:srgbClr val="82C1B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1"/>
            <a:ext cx="166865" cy="17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0"/>
          <p:cNvSpPr txBox="1"/>
          <p:nvPr/>
        </p:nvSpPr>
        <p:spPr>
          <a:xfrm>
            <a:off x="1160463" y="3184716"/>
            <a:ext cx="599355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LOS SERVICIOS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PARA INSERTAR,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ACTUALIZAR Y ELIMINAR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3" y="2884356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/>
          <p:nvPr/>
        </p:nvSpPr>
        <p:spPr>
          <a:xfrm>
            <a:off x="483529" y="2627835"/>
            <a:ext cx="8176942" cy="8880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LOS SERVICIOS WEB PARA INSERTAR, ACTUALIZAR Y ELIMINAR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503237" y="920364"/>
            <a:ext cx="7691193" cy="10618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manipular las consultas SQL se crean servicios web en PHP o en algún otro lenguaje del lado del servidor a fin de que reciba valores mediante el método POST.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/>
        </p:nvSpPr>
        <p:spPr>
          <a:xfrm>
            <a:off x="8459787" y="1628422"/>
            <a:ext cx="8176942" cy="340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LOS SERVICIOS WEB PARA INSERTAR, ACTUALIZAR Y ELIMINAR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507356" y="916931"/>
            <a:ext cx="75072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PARA INSERTAR</a:t>
            </a:r>
            <a:endParaRPr/>
          </a:p>
          <a:p>
            <a:pPr indent="0" lvl="0" marL="317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2"/>
          <p:cNvSpPr txBox="1"/>
          <p:nvPr/>
        </p:nvSpPr>
        <p:spPr>
          <a:xfrm>
            <a:off x="503238" y="1548147"/>
            <a:ext cx="7330368" cy="23082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include 'DbConnect.php';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$nombres = $_POST["nombres"];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$peliculas = $_POST["peliculas"];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$objDb = new DbConnect;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$cn = $objDb-&gt;connect();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$sql = "</a:t>
            </a: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directores (nombres, peliculas) 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('$nombres','$peliculas’)”;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$rs = $cn-&gt;prepare($sql);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$rs-&gt;execute();</a:t>
            </a:r>
            <a:endParaRPr/>
          </a:p>
          <a:p>
            <a:pPr indent="-265113" lvl="0" marL="311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echo $cn-&gt;lastInsertId();</a:t>
            </a:r>
            <a:endParaRPr/>
          </a:p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/>
          <p:nvPr/>
        </p:nvSpPr>
        <p:spPr>
          <a:xfrm>
            <a:off x="8777376" y="1548147"/>
            <a:ext cx="8176942" cy="3968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1397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3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LOS SERVICIOS WEB PARA INSERTAR, ACTUALIZAR Y ELIMINAR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507356" y="916931"/>
            <a:ext cx="7507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PARA ACTUALIZAR</a:t>
            </a:r>
            <a:endParaRPr/>
          </a:p>
        </p:txBody>
      </p:sp>
      <p:sp>
        <p:nvSpPr>
          <p:cNvPr id="138" name="Google Shape;138;p13"/>
          <p:cNvSpPr txBox="1"/>
          <p:nvPr/>
        </p:nvSpPr>
        <p:spPr>
          <a:xfrm>
            <a:off x="503238" y="1548147"/>
            <a:ext cx="7330368" cy="24929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include 'DbConnect.php';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$iddirector = $_POST["iddirector"];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$nombres = $_POST["nombres"];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$peliculas = $_POST["peliculas"];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$objDb = new DbConnect;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$cn = $objDb-&gt;connect();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$sql = "</a:t>
            </a: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directores  set nombres = '$nombres', peliculas 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='$peliculas' </a:t>
            </a: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iddirector=$iddirector";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$rs = $cn-&gt;prepare($sql);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$rs-&gt;execute();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echo $rs-&gt;rowCount();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LOS SERVICIOS WEB PARA INSERTAR, ACTUALIZAR Y ELIMINAR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 txBox="1"/>
          <p:nvPr/>
        </p:nvSpPr>
        <p:spPr>
          <a:xfrm>
            <a:off x="507356" y="916931"/>
            <a:ext cx="750722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SERVICIO WEB PARA ELIMINAR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503238" y="1548147"/>
            <a:ext cx="7330368" cy="2123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include 'DbConnect.php';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$iddirector = $_POST["iddirector"];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$objDb = new DbConnect;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	 $cn = </a:t>
            </a:r>
            <a:r>
              <a:rPr b="1"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$SERVICIO WEB PARA ELIMINAR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objDb-&gt;connect();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$sql = "</a:t>
            </a: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directores  WHERE iddirector=$iddirector";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$rs = $cn-&gt;prepare($sql);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$rs-&gt;execute();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	echo $rs-&gt;rowCount();</a:t>
            </a:r>
            <a:endParaRPr/>
          </a:p>
          <a:p>
            <a:pPr indent="-314325" lvl="0" marL="3143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654E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2" name="Google Shape;152;p15"/>
          <p:cNvGrpSpPr/>
          <p:nvPr/>
        </p:nvGrpSpPr>
        <p:grpSpPr>
          <a:xfrm>
            <a:off x="2506315" y="2194222"/>
            <a:ext cx="4581728" cy="1326557"/>
            <a:chOff x="2403187" y="2211377"/>
            <a:chExt cx="4581728" cy="1326557"/>
          </a:xfrm>
        </p:grpSpPr>
        <p:sp>
          <p:nvSpPr>
            <p:cNvPr id="153" name="Google Shape;153;p15"/>
            <p:cNvSpPr txBox="1"/>
            <p:nvPr/>
          </p:nvSpPr>
          <p:spPr>
            <a:xfrm>
              <a:off x="2403187" y="2540738"/>
              <a:ext cx="4581728" cy="9971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es-PE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CONCLUSIONES</a:t>
              </a:r>
              <a:br>
                <a:rPr lang="es-PE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lang="es-PE" sz="36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MÁS REFERENCIAS</a:t>
              </a:r>
              <a:endParaRPr b="1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54" name="Google Shape;154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25491" y="2211377"/>
              <a:ext cx="202176" cy="20821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Google Shape;15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253" y="946969"/>
            <a:ext cx="2072214" cy="3898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301556" y="5321030"/>
            <a:ext cx="8453337" cy="2918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279545" y="912813"/>
            <a:ext cx="570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operaciones que involucran CRUD permiten implementar las transacciones más importantes en la base de datos para registrar un nuevo dato, actualizar o eliminar los datos existentes.</a:t>
            </a:r>
            <a:endParaRPr/>
          </a:p>
        </p:txBody>
      </p:sp>
      <p:pic>
        <p:nvPicPr>
          <p:cNvPr id="162" name="Google Shape;16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1260" y="954885"/>
            <a:ext cx="114138" cy="117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6"/>
          <p:cNvSpPr/>
          <p:nvPr/>
        </p:nvSpPr>
        <p:spPr>
          <a:xfrm>
            <a:off x="8133347" y="163629"/>
            <a:ext cx="808522" cy="7547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16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4999" y="3048772"/>
            <a:ext cx="1690689" cy="218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6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CONCLUSIONES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1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/>
          <p:nvPr/>
        </p:nvSpPr>
        <p:spPr>
          <a:xfrm>
            <a:off x="0" y="1"/>
            <a:ext cx="9144000" cy="5715000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946969"/>
            <a:ext cx="2072213" cy="389806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/>
          <p:nvPr/>
        </p:nvSpPr>
        <p:spPr>
          <a:xfrm>
            <a:off x="149817" y="3724759"/>
            <a:ext cx="1037633" cy="1069383"/>
          </a:xfrm>
          <a:prstGeom prst="rect">
            <a:avLst/>
          </a:prstGeom>
          <a:solidFill>
            <a:srgbClr val="ED434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2519363" y="2540738"/>
            <a:ext cx="4581728" cy="81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s-PE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INTRODUCCIÓN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b="1" lang="es-PE"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LA SESIÓN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2"/>
          <p:cNvPicPr preferRelativeResize="0"/>
          <p:nvPr/>
        </p:nvPicPr>
        <p:blipFill rotWithShape="1">
          <a:blip r:embed="rId4">
            <a:alphaModFix amt="16000"/>
          </a:blip>
          <a:srcRect b="0" l="0" r="0" t="0"/>
          <a:stretch/>
        </p:blipFill>
        <p:spPr>
          <a:xfrm>
            <a:off x="334433" y="3817749"/>
            <a:ext cx="809264" cy="809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28619" y="2194222"/>
            <a:ext cx="202176" cy="208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6918960" y="5364480"/>
            <a:ext cx="2133600" cy="2244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 txBox="1"/>
          <p:nvPr/>
        </p:nvSpPr>
        <p:spPr>
          <a:xfrm>
            <a:off x="1282298" y="881048"/>
            <a:ext cx="5521727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diversas aplicaciones web, móviles, de videojuegos y otras se emplean procedimientos para registro de nueva información, actualización de información existente y eliminación de datos.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Estos procedimientos se realizan directamente en la base de datos a través de instrucciones SQL.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conjunto de estos procedimientos se le denomina CRUD.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es un acrónimo que representa las cuatro operaciones básicas de una base de datos o una aplicación de almacenamiento de datos.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significa Create (Crear), Read (Leer), Update (Actualizar) y Delete (Eliminar).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sesión:</a:t>
            </a:r>
            <a:endParaRPr/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Conocerás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instrucciones SQL necesarias para implementar CRUD.</a:t>
            </a:r>
            <a:endParaRPr/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Aprenderás</a:t>
            </a: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crear los servicios web que permitan la implementación </a:t>
            </a:r>
            <a:b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estas funcionalidades en el servidor.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95488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1767915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"/>
          <p:cNvPicPr preferRelativeResize="0"/>
          <p:nvPr/>
        </p:nvPicPr>
        <p:blipFill rotWithShape="1">
          <a:blip r:embed="rId4">
            <a:alphaModFix amt="42000"/>
          </a:blip>
          <a:srcRect b="0" l="0" r="0" t="0"/>
          <a:stretch/>
        </p:blipFill>
        <p:spPr>
          <a:xfrm>
            <a:off x="6986661" y="3052731"/>
            <a:ext cx="1689027" cy="218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2422252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2850266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3487169"/>
            <a:ext cx="117851" cy="121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839" y="4143359"/>
            <a:ext cx="117851" cy="12136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503238" y="376836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INTRODUCCIÓN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/>
          <p:nvPr/>
        </p:nvSpPr>
        <p:spPr>
          <a:xfrm>
            <a:off x="0" y="12112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4"/>
          <p:cNvSpPr txBox="1"/>
          <p:nvPr/>
        </p:nvSpPr>
        <p:spPr>
          <a:xfrm>
            <a:off x="1160463" y="3157860"/>
            <a:ext cx="5993558" cy="99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CREACIÓN DE CONSULTAS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 LAS CLÁUSULAS INSERT,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s-PE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UPDATE Y DELETE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0463" y="2857500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503237" y="920364"/>
            <a:ext cx="7691193" cy="13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CLÁUSULAS SQL PARA CRUD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8415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SQL existen cláusulas que permiten los procedimientos de Insertar, actualizar y eliminar.</a:t>
            </a:r>
            <a:endParaRPr/>
          </a:p>
          <a:p>
            <a:pPr indent="-184150" lvl="0" marL="184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Estas instrucciones empleadas en MySQL / Mariadb son similares en otros Motores de base de datos.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5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CONSULTAS CON LAS CLÁUSULAS INSERT, UPDATE Y 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507357" y="916932"/>
            <a:ext cx="6876344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INSERT</a:t>
            </a:r>
            <a:endParaRPr sz="180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57188" marR="0" rtl="0" algn="l">
              <a:spcBef>
                <a:spcPts val="6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emplea para agregar nuevas filas a una tabla en una base de datos. </a:t>
            </a:r>
            <a:endParaRPr/>
          </a:p>
          <a:p>
            <a:pPr indent="-1778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 insertar una sola fila o múltiples filas a la vez. </a:t>
            </a:r>
            <a:endParaRPr/>
          </a:p>
          <a:p>
            <a:pPr indent="-1778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-76200" lvl="0" marL="357188" marR="0" rtl="0" algn="l">
              <a:spcBef>
                <a:spcPts val="1200"/>
              </a:spcBef>
              <a:spcAft>
                <a:spcPts val="60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684213" y="2533036"/>
            <a:ext cx="7330368" cy="1015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nombre_de_la_tabla (columna1, columna2, columna3, 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VALUES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(valor1, valor2, valor3, ...);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– 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(nombre, email)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('Juan', 'juan@example.com');</a:t>
            </a:r>
            <a:endParaRPr/>
          </a:p>
        </p:txBody>
      </p:sp>
      <p:sp>
        <p:nvSpPr>
          <p:cNvPr id="83" name="Google Shape;83;p6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CONSULTAS CON LAS CLÁUSULAS INSERT, UPDATE Y 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CONSULTAS CON LAS CLÁUSULAS INSERT, UPDATE Y 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 txBox="1"/>
          <p:nvPr/>
        </p:nvSpPr>
        <p:spPr>
          <a:xfrm>
            <a:off x="507357" y="916932"/>
            <a:ext cx="6876344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INSERTAR MÚLTIPLES FILAS</a:t>
            </a:r>
            <a:endParaRPr b="1" sz="180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57188" marR="0" rtl="0" algn="l">
              <a:spcBef>
                <a:spcPts val="6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</a:t>
            </a:r>
            <a:endParaRPr/>
          </a:p>
          <a:p>
            <a:pPr indent="-762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Ejemplo:</a:t>
            </a:r>
            <a:endParaRPr/>
          </a:p>
          <a:p>
            <a:pPr indent="-76200" lvl="0" marL="357188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388" marR="0" rtl="0" algn="l">
              <a:spcBef>
                <a:spcPts val="1200"/>
              </a:spcBef>
              <a:spcAft>
                <a:spcPts val="600"/>
              </a:spcAft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684213" y="1653137"/>
            <a:ext cx="7330368" cy="1015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nombre_de_la_tabla (columna1, columna2, columna3, ...)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(valor1a, valor2a, valor3a, ...),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(valor1b, valor2b, valor3b, ...),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(valor1c, valor2c, valor3c, ...);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 txBox="1"/>
          <p:nvPr/>
        </p:nvSpPr>
        <p:spPr>
          <a:xfrm>
            <a:off x="684213" y="3221709"/>
            <a:ext cx="7330368" cy="1015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INSERT INTO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 (nombre, email)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VALUES 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('Juan', 'juan@example.com'),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('Ana', 'ana@example.com'),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('Luis', 'luis@example.com');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CONSULTAS CON LAS CLÁUSULAS INSERT, UPDATE Y 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507357" y="916932"/>
            <a:ext cx="6876344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UPDATE</a:t>
            </a:r>
            <a:endParaRPr b="1" sz="180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450850" marR="0" rtl="0" algn="l">
              <a:spcBef>
                <a:spcPts val="6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emplea para modificar los datos existentes en una tabla. </a:t>
            </a:r>
            <a:endParaRPr/>
          </a:p>
          <a:p>
            <a:pPr indent="-225425" lvl="0" marL="450850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puede actualizar una o varias filas a la vez, y se puede especificar cuáles filas actualizar utilizando una cláusula WHERE.</a:t>
            </a:r>
            <a:endParaRPr/>
          </a:p>
          <a:p>
            <a:pPr indent="-225425" lvl="0" marL="450850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-76200" lvl="0" marL="357188" marR="0" rtl="0" algn="l">
              <a:spcBef>
                <a:spcPts val="1200"/>
              </a:spcBef>
              <a:spcAft>
                <a:spcPts val="60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727429" y="2685658"/>
            <a:ext cx="7330368" cy="13849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nombre_de_la_tabla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columna1 = valor1, columna2 = valor2, ...</a:t>
            </a:r>
            <a:endParaRPr/>
          </a:p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condición;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– Ejemplo: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PE" sz="1200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s-P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usuarios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email = 'nuevo_juan@example.com'</a:t>
            </a:r>
            <a:endParaRPr/>
          </a:p>
          <a:p>
            <a:pPr indent="-393700" lvl="1" marL="4000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 = 1;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-1851368" y="3217466"/>
            <a:ext cx="8176942" cy="1452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503238" y="380615"/>
            <a:ext cx="5964064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es-PE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s-PE" sz="10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CREACIÓN DE CONSULTAS CON LAS CLÁUSULAS INSERT, UPDATE Y DELETE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9"/>
          <p:cNvSpPr txBox="1"/>
          <p:nvPr/>
        </p:nvSpPr>
        <p:spPr>
          <a:xfrm>
            <a:off x="507356" y="916932"/>
            <a:ext cx="7223479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CLÁUSULA DELETE</a:t>
            </a:r>
            <a:endParaRPr b="1" sz="1800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5425" lvl="0" marL="450850" marR="0" rtl="0" algn="l">
              <a:spcBef>
                <a:spcPts val="6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Se emplea para eliminar filas de una tabla. </a:t>
            </a:r>
            <a:endParaRPr/>
          </a:p>
          <a:p>
            <a:pPr indent="-225425" lvl="0" marL="450850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Al igual que con la cláusula UPDATE, podemos eliminar una sola fila, múltiples filas, o todas las filas de una tabla, según la condición especificada en la cláusula WHERE.</a:t>
            </a:r>
            <a:endParaRPr/>
          </a:p>
          <a:p>
            <a:pPr indent="-225425" lvl="0" marL="450850" marR="0" rtl="0" algn="l">
              <a:spcBef>
                <a:spcPts val="1200"/>
              </a:spcBef>
              <a:spcAft>
                <a:spcPts val="0"/>
              </a:spcAft>
              <a:buClr>
                <a:srgbClr val="EE4639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Sintaxis:</a:t>
            </a:r>
            <a:endParaRPr/>
          </a:p>
          <a:p>
            <a:pPr indent="-76200" lvl="0" marL="357188" marR="0" rtl="0" algn="l">
              <a:spcBef>
                <a:spcPts val="1200"/>
              </a:spcBef>
              <a:spcAft>
                <a:spcPts val="600"/>
              </a:spcAft>
              <a:buClr>
                <a:srgbClr val="EE4639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674530" y="3010989"/>
            <a:ext cx="7330368" cy="101562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nombre_de_la_tabla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condición;</a:t>
            </a:r>
            <a:endParaRPr/>
          </a:p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– Ejemplo:</a:t>
            </a:r>
            <a:endParaRPr/>
          </a:p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DELETE FROM 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Clr>
                <a:srgbClr val="EF4639"/>
              </a:buClr>
              <a:buSzPts val="1200"/>
              <a:buFont typeface="Calibri"/>
              <a:buNone/>
            </a:pPr>
            <a:r>
              <a:rPr b="0" i="0" lang="es-PE" sz="1200" u="none" cap="none" strike="noStrike">
                <a:solidFill>
                  <a:srgbClr val="EF4639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id = 1;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2024-04-22T03:45:47Z</dcterms:created>
  <dc:creator>David Abel Chura Olazábal</dc:creator>
</cp:coreProperties>
</file>