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4" r:id="rId20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fOa1LzyVWgH+5fTXND98DPnpz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1B2"/>
    <a:srgbClr val="EE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68"/>
  </p:normalViewPr>
  <p:slideViewPr>
    <p:cSldViewPr snapToGrid="0" showGuides="1">
      <p:cViewPr varScale="1">
        <p:scale>
          <a:sx n="112" d="100"/>
          <a:sy n="112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None/>
            </a:pPr>
            <a:endParaRPr sz="12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Video">
  <p:cSld name="Subtema - Vide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y objetos">
  <p:cSld name="2_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1 Imagen A">
  <p:cSld name="Subtema - 1 Imagen 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1 Imagen B">
  <p:cSld name="Subtema - 1 Imagen B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1 Imagen Centrada">
  <p:cSld name="Subtema - 1 Imagen Centrada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2 Imágenes">
  <p:cSld name="Subtema - 2 Imágene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Imagen Gigante">
  <p:cSld name="Subtema - Imagen Gigan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17"/>
            <p:cNvSpPr txBox="1"/>
            <p:nvPr/>
          </p:nvSpPr>
          <p:spPr>
            <a:xfrm>
              <a:off x="944054" y="5369051"/>
              <a:ext cx="1782860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 b="0" i="0" u="none" strike="noStrike" cap="none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 WEB I  •  TEMA 10</a:t>
              </a:r>
              <a:endParaRPr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7207627" y="5384440"/>
              <a:ext cx="154080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 dirty="0"/>
            </a:p>
          </p:txBody>
        </p:sp>
      </p:grpSp>
      <p:pic>
        <p:nvPicPr>
          <p:cNvPr id="13" name="Google Shape;13;p17"/>
          <p:cNvPicPr preferRelativeResize="0"/>
          <p:nvPr/>
        </p:nvPicPr>
        <p:blipFill rotWithShape="1">
          <a:blip r:embed="rId14">
            <a:alphaModFix amt="20000"/>
          </a:blip>
          <a:srcRect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800" userDrawn="1">
          <p15:clr>
            <a:srgbClr val="F26B43"/>
          </p15:clr>
        </p15:guide>
        <p15:guide id="3" pos="2993" userDrawn="1">
          <p15:clr>
            <a:srgbClr val="F26B43"/>
          </p15:clr>
        </p15:guide>
        <p15:guide id="4" pos="5465" userDrawn="1">
          <p15:clr>
            <a:srgbClr val="F26B43"/>
          </p15:clr>
        </p15:guide>
        <p15:guide id="5" pos="317" userDrawn="1">
          <p15:clr>
            <a:srgbClr val="F26B43"/>
          </p15:clr>
        </p15:guide>
        <p15:guide id="6" orient="horz" pos="303" userDrawn="1">
          <p15:clr>
            <a:srgbClr val="F26B43"/>
          </p15:clr>
        </p15:guide>
        <p15:guide id="7" orient="horz" pos="3297" userDrawn="1">
          <p15:clr>
            <a:srgbClr val="F26B43"/>
          </p15:clr>
        </p15:guide>
        <p15:guide id="8" orient="horz" pos="5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17DE7639-454D-EEC9-0D2E-70D8759BF844}"/>
              </a:ext>
            </a:extLst>
          </p:cNvPr>
          <p:cNvSpPr/>
          <p:nvPr/>
        </p:nvSpPr>
        <p:spPr>
          <a:xfrm>
            <a:off x="182879" y="5120640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60;p2">
            <a:extLst>
              <a:ext uri="{FF2B5EF4-FFF2-40B4-BE49-F238E27FC236}">
                <a16:creationId xmlns:a16="http://schemas.microsoft.com/office/drawing/2014/main" id="{A3467E0B-9EEC-B809-5AB3-942938ED379C}"/>
              </a:ext>
            </a:extLst>
          </p:cNvPr>
          <p:cNvSpPr txBox="1"/>
          <p:nvPr/>
        </p:nvSpPr>
        <p:spPr>
          <a:xfrm>
            <a:off x="503238" y="808689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900" b="1" dirty="0">
                <a:solidFill>
                  <a:srgbClr val="6C6D6C"/>
                </a:solidFill>
                <a:latin typeface="Calibri" charset="0"/>
                <a:cs typeface="Calibri" charset="0"/>
                <a:sym typeface="Calibri"/>
              </a:rPr>
              <a:t>PRORAMACIÓN WEB I</a:t>
            </a:r>
            <a:endParaRPr lang="es-PE" sz="900" b="1" dirty="0">
              <a:solidFill>
                <a:srgbClr val="6C6D6C"/>
              </a:solidFill>
              <a:latin typeface="Calibri" charset="0"/>
              <a:cs typeface="Calibri" charset="0"/>
            </a:endParaRPr>
          </a:p>
        </p:txBody>
      </p:sp>
      <p:sp>
        <p:nvSpPr>
          <p:cNvPr id="16" name="Google Shape;72;p2">
            <a:extLst>
              <a:ext uri="{FF2B5EF4-FFF2-40B4-BE49-F238E27FC236}">
                <a16:creationId xmlns:a16="http://schemas.microsoft.com/office/drawing/2014/main" id="{C926A5C5-505C-165B-5995-6DE12226F30E}"/>
              </a:ext>
            </a:extLst>
          </p:cNvPr>
          <p:cNvSpPr/>
          <p:nvPr/>
        </p:nvSpPr>
        <p:spPr>
          <a:xfrm>
            <a:off x="503239" y="2177570"/>
            <a:ext cx="305685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Calibri"/>
              <a:buNone/>
            </a:pPr>
            <a:r>
              <a:rPr lang="es-PE" sz="20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IMPLEMENTAR</a:t>
            </a:r>
            <a:r>
              <a:rPr lang="es-PE" sz="2000" dirty="0">
                <a:solidFill>
                  <a:schemeClr val="dk1"/>
                </a:solidFill>
                <a:latin typeface="Graphik Regular" panose="020B0503030202060203" pitchFamily="34" charset="77"/>
                <a:sym typeface="Calibri"/>
              </a:rPr>
              <a:t> </a:t>
            </a:r>
            <a:r>
              <a:rPr lang="es-PE" sz="2000" b="1" dirty="0">
                <a:solidFill>
                  <a:schemeClr val="dk1"/>
                </a:solidFill>
                <a:latin typeface="Graphik Bold" panose="020B0503030202060203" pitchFamily="34" charset="77"/>
                <a:sym typeface="Calibri"/>
              </a:rPr>
              <a:t>SERVICIOS WEB CRUD EN UNA PÁGINA HTML</a:t>
            </a:r>
          </a:p>
        </p:txBody>
      </p:sp>
      <p:sp>
        <p:nvSpPr>
          <p:cNvPr id="17" name="Google Shape;73;p2">
            <a:extLst>
              <a:ext uri="{FF2B5EF4-FFF2-40B4-BE49-F238E27FC236}">
                <a16:creationId xmlns:a16="http://schemas.microsoft.com/office/drawing/2014/main" id="{6CF22F40-C35B-8FF7-C348-550650BE8318}"/>
              </a:ext>
            </a:extLst>
          </p:cNvPr>
          <p:cNvSpPr/>
          <p:nvPr/>
        </p:nvSpPr>
        <p:spPr>
          <a:xfrm>
            <a:off x="503238" y="3219842"/>
            <a:ext cx="2845526" cy="14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0" indent="-177800">
              <a:lnSpc>
                <a:spcPct val="120000"/>
              </a:lnSpc>
              <a:buClr>
                <a:srgbClr val="81C1B2"/>
              </a:buClr>
              <a:buSzPts val="1200"/>
              <a:buFont typeface="Arial"/>
              <a:buChar char="•"/>
            </a:pPr>
            <a:r>
              <a:rPr lang="es-PE" sz="11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Uso de la funcionalidad de insertar, actualizar y eliminar en una tabla Bootstrap HTML</a:t>
            </a:r>
            <a:endParaRPr lang="es-PE" sz="1100" dirty="0">
              <a:solidFill>
                <a:schemeClr val="dk1"/>
              </a:solidFill>
              <a:latin typeface="Graphik-Medium" panose="020B0503030202060203" pitchFamily="34" charset="77"/>
            </a:endParaRPr>
          </a:p>
          <a:p>
            <a:pPr marL="177800" indent="-177800">
              <a:lnSpc>
                <a:spcPct val="120000"/>
              </a:lnSpc>
              <a:buClr>
                <a:srgbClr val="81C1B2"/>
              </a:buClr>
              <a:buSzPts val="1200"/>
              <a:buFont typeface="Arial"/>
              <a:buChar char="•"/>
            </a:pPr>
            <a:r>
              <a:rPr lang="es-PE" sz="11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Uso de ventanas modales de Bootstrap para los formularios de inserción, actualización y eliminación </a:t>
            </a:r>
          </a:p>
          <a:p>
            <a:pPr marL="133350" marR="0" lvl="0" indent="-57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CD144"/>
              </a:buClr>
              <a:buSzPts val="1200"/>
              <a:buFont typeface="Arial"/>
              <a:buNone/>
            </a:pP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4;p2">
            <a:extLst>
              <a:ext uri="{FF2B5EF4-FFF2-40B4-BE49-F238E27FC236}">
                <a16:creationId xmlns:a16="http://schemas.microsoft.com/office/drawing/2014/main" id="{9498CC7D-B768-A55C-92F9-C2F9A65C97FF}"/>
              </a:ext>
            </a:extLst>
          </p:cNvPr>
          <p:cNvSpPr txBox="1"/>
          <p:nvPr/>
        </p:nvSpPr>
        <p:spPr>
          <a:xfrm>
            <a:off x="743902" y="1819386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81C1B2"/>
                </a:solidFill>
                <a:latin typeface="Calibri"/>
                <a:ea typeface="Calibri"/>
                <a:cs typeface="Calibri"/>
                <a:sym typeface="Calibri"/>
              </a:rPr>
              <a:t>TEMA 10</a:t>
            </a:r>
            <a:endParaRPr dirty="0">
              <a:solidFill>
                <a:srgbClr val="81C1B2"/>
              </a:solidFill>
            </a:endParaRPr>
          </a:p>
        </p:txBody>
      </p:sp>
      <p:pic>
        <p:nvPicPr>
          <p:cNvPr id="20" name="Google Shape;76;p2">
            <a:extLst>
              <a:ext uri="{FF2B5EF4-FFF2-40B4-BE49-F238E27FC236}">
                <a16:creationId xmlns:a16="http://schemas.microsoft.com/office/drawing/2014/main" id="{126B71AB-77CB-374C-79EA-CA2AA39AA0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64" y="1883411"/>
            <a:ext cx="166865" cy="17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0B172DB-44A9-BACD-AFFD-A9284367C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0"/>
            <a:ext cx="539115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/>
        </p:nvSpPr>
        <p:spPr>
          <a:xfrm>
            <a:off x="503238" y="904989"/>
            <a:ext cx="123110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7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6CE5737A-979D-8F06-1D91-BAD036D24660}"/>
              </a:ext>
            </a:extLst>
          </p:cNvPr>
          <p:cNvSpPr/>
          <p:nvPr/>
        </p:nvSpPr>
        <p:spPr>
          <a:xfrm>
            <a:off x="503236" y="376836"/>
            <a:ext cx="712311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VENTANAS MODALES DE BOOTSTRAP PARA LOS FORMULARIOS DE INSERCIÓN, ACTUALIZACIÓN Y ELIMINACIÓN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0B7F0066-E5B3-02F9-C666-3C966DF23065}"/>
              </a:ext>
            </a:extLst>
          </p:cNvPr>
          <p:cNvSpPr txBox="1"/>
          <p:nvPr/>
        </p:nvSpPr>
        <p:spPr>
          <a:xfrm>
            <a:off x="503238" y="1235978"/>
            <a:ext cx="7878762" cy="39343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&lt;div class="modal fade" id="insertModal" tabindex="-1" aria-labelledby="exampleModalLabel" aria-hidden="true"&gt;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&lt;div class="modal-dialog modal-dialog-centered"&gt;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&lt;div class="modal-content"&gt;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&lt;div class="modal-header"&gt;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&lt;h1 class="modal-title fs-5" id="exampleModalLabel"&gt;Nuevo Director&lt;/h1&gt;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&lt;button type="button" class="btn-close" data-bs-dismiss="modal" aria-label="Close"&gt;&lt;/button&gt;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&lt;/div&gt;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&lt;form id="formInsert"&gt;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&lt;div class="modal-body"&gt;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&lt;div class="mb-2"&gt;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&lt;input type="text" class="form-control" name="nombres" placeholder="Nombres" required 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minlength="2" maxlength="100"&gt;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&lt;/div&gt;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&lt;div class="mb-2"&gt;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&lt;input type="text" class="form-control" name="peliculas" placeholder="Películas" required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    minlength="2" maxlength="100"&gt;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&lt;/div&gt;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&lt;/div&gt;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&lt;div class="modal-footer"&gt;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&lt;button type="button" class="btn btn-secondary" data-bs-dismiss="modal"&gt;Cerrar&lt;/button&gt;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&lt;button type="submit" class="btn btn-primary"&gt;Guardar&lt;/button&gt;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&lt;/div&gt;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&lt;/form&gt;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&lt;/div&gt;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&lt;/div&gt;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s-PE" sz="8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&lt;/div&gt;</a:t>
            </a:r>
            <a:endParaRPr lang="es-PE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/>
        </p:nvSpPr>
        <p:spPr>
          <a:xfrm>
            <a:off x="503236" y="912813"/>
            <a:ext cx="351500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7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INVOCANDO A UN FORMULARIO MODAL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51B5331B-347B-75CB-2C71-91914DDF2C19}"/>
              </a:ext>
            </a:extLst>
          </p:cNvPr>
          <p:cNvSpPr/>
          <p:nvPr/>
        </p:nvSpPr>
        <p:spPr>
          <a:xfrm>
            <a:off x="503236" y="376836"/>
            <a:ext cx="712311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VENTANAS MODALES DE BOOTSTRAP PARA LOS FORMULARIOS DE INSERCIÓN, ACTUALIZACIÓN Y ELIMINACIÓN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4CEC173D-24EE-31A6-6DAC-71232CD914A2}"/>
              </a:ext>
            </a:extLst>
          </p:cNvPr>
          <p:cNvSpPr txBox="1"/>
          <p:nvPr/>
        </p:nvSpPr>
        <p:spPr>
          <a:xfrm>
            <a:off x="503238" y="1235978"/>
            <a:ext cx="7878762" cy="7232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&lt;div class="mb-2"&gt;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&lt;button class="btn btn-primary" data-bs-toggle="modal" data-bs-target="#insertModal"&gt;Agregar director&lt;/button&gt;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&lt;/div&gt;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/>
        </p:nvSpPr>
        <p:spPr>
          <a:xfrm>
            <a:off x="503238" y="912813"/>
            <a:ext cx="23733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7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- JAVASCRIPT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E856B1E1-3A05-3519-3171-5545DC298967}"/>
              </a:ext>
            </a:extLst>
          </p:cNvPr>
          <p:cNvSpPr/>
          <p:nvPr/>
        </p:nvSpPr>
        <p:spPr>
          <a:xfrm>
            <a:off x="503236" y="376836"/>
            <a:ext cx="712311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VENTANAS MODALES DE BOOTSTRAP PARA LOS FORMULARIOS DE INSERCIÓN, ACTUALIZACIÓN Y ELIMINACIÓN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ECF551B3-C64B-0EE2-7AA3-F8C55E2F85EA}"/>
              </a:ext>
            </a:extLst>
          </p:cNvPr>
          <p:cNvSpPr txBox="1"/>
          <p:nvPr/>
        </p:nvSpPr>
        <p:spPr>
          <a:xfrm>
            <a:off x="503238" y="1235978"/>
            <a:ext cx="7878762" cy="384716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const insertRow = async (event) =&gt;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event.preventDefault();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const dataForm = new FormData(event.currentTarget);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//console.log(dataForm.get("nombres"));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let formData = new FormData();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formData.append("nombres", dataForm.get("nombres"));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formData.append("peliculas", dataForm.get("peliculas"));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event.target.reset();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const response = await fetch(ApiWebURL + "insert.php",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method: "POST",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body: formData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})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const data = await response.text();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console.log(data);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leerServicio();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document.querySelector("#insertModal .btn-close").click();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}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/>
        </p:nvSpPr>
        <p:spPr>
          <a:xfrm>
            <a:off x="503238" y="912813"/>
            <a:ext cx="9601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7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55FD2461-EB32-3E5B-4BE4-EF4FCC21FC0C}"/>
              </a:ext>
            </a:extLst>
          </p:cNvPr>
          <p:cNvSpPr/>
          <p:nvPr/>
        </p:nvSpPr>
        <p:spPr>
          <a:xfrm>
            <a:off x="503236" y="376836"/>
            <a:ext cx="712311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VENTANAS MODALES DE BOOTSTRAP PARA LOS FORMULARIOS DE INSERCIÓN, ACTUALIZACIÓN Y ELIMINACIÓN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D7DDD71C-AC44-F2B2-2958-BAC464C5267B}"/>
              </a:ext>
            </a:extLst>
          </p:cNvPr>
          <p:cNvSpPr txBox="1"/>
          <p:nvPr/>
        </p:nvSpPr>
        <p:spPr>
          <a:xfrm>
            <a:off x="503238" y="1235978"/>
            <a:ext cx="7878762" cy="39343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&lt;div class="modal fade" id="updateModal" tabindex="-1" aria-labelledby="exampleModalLabel" aria-hidden="true"&gt;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&lt;div class="modal-dialog modal-dialog-centered"&gt;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&lt;div class="modal-content"&gt;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&lt;div class="modal-header"&gt;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&lt;h1 class="modal-title fs-5" id="exampleModalLabel"&gt;Actualizar Director&lt;/h1&gt;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&lt;button type="button" class="btn-close" data-bs-dismiss="modal" aria-label="Close"&gt;&lt;/button&gt;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&lt;/div&gt;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&lt;form id="formUpdate"&gt;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&lt;div class="modal-body"&gt;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&lt;div class="mb-2"&gt;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&lt;input type="text" class="form-control" name="iddirector" readonly&gt;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&lt;/div&gt;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&lt;div class="mb-2"&gt;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&lt;input type="text" class="form-control" name="nombres" placeholder="Nombres" required 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minlength="2" maxlength="100"&gt;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&lt;/div&gt;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&lt;div class="mb-2"&gt;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&lt;input type="text" class="form-control" name="peliculas" placeholder="Películas" required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    minlength="2" maxlength="100"&gt;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&lt;/div&gt;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&lt;/div&gt;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&lt;div class="modal-footer"&gt;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&lt;button type="button" class="btn btn-secondary" data-bs-dismiss="modal"&gt;Cerrar&lt;/button&gt;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&lt;button type="submit" class="btn btn-primary"&gt;Actualizar&lt;/button&gt;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&lt;/div&gt;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&lt;/form&gt;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&lt;/div&gt;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&lt;/div&gt;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</a:pPr>
            <a:r>
              <a:rPr lang="es-PE" sz="7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&lt;/div&gt;</a:t>
            </a:r>
            <a:endParaRPr lang="es-PE"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/>
        </p:nvSpPr>
        <p:spPr>
          <a:xfrm>
            <a:off x="503235" y="930276"/>
            <a:ext cx="213518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7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JAVASCRIPT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DB9AF263-B496-44FE-C3BB-6CCB2CD96607}"/>
              </a:ext>
            </a:extLst>
          </p:cNvPr>
          <p:cNvSpPr/>
          <p:nvPr/>
        </p:nvSpPr>
        <p:spPr>
          <a:xfrm>
            <a:off x="503236" y="376836"/>
            <a:ext cx="712311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VENTANAS MODALES DE BOOTSTRAP PARA LOS FORMULARIOS DE INSERCIÓN, ACTUALIZACIÓN Y ELIMINACIÓN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FDA1A550-3734-1C01-642F-136A97251C3E}"/>
              </a:ext>
            </a:extLst>
          </p:cNvPr>
          <p:cNvSpPr txBox="1"/>
          <p:nvPr/>
        </p:nvSpPr>
        <p:spPr>
          <a:xfrm>
            <a:off x="503238" y="1235978"/>
            <a:ext cx="7878762" cy="34008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const updateRow = async (event) =&gt;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event.preventDefault();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const dataForm = new FormData(event.currentTarget);        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let formData = new FormData();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formData.append("iddirector", dataForm.get("iddirector"));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formData.append("nombres", dataForm.get("nombres"));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formData.append("peliculas", dataForm.get("peliculas"));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event.target.reset();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const response = await fetch(ApiWebURL + "directoresupdate.php",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method: "POST",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body: formData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})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leerServicio();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document.querySelector("#updateModal .btn-close").click();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}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503238" y="912813"/>
            <a:ext cx="101123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7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3311D98D-8502-5C1E-94FD-A9701D2A238E}"/>
              </a:ext>
            </a:extLst>
          </p:cNvPr>
          <p:cNvSpPr/>
          <p:nvPr/>
        </p:nvSpPr>
        <p:spPr>
          <a:xfrm>
            <a:off x="503236" y="376836"/>
            <a:ext cx="712311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VENTANAS MODALES DE BOOTSTRAP PARA LOS FORMULARIOS DE INSERCIÓN, ACTUALIZACIÓN Y ELIMINACIÓN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3F030E16-DA4A-63ED-0359-B4F81CAF2C98}"/>
              </a:ext>
            </a:extLst>
          </p:cNvPr>
          <p:cNvSpPr txBox="1"/>
          <p:nvPr/>
        </p:nvSpPr>
        <p:spPr>
          <a:xfrm>
            <a:off x="503238" y="1235978"/>
            <a:ext cx="7878762" cy="39651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&lt;div class="modal fade" id="deleteModal" tabindex="-1" aria-labelledby="exampleModalLabel" aria-hidden="true"&gt;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&lt;div class="modal-dialog modal-dialog-centered"&gt;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&lt;div class="modal-content"&gt;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&lt;div class="modal-header"&gt;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&lt;h1 class="modal-title fs-5" id="exampleModalLabel"&gt;Eliminar Director&lt;/h1&gt;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&lt;button type="button" class="btn-close" data-bs-dismiss="modal" aria-label="Close"&gt;&lt;/button&gt;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&lt;form id="formDelete"&gt;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&lt;div class="modal-body"&gt;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&lt;input type="hidden" name="iddirector"&gt;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¿Está seguro que desea eliminar a &lt;span id="nombreDirectorEliminar"&gt;&lt;/span&gt;?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&lt;div class="modal-footer"&gt;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&lt;button type="button" class="btn btn-secondary" data-bs-dismiss="modal"&gt;Cerrar&lt;/button&gt;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&lt;button type="submit" class="btn btn-primary" data-bs-dismiss="modal"&gt;Eliminar&lt;/button&gt;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&lt;/form&gt;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03237" y="912813"/>
            <a:ext cx="20208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72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JAVASCRIPT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310A7B27-5CDB-F875-2813-E00997829133}"/>
              </a:ext>
            </a:extLst>
          </p:cNvPr>
          <p:cNvSpPr/>
          <p:nvPr/>
        </p:nvSpPr>
        <p:spPr>
          <a:xfrm>
            <a:off x="503236" y="376836"/>
            <a:ext cx="712311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VENTANAS MODALES DE BOOTSTRAP PARA LOS FORMULARIOS DE INSERCIÓN, ACTUALIZACIÓN Y ELIMINACIÓN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C5228D5E-4B81-738D-C309-C4FF1201B81C}"/>
              </a:ext>
            </a:extLst>
          </p:cNvPr>
          <p:cNvSpPr txBox="1"/>
          <p:nvPr/>
        </p:nvSpPr>
        <p:spPr>
          <a:xfrm>
            <a:off x="503238" y="1235978"/>
            <a:ext cx="7878762" cy="25083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const deleteRow = async (event) =&gt;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event.preventDefault();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const dataForm = new FormData(event.currentTarget);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let formData = new FormData();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formData.append("iddirector", dataForm.get("iddirector"));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const response = await fetch(ApiWebURL + "directoresdelete.php",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method: "POST",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body: formData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})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leerServicio();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}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3;p89">
            <a:extLst>
              <a:ext uri="{FF2B5EF4-FFF2-40B4-BE49-F238E27FC236}">
                <a16:creationId xmlns:a16="http://schemas.microsoft.com/office/drawing/2014/main" id="{C8C5FDDB-30BD-F10F-F177-A5CC82A66204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54E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oogle Shape;1444;p89">
            <a:extLst>
              <a:ext uri="{FF2B5EF4-FFF2-40B4-BE49-F238E27FC236}">
                <a16:creationId xmlns:a16="http://schemas.microsoft.com/office/drawing/2014/main" id="{3B35C7A1-EAA9-4615-0159-F6E8EFCDE99F}"/>
              </a:ext>
            </a:extLst>
          </p:cNvPr>
          <p:cNvGrpSpPr/>
          <p:nvPr/>
        </p:nvGrpSpPr>
        <p:grpSpPr>
          <a:xfrm>
            <a:off x="2506315" y="2194222"/>
            <a:ext cx="4581728" cy="1326557"/>
            <a:chOff x="2403187" y="2211377"/>
            <a:chExt cx="4581728" cy="1326557"/>
          </a:xfrm>
        </p:grpSpPr>
        <p:sp>
          <p:nvSpPr>
            <p:cNvPr id="4" name="Google Shape;1445;p89">
              <a:extLst>
                <a:ext uri="{FF2B5EF4-FFF2-40B4-BE49-F238E27FC236}">
                  <a16:creationId xmlns:a16="http://schemas.microsoft.com/office/drawing/2014/main" id="{0725AE42-7857-743F-2B3D-A5E8BDE8F045}"/>
                </a:ext>
              </a:extLst>
            </p:cNvPr>
            <p:cNvSpPr txBox="1"/>
            <p:nvPr/>
          </p:nvSpPr>
          <p:spPr>
            <a:xfrm>
              <a:off x="2403187" y="2540738"/>
              <a:ext cx="4581728" cy="997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3600" dirty="0">
                  <a:solidFill>
                    <a:schemeClr val="lt1"/>
                  </a:solidFill>
                  <a:latin typeface="Graphik Regular" panose="020B0503030202060203" pitchFamily="34" charset="77"/>
                  <a:sym typeface="Arial"/>
                </a:rPr>
                <a:t>CONCLUSIONES</a:t>
              </a:r>
              <a:br>
                <a:rPr lang="es-PE" sz="3600" dirty="0">
                  <a:solidFill>
                    <a:schemeClr val="lt1"/>
                  </a:solidFill>
                  <a:latin typeface="Graphik Regular" panose="020B0503030202060203" pitchFamily="34" charset="77"/>
                  <a:sym typeface="Arial"/>
                </a:rPr>
              </a:br>
              <a:r>
                <a:rPr lang="es-PE" sz="3600" b="1" dirty="0">
                  <a:solidFill>
                    <a:schemeClr val="lt1"/>
                  </a:solidFill>
                  <a:latin typeface="Graphik Bold" panose="020B0503030202060203" pitchFamily="34" charset="77"/>
                  <a:sym typeface="Arial"/>
                </a:rPr>
                <a:t>MÁS REFERENCIAS</a:t>
              </a:r>
              <a:endParaRPr b="1" dirty="0">
                <a:latin typeface="Graphik Bold" panose="020B0503030202060203" pitchFamily="34" charset="77"/>
              </a:endParaRPr>
            </a:p>
          </p:txBody>
        </p:sp>
        <p:pic>
          <p:nvPicPr>
            <p:cNvPr id="5" name="Google Shape;1446;p89">
              <a:extLst>
                <a:ext uri="{FF2B5EF4-FFF2-40B4-BE49-F238E27FC236}">
                  <a16:creationId xmlns:a16="http://schemas.microsoft.com/office/drawing/2014/main" id="{23D79086-C71D-BA76-9E12-902748E0BFC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5491" y="2211377"/>
              <a:ext cx="202176" cy="2082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Google Shape;1447;p89">
            <a:extLst>
              <a:ext uri="{FF2B5EF4-FFF2-40B4-BE49-F238E27FC236}">
                <a16:creationId xmlns:a16="http://schemas.microsoft.com/office/drawing/2014/main" id="{7077CD6D-5710-5263-BAF2-03EBBC3495E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53" y="946969"/>
            <a:ext cx="2072214" cy="3898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00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3;p90">
            <a:extLst>
              <a:ext uri="{FF2B5EF4-FFF2-40B4-BE49-F238E27FC236}">
                <a16:creationId xmlns:a16="http://schemas.microsoft.com/office/drawing/2014/main" id="{80636989-5615-AF06-8ABE-7D5F45628906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454;p90">
            <a:extLst>
              <a:ext uri="{FF2B5EF4-FFF2-40B4-BE49-F238E27FC236}">
                <a16:creationId xmlns:a16="http://schemas.microsoft.com/office/drawing/2014/main" id="{39959833-E88E-F622-941E-36F4B151BDEA}"/>
              </a:ext>
            </a:extLst>
          </p:cNvPr>
          <p:cNvSpPr txBox="1"/>
          <p:nvPr/>
        </p:nvSpPr>
        <p:spPr>
          <a:xfrm>
            <a:off x="1279545" y="912813"/>
            <a:ext cx="570545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es-P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El acceso a los servicios web se hace a través de las interfaces creadas con código HTML. </a:t>
            </a:r>
            <a:endParaRPr lang="es-P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9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s-PE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es-P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La funcionalidad para acceder a los servicios web se hace mediante JavaScript.</a:t>
            </a:r>
            <a:endParaRPr lang="es-P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1455;p90">
            <a:extLst>
              <a:ext uri="{FF2B5EF4-FFF2-40B4-BE49-F238E27FC236}">
                <a16:creationId xmlns:a16="http://schemas.microsoft.com/office/drawing/2014/main" id="{417E1769-FFE9-DF7C-4A9D-B971DBA2274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260" y="954885"/>
            <a:ext cx="114138" cy="11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57;p90">
            <a:extLst>
              <a:ext uri="{FF2B5EF4-FFF2-40B4-BE49-F238E27FC236}">
                <a16:creationId xmlns:a16="http://schemas.microsoft.com/office/drawing/2014/main" id="{D2D8764B-3DE7-4C0B-4676-B253C9CE2ECB}"/>
              </a:ext>
            </a:extLst>
          </p:cNvPr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58;p90">
            <a:extLst>
              <a:ext uri="{FF2B5EF4-FFF2-40B4-BE49-F238E27FC236}">
                <a16:creationId xmlns:a16="http://schemas.microsoft.com/office/drawing/2014/main" id="{48F59602-26FB-8B4B-970B-2113560F2359}"/>
              </a:ext>
            </a:extLst>
          </p:cNvPr>
          <p:cNvPicPr preferRelativeResize="0"/>
          <p:nvPr/>
        </p:nvPicPr>
        <p:blipFill rotWithShape="1">
          <a:blip r:embed="rId4">
            <a:alphaModFix amt="42000"/>
          </a:blip>
          <a:srcRect/>
          <a:stretch/>
        </p:blipFill>
        <p:spPr>
          <a:xfrm>
            <a:off x="6984999" y="3048772"/>
            <a:ext cx="1690689" cy="21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9;p90">
            <a:extLst>
              <a:ext uri="{FF2B5EF4-FFF2-40B4-BE49-F238E27FC236}">
                <a16:creationId xmlns:a16="http://schemas.microsoft.com/office/drawing/2014/main" id="{10DDE5AD-F30D-6DF0-80EC-DBD4D5391371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CONCLUSIONES </a:t>
            </a:r>
            <a:endParaRPr/>
          </a:p>
        </p:txBody>
      </p:sp>
      <p:pic>
        <p:nvPicPr>
          <p:cNvPr id="8" name="Google Shape;1455;p90">
            <a:extLst>
              <a:ext uri="{FF2B5EF4-FFF2-40B4-BE49-F238E27FC236}">
                <a16:creationId xmlns:a16="http://schemas.microsoft.com/office/drawing/2014/main" id="{1F4D28E2-5860-3394-0874-37441E57E4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260" y="1621635"/>
            <a:ext cx="114138" cy="11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4;p93">
            <a:extLst>
              <a:ext uri="{FF2B5EF4-FFF2-40B4-BE49-F238E27FC236}">
                <a16:creationId xmlns:a16="http://schemas.microsoft.com/office/drawing/2014/main" id="{21EF33F9-E0F7-34F3-5C4A-F86CEC6B7982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485;p93">
            <a:extLst>
              <a:ext uri="{FF2B5EF4-FFF2-40B4-BE49-F238E27FC236}">
                <a16:creationId xmlns:a16="http://schemas.microsoft.com/office/drawing/2014/main" id="{71646824-37A0-99C2-97D8-A2378EF595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8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25F7757E-A0DA-5E3B-E407-8CD143D1901D}"/>
              </a:ext>
            </a:extLst>
          </p:cNvPr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06;p4">
            <a:extLst>
              <a:ext uri="{FF2B5EF4-FFF2-40B4-BE49-F238E27FC236}">
                <a16:creationId xmlns:a16="http://schemas.microsoft.com/office/drawing/2014/main" id="{2C834E77-E03F-B7CC-5C5A-9D2DBF8145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946969"/>
            <a:ext cx="2072213" cy="38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7;p4">
            <a:extLst>
              <a:ext uri="{FF2B5EF4-FFF2-40B4-BE49-F238E27FC236}">
                <a16:creationId xmlns:a16="http://schemas.microsoft.com/office/drawing/2014/main" id="{CC7A6BA6-6954-4858-C5A6-E0D8A1817388}"/>
              </a:ext>
            </a:extLst>
          </p:cNvPr>
          <p:cNvSpPr/>
          <p:nvPr/>
        </p:nvSpPr>
        <p:spPr>
          <a:xfrm>
            <a:off x="149817" y="3724759"/>
            <a:ext cx="1037633" cy="1069383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p4">
            <a:extLst>
              <a:ext uri="{FF2B5EF4-FFF2-40B4-BE49-F238E27FC236}">
                <a16:creationId xmlns:a16="http://schemas.microsoft.com/office/drawing/2014/main" id="{8EAA1D10-A6CF-727F-C470-A9431C921666}"/>
              </a:ext>
            </a:extLst>
          </p:cNvPr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300" dirty="0">
                <a:solidFill>
                  <a:schemeClr val="lt1"/>
                </a:solidFill>
                <a:latin typeface="Graphik Regular" panose="020B0503030202060203" pitchFamily="34" charset="77"/>
                <a:sym typeface="Arial"/>
              </a:rPr>
              <a:t>INTRODUCCIÓN</a:t>
            </a:r>
            <a:endParaRPr dirty="0">
              <a:latin typeface="Graphik Regular" panose="020B0503030202060203" pitchFamily="34" charset="77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300" b="1" dirty="0">
                <a:solidFill>
                  <a:schemeClr val="lt1"/>
                </a:solidFill>
                <a:latin typeface="Graphik Bold" panose="020B0503030202060203" pitchFamily="34" charset="77"/>
                <a:sym typeface="Arial"/>
              </a:rPr>
              <a:t>DE LA SESIÓN</a:t>
            </a:r>
            <a:endParaRPr b="1" dirty="0">
              <a:latin typeface="Graphik Bold" panose="020B0503030202060203" pitchFamily="34" charset="77"/>
            </a:endParaRPr>
          </a:p>
        </p:txBody>
      </p:sp>
      <p:pic>
        <p:nvPicPr>
          <p:cNvPr id="6" name="Google Shape;109;p4">
            <a:extLst>
              <a:ext uri="{FF2B5EF4-FFF2-40B4-BE49-F238E27FC236}">
                <a16:creationId xmlns:a16="http://schemas.microsoft.com/office/drawing/2014/main" id="{2F79CE57-5D9F-EFCF-16F4-72F5E630F113}"/>
              </a:ext>
            </a:extLst>
          </p:cNvPr>
          <p:cNvPicPr preferRelativeResize="0"/>
          <p:nvPr/>
        </p:nvPicPr>
        <p:blipFill rotWithShape="1">
          <a:blip r:embed="rId3">
            <a:alphaModFix amt="16000"/>
          </a:blip>
          <a:srcRect/>
          <a:stretch/>
        </p:blipFill>
        <p:spPr>
          <a:xfrm>
            <a:off x="334433" y="3817749"/>
            <a:ext cx="809264" cy="8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0;p4">
            <a:extLst>
              <a:ext uri="{FF2B5EF4-FFF2-40B4-BE49-F238E27FC236}">
                <a16:creationId xmlns:a16="http://schemas.microsoft.com/office/drawing/2014/main" id="{78F53087-18E3-4076-D4C7-173434F03E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50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5">
            <a:extLst>
              <a:ext uri="{FF2B5EF4-FFF2-40B4-BE49-F238E27FC236}">
                <a16:creationId xmlns:a16="http://schemas.microsoft.com/office/drawing/2014/main" id="{96CCA478-BEFD-C79E-8EAF-46C30BF50C16}"/>
              </a:ext>
            </a:extLst>
          </p:cNvPr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5">
            <a:extLst>
              <a:ext uri="{FF2B5EF4-FFF2-40B4-BE49-F238E27FC236}">
                <a16:creationId xmlns:a16="http://schemas.microsoft.com/office/drawing/2014/main" id="{FABBDA10-9CCD-7150-585F-8E8A52D71149}"/>
              </a:ext>
            </a:extLst>
          </p:cNvPr>
          <p:cNvSpPr txBox="1"/>
          <p:nvPr/>
        </p:nvSpPr>
        <p:spPr>
          <a:xfrm>
            <a:off x="1282298" y="918372"/>
            <a:ext cx="5521727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PE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acceder a los servicios web se debe crear las interfaces con HTML, el formato con CSS y el poder invocar a los servicios con JavaScript.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PE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1725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PE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esta sesión: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975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ct val="100000"/>
              <a:buFont typeface="Arial"/>
              <a:buChar char="•"/>
            </a:pPr>
            <a:r>
              <a:rPr lang="es-PE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Aplicarás</a:t>
            </a:r>
            <a:r>
              <a:rPr lang="es-PE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las interfaces para acceder a los servicios web del servidor para implementar los procedimientos CRUD.</a:t>
            </a:r>
          </a:p>
          <a:p>
            <a:pPr marL="180975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ct val="100000"/>
              <a:buFont typeface="Arial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0975" marR="0" lvl="1" indent="-171450" algn="l" rtl="0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ct val="100000"/>
              <a:buFont typeface="Arial"/>
              <a:buChar char="•"/>
            </a:pPr>
            <a:r>
              <a:rPr lang="es-PE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Diseñarás</a:t>
            </a:r>
            <a:r>
              <a:rPr lang="es-PE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formularios para ingresar datos a fin de registrar, actualizar </a:t>
            </a:r>
            <a:r>
              <a:rPr lang="es-P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</a:t>
            </a:r>
            <a:r>
              <a:rPr lang="es-PE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eliminar datos.</a:t>
            </a:r>
            <a:endParaRPr lang="es-PE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118;p5">
            <a:extLst>
              <a:ext uri="{FF2B5EF4-FFF2-40B4-BE49-F238E27FC236}">
                <a16:creationId xmlns:a16="http://schemas.microsoft.com/office/drawing/2014/main" id="{3B6420B8-2337-1E84-A82D-89359BA0E4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839" y="954885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9;p5">
            <a:extLst>
              <a:ext uri="{FF2B5EF4-FFF2-40B4-BE49-F238E27FC236}">
                <a16:creationId xmlns:a16="http://schemas.microsoft.com/office/drawing/2014/main" id="{2B9A1185-59C8-5377-6C74-42FA8D4A4D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839" y="1610975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0;p5">
            <a:extLst>
              <a:ext uri="{FF2B5EF4-FFF2-40B4-BE49-F238E27FC236}">
                <a16:creationId xmlns:a16="http://schemas.microsoft.com/office/drawing/2014/main" id="{589175FD-1643-5266-39E1-9409BBE2ACF0}"/>
              </a:ext>
            </a:extLst>
          </p:cNvPr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21;p5">
            <a:extLst>
              <a:ext uri="{FF2B5EF4-FFF2-40B4-BE49-F238E27FC236}">
                <a16:creationId xmlns:a16="http://schemas.microsoft.com/office/drawing/2014/main" id="{E0CF5E76-1A9C-F461-4F5A-C51EE927E8B7}"/>
              </a:ext>
            </a:extLst>
          </p:cNvPr>
          <p:cNvPicPr preferRelativeResize="0"/>
          <p:nvPr/>
        </p:nvPicPr>
        <p:blipFill rotWithShape="1">
          <a:blip r:embed="rId4">
            <a:alphaModFix amt="42000"/>
          </a:blip>
          <a:srcRect/>
          <a:stretch/>
        </p:blipFill>
        <p:spPr>
          <a:xfrm>
            <a:off x="6986661" y="3052731"/>
            <a:ext cx="1689027" cy="21812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3;p5">
            <a:extLst>
              <a:ext uri="{FF2B5EF4-FFF2-40B4-BE49-F238E27FC236}">
                <a16:creationId xmlns:a16="http://schemas.microsoft.com/office/drawing/2014/main" id="{C8764FB2-2801-FEB0-C2BD-90DA222D5EA4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27;p5">
            <a:extLst>
              <a:ext uri="{FF2B5EF4-FFF2-40B4-BE49-F238E27FC236}">
                <a16:creationId xmlns:a16="http://schemas.microsoft.com/office/drawing/2014/main" id="{DAA1E6F5-8EBF-CA77-6D76-905AD29A186B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8">
            <a:extLst>
              <a:ext uri="{FF2B5EF4-FFF2-40B4-BE49-F238E27FC236}">
                <a16:creationId xmlns:a16="http://schemas.microsoft.com/office/drawing/2014/main" id="{98EB6453-1D6E-5EB2-4675-A1CA3E09A549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9;p8">
            <a:extLst>
              <a:ext uri="{FF2B5EF4-FFF2-40B4-BE49-F238E27FC236}">
                <a16:creationId xmlns:a16="http://schemas.microsoft.com/office/drawing/2014/main" id="{7AB1C90E-040C-2E76-40C9-4FA847D291F1}"/>
              </a:ext>
            </a:extLst>
          </p:cNvPr>
          <p:cNvSpPr txBox="1"/>
          <p:nvPr/>
        </p:nvSpPr>
        <p:spPr>
          <a:xfrm>
            <a:off x="1008063" y="3169972"/>
            <a:ext cx="599355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USO DE LA FUNCIONALIDAD </a:t>
            </a:r>
            <a:br>
              <a:rPr lang="es-PE" sz="24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</a:br>
            <a:r>
              <a:rPr lang="es-PE" sz="24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DE INSERTAR, ACTUALIZAR </a:t>
            </a:r>
            <a:br>
              <a:rPr lang="es-PE" sz="24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</a:br>
            <a:r>
              <a:rPr lang="es-PE" sz="24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Y ELIMINAR EN UNA TABLA </a:t>
            </a:r>
            <a:br>
              <a:rPr lang="es-PE" sz="24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</a:br>
            <a:r>
              <a:rPr lang="es-PE" sz="24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BOOTSTRAP HTML</a:t>
            </a:r>
            <a:endParaRPr sz="2400" b="1" dirty="0">
              <a:solidFill>
                <a:schemeClr val="lt1"/>
              </a:solidFill>
              <a:latin typeface="Graphik Bold" panose="020B0503030202060203" pitchFamily="34" charset="77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60;p8">
            <a:extLst>
              <a:ext uri="{FF2B5EF4-FFF2-40B4-BE49-F238E27FC236}">
                <a16:creationId xmlns:a16="http://schemas.microsoft.com/office/drawing/2014/main" id="{9F0BBFF5-563F-69C4-012C-BC9FB69825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57368" cy="148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PROCEDIMIENTOS</a:t>
            </a:r>
            <a:endParaRPr lang="es-PE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397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los siguientes procedimientos se implementarán en una tabla íconos de Bootstrap para invocar ventanas modales creando la interfaz web del CRUD.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s-PE" sz="1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64F55CC4-D8C4-EB5F-DD1B-0C2591838664}"/>
              </a:ext>
            </a:extLst>
          </p:cNvPr>
          <p:cNvSpPr/>
          <p:nvPr/>
        </p:nvSpPr>
        <p:spPr>
          <a:xfrm>
            <a:off x="503237" y="376836"/>
            <a:ext cx="549116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LA FUNCIONALIDAD DE INSERTAR, ACTUALIZAR Y ELIMINAR EN UNA TABLA BOOTSTRAP HTML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72450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s-PE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DIBUJANDO LA TABLA PARA EL PROCEDIMIENTO CRUD</a:t>
            </a:r>
            <a:endParaRPr lang="es-PE"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2AE9ED76-7739-8DB4-A05E-60584CC6DAAB}"/>
              </a:ext>
            </a:extLst>
          </p:cNvPr>
          <p:cNvSpPr/>
          <p:nvPr/>
        </p:nvSpPr>
        <p:spPr>
          <a:xfrm>
            <a:off x="503237" y="376836"/>
            <a:ext cx="549116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LA FUNCIONALIDAD DE INSERTAR, ACTUALIZAR Y ELIMINAR EN UNA TABLA BOOTSTRAP HTML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4" name="Google Shape;1269;p77">
            <a:extLst>
              <a:ext uri="{FF2B5EF4-FFF2-40B4-BE49-F238E27FC236}">
                <a16:creationId xmlns:a16="http://schemas.microsoft.com/office/drawing/2014/main" id="{2BE4168F-4EEB-9FA3-CBC0-49E84B18188E}"/>
              </a:ext>
            </a:extLst>
          </p:cNvPr>
          <p:cNvSpPr txBox="1"/>
          <p:nvPr/>
        </p:nvSpPr>
        <p:spPr>
          <a:xfrm>
            <a:off x="503238" y="1235978"/>
            <a:ext cx="7330368" cy="30623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const llenarTabla = (data) =&gt;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let contenidoTabla = "";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data.map(item =&gt;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//console.log(item.nombre);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let fila = "&lt;tr&gt;";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fila += "&lt;td&gt;" + item.iddirector + "&lt;/td&gt;";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fila += "&lt;td&gt;" + item.nombres + "&lt;/td&gt;";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fila += "&lt;td&gt;" + item.peliculas + "&lt;/td&gt;";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fila += "&lt;td&gt;&lt;i class='bi bi-pencil btnUpdate' data-bs-toggle='modal' data-bs-target='#updateModal'&gt;&lt;/i&gt;&lt;/td&gt;";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fila += "&lt;td&gt;&lt;i class='bi bi-x-lg btnDelete' data-bs-toggle='modal' data-bs-target='#deleteModal'&gt;&lt;/i&gt;&lt;/td&gt;";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fila += "&lt;/tr&gt;";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contenidoTabla += fila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40"/>
              </a:spcBef>
              <a:buClr>
                <a:schemeClr val="dk1"/>
              </a:buClr>
              <a:buSzPts val="12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});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503237" y="912813"/>
            <a:ext cx="8172451" cy="27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300"/>
            </a:pPr>
            <a:r>
              <a:rPr lang="es-PE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DIBUJANDO LA TABLA PARA EL PROCEDIMIENTO CRUD (CONTINUACIÓN)</a:t>
            </a:r>
            <a:endParaRPr lang="es-PE" sz="13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C94458ED-9D98-1132-34B0-1B4ADAEAA854}"/>
              </a:ext>
            </a:extLst>
          </p:cNvPr>
          <p:cNvSpPr/>
          <p:nvPr/>
        </p:nvSpPr>
        <p:spPr>
          <a:xfrm>
            <a:off x="503237" y="376836"/>
            <a:ext cx="549116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LA FUNCIONALIDAD DE INSERTAR, ACTUALIZAR Y ELIMINAR EN UNA TABLA BOOTSTRAP HTML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4" name="Google Shape;1269;p77">
            <a:extLst>
              <a:ext uri="{FF2B5EF4-FFF2-40B4-BE49-F238E27FC236}">
                <a16:creationId xmlns:a16="http://schemas.microsoft.com/office/drawing/2014/main" id="{2DE4FCF8-284C-FBB8-4051-CD50B004E39B}"/>
              </a:ext>
            </a:extLst>
          </p:cNvPr>
          <p:cNvSpPr txBox="1"/>
          <p:nvPr/>
        </p:nvSpPr>
        <p:spPr>
          <a:xfrm>
            <a:off x="503238" y="1235978"/>
            <a:ext cx="7330368" cy="2285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document.getElementById("tbody-directores").innerHTML = contenidoTabla;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const buttonsUpdate = document.querySelectorAll("#tbody-directores .btnUpdate");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for(let i=0 ; i&lt;buttonsUpdate.length; i++){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buttonsUpdate[i].addEventListener("click", () =&gt;{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//console.log(data[i].nombres);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vformUpdate.elements["iddirector"].value = data[i].iddirector;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vformUpdate.elements["nombres"].value = data[i].nombres;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vformUpdate.elements["peliculas"].value = data[i].peliculas;           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})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}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8">
            <a:extLst>
              <a:ext uri="{FF2B5EF4-FFF2-40B4-BE49-F238E27FC236}">
                <a16:creationId xmlns:a16="http://schemas.microsoft.com/office/drawing/2014/main" id="{7C7088E1-896D-F54A-D4ED-5D039B9F7501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9;p8">
            <a:extLst>
              <a:ext uri="{FF2B5EF4-FFF2-40B4-BE49-F238E27FC236}">
                <a16:creationId xmlns:a16="http://schemas.microsoft.com/office/drawing/2014/main" id="{D2556FF0-F0EC-97CF-3314-BCD015063649}"/>
              </a:ext>
            </a:extLst>
          </p:cNvPr>
          <p:cNvSpPr txBox="1"/>
          <p:nvPr/>
        </p:nvSpPr>
        <p:spPr>
          <a:xfrm>
            <a:off x="1008063" y="3169972"/>
            <a:ext cx="599355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USO DE VENTANAS MODALES </a:t>
            </a:r>
            <a:br>
              <a:rPr lang="es-PE" sz="24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</a:br>
            <a:r>
              <a:rPr lang="es-PE" sz="24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DE BOOTSTRAP PARA LOS FORMULARIOS DE INSERCIÓN, ACTUALIZACIÓN Y ELIMINACIÓN</a:t>
            </a:r>
            <a:endParaRPr sz="2400" b="1" dirty="0">
              <a:solidFill>
                <a:schemeClr val="lt1"/>
              </a:solidFill>
              <a:latin typeface="Graphik Bold" panose="020B0503030202060203" pitchFamily="34" charset="77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60;p8">
            <a:extLst>
              <a:ext uri="{FF2B5EF4-FFF2-40B4-BE49-F238E27FC236}">
                <a16:creationId xmlns:a16="http://schemas.microsoft.com/office/drawing/2014/main" id="{6F651287-DD1A-CEC4-06AC-2144FF644F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77213" cy="1142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IMPLEMENTANDO LAS VENTANAS MODALES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1288" marR="0" lvl="0" indent="-14128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implementan ventanas modales de Bootstrap para cada uno de los procedimientos de Insertar, Actualizar y Eliminar.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023DDBB4-7867-0710-2E59-5D4D26D7AD03}"/>
              </a:ext>
            </a:extLst>
          </p:cNvPr>
          <p:cNvSpPr/>
          <p:nvPr/>
        </p:nvSpPr>
        <p:spPr>
          <a:xfrm>
            <a:off x="503236" y="376836"/>
            <a:ext cx="712311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USO DE VENTANAS MODALES DE BOOTSTRAP PARA LOS FORMULARIOS DE INSERCIÓN, ACTUALIZACIÓN Y ELIMINACIÓN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1781</Words>
  <Application>Microsoft Macintosh PowerPoint</Application>
  <PresentationFormat>Presentación en pantalla (16:10)</PresentationFormat>
  <Paragraphs>194</Paragraphs>
  <Slides>19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Graphik Bold</vt:lpstr>
      <vt:lpstr>Graphik Regular</vt:lpstr>
      <vt:lpstr>Graphik-Medium</vt:lpstr>
      <vt:lpstr>Play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Abel Chura Olazábal</dc:creator>
  <cp:lastModifiedBy>Mary Gabriela Romero Martinez </cp:lastModifiedBy>
  <cp:revision>5</cp:revision>
  <dcterms:created xsi:type="dcterms:W3CDTF">2024-04-22T03:45:47Z</dcterms:created>
  <dcterms:modified xsi:type="dcterms:W3CDTF">2024-09-03T14:26:58Z</dcterms:modified>
</cp:coreProperties>
</file>