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  <p:sldId id="287" r:id="rId35"/>
    <p:sldId id="290" r:id="rId3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ieUd42AtgPSyx7sdsJTYbq8/5C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A0"/>
    <a:srgbClr val="00B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/>
    <p:restoredTop sz="94708"/>
  </p:normalViewPr>
  <p:slideViewPr>
    <p:cSldViewPr snapToGrid="0" showGuides="1">
      <p:cViewPr varScale="1">
        <p:scale>
          <a:sx n="136" d="100"/>
          <a:sy n="136" d="100"/>
        </p:scale>
        <p:origin x="632" y="20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None/>
            </a:pPr>
            <a:endParaRPr sz="1200"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PE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Video">
  <p:cSld name="Subtema - Vide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1 Imagen A">
  <p:cSld name="Subtema - 1 Imagen A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1 Imagen B">
  <p:cSld name="Subtema - 1 Imagen B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1 Imagen Centrada">
  <p:cSld name="Subtema - 1 Imagen Centrada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2 Imágenes">
  <p:cSld name="Subtema - 2 Imágene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ema - Imagen Gigante">
  <p:cSld name="Subtema - Imagen Gigan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33"/>
            <p:cNvSpPr txBox="1"/>
            <p:nvPr/>
          </p:nvSpPr>
          <p:spPr>
            <a:xfrm>
              <a:off x="944054" y="5369051"/>
              <a:ext cx="17315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800" b="0" i="0" u="none" strike="noStrike" cap="none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 WEB I  •  TEMA 11</a:t>
              </a:r>
              <a:endParaRPr sz="8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7207627" y="5384440"/>
              <a:ext cx="1540807" cy="18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 dirty="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 dirty="0"/>
            </a:p>
          </p:txBody>
        </p:sp>
      </p:grpSp>
      <p:pic>
        <p:nvPicPr>
          <p:cNvPr id="13" name="Google Shape;13;p33"/>
          <p:cNvPicPr preferRelativeResize="0"/>
          <p:nvPr/>
        </p:nvPicPr>
        <p:blipFill rotWithShape="1">
          <a:blip r:embed="rId12">
            <a:alphaModFix amt="20000"/>
          </a:blip>
          <a:srcRect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98" userDrawn="1">
          <p15:clr>
            <a:srgbClr val="F26B43"/>
          </p15:clr>
        </p15:guide>
        <p15:guide id="3" orient="horz" pos="575" userDrawn="1">
          <p15:clr>
            <a:srgbClr val="F26B43"/>
          </p15:clr>
        </p15:guide>
        <p15:guide id="4" orient="horz" pos="3297" userDrawn="1">
          <p15:clr>
            <a:srgbClr val="F26B43"/>
          </p15:clr>
        </p15:guide>
        <p15:guide id="5" pos="2767" userDrawn="1">
          <p15:clr>
            <a:srgbClr val="F26B43"/>
          </p15:clr>
        </p15:guide>
        <p15:guide id="6" pos="2993" userDrawn="1">
          <p15:clr>
            <a:srgbClr val="F26B43"/>
          </p15:clr>
        </p15:guide>
        <p15:guide id="7" pos="5465" userDrawn="1">
          <p15:clr>
            <a:srgbClr val="F26B43"/>
          </p15:clr>
        </p15:guide>
        <p15:guide id="8" pos="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093B9F3B-E844-A221-B135-35AC6D83F7BA}"/>
              </a:ext>
            </a:extLst>
          </p:cNvPr>
          <p:cNvSpPr/>
          <p:nvPr/>
        </p:nvSpPr>
        <p:spPr>
          <a:xfrm>
            <a:off x="182879" y="5120640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0;p2">
            <a:extLst>
              <a:ext uri="{FF2B5EF4-FFF2-40B4-BE49-F238E27FC236}">
                <a16:creationId xmlns:a16="http://schemas.microsoft.com/office/drawing/2014/main" id="{5F917F2E-20CC-D5AA-5E1C-38EC9BD2911C}"/>
              </a:ext>
            </a:extLst>
          </p:cNvPr>
          <p:cNvSpPr txBox="1"/>
          <p:nvPr/>
        </p:nvSpPr>
        <p:spPr>
          <a:xfrm>
            <a:off x="503238" y="808689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PE" sz="900" b="1" dirty="0">
                <a:solidFill>
                  <a:srgbClr val="6C6D6C"/>
                </a:solidFill>
                <a:latin typeface="Calibri" charset="0"/>
                <a:cs typeface="Calibri" charset="0"/>
                <a:sym typeface="Calibri"/>
              </a:rPr>
              <a:t>PRORAMACIÓN WEB I</a:t>
            </a:r>
            <a:endParaRPr lang="es-PE" sz="900" b="1" dirty="0">
              <a:solidFill>
                <a:srgbClr val="6C6D6C"/>
              </a:solidFill>
              <a:latin typeface="Calibri" charset="0"/>
              <a:cs typeface="Calibri" charset="0"/>
            </a:endParaRPr>
          </a:p>
        </p:txBody>
      </p:sp>
      <p:sp>
        <p:nvSpPr>
          <p:cNvPr id="4" name="Google Shape;72;p2">
            <a:extLst>
              <a:ext uri="{FF2B5EF4-FFF2-40B4-BE49-F238E27FC236}">
                <a16:creationId xmlns:a16="http://schemas.microsoft.com/office/drawing/2014/main" id="{9A8C2045-3614-F364-78C1-924ABFE120DD}"/>
              </a:ext>
            </a:extLst>
          </p:cNvPr>
          <p:cNvSpPr/>
          <p:nvPr/>
        </p:nvSpPr>
        <p:spPr>
          <a:xfrm>
            <a:off x="503239" y="2177570"/>
            <a:ext cx="3056852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lang="es-PE" sz="32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IMPLEMENTAR </a:t>
            </a:r>
            <a:br>
              <a:rPr lang="es-PE" sz="32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</a:br>
            <a:r>
              <a:rPr lang="es-PE" sz="3200" b="1" dirty="0">
                <a:solidFill>
                  <a:schemeClr val="dk1"/>
                </a:solidFill>
                <a:latin typeface="Graphik Bold" panose="020B0503030202060203" pitchFamily="34" charset="77"/>
                <a:sym typeface="Calibri"/>
              </a:rPr>
              <a:t>INICIO DE SESIÓN</a:t>
            </a:r>
          </a:p>
        </p:txBody>
      </p:sp>
      <p:sp>
        <p:nvSpPr>
          <p:cNvPr id="5" name="Google Shape;73;p2">
            <a:extLst>
              <a:ext uri="{FF2B5EF4-FFF2-40B4-BE49-F238E27FC236}">
                <a16:creationId xmlns:a16="http://schemas.microsoft.com/office/drawing/2014/main" id="{E876B204-58CE-DEB9-7B10-9C87A6A387C3}"/>
              </a:ext>
            </a:extLst>
          </p:cNvPr>
          <p:cNvSpPr/>
          <p:nvPr/>
        </p:nvSpPr>
        <p:spPr>
          <a:xfrm>
            <a:off x="503238" y="3608338"/>
            <a:ext cx="3104742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0" lvl="0" indent="-177800">
              <a:lnSpc>
                <a:spcPct val="120000"/>
              </a:lnSpc>
              <a:buClr>
                <a:srgbClr val="81C1B2"/>
              </a:buClr>
              <a:buSzPts val="1200"/>
              <a:buFont typeface="Arial"/>
              <a:buChar char="•"/>
            </a:pPr>
            <a:r>
              <a:rPr lang="es-PE" sz="11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Creación de procedimientos almacenados</a:t>
            </a:r>
            <a:endParaRPr lang="es-PE" sz="1100" dirty="0">
              <a:solidFill>
                <a:schemeClr val="dk1"/>
              </a:solidFill>
              <a:latin typeface="Graphik-Medium" panose="020B0503030202060203" pitchFamily="34" charset="77"/>
            </a:endParaRPr>
          </a:p>
          <a:p>
            <a:pPr marL="177800" lvl="0" indent="-177800">
              <a:lnSpc>
                <a:spcPct val="120000"/>
              </a:lnSpc>
              <a:buClr>
                <a:srgbClr val="81C1B2"/>
              </a:buClr>
              <a:buSzPts val="1200"/>
              <a:buFont typeface="Arial"/>
              <a:buChar char="•"/>
            </a:pPr>
            <a:r>
              <a:rPr lang="es-PE" sz="11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Encriptación y desencriptación de datos </a:t>
            </a:r>
            <a:endParaRPr lang="es-PE" sz="1100" dirty="0">
              <a:solidFill>
                <a:schemeClr val="dk1"/>
              </a:solidFill>
              <a:latin typeface="Graphik-Medium" panose="020B0503030202060203" pitchFamily="34" charset="77"/>
            </a:endParaRPr>
          </a:p>
          <a:p>
            <a:pPr marL="177800" lvl="0" indent="-177800">
              <a:lnSpc>
                <a:spcPct val="120000"/>
              </a:lnSpc>
              <a:buClr>
                <a:srgbClr val="81C1B2"/>
              </a:buClr>
              <a:buSzPts val="1200"/>
              <a:buFont typeface="Arial"/>
              <a:buChar char="•"/>
            </a:pPr>
            <a:r>
              <a:rPr lang="es-PE" sz="11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Crear servicio web para inicio de sesión</a:t>
            </a:r>
            <a:endParaRPr lang="es-PE" sz="1100" dirty="0">
              <a:solidFill>
                <a:schemeClr val="dk1"/>
              </a:solidFill>
              <a:latin typeface="Graphik-Medium" panose="020B0503030202060203" pitchFamily="34" charset="77"/>
            </a:endParaRPr>
          </a:p>
          <a:p>
            <a:pPr marL="177800" lvl="0" indent="-177800">
              <a:lnSpc>
                <a:spcPct val="120000"/>
              </a:lnSpc>
              <a:buClr>
                <a:srgbClr val="81C1B2"/>
              </a:buClr>
              <a:buSzPts val="1200"/>
              <a:buFont typeface="Arial"/>
              <a:buChar char="•"/>
            </a:pPr>
            <a:r>
              <a:rPr lang="es-PE" sz="11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Crear formulario de inicio de sesión</a:t>
            </a:r>
            <a:endParaRPr lang="es-PE" sz="1100" dirty="0">
              <a:solidFill>
                <a:schemeClr val="dk1"/>
              </a:solidFill>
              <a:latin typeface="Graphik-Medium" panose="020B0503030202060203" pitchFamily="34" charset="77"/>
            </a:endParaRPr>
          </a:p>
          <a:p>
            <a:pPr marL="177800" lvl="0" indent="-177800">
              <a:lnSpc>
                <a:spcPct val="120000"/>
              </a:lnSpc>
              <a:buClr>
                <a:srgbClr val="81C1B2"/>
              </a:buClr>
              <a:buSzPts val="1200"/>
              <a:buFont typeface="Arial"/>
              <a:buChar char="•"/>
            </a:pPr>
            <a:r>
              <a:rPr lang="es-PE" sz="1100" dirty="0">
                <a:solidFill>
                  <a:schemeClr val="dk1"/>
                </a:solidFill>
                <a:latin typeface="Graphik-Medium" panose="020B0503030202060203" pitchFamily="34" charset="77"/>
                <a:sym typeface="Calibri"/>
              </a:rPr>
              <a:t>Guardar inicio de sesión para todo el proyecto</a:t>
            </a:r>
          </a:p>
          <a:p>
            <a:pPr marL="133350" marR="0" lvl="0" indent="-57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CD144"/>
              </a:buClr>
              <a:buSzPts val="1200"/>
              <a:buFont typeface="Arial"/>
              <a:buNone/>
            </a:pPr>
            <a:endParaRPr sz="1100" dirty="0">
              <a:solidFill>
                <a:schemeClr val="dk1"/>
              </a:solidFill>
              <a:latin typeface="Graphik-Medium" panose="020B0503030202060203" pitchFamily="34" charset="77"/>
              <a:sym typeface="Arial"/>
            </a:endParaRPr>
          </a:p>
        </p:txBody>
      </p:sp>
      <p:sp>
        <p:nvSpPr>
          <p:cNvPr id="6" name="Google Shape;74;p2">
            <a:extLst>
              <a:ext uri="{FF2B5EF4-FFF2-40B4-BE49-F238E27FC236}">
                <a16:creationId xmlns:a16="http://schemas.microsoft.com/office/drawing/2014/main" id="{1C05F348-5D18-49FA-60D1-118355E2C03E}"/>
              </a:ext>
            </a:extLst>
          </p:cNvPr>
          <p:cNvSpPr txBox="1"/>
          <p:nvPr/>
        </p:nvSpPr>
        <p:spPr>
          <a:xfrm>
            <a:off x="743902" y="1819386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81C1B2"/>
                </a:solidFill>
                <a:latin typeface="Calibri"/>
                <a:ea typeface="Calibri"/>
                <a:cs typeface="Calibri"/>
                <a:sym typeface="Calibri"/>
              </a:rPr>
              <a:t>TEMA 11</a:t>
            </a:r>
            <a:endParaRPr dirty="0">
              <a:solidFill>
                <a:srgbClr val="81C1B2"/>
              </a:solidFill>
            </a:endParaRPr>
          </a:p>
        </p:txBody>
      </p:sp>
      <p:pic>
        <p:nvPicPr>
          <p:cNvPr id="7" name="Google Shape;76;p2">
            <a:extLst>
              <a:ext uri="{FF2B5EF4-FFF2-40B4-BE49-F238E27FC236}">
                <a16:creationId xmlns:a16="http://schemas.microsoft.com/office/drawing/2014/main" id="{792812F0-5EB1-DF2C-96F6-42C140EC85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64" y="1883411"/>
            <a:ext cx="166865" cy="17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022BD5-2354-24AC-C08B-B337570D1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0"/>
            <a:ext cx="539115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/>
        </p:nvSpPr>
        <p:spPr>
          <a:xfrm>
            <a:off x="503238" y="912813"/>
            <a:ext cx="49704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 ALMACENADO PARA INICIO DE SESIÓN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E3EB05C7-9954-C763-ADFB-A20088C062FD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CREACIÓN DE PROCEDIMIENTOS ALMACENADOS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059F678F-025A-6492-0324-1895F634B399}"/>
              </a:ext>
            </a:extLst>
          </p:cNvPr>
          <p:cNvSpPr txBox="1"/>
          <p:nvPr/>
        </p:nvSpPr>
        <p:spPr>
          <a:xfrm>
            <a:off x="503238" y="1235978"/>
            <a:ext cx="7330368" cy="39779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DELIMITER //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CREATE PROCEDURE verificar_usuario(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IN p_identificador VARCHAR(255),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IN p_clave VARCHAR(255),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OUT p_resultado INT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)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BEGIN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DECLARE v_clave_almacenada VARCHAR(255);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-- Buscar por correo electrónico o número de celular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SELECT clave INTO v_clave_almacenada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FROM usuarios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WHERE correo_electronico = p_identificador OR numero_celular = p_identificador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LIMIT 1;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-- Si se encuentra un usuario, comparar las claves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IF v_clave_almacenada IS NOT NULL THEN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IF v_clave_almacenada = p_clave THEN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SET p_resultado = 1; -- Clave coincide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ELSE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SET p_resultado = 0; -- Clave no coincide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END IF;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ELSE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SET p_resultado = -1; -- Usuario no encontrado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END IF;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END //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85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DELIMITER ;</a:t>
            </a:r>
            <a:endParaRPr lang="es-PE" sz="8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8">
            <a:extLst>
              <a:ext uri="{FF2B5EF4-FFF2-40B4-BE49-F238E27FC236}">
                <a16:creationId xmlns:a16="http://schemas.microsoft.com/office/drawing/2014/main" id="{D84769FB-00EE-D4BF-9CD0-C823159AF830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9;p8">
            <a:extLst>
              <a:ext uri="{FF2B5EF4-FFF2-40B4-BE49-F238E27FC236}">
                <a16:creationId xmlns:a16="http://schemas.microsoft.com/office/drawing/2014/main" id="{AA8DAAC0-23CA-C2EF-28E1-6421C216E376}"/>
              </a:ext>
            </a:extLst>
          </p:cNvPr>
          <p:cNvSpPr txBox="1"/>
          <p:nvPr/>
        </p:nvSpPr>
        <p:spPr>
          <a:xfrm>
            <a:off x="1008063" y="3169972"/>
            <a:ext cx="5993558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ENCRIPTACIÓN Y </a:t>
            </a: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DESENCRIPTACIÓN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DE DATOS</a:t>
            </a:r>
            <a:endParaRPr sz="2800" b="1" dirty="0">
              <a:solidFill>
                <a:schemeClr val="lt1"/>
              </a:solidFill>
              <a:latin typeface="Graphik Bold" panose="020B0503030202060203" pitchFamily="34" charset="77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60;p8">
            <a:extLst>
              <a:ext uri="{FF2B5EF4-FFF2-40B4-BE49-F238E27FC236}">
                <a16:creationId xmlns:a16="http://schemas.microsoft.com/office/drawing/2014/main" id="{18F7E22E-98C3-6364-752D-DD56E570B4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72450" cy="134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ENCRIPTAR CON FUNCIONES INCORPORADAS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4938" marR="0" lvl="0" indent="-134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 tener en cuenta que la seguridad de estas funciones es limitada. </a:t>
            </a:r>
            <a:endParaRPr lang="es-PE" dirty="0">
              <a:ea typeface="Calibri"/>
            </a:endParaRPr>
          </a:p>
          <a:p>
            <a:pPr marL="134938" marR="0" lvl="0" indent="-134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4938" marR="0" lvl="0" indent="-1349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entornos de producción, se recomienda utilizar librerías de encriptación más avanzadas en nuestra aplicación.</a:t>
            </a:r>
            <a:endParaRPr sz="1600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B245E81F-3E82-B680-3AC1-7D4279B211B0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ENCRIPTACIÓN Y DESENCRIPTACIÓN DE DATOS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>
            <a:spLocks noGrp="1"/>
          </p:cNvSpPr>
          <p:nvPr>
            <p:ph type="body" idx="1"/>
          </p:nvPr>
        </p:nvSpPr>
        <p:spPr>
          <a:xfrm>
            <a:off x="508082" y="912813"/>
            <a:ext cx="8108586" cy="19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ENCRIPTAR CON FUNCIONES INCORPORADAS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4938" marR="0" lvl="0" indent="-1349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Funciones de Encriptación:</a:t>
            </a:r>
            <a:endParaRPr dirty="0"/>
          </a:p>
          <a:p>
            <a:pPr marL="447675" marR="0" lvl="1" indent="-13652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AES_ENCRYPT: </a:t>
            </a:r>
            <a:r>
              <a:rPr lang="es-PE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Encripta un valor utilizando el algoritmo AES (Advanced Encryption Standard).</a:t>
            </a:r>
            <a:endParaRPr dirty="0"/>
          </a:p>
          <a:p>
            <a:pPr marL="447675" marR="0" lvl="1" indent="-13652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PE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AES_DECRYPT:</a:t>
            </a:r>
            <a:r>
              <a:rPr lang="es-PE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Desencripta un valor que fue encriptado con AES_ENCRYPT.</a:t>
            </a:r>
            <a:endParaRPr dirty="0"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4938" marR="0" lvl="0" indent="-13493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tablas para almacenar datos encriptados: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5149F40D-C76E-C60C-9552-D0C38AB4DE33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ENCRIPTACIÓN Y DESENCRIPTACIÓN DE DATOS 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F6E12040-00A9-B137-C478-544B9425C5CE}"/>
              </a:ext>
            </a:extLst>
          </p:cNvPr>
          <p:cNvSpPr txBox="1"/>
          <p:nvPr/>
        </p:nvSpPr>
        <p:spPr>
          <a:xfrm>
            <a:off x="609116" y="2905694"/>
            <a:ext cx="7330368" cy="12079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" marR="0" lvl="2" indent="-9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CREATE TABLE usuarios_seguros (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marR="0" lvl="2" indent="-9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id INT AUTO_INCREMENT PRIMARY KEY,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marR="0" lvl="2" indent="-9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correo_electronico VARCHAR(255),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marR="0" lvl="2" indent="-9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clave_encriptada BLOB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marR="0" lvl="2" indent="-9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);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77213" cy="319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Y RECUPERAR DATOS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Almacenar datos: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s-ES"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s-PE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57200" marR="0" lvl="1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33350" marR="0" lvl="0" indent="-1333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Recuperar y desencriptar datos: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C210E5FC-94DB-D063-60FD-9B2AB4145647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ENCRIPTACIÓN Y DESENCRIPTACIÓN DE DATOS 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DCEF2415-1845-24EE-0B3B-09F98D018D8B}"/>
              </a:ext>
            </a:extLst>
          </p:cNvPr>
          <p:cNvSpPr txBox="1"/>
          <p:nvPr/>
        </p:nvSpPr>
        <p:spPr>
          <a:xfrm>
            <a:off x="618742" y="1497884"/>
            <a:ext cx="7330368" cy="5385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" marR="0" lvl="1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INSERT INTO usuarios_seguros (correo_electronico, clave_encriptada)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marR="0" lvl="1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VALUES ('usuario@ejemplo.com', AES_ENCRYPT('miClaveSecreta', 'miClaveParaEncriptar’));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269;p77">
            <a:extLst>
              <a:ext uri="{FF2B5EF4-FFF2-40B4-BE49-F238E27FC236}">
                <a16:creationId xmlns:a16="http://schemas.microsoft.com/office/drawing/2014/main" id="{D056D67E-3133-130A-DD9C-0D3BBFC43B0D}"/>
              </a:ext>
            </a:extLst>
          </p:cNvPr>
          <p:cNvSpPr txBox="1"/>
          <p:nvPr/>
        </p:nvSpPr>
        <p:spPr>
          <a:xfrm>
            <a:off x="618742" y="2661170"/>
            <a:ext cx="7330368" cy="9848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" marR="0" lvl="1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SELECT correo_electronico, 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marR="0" lvl="1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AES_DECRYPT(clave_encriptada, 'miClaveParaEncriptar') AS clave_desencriptada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marR="0" lvl="1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FROM usuarios_seguros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marR="0" lvl="1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WHERE correo_electronico = 'usuario@ejemplo.com';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77100" cy="142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CONVERTIR EN TEXTO LEGIBLE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Conversión a base64: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lang="es-ES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400050" marR="0" lvl="1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33350" marR="0" lvl="0" indent="-1333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Desencriptar desde base64: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3743E3D1-914D-B26C-328F-7A7647727215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ENCRIPTACIÓN Y DESENCRIPTACIÓN DE DATOS 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C0B70BB5-975D-728C-DF5C-FAE6BAABCF1A}"/>
              </a:ext>
            </a:extLst>
          </p:cNvPr>
          <p:cNvSpPr txBox="1"/>
          <p:nvPr/>
        </p:nvSpPr>
        <p:spPr>
          <a:xfrm>
            <a:off x="618742" y="1497884"/>
            <a:ext cx="7330368" cy="3154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lvl="1" indent="-390525">
              <a:spcBef>
                <a:spcPts val="320"/>
              </a:spcBef>
              <a:buClr>
                <a:schemeClr val="accent1"/>
              </a:buClr>
              <a:buSzPts val="16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SELECT TO_BASE64(AES_ENCRYPT('miTextoSecreto', 'miClaveSecreta')) AS texto_encriptado_base64;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sp>
        <p:nvSpPr>
          <p:cNvPr id="5" name="Google Shape;1269;p77">
            <a:extLst>
              <a:ext uri="{FF2B5EF4-FFF2-40B4-BE49-F238E27FC236}">
                <a16:creationId xmlns:a16="http://schemas.microsoft.com/office/drawing/2014/main" id="{7C349E6E-E421-1430-1452-F67235CE299E}"/>
              </a:ext>
            </a:extLst>
          </p:cNvPr>
          <p:cNvSpPr txBox="1"/>
          <p:nvPr/>
        </p:nvSpPr>
        <p:spPr>
          <a:xfrm>
            <a:off x="618742" y="2354532"/>
            <a:ext cx="7330368" cy="3154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lvl="1" indent="-390525">
              <a:spcBef>
                <a:spcPts val="320"/>
              </a:spcBef>
              <a:buClr>
                <a:schemeClr val="accent1"/>
              </a:buClr>
              <a:buSzPts val="16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SELECT AES_DECRYPT(FROM_BASE64('texto_encriptado_base64'), 'miClaveSecreta') AS texto_desencriptado;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72450" cy="220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MD5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41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algoritmo criptográfico que convierte un texto de cualquier longitud en un hash de 32 caracteres hexadecimales. </a:t>
            </a:r>
            <a:endParaRPr dirty="0"/>
          </a:p>
          <a:p>
            <a:pPr marL="184150" marR="0" lvl="0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4150" marR="0" lvl="0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importante notar que MD5 es considerado inseguro para ciertas aplicaciones (como el almacenamiento de contraseñas) debido a su vulnerabilidad a ataques de colisión. </a:t>
            </a:r>
            <a:endParaRPr dirty="0"/>
          </a:p>
          <a:p>
            <a:pPr marL="184150" marR="0" lvl="0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4150" marR="0" lvl="0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embargo, todavía se usa en algunos casos donde la seguridad no es crítica.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5B85B226-FB30-15B0-D022-D48DB826101B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ENCRIPTACIÓN Y DESENCRIPTACIÓN DE DATOS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77213" cy="1992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MD5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con una contraseña encriptada:</a:t>
            </a:r>
            <a:endParaRPr dirty="0"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s-E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350" marR="0" lvl="0" indent="-1333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la contraseña:</a:t>
            </a:r>
            <a:endParaRPr dirty="0"/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5E35F1CA-8A7D-66F3-1E06-000C870775BA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ENCRIPTACIÓN Y DESENCRIPTACIÓN DE DATOS </a:t>
            </a:r>
            <a:endParaRPr dirty="0"/>
          </a:p>
        </p:txBody>
      </p:sp>
      <p:sp>
        <p:nvSpPr>
          <p:cNvPr id="4" name="Google Shape;1269;p77">
            <a:extLst>
              <a:ext uri="{FF2B5EF4-FFF2-40B4-BE49-F238E27FC236}">
                <a16:creationId xmlns:a16="http://schemas.microsoft.com/office/drawing/2014/main" id="{5262A9C1-4653-8D91-19AC-3CA5EBC07E4E}"/>
              </a:ext>
            </a:extLst>
          </p:cNvPr>
          <p:cNvSpPr txBox="1"/>
          <p:nvPr/>
        </p:nvSpPr>
        <p:spPr>
          <a:xfrm>
            <a:off x="618742" y="1497884"/>
            <a:ext cx="7330368" cy="53856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" lvl="1">
              <a:spcBef>
                <a:spcPts val="320"/>
              </a:spcBef>
              <a:buClr>
                <a:schemeClr val="accent1"/>
              </a:buClr>
              <a:buSzPts val="16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INSERT INTO usuarios (correo_electronico, clave_md5)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525" lvl="1">
              <a:spcBef>
                <a:spcPts val="320"/>
              </a:spcBef>
              <a:buClr>
                <a:schemeClr val="accent1"/>
              </a:buClr>
              <a:buSzPts val="16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VALUES ('usuario@ejemplo.com', MD5('miClaveSecreta'));</a:t>
            </a:r>
          </a:p>
        </p:txBody>
      </p:sp>
      <p:sp>
        <p:nvSpPr>
          <p:cNvPr id="5" name="Google Shape;1269;p77">
            <a:extLst>
              <a:ext uri="{FF2B5EF4-FFF2-40B4-BE49-F238E27FC236}">
                <a16:creationId xmlns:a16="http://schemas.microsoft.com/office/drawing/2014/main" id="{CD9790CF-7F07-E7C1-6560-3FD120251510}"/>
              </a:ext>
            </a:extLst>
          </p:cNvPr>
          <p:cNvSpPr txBox="1"/>
          <p:nvPr/>
        </p:nvSpPr>
        <p:spPr>
          <a:xfrm>
            <a:off x="618742" y="2643289"/>
            <a:ext cx="7330368" cy="76170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lvl="1" indent="-390525">
              <a:spcBef>
                <a:spcPts val="320"/>
              </a:spcBef>
              <a:buClr>
                <a:schemeClr val="accent1"/>
              </a:buClr>
              <a:buSzPts val="16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SELECT * FROM usuarios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-390525">
              <a:spcBef>
                <a:spcPts val="320"/>
              </a:spcBef>
              <a:buClr>
                <a:schemeClr val="accent1"/>
              </a:buClr>
              <a:buSzPts val="16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WHERE correo_electronico = 'usuario@ejemplo.com'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-390525">
              <a:spcBef>
                <a:spcPts val="320"/>
              </a:spcBef>
              <a:buClr>
                <a:schemeClr val="accent1"/>
              </a:buClr>
              <a:buSzPts val="16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AND clave_md5 = MD5('miClaveSecretaIngresada');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6017623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MD5</a:t>
            </a:r>
            <a:endParaRPr lang="es-PE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Tabla de ejemplo: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1D9875F9-F5BC-A114-4A33-03E79C057C85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ENCRIPTACIÓN Y DESENCRIPTACIÓN DE DATOS 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368085D7-5227-FA48-BC7D-F303BE6D948B}"/>
              </a:ext>
            </a:extLst>
          </p:cNvPr>
          <p:cNvSpPr txBox="1"/>
          <p:nvPr/>
        </p:nvSpPr>
        <p:spPr>
          <a:xfrm>
            <a:off x="618742" y="1517134"/>
            <a:ext cx="7330368" cy="12079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-390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CREATE TABLE usuarios (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1" indent="-390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id INT AUTO_INCREMENT PRIMARY KEY,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1" indent="-390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correo_electronico VARCHAR(255) NOT NULL,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1" indent="-390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clave_md5 VARCHAR(32) NOT NULL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marR="0" lvl="1" indent="-39052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s-PE" sz="1200" b="0" i="0" u="none" strike="noStrike" cap="none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);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8;p8">
            <a:extLst>
              <a:ext uri="{FF2B5EF4-FFF2-40B4-BE49-F238E27FC236}">
                <a16:creationId xmlns:a16="http://schemas.microsoft.com/office/drawing/2014/main" id="{74E41C6A-1280-C9E9-F107-85C171D230A0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59;p8">
            <a:extLst>
              <a:ext uri="{FF2B5EF4-FFF2-40B4-BE49-F238E27FC236}">
                <a16:creationId xmlns:a16="http://schemas.microsoft.com/office/drawing/2014/main" id="{0434776E-DBC5-63E8-3018-12A277C7DDFC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CREAR SERVICIO WEB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PARA INICIO DE SESIÓN</a:t>
            </a:r>
            <a:endParaRPr sz="2800" b="1" dirty="0">
              <a:solidFill>
                <a:schemeClr val="lt1"/>
              </a:solidFill>
              <a:latin typeface="Graphik Bold" panose="020B0503030202060203" pitchFamily="34" charset="77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60;p8">
            <a:extLst>
              <a:ext uri="{FF2B5EF4-FFF2-40B4-BE49-F238E27FC236}">
                <a16:creationId xmlns:a16="http://schemas.microsoft.com/office/drawing/2014/main" id="{902A3802-4E88-EDAB-7E25-28F24D9E54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3C343BA8-0007-93A6-1CE8-D849105D6EDA}"/>
              </a:ext>
            </a:extLst>
          </p:cNvPr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06;p4">
            <a:extLst>
              <a:ext uri="{FF2B5EF4-FFF2-40B4-BE49-F238E27FC236}">
                <a16:creationId xmlns:a16="http://schemas.microsoft.com/office/drawing/2014/main" id="{36044882-51B4-EAF0-AECF-BF308FBEA4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946969"/>
            <a:ext cx="2072213" cy="38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7;p4">
            <a:extLst>
              <a:ext uri="{FF2B5EF4-FFF2-40B4-BE49-F238E27FC236}">
                <a16:creationId xmlns:a16="http://schemas.microsoft.com/office/drawing/2014/main" id="{1234CA00-4EC0-C83B-DDA9-8A4E84DB17CC}"/>
              </a:ext>
            </a:extLst>
          </p:cNvPr>
          <p:cNvSpPr/>
          <p:nvPr/>
        </p:nvSpPr>
        <p:spPr>
          <a:xfrm>
            <a:off x="149817" y="3724759"/>
            <a:ext cx="1037633" cy="1069383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p4">
            <a:extLst>
              <a:ext uri="{FF2B5EF4-FFF2-40B4-BE49-F238E27FC236}">
                <a16:creationId xmlns:a16="http://schemas.microsoft.com/office/drawing/2014/main" id="{1A33B278-BC3A-D3DE-8B1C-F5CA38033453}"/>
              </a:ext>
            </a:extLst>
          </p:cNvPr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300" dirty="0">
                <a:solidFill>
                  <a:schemeClr val="lt1"/>
                </a:solidFill>
                <a:latin typeface="Graphik Regular" panose="020B0503030202060203" pitchFamily="34" charset="77"/>
                <a:sym typeface="Arial"/>
              </a:rPr>
              <a:t>INTRODUCCIÓN</a:t>
            </a:r>
            <a:endParaRPr dirty="0">
              <a:latin typeface="Graphik Regular" panose="020B0503030202060203" pitchFamily="34" charset="77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300" b="1" dirty="0">
                <a:solidFill>
                  <a:schemeClr val="lt1"/>
                </a:solidFill>
                <a:latin typeface="Graphik Bold" panose="020B0503030202060203" pitchFamily="34" charset="77"/>
                <a:sym typeface="Arial"/>
              </a:rPr>
              <a:t>DE LA SESIÓN</a:t>
            </a:r>
            <a:endParaRPr b="1" dirty="0">
              <a:latin typeface="Graphik Bold" panose="020B0503030202060203" pitchFamily="34" charset="77"/>
            </a:endParaRPr>
          </a:p>
        </p:txBody>
      </p:sp>
      <p:pic>
        <p:nvPicPr>
          <p:cNvPr id="6" name="Google Shape;109;p4">
            <a:extLst>
              <a:ext uri="{FF2B5EF4-FFF2-40B4-BE49-F238E27FC236}">
                <a16:creationId xmlns:a16="http://schemas.microsoft.com/office/drawing/2014/main" id="{85443795-2363-107B-C76F-527AE4994A68}"/>
              </a:ext>
            </a:extLst>
          </p:cNvPr>
          <p:cNvPicPr preferRelativeResize="0"/>
          <p:nvPr/>
        </p:nvPicPr>
        <p:blipFill rotWithShape="1">
          <a:blip r:embed="rId3">
            <a:alphaModFix amt="16000"/>
          </a:blip>
          <a:srcRect/>
          <a:stretch/>
        </p:blipFill>
        <p:spPr>
          <a:xfrm>
            <a:off x="334433" y="3817749"/>
            <a:ext cx="809264" cy="8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0;p4">
            <a:extLst>
              <a:ext uri="{FF2B5EF4-FFF2-40B4-BE49-F238E27FC236}">
                <a16:creationId xmlns:a16="http://schemas.microsoft.com/office/drawing/2014/main" id="{48B2D794-F00D-C219-C92A-F715DCD8F62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85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/>
        </p:nvSpPr>
        <p:spPr>
          <a:xfrm>
            <a:off x="503238" y="912813"/>
            <a:ext cx="489421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DA1E1BE2-18A7-479D-3946-05A80A21D78E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CREAR SERVICIO WEB PARA INICIO DE SESIÓN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5EB7C7B9-FD4C-1A6D-577C-46A23BC7F392}"/>
              </a:ext>
            </a:extLst>
          </p:cNvPr>
          <p:cNvSpPr txBox="1"/>
          <p:nvPr/>
        </p:nvSpPr>
        <p:spPr>
          <a:xfrm>
            <a:off x="503238" y="1235978"/>
            <a:ext cx="7330368" cy="34316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&lt;?php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verificar_usuario.php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require 'db_config.php';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Obtener los datos enviados a través de POST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$identificador = $_POST['identificador'] ?? null;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$clave = $_POST['clave'] ?? null;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Inicializar el resultado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$resultado = -1;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if ($identificador &amp;&amp; $clave)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try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// Preparar la llamada al procedimiento almacenado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$stmt = $pdo-&gt;prepare("CALL verificar_usuario(:identificador, :clave, @resultado)");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503238" y="912813"/>
            <a:ext cx="489421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(CONTINUACIÓN)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B2122035-BAAC-01D6-3F5A-317E0C9D8700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CREAR SERVICIO WEB PARA INICIO DE SESIÓN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D6389487-3136-5CD1-6B76-E790F812C6DB}"/>
              </a:ext>
            </a:extLst>
          </p:cNvPr>
          <p:cNvSpPr txBox="1"/>
          <p:nvPr/>
        </p:nvSpPr>
        <p:spPr>
          <a:xfrm>
            <a:off x="503238" y="1235978"/>
            <a:ext cx="7330368" cy="38522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// Vincular parámetros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$stmt-&gt;bindParam(':identificador', $identificador, PDO::PARAM_STR);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$stmt-&gt;bindParam(':clave', $clave, PDO::PARAM_STR);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// Ejecutar el procedimiento almacenado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$stmt-&gt;execute();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// Obtener el valor de salida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$select = $pdo-&gt;query("SELECT @resultado AS resultado");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$result = $select-&gt;fetch(PDO::FETCH_ASSOC);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$resultado = $result['resultado'];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} catch (PDOException $e)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$resultado = -2; // Error en la ejecución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}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} else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$resultado = -3; // Datos insuficientes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}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Devolver la respuesta en formato JSON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echo json_encode(['resultado' =&gt; $resultado]);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?&gt;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8">
            <a:extLst>
              <a:ext uri="{FF2B5EF4-FFF2-40B4-BE49-F238E27FC236}">
                <a16:creationId xmlns:a16="http://schemas.microsoft.com/office/drawing/2014/main" id="{483F2C4C-9707-E848-DC84-3D2B9B97EA04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9;p8">
            <a:extLst>
              <a:ext uri="{FF2B5EF4-FFF2-40B4-BE49-F238E27FC236}">
                <a16:creationId xmlns:a16="http://schemas.microsoft.com/office/drawing/2014/main" id="{D335D1AA-9D32-B556-D315-29A7D60949FD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CREAR FORMULARIO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DE INICIO DE SESIÓN</a:t>
            </a:r>
            <a:endParaRPr sz="2800" b="1" dirty="0">
              <a:solidFill>
                <a:schemeClr val="lt1"/>
              </a:solidFill>
              <a:latin typeface="Graphik Bold" panose="020B0503030202060203" pitchFamily="34" charset="77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60;p8">
            <a:extLst>
              <a:ext uri="{FF2B5EF4-FFF2-40B4-BE49-F238E27FC236}">
                <a16:creationId xmlns:a16="http://schemas.microsoft.com/office/drawing/2014/main" id="{FA37B8B3-26D3-4C7E-237D-B597EF5854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/>
        </p:nvSpPr>
        <p:spPr>
          <a:xfrm>
            <a:off x="503238" y="912813"/>
            <a:ext cx="489421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 DE INICIO DE SESIÓN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217D7377-5F03-3802-0A9C-F730ED4CBABB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CREAR FORMULARIO DE INICIO DE SESIÓN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60F75FA1-6675-DEDB-D324-08013EA78C9E}"/>
              </a:ext>
            </a:extLst>
          </p:cNvPr>
          <p:cNvSpPr txBox="1"/>
          <p:nvPr/>
        </p:nvSpPr>
        <p:spPr>
          <a:xfrm>
            <a:off x="503238" y="1235978"/>
            <a:ext cx="8172450" cy="31957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&lt;div class="container mt-5"&gt;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&lt;div class="row justify-content-center"&gt;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&lt;div class="col-md-6"&gt;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&lt;div class="card"&gt;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&lt;div class="card-header text-center"&gt;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&lt;h4&gt;Iniciar Sesión&lt;/h4&gt;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&lt;/div&gt;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&lt;div class="card-body"&gt;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&lt;form&gt;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&lt;!-- Caja de texto para correo electrónico o número de teléfono --&gt;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&lt;div class="mb-3"&gt;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    &lt;label for="identificador" class="form-label"&gt;Correo electrónico o número de teléfono&lt;/label&gt;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    &lt;input type="text" class="form-control" id="identificador" name="identificador" placeholder="Ingrese su correo electrónico o número de teléfono" required&gt;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&lt;/div&gt;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/>
        </p:nvSpPr>
        <p:spPr>
          <a:xfrm>
            <a:off x="503238" y="912813"/>
            <a:ext cx="489421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 DE INICIO DE SESIÓN (CONTINUACIÓN)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DC520D5E-0996-6220-A4E4-E73E74FA9616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CREAR FORMULARIO DE INICIO DE SESIÓN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BD02BF08-3B51-EFE3-0660-AEFAFCDB360B}"/>
              </a:ext>
            </a:extLst>
          </p:cNvPr>
          <p:cNvSpPr txBox="1"/>
          <p:nvPr/>
        </p:nvSpPr>
        <p:spPr>
          <a:xfrm>
            <a:off x="503237" y="1235978"/>
            <a:ext cx="8172451" cy="29905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&lt;!-- Caja de texto para contraseña --&gt;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&lt;div class="mb-3"&gt;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    &lt;label for="clave" class="form-label"&gt;Contraseña&lt;/label&gt;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    &lt;input type="password" class="form-control" id="clave" name="clave" placeholder="Ingrese su contraseña" required&gt;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&lt;!-- Botón de envío --&gt;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&lt;div class="d-grid"&gt;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    &lt;button type="submit" class="btn btn-primary"&gt;Iniciar Sesión&lt;/button&gt;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&lt;/form&gt;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&lt;/div&gt;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&lt;/div&gt;</a:t>
            </a:r>
            <a:endParaRPr lang="es-PE" sz="11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503238" y="913621"/>
            <a:ext cx="489421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INVOCAR AL SERVICIO WEB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A05AA4D9-84B1-EF69-0DF7-5B5392F18D7B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CREAR FORMULARIO DE INICIO DE SESIÓN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F6F8B48C-6212-D943-D4EA-B2F48D993F75}"/>
              </a:ext>
            </a:extLst>
          </p:cNvPr>
          <p:cNvSpPr txBox="1"/>
          <p:nvPr/>
        </p:nvSpPr>
        <p:spPr>
          <a:xfrm>
            <a:off x="503238" y="1207103"/>
            <a:ext cx="6783086" cy="4036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document.getElementById('loginForm').addEventListener('submit', function(event) {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event.preventDefault(); // Evita que el formulario se envíe de manera tradicional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// Obtener los datos del formulario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const identificador = document.getElementById('identificador').value;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const clave = document.getElementById('clave').value;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PE" sz="118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// Crear un objeto con los datos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const formData = new FormData();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formData.append('identificador', identificador);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formData.append('clave', clave);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PE" sz="118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// Enviar los datos usando fetch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fetch('verificar_usuario.php', {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method: 'POST',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body: formData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})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.then(response =&gt; response.json()) // Parsear la respuesta como JSON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.then(data =&gt; {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18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let message = '';</a:t>
            </a:r>
            <a:endParaRPr lang="es-PE" sz="118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583474" y="930477"/>
            <a:ext cx="489421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INVOCAR AL SERVICIO WEB (CONTINUACIÓN)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2BE1042A-5121-01F3-AA2F-3FF46FE2344C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CREAR FORMULARIO DE INICIO DE SESIÓN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3F16366D-D977-6C12-F81C-D3DCED920E2E}"/>
              </a:ext>
            </a:extLst>
          </p:cNvPr>
          <p:cNvSpPr txBox="1"/>
          <p:nvPr/>
        </p:nvSpPr>
        <p:spPr>
          <a:xfrm>
            <a:off x="503238" y="1235978"/>
            <a:ext cx="6783086" cy="3641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switch(data.resultado)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case 1: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message = 'Inicio de sesión exitoso.';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break;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case 0: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message = 'Contraseña incorrecta.';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break;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case -1: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message = 'Usuario no encontrado.';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break;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case -2: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message = 'Error en la ejecución del procedimiento almacenado.';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break;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default: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message = 'Datos insuficientes o error desconocido.';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        break;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}                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503238" y="912813"/>
            <a:ext cx="489421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INVOCAR AL SERVICIO WEB (CONTINUACIÓN)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A022C83D-B02E-D938-63F4-E931480BEF5D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CREAR FORMULARIO DE INICIO DE SESIÓN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E43A2654-719E-C351-1BA5-C4BE3723E81D}"/>
              </a:ext>
            </a:extLst>
          </p:cNvPr>
          <p:cNvSpPr txBox="1"/>
          <p:nvPr/>
        </p:nvSpPr>
        <p:spPr>
          <a:xfrm>
            <a:off x="503238" y="1235978"/>
            <a:ext cx="7330368" cy="21697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Mostrar el mensaje de respuesta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document.getElementById('responseMessage').innerText = message;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document.getElementById('responseMessage').classList.add('alert', 'alert-info');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})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.catch(error =&gt;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console.error('Error:', error);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document.getElementById('responseMessage').innerText = 'Ocurrió un error al procesar la solicitud.';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    document.getElementById('responseMessage').classList.add('alert', 'alert-danger');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    });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    });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8">
            <a:extLst>
              <a:ext uri="{FF2B5EF4-FFF2-40B4-BE49-F238E27FC236}">
                <a16:creationId xmlns:a16="http://schemas.microsoft.com/office/drawing/2014/main" id="{4ECAF43D-E29F-206C-7FD9-9346C690A2CF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9;p8">
            <a:extLst>
              <a:ext uri="{FF2B5EF4-FFF2-40B4-BE49-F238E27FC236}">
                <a16:creationId xmlns:a16="http://schemas.microsoft.com/office/drawing/2014/main" id="{D8F190AE-B89E-EF9D-9757-453994603375}"/>
              </a:ext>
            </a:extLst>
          </p:cNvPr>
          <p:cNvSpPr txBox="1"/>
          <p:nvPr/>
        </p:nvSpPr>
        <p:spPr>
          <a:xfrm>
            <a:off x="1008063" y="3169972"/>
            <a:ext cx="5993558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GUARDAR INICIO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DE SESIÓN PARA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TODO EL PROYECTO</a:t>
            </a:r>
            <a:endParaRPr sz="2800" b="1" dirty="0">
              <a:solidFill>
                <a:schemeClr val="lt1"/>
              </a:solidFill>
              <a:latin typeface="Graphik Bold" panose="020B0503030202060203" pitchFamily="34" charset="77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60;p8">
            <a:extLst>
              <a:ext uri="{FF2B5EF4-FFF2-40B4-BE49-F238E27FC236}">
                <a16:creationId xmlns:a16="http://schemas.microsoft.com/office/drawing/2014/main" id="{A547307E-365D-1D22-D078-CBA2BF7E95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7660374" cy="163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DE PHP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mantener el estado de un usuario a lo largo de múltiples solicitudes HTTP. </a:t>
            </a:r>
            <a:endParaRPr lang="es-PE" sz="1600" dirty="0"/>
          </a:p>
          <a:p>
            <a:pPr marL="185738" marR="0" lvl="0" indent="-185738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es especialmente útil en aplicaciones donde necesitamos autenticar usuarios y realizar un seguimiento de su estado a medida que interactúan con nuestro servicio web.</a:t>
            </a:r>
            <a:endParaRPr sz="1600" dirty="0"/>
          </a:p>
          <a:p>
            <a: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96E23301-E41F-0927-9634-C13504677AB3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GUARDAR INICIO DE SESIÓN PARA TODO EL PROYECTO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5">
            <a:extLst>
              <a:ext uri="{FF2B5EF4-FFF2-40B4-BE49-F238E27FC236}">
                <a16:creationId xmlns:a16="http://schemas.microsoft.com/office/drawing/2014/main" id="{6108AF41-9E53-906F-5B47-1D1D71FA9B74}"/>
              </a:ext>
            </a:extLst>
          </p:cNvPr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5">
            <a:extLst>
              <a:ext uri="{FF2B5EF4-FFF2-40B4-BE49-F238E27FC236}">
                <a16:creationId xmlns:a16="http://schemas.microsoft.com/office/drawing/2014/main" id="{C041B42B-B5D4-214D-AC27-08A86365D2C9}"/>
              </a:ext>
            </a:extLst>
          </p:cNvPr>
          <p:cNvSpPr txBox="1"/>
          <p:nvPr/>
        </p:nvSpPr>
        <p:spPr>
          <a:xfrm>
            <a:off x="1282298" y="918372"/>
            <a:ext cx="5521727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PE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el acceso a una aplicación web, móvil o de videojuegos, usualmente se cuenta con usuarios a los que se proporciona acceso. El acceso tradicionalmente se ha hecho mediante el nombre de usuario y contraseña. 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PE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PE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Actualmente, la práctica más usual es mediante el correo electrónico o número de celular y contraseña. Además, existen los inicios de sesión mediante otros proveedores.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11725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s-PE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 esta sesión: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4150" marR="0" lvl="1" indent="-174625" algn="l" rtl="0">
              <a:spcBef>
                <a:spcPts val="0"/>
              </a:spcBef>
              <a:spcAft>
                <a:spcPts val="0"/>
              </a:spcAft>
              <a:buClr>
                <a:srgbClr val="EB2E3C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Aprenderás</a:t>
            </a:r>
            <a:r>
              <a:rPr lang="es-PE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 implementar una pantalla de inicio de sesión para que el usuario se pueda identificar con </a:t>
            </a:r>
            <a:r>
              <a:rPr lang="es-PE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la</a:t>
            </a:r>
            <a:r>
              <a:rPr lang="es-PE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información que tiene almacenada en la base de datos. </a:t>
            </a: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s-P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118;p5">
            <a:extLst>
              <a:ext uri="{FF2B5EF4-FFF2-40B4-BE49-F238E27FC236}">
                <a16:creationId xmlns:a16="http://schemas.microsoft.com/office/drawing/2014/main" id="{0D6AC8CB-932A-5D77-945C-5A274EC069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839" y="954885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9;p5">
            <a:extLst>
              <a:ext uri="{FF2B5EF4-FFF2-40B4-BE49-F238E27FC236}">
                <a16:creationId xmlns:a16="http://schemas.microsoft.com/office/drawing/2014/main" id="{51DB63DF-50DD-551C-2A0D-94BA4070C4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839" y="1816515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0;p5">
            <a:extLst>
              <a:ext uri="{FF2B5EF4-FFF2-40B4-BE49-F238E27FC236}">
                <a16:creationId xmlns:a16="http://schemas.microsoft.com/office/drawing/2014/main" id="{4E89091A-8DC0-377C-5AB2-D8098A00247F}"/>
              </a:ext>
            </a:extLst>
          </p:cNvPr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21;p5">
            <a:extLst>
              <a:ext uri="{FF2B5EF4-FFF2-40B4-BE49-F238E27FC236}">
                <a16:creationId xmlns:a16="http://schemas.microsoft.com/office/drawing/2014/main" id="{1CFCECDF-3EA2-390D-5B43-67BDAAC070BB}"/>
              </a:ext>
            </a:extLst>
          </p:cNvPr>
          <p:cNvPicPr preferRelativeResize="0"/>
          <p:nvPr/>
        </p:nvPicPr>
        <p:blipFill rotWithShape="1">
          <a:blip r:embed="rId4">
            <a:alphaModFix amt="42000"/>
          </a:blip>
          <a:srcRect/>
          <a:stretch/>
        </p:blipFill>
        <p:spPr>
          <a:xfrm>
            <a:off x="6986661" y="3052731"/>
            <a:ext cx="1689027" cy="21812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3;p5">
            <a:extLst>
              <a:ext uri="{FF2B5EF4-FFF2-40B4-BE49-F238E27FC236}">
                <a16:creationId xmlns:a16="http://schemas.microsoft.com/office/drawing/2014/main" id="{346A763B-233F-1843-FC93-24E04EEE56D2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7;p5">
            <a:extLst>
              <a:ext uri="{FF2B5EF4-FFF2-40B4-BE49-F238E27FC236}">
                <a16:creationId xmlns:a16="http://schemas.microsoft.com/office/drawing/2014/main" id="{D6D7B281-50E2-5430-85B1-9E6A3274D966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 dirty="0"/>
          </a:p>
        </p:txBody>
      </p:sp>
      <p:pic>
        <p:nvPicPr>
          <p:cNvPr id="10" name="Google Shape;119;p5">
            <a:extLst>
              <a:ext uri="{FF2B5EF4-FFF2-40B4-BE49-F238E27FC236}">
                <a16:creationId xmlns:a16="http://schemas.microsoft.com/office/drawing/2014/main" id="{0E55FEEC-4760-3796-53AF-6CE9F4AC53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839" y="2678145"/>
            <a:ext cx="117851" cy="12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7323908" cy="175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680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 DE PHP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3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Iniciar una Sesión en un Servicio Web: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s-ES"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s-PE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742950" marR="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33350" marR="0" lvl="0" indent="-1333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Almacenar datos en una sesión: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BC896412-A5B9-66E1-033F-8E7E5F8F6F84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GUARDAR INICIO DE SESIÓN PARA TODO EL PROYECTO</a:t>
            </a:r>
            <a:endParaRPr dirty="0"/>
          </a:p>
        </p:txBody>
      </p:sp>
      <p:sp>
        <p:nvSpPr>
          <p:cNvPr id="4" name="Google Shape;1269;p77">
            <a:extLst>
              <a:ext uri="{FF2B5EF4-FFF2-40B4-BE49-F238E27FC236}">
                <a16:creationId xmlns:a16="http://schemas.microsoft.com/office/drawing/2014/main" id="{DAF3D23B-86CB-BD25-37B3-BCB2A67F2E0F}"/>
              </a:ext>
            </a:extLst>
          </p:cNvPr>
          <p:cNvSpPr txBox="1"/>
          <p:nvPr/>
        </p:nvSpPr>
        <p:spPr>
          <a:xfrm>
            <a:off x="618742" y="1497884"/>
            <a:ext cx="7330368" cy="5129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lvl="1" indent="-390525">
              <a:spcBef>
                <a:spcPts val="240"/>
              </a:spcBef>
              <a:buClr>
                <a:schemeClr val="accent1"/>
              </a:buClr>
              <a:buSzPts val="12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&lt;?php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-390525">
              <a:spcBef>
                <a:spcPts val="240"/>
              </a:spcBef>
              <a:buClr>
                <a:schemeClr val="accent1"/>
              </a:buClr>
              <a:buSzPts val="12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session_start();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269;p77">
            <a:extLst>
              <a:ext uri="{FF2B5EF4-FFF2-40B4-BE49-F238E27FC236}">
                <a16:creationId xmlns:a16="http://schemas.microsoft.com/office/drawing/2014/main" id="{0B28F9A4-F25D-45FB-47CA-973715516209}"/>
              </a:ext>
            </a:extLst>
          </p:cNvPr>
          <p:cNvSpPr txBox="1"/>
          <p:nvPr/>
        </p:nvSpPr>
        <p:spPr>
          <a:xfrm>
            <a:off x="618742" y="2652916"/>
            <a:ext cx="7330368" cy="13541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lvl="1" indent="-390525">
              <a:spcBef>
                <a:spcPts val="240"/>
              </a:spcBef>
              <a:buClr>
                <a:schemeClr val="accent1"/>
              </a:buClr>
              <a:buSzPts val="12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&lt;?php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-390525">
              <a:spcBef>
                <a:spcPts val="240"/>
              </a:spcBef>
              <a:buClr>
                <a:schemeClr val="accent1"/>
              </a:buClr>
              <a:buSzPts val="12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session_start();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-390525">
              <a:spcBef>
                <a:spcPts val="240"/>
              </a:spcBef>
              <a:buClr>
                <a:schemeClr val="accent1"/>
              </a:buClr>
              <a:buSzPts val="12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Suponiendo que la autenticación fue exitosa y tienes un ID de usuario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-390525">
              <a:spcBef>
                <a:spcPts val="240"/>
              </a:spcBef>
              <a:buClr>
                <a:schemeClr val="accent1"/>
              </a:buClr>
              <a:buSzPts val="12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$_SESSION['user_id'] = $user_id;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-390525">
              <a:spcBef>
                <a:spcPts val="240"/>
              </a:spcBef>
              <a:buClr>
                <a:schemeClr val="accent1"/>
              </a:buClr>
              <a:buSzPts val="12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Devolver una respuesta JSON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-390525">
              <a:spcBef>
                <a:spcPts val="240"/>
              </a:spcBef>
              <a:buClr>
                <a:schemeClr val="accent1"/>
              </a:buClr>
              <a:buSzPts val="1200"/>
            </a:pPr>
            <a:r>
              <a:rPr lang="es-PE" sz="1200" dirty="0">
                <a:solidFill>
                  <a:srgbClr val="7150A0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echo json_encode(['status' =&gt; 'success', 'message' =&gt; 'User authenticated successfully.']);</a:t>
            </a:r>
            <a:endParaRPr lang="es-PE" sz="1200" dirty="0">
              <a:solidFill>
                <a:srgbClr val="715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503238" y="920850"/>
            <a:ext cx="58659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ACCEDER A DATOS DE LA SESIÓN EN SOLICITUDES POSTERIORES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6E21F43D-D065-769C-C680-380C7A7315AE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GUARDAR INICIO DE SESIÓN PARA TODO EL PROYECTO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DF58824B-AA01-1E0E-46B5-CB80018DB699}"/>
              </a:ext>
            </a:extLst>
          </p:cNvPr>
          <p:cNvSpPr txBox="1"/>
          <p:nvPr/>
        </p:nvSpPr>
        <p:spPr>
          <a:xfrm>
            <a:off x="618742" y="1219704"/>
            <a:ext cx="7330368" cy="2590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&lt;?php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session_start();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Verificar si el usuario está autenticado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if (!isset($_SESSION['user_id'])) {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echo json_encode(['status' =&gt; 'error', 'message' =&gt; 'User not authenticated.']);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exit();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}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Si está autenticado, puedes continuar con la lógica de tu servicio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$user_id = $_SESSION['user_id'];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echo json_encode(['status' =&gt; 'success', 'message' =&gt; 'User is authenticated.', 'user_id' =&gt; $user_id]);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503238" y="912813"/>
            <a:ext cx="58659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CERRAR LA SESIÓN (LOGOUT) EN UN SERVICIO WEB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0627727B-DD58-78C6-66F8-CF223841B5E4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GUARDAR INICIO DE SESIÓN PARA TODO EL PROYECTO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B4B895DB-3CB4-D9AD-9371-E53F534E2AC7}"/>
              </a:ext>
            </a:extLst>
          </p:cNvPr>
          <p:cNvSpPr txBox="1"/>
          <p:nvPr/>
        </p:nvSpPr>
        <p:spPr>
          <a:xfrm>
            <a:off x="618742" y="1219704"/>
            <a:ext cx="7330368" cy="20620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&lt;?php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session_start();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Destruir la sesión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session_unset();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session_destroy();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// Devolver una respuesta JSON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echo json_encode(['status' =&gt; 'success', 'message' =&gt; 'User logged out successfully.']);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3;p89">
            <a:extLst>
              <a:ext uri="{FF2B5EF4-FFF2-40B4-BE49-F238E27FC236}">
                <a16:creationId xmlns:a16="http://schemas.microsoft.com/office/drawing/2014/main" id="{A2DD3DB7-C2F3-904D-6F17-FB0F5CC350F9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54E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oogle Shape;1444;p89">
            <a:extLst>
              <a:ext uri="{FF2B5EF4-FFF2-40B4-BE49-F238E27FC236}">
                <a16:creationId xmlns:a16="http://schemas.microsoft.com/office/drawing/2014/main" id="{08B2D4F5-6A95-380D-7132-F309693D6183}"/>
              </a:ext>
            </a:extLst>
          </p:cNvPr>
          <p:cNvGrpSpPr/>
          <p:nvPr/>
        </p:nvGrpSpPr>
        <p:grpSpPr>
          <a:xfrm>
            <a:off x="2506315" y="2194222"/>
            <a:ext cx="4581728" cy="1326557"/>
            <a:chOff x="2403187" y="2211377"/>
            <a:chExt cx="4581728" cy="1326557"/>
          </a:xfrm>
        </p:grpSpPr>
        <p:sp>
          <p:nvSpPr>
            <p:cNvPr id="4" name="Google Shape;1445;p89">
              <a:extLst>
                <a:ext uri="{FF2B5EF4-FFF2-40B4-BE49-F238E27FC236}">
                  <a16:creationId xmlns:a16="http://schemas.microsoft.com/office/drawing/2014/main" id="{63DF7057-CAAD-1150-660E-6C50CCDD6003}"/>
                </a:ext>
              </a:extLst>
            </p:cNvPr>
            <p:cNvSpPr txBox="1"/>
            <p:nvPr/>
          </p:nvSpPr>
          <p:spPr>
            <a:xfrm>
              <a:off x="2403187" y="2540738"/>
              <a:ext cx="4581728" cy="997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3600" dirty="0">
                  <a:solidFill>
                    <a:schemeClr val="lt1"/>
                  </a:solidFill>
                  <a:latin typeface="Graphik Regular" panose="020B0503030202060203" pitchFamily="34" charset="77"/>
                  <a:sym typeface="Arial"/>
                </a:rPr>
                <a:t>CONCLUSIONES</a:t>
              </a:r>
              <a:br>
                <a:rPr lang="es-PE" sz="3600" dirty="0">
                  <a:solidFill>
                    <a:schemeClr val="lt1"/>
                  </a:solidFill>
                  <a:latin typeface="Graphik Regular" panose="020B0503030202060203" pitchFamily="34" charset="77"/>
                  <a:sym typeface="Arial"/>
                </a:rPr>
              </a:br>
              <a:r>
                <a:rPr lang="es-PE" sz="3600" b="1" dirty="0">
                  <a:solidFill>
                    <a:schemeClr val="lt1"/>
                  </a:solidFill>
                  <a:latin typeface="Graphik Bold" panose="020B0503030202060203" pitchFamily="34" charset="77"/>
                  <a:sym typeface="Arial"/>
                </a:rPr>
                <a:t>MÁS REFERENCIAS</a:t>
              </a:r>
              <a:endParaRPr b="1" dirty="0">
                <a:latin typeface="Graphik Bold" panose="020B0503030202060203" pitchFamily="34" charset="77"/>
              </a:endParaRPr>
            </a:p>
          </p:txBody>
        </p:sp>
        <p:pic>
          <p:nvPicPr>
            <p:cNvPr id="5" name="Google Shape;1446;p89">
              <a:extLst>
                <a:ext uri="{FF2B5EF4-FFF2-40B4-BE49-F238E27FC236}">
                  <a16:creationId xmlns:a16="http://schemas.microsoft.com/office/drawing/2014/main" id="{42414B4A-BD21-AEEF-2311-519D7BF5EA20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5491" y="2211377"/>
              <a:ext cx="202176" cy="2082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Google Shape;1447;p89">
            <a:extLst>
              <a:ext uri="{FF2B5EF4-FFF2-40B4-BE49-F238E27FC236}">
                <a16:creationId xmlns:a16="http://schemas.microsoft.com/office/drawing/2014/main" id="{D4E0DAFE-62F7-A2B3-B087-7C68A30B51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53" y="946969"/>
            <a:ext cx="2072214" cy="3898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171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3;p90">
            <a:extLst>
              <a:ext uri="{FF2B5EF4-FFF2-40B4-BE49-F238E27FC236}">
                <a16:creationId xmlns:a16="http://schemas.microsoft.com/office/drawing/2014/main" id="{8A9CBA05-9083-A9A8-02CD-21A6666FE992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454;p90">
            <a:extLst>
              <a:ext uri="{FF2B5EF4-FFF2-40B4-BE49-F238E27FC236}">
                <a16:creationId xmlns:a16="http://schemas.microsoft.com/office/drawing/2014/main" id="{8B3C83EF-1BCC-1025-B406-B1C5B2F1956F}"/>
              </a:ext>
            </a:extLst>
          </p:cNvPr>
          <p:cNvSpPr txBox="1"/>
          <p:nvPr/>
        </p:nvSpPr>
        <p:spPr>
          <a:xfrm>
            <a:off x="1279545" y="912813"/>
            <a:ext cx="570545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es-P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Uno de los procedimientos más empleados en el desarrollo de aplicaciones es el iniciar sesión.</a:t>
            </a:r>
            <a:endParaRPr lang="es-P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9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s-PE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es-P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ello, se autentica con los datos del usuario en la base de datos.</a:t>
            </a:r>
            <a:endParaRPr lang="es-P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9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endParaRPr lang="es-PE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</a:pPr>
            <a:r>
              <a:rPr lang="es-PE" b="0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Para una mayor seguridad se emplea la encriptación de datos.</a:t>
            </a:r>
            <a:endParaRPr lang="es-P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oogle Shape;1455;p90">
            <a:extLst>
              <a:ext uri="{FF2B5EF4-FFF2-40B4-BE49-F238E27FC236}">
                <a16:creationId xmlns:a16="http://schemas.microsoft.com/office/drawing/2014/main" id="{AAC0EAD3-A91A-3872-80DF-19D9AA25F1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260" y="954885"/>
            <a:ext cx="114138" cy="11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57;p90">
            <a:extLst>
              <a:ext uri="{FF2B5EF4-FFF2-40B4-BE49-F238E27FC236}">
                <a16:creationId xmlns:a16="http://schemas.microsoft.com/office/drawing/2014/main" id="{F75E056F-1263-6FF8-54F8-39D4C3B2169C}"/>
              </a:ext>
            </a:extLst>
          </p:cNvPr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458;p90">
            <a:extLst>
              <a:ext uri="{FF2B5EF4-FFF2-40B4-BE49-F238E27FC236}">
                <a16:creationId xmlns:a16="http://schemas.microsoft.com/office/drawing/2014/main" id="{91A22CE8-F04F-E836-4C2F-9449CAE79C54}"/>
              </a:ext>
            </a:extLst>
          </p:cNvPr>
          <p:cNvPicPr preferRelativeResize="0"/>
          <p:nvPr/>
        </p:nvPicPr>
        <p:blipFill rotWithShape="1">
          <a:blip r:embed="rId4">
            <a:alphaModFix amt="42000"/>
          </a:blip>
          <a:srcRect/>
          <a:stretch/>
        </p:blipFill>
        <p:spPr>
          <a:xfrm>
            <a:off x="6984999" y="3048772"/>
            <a:ext cx="1690689" cy="21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9;p90">
            <a:extLst>
              <a:ext uri="{FF2B5EF4-FFF2-40B4-BE49-F238E27FC236}">
                <a16:creationId xmlns:a16="http://schemas.microsoft.com/office/drawing/2014/main" id="{3155314A-C189-ABFC-D8C3-300FAA902A71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CONCLUSIONES </a:t>
            </a:r>
            <a:endParaRPr/>
          </a:p>
        </p:txBody>
      </p:sp>
      <p:pic>
        <p:nvPicPr>
          <p:cNvPr id="8" name="Google Shape;1455;p90">
            <a:extLst>
              <a:ext uri="{FF2B5EF4-FFF2-40B4-BE49-F238E27FC236}">
                <a16:creationId xmlns:a16="http://schemas.microsoft.com/office/drawing/2014/main" id="{B0BF69FA-E17B-602C-9E63-B13A24D121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260" y="1621635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55;p90">
            <a:extLst>
              <a:ext uri="{FF2B5EF4-FFF2-40B4-BE49-F238E27FC236}">
                <a16:creationId xmlns:a16="http://schemas.microsoft.com/office/drawing/2014/main" id="{CE05C54B-64AE-172F-74AC-FA50FF050D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1260" y="2049148"/>
            <a:ext cx="114138" cy="11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4;p93">
            <a:extLst>
              <a:ext uri="{FF2B5EF4-FFF2-40B4-BE49-F238E27FC236}">
                <a16:creationId xmlns:a16="http://schemas.microsoft.com/office/drawing/2014/main" id="{E8D2C0AE-2C72-2BCE-DB6F-620071D5D05B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485;p93">
            <a:extLst>
              <a:ext uri="{FF2B5EF4-FFF2-40B4-BE49-F238E27FC236}">
                <a16:creationId xmlns:a16="http://schemas.microsoft.com/office/drawing/2014/main" id="{B8EA03AC-40C7-E5B4-AF72-956C2A4C02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085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8">
            <a:extLst>
              <a:ext uri="{FF2B5EF4-FFF2-40B4-BE49-F238E27FC236}">
                <a16:creationId xmlns:a16="http://schemas.microsoft.com/office/drawing/2014/main" id="{373F6D9E-3E18-9275-0962-15BCC91D4A96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9;p8">
            <a:extLst>
              <a:ext uri="{FF2B5EF4-FFF2-40B4-BE49-F238E27FC236}">
                <a16:creationId xmlns:a16="http://schemas.microsoft.com/office/drawing/2014/main" id="{59967B6E-1181-ABF3-D604-715AE7C0890D}"/>
              </a:ext>
            </a:extLst>
          </p:cNvPr>
          <p:cNvSpPr txBox="1"/>
          <p:nvPr/>
        </p:nvSpPr>
        <p:spPr>
          <a:xfrm>
            <a:off x="1008063" y="3169972"/>
            <a:ext cx="5993558" cy="116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  <a:t>CREACIÓN DE </a:t>
            </a:r>
            <a:b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Calibri"/>
              </a:rPr>
            </a:b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PROCEDIMIENTOS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Calibri"/>
              </a:rPr>
              <a:t>ALMACENADOS</a:t>
            </a:r>
            <a:endParaRPr sz="2800" b="1" dirty="0">
              <a:solidFill>
                <a:schemeClr val="lt1"/>
              </a:solidFill>
              <a:latin typeface="Graphik Bold" panose="020B0503030202060203" pitchFamily="34" charset="77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60;p8">
            <a:extLst>
              <a:ext uri="{FF2B5EF4-FFF2-40B4-BE49-F238E27FC236}">
                <a16:creationId xmlns:a16="http://schemas.microsoft.com/office/drawing/2014/main" id="{7DA80C43-2D80-86D8-4C9F-EA575F675E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503239" y="912813"/>
            <a:ext cx="817244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PROCEDIMIENTOS ALMACENADOS</a:t>
            </a:r>
            <a:endParaRPr lang="es-PE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841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Es un conjunto de instrucciones SQL que se almacenan en la base de datos y que pueden ser ejecutadas posteriormente como una unidad. 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4150" marR="0" lvl="0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84150" marR="0" lvl="0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 procedimiento almacenado simple realiza una tarea específica y generalmente no involucra estructuras complejas como bucles o manejo de cursores.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0C20ED9E-A46C-38DA-BA4D-D470311CD457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CREACIÓN DE PROCEDIMIENTOS ALMACENADOS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72450" cy="244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DE UN PROCEDIMIENTO ALMACENADO SIMPLE</a:t>
            </a:r>
            <a:endParaRPr lang="es-PE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 una tarea específica: por ejemplo, insertar datos en una tabla, actualizar registros, o devolver un conjunto de resultados.</a:t>
            </a:r>
            <a:endParaRPr dirty="0"/>
          </a:p>
          <a:p>
            <a:pPr marL="177800" marR="0" lvl="0" indent="-1778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requiere parámetros complejos: puede o no aceptar parámetros de entrada, y generalmente no tiene parámetros de salida complejos.</a:t>
            </a:r>
            <a:endParaRPr dirty="0"/>
          </a:p>
          <a:p>
            <a:pPr marL="177800" marR="0" lvl="0" indent="-1778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de usar y llamar: los procedimientos almacenados pueden ser invocados desde aplicaciones o scripts mediante la sentencia CALL.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137DD900-C41A-62E8-319D-97EAC2CFC996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CREACIÓN DE PROCEDIMIENTOS ALMACENADOS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/>
        </p:nvSpPr>
        <p:spPr>
          <a:xfrm>
            <a:off x="503238" y="912813"/>
            <a:ext cx="12228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SINTAXIS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D5CB5511-CCF2-168D-5CEF-D65779887A28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CREACIÓN DE PROCEDIMIENTOS ALMACENADOS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1218D01B-DE4A-9195-AAC2-A47424D46121}"/>
              </a:ext>
            </a:extLst>
          </p:cNvPr>
          <p:cNvSpPr txBox="1"/>
          <p:nvPr/>
        </p:nvSpPr>
        <p:spPr>
          <a:xfrm>
            <a:off x="503238" y="1235978"/>
            <a:ext cx="7330368" cy="2246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DELIMITER //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CREATE PROCEDURE insertar_empleado(IN nombre VARCHAR(100), IN puesto VARCHAR(50), IN salario DECIMAL(10,2))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BEGIN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INSERT INTO empleados (nombre, puesto, salario)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    VALUES (nombre, puesto, salario);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END //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s-PE" sz="1200" dirty="0">
              <a:solidFill>
                <a:schemeClr val="dk1"/>
              </a:solidFill>
              <a:latin typeface="Calibri" panose="020F0502020204030204" pitchFamily="34" charset="0"/>
              <a:ea typeface="Consolas"/>
              <a:cs typeface="Calibri" panose="020F0502020204030204" pitchFamily="34" charset="0"/>
              <a:sym typeface="Consolas"/>
            </a:endParaRPr>
          </a:p>
          <a:p>
            <a: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alibri" panose="020F0502020204030204" pitchFamily="34" charset="0"/>
                <a:ea typeface="Consolas"/>
                <a:cs typeface="Calibri" panose="020F0502020204030204" pitchFamily="34" charset="0"/>
                <a:sym typeface="Consolas"/>
              </a:rPr>
              <a:t>DELIMITER ;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503238" y="912813"/>
            <a:ext cx="8172450" cy="311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  <a:buSzPts val="1600"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lang="es-PE" sz="16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0B2C2"/>
              </a:buClr>
              <a:buSzPts val="1600"/>
              <a:buFont typeface="Arial"/>
              <a:buChar char="•"/>
            </a:pPr>
            <a:r>
              <a:rPr lang="es-PE" sz="1600" b="1" dirty="0">
                <a:solidFill>
                  <a:srgbClr val="00B2C2"/>
                </a:solidFill>
                <a:latin typeface="Calibri"/>
                <a:ea typeface="Calibri"/>
                <a:cs typeface="Calibri"/>
                <a:sym typeface="Calibri"/>
              </a:rPr>
              <a:t>DELIMITER //: </a:t>
            </a: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Cambia el delimitador temporalmente para que MySQL no interprete el “;” dentro del procedimiento como el fin del comando.</a:t>
            </a:r>
            <a:endParaRPr dirty="0"/>
          </a:p>
          <a:p>
            <a:pPr marL="177800" marR="0" lvl="0" indent="-177800" algn="l" rtl="0">
              <a:spcBef>
                <a:spcPts val="120"/>
              </a:spcBef>
              <a:spcAft>
                <a:spcPts val="0"/>
              </a:spcAft>
              <a:buClr>
                <a:srgbClr val="00B2C2"/>
              </a:buClr>
              <a:buSzPts val="600"/>
              <a:buFont typeface="Arial"/>
              <a:buNone/>
            </a:pPr>
            <a:endParaRPr sz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spcBef>
                <a:spcPts val="320"/>
              </a:spcBef>
              <a:spcAft>
                <a:spcPts val="0"/>
              </a:spcAft>
              <a:buClr>
                <a:srgbClr val="00B2C2"/>
              </a:buClr>
              <a:buSzPts val="1600"/>
              <a:buFont typeface="Arial"/>
              <a:buChar char="•"/>
            </a:pPr>
            <a:r>
              <a:rPr lang="es-PE" sz="1600" b="1" dirty="0">
                <a:solidFill>
                  <a:srgbClr val="00B2C2"/>
                </a:solidFill>
                <a:latin typeface="Calibri"/>
                <a:ea typeface="Calibri"/>
                <a:cs typeface="Calibri"/>
                <a:sym typeface="Calibri"/>
              </a:rPr>
              <a:t>CREATE PROCEDURE insertar_empleado: </a:t>
            </a: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un nuevo procedimiento llamado insertar_empleado.</a:t>
            </a:r>
            <a:endParaRPr dirty="0"/>
          </a:p>
          <a:p>
            <a:pPr marL="177800" marR="0" lvl="0" indent="-177800" algn="l" rtl="0">
              <a:spcBef>
                <a:spcPts val="120"/>
              </a:spcBef>
              <a:spcAft>
                <a:spcPts val="0"/>
              </a:spcAft>
              <a:buClr>
                <a:srgbClr val="00B2C2"/>
              </a:buClr>
              <a:buSzPts val="600"/>
              <a:buFont typeface="Arial"/>
              <a:buNone/>
            </a:pPr>
            <a:endParaRPr sz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spcBef>
                <a:spcPts val="320"/>
              </a:spcBef>
              <a:spcAft>
                <a:spcPts val="0"/>
              </a:spcAft>
              <a:buClr>
                <a:srgbClr val="00B2C2"/>
              </a:buClr>
              <a:buSzPts val="1600"/>
              <a:buFont typeface="Arial"/>
              <a:buChar char="•"/>
            </a:pPr>
            <a:r>
              <a:rPr lang="es-PE" sz="1600" b="1" dirty="0">
                <a:solidFill>
                  <a:srgbClr val="00B2C2"/>
                </a:solidFill>
                <a:latin typeface="Calibri"/>
                <a:ea typeface="Calibri"/>
                <a:cs typeface="Calibri"/>
                <a:sym typeface="Calibri"/>
              </a:rPr>
              <a:t>IN: </a:t>
            </a: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 que los parámetros son de entrada, es decir, se pasan al procedimiento cuando se invoca.</a:t>
            </a:r>
            <a:endParaRPr dirty="0"/>
          </a:p>
          <a:p>
            <a:pPr marL="177800" marR="0" lvl="0" indent="-177800" algn="l" rtl="0">
              <a:spcBef>
                <a:spcPts val="120"/>
              </a:spcBef>
              <a:spcAft>
                <a:spcPts val="0"/>
              </a:spcAft>
              <a:buClr>
                <a:srgbClr val="00B2C2"/>
              </a:buClr>
              <a:buSzPts val="600"/>
              <a:buFont typeface="Arial"/>
              <a:buNone/>
            </a:pPr>
            <a:endParaRPr sz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spcBef>
                <a:spcPts val="320"/>
              </a:spcBef>
              <a:spcAft>
                <a:spcPts val="0"/>
              </a:spcAft>
              <a:buClr>
                <a:srgbClr val="00B2C2"/>
              </a:buClr>
              <a:buSzPts val="1600"/>
              <a:buFont typeface="Arial"/>
              <a:buChar char="•"/>
            </a:pPr>
            <a:r>
              <a:rPr lang="es-PE" sz="1600" b="1" dirty="0">
                <a:solidFill>
                  <a:srgbClr val="00B2C2"/>
                </a:solidFill>
                <a:latin typeface="Calibri"/>
                <a:ea typeface="Calibri"/>
                <a:cs typeface="Calibri"/>
                <a:sym typeface="Calibri"/>
              </a:rPr>
              <a:t>BEGIN...END: </a:t>
            </a: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Delimita el cuerpo del procedimiento, que en este caso contiene una simple instrucción INSERT.</a:t>
            </a:r>
            <a:endParaRPr dirty="0"/>
          </a:p>
          <a:p>
            <a:pPr marL="177800" marR="0" lvl="0" indent="-177800" algn="l" rtl="0">
              <a:spcBef>
                <a:spcPts val="120"/>
              </a:spcBef>
              <a:spcAft>
                <a:spcPts val="0"/>
              </a:spcAft>
              <a:buClr>
                <a:srgbClr val="00B2C2"/>
              </a:buClr>
              <a:buSzPts val="600"/>
              <a:buFont typeface="Arial"/>
              <a:buNone/>
            </a:pPr>
            <a:endParaRPr sz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spcBef>
                <a:spcPts val="320"/>
              </a:spcBef>
              <a:spcAft>
                <a:spcPts val="0"/>
              </a:spcAft>
              <a:buClr>
                <a:srgbClr val="00B2C2"/>
              </a:buClr>
              <a:buSzPts val="1600"/>
              <a:buFont typeface="Arial"/>
              <a:buChar char="•"/>
            </a:pPr>
            <a:r>
              <a:rPr lang="es-PE" sz="1600" b="1" dirty="0">
                <a:solidFill>
                  <a:srgbClr val="00B2C2"/>
                </a:solidFill>
                <a:latin typeface="Calibri"/>
                <a:ea typeface="Calibri"/>
                <a:cs typeface="Calibri"/>
                <a:sym typeface="Calibri"/>
              </a:rPr>
              <a:t>DELIMITER ;: </a:t>
            </a: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Restablece el delimitador al punto y coma (;).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B3DAA4C7-31C2-8EE3-6673-365888CAF257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CREACIÓN DE PROCEDIMIENTOS ALMACENADOS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/>
        </p:nvSpPr>
        <p:spPr>
          <a:xfrm>
            <a:off x="503238" y="912813"/>
            <a:ext cx="419185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LLAMAR A UN PROCEDIMIENTO ALMACENADO</a:t>
            </a:r>
            <a:endParaRPr dirty="0"/>
          </a:p>
        </p:txBody>
      </p:sp>
      <p:sp>
        <p:nvSpPr>
          <p:cNvPr id="2" name="Google Shape;127;p5">
            <a:extLst>
              <a:ext uri="{FF2B5EF4-FFF2-40B4-BE49-F238E27FC236}">
                <a16:creationId xmlns:a16="http://schemas.microsoft.com/office/drawing/2014/main" id="{FE1AC387-F882-9324-1650-044CB5591DCE}"/>
              </a:ext>
            </a:extLst>
          </p:cNvPr>
          <p:cNvSpPr/>
          <p:nvPr/>
        </p:nvSpPr>
        <p:spPr>
          <a:xfrm>
            <a:off x="503238" y="376836"/>
            <a:ext cx="546123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CREACIÓN DE PROCEDIMIENTOS ALMACENADOS</a:t>
            </a:r>
            <a:endParaRPr dirty="0"/>
          </a:p>
        </p:txBody>
      </p:sp>
      <p:sp>
        <p:nvSpPr>
          <p:cNvPr id="3" name="Google Shape;1269;p77">
            <a:extLst>
              <a:ext uri="{FF2B5EF4-FFF2-40B4-BE49-F238E27FC236}">
                <a16:creationId xmlns:a16="http://schemas.microsoft.com/office/drawing/2014/main" id="{A0D53AAE-D161-A9A9-23A5-FD38F3ED58E9}"/>
              </a:ext>
            </a:extLst>
          </p:cNvPr>
          <p:cNvSpPr txBox="1"/>
          <p:nvPr/>
        </p:nvSpPr>
        <p:spPr>
          <a:xfrm>
            <a:off x="503238" y="1235978"/>
            <a:ext cx="7330368" cy="2769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PE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CALL insertar_empleado('Juan Perez', 'Desarrollador', 45000.00);</a:t>
            </a:r>
            <a:endParaRPr lang="es-PE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2395</Words>
  <Application>Microsoft Macintosh PowerPoint</Application>
  <PresentationFormat>Presentación en pantalla (16:10)</PresentationFormat>
  <Paragraphs>339</Paragraphs>
  <Slides>35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Graphik Bold</vt:lpstr>
      <vt:lpstr>Graphik Regular</vt:lpstr>
      <vt:lpstr>Graphik-Medium</vt:lpstr>
      <vt:lpstr>Play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Abel Chura Olazábal</dc:creator>
  <cp:lastModifiedBy>Mary Gabriela Romero Martinez </cp:lastModifiedBy>
  <cp:revision>5</cp:revision>
  <dcterms:created xsi:type="dcterms:W3CDTF">2024-04-22T03:45:47Z</dcterms:created>
  <dcterms:modified xsi:type="dcterms:W3CDTF">2024-09-03T13:44:35Z</dcterms:modified>
</cp:coreProperties>
</file>