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3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4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5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7"/>
  </p:notesMasterIdLst>
  <p:handoutMasterIdLst>
    <p:handoutMasterId r:id="rId28"/>
  </p:handoutMasterIdLst>
  <p:sldIdLst>
    <p:sldId id="330" r:id="rId2"/>
    <p:sldId id="360" r:id="rId3"/>
    <p:sldId id="331" r:id="rId4"/>
    <p:sldId id="342" r:id="rId5"/>
    <p:sldId id="328" r:id="rId6"/>
    <p:sldId id="349" r:id="rId7"/>
    <p:sldId id="350" r:id="rId8"/>
    <p:sldId id="351" r:id="rId9"/>
    <p:sldId id="343" r:id="rId10"/>
    <p:sldId id="346" r:id="rId11"/>
    <p:sldId id="352" r:id="rId12"/>
    <p:sldId id="353" r:id="rId13"/>
    <p:sldId id="354" r:id="rId14"/>
    <p:sldId id="344" r:id="rId15"/>
    <p:sldId id="347" r:id="rId16"/>
    <p:sldId id="355" r:id="rId17"/>
    <p:sldId id="356" r:id="rId18"/>
    <p:sldId id="357" r:id="rId19"/>
    <p:sldId id="345" r:id="rId20"/>
    <p:sldId id="348" r:id="rId21"/>
    <p:sldId id="358" r:id="rId22"/>
    <p:sldId id="359" r:id="rId23"/>
    <p:sldId id="361" r:id="rId24"/>
    <p:sldId id="338" r:id="rId25"/>
    <p:sldId id="362" r:id="rId26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85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46" autoAdjust="0"/>
    <p:restoredTop sz="86541" autoAdjust="0"/>
  </p:normalViewPr>
  <p:slideViewPr>
    <p:cSldViewPr snapToGrid="0">
      <p:cViewPr varScale="1">
        <p:scale>
          <a:sx n="110" d="100"/>
          <a:sy n="110" d="100"/>
        </p:scale>
        <p:origin x="168" y="5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96" d="100"/>
          <a:sy n="196" d="100"/>
        </p:scale>
        <p:origin x="6384" y="1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EB7E8EF7-6DE3-9F2F-9C3F-648246519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92F5290-AE15-14F6-EB57-4C0FA45259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5A63B-A152-4486-BF46-4ABF6C40796B}" type="datetimeFigureOut">
              <a:rPr lang="es-PE" smtClean="0"/>
              <a:t>3/09/24</a:t>
            </a:fld>
            <a:endParaRPr lang="es-PE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E346E30-1264-5463-C8D2-76E47AB85A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2F9C73-78EC-0FA3-0688-7F3EDB8EF5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E0296-E0A9-43DB-961A-02BE22FE3A30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46633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8BB39-F1C5-41ED-800E-E212A19C177E}" type="datetimeFigureOut">
              <a:rPr lang="es-PE" smtClean="0"/>
              <a:t>3/09/24</a:t>
            </a:fld>
            <a:endParaRPr lang="es-PE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60353-CFB8-4BC1-BC8D-5C30C51DA5E6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3931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02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03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05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07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09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10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212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814" algn="l" defTabSz="713203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6700CA-E45F-416D-B659-25554F846B43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P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8461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2994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7207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719138" y="1241425"/>
            <a:ext cx="5359400" cy="334962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6700CA-E45F-416D-B659-25554F846B43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s-P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4186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0193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66938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6013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135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719138" y="1241425"/>
            <a:ext cx="5359400" cy="334962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6700CA-E45F-416D-B659-25554F846B43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s-P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41865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12203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608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719138" y="1241425"/>
            <a:ext cx="5359400" cy="334962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6700CA-E45F-416D-B659-25554F846B43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P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41865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62557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719138" y="1241425"/>
            <a:ext cx="5359400" cy="334962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>
              <a:buFont typeface="+mj-lt"/>
              <a:buNone/>
            </a:pPr>
            <a:endParaRPr lang="es-PE" sz="12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6700CA-E45F-416D-B659-25554F846B43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s-P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4454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4708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300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7563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3199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719138" y="1241425"/>
            <a:ext cx="5359400" cy="334962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6700CA-E45F-416D-B659-25554F846B43}" type="slidenum">
              <a:rPr kumimoji="0" lang="es-P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P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4186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3003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6523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708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70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objetos" userDrawn="1">
  <p:cSld name="1_Título y objeto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28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/>
          <p:cNvGrpSpPr/>
          <p:nvPr userDrawn="1"/>
        </p:nvGrpSpPr>
        <p:grpSpPr>
          <a:xfrm>
            <a:off x="944054" y="5369051"/>
            <a:ext cx="7804380" cy="215444"/>
            <a:chOff x="944054" y="5369051"/>
            <a:chExt cx="7804380" cy="215444"/>
          </a:xfrm>
        </p:grpSpPr>
        <p:sp>
          <p:nvSpPr>
            <p:cNvPr id="16" name="TextBox 7"/>
            <p:cNvSpPr txBox="1"/>
            <p:nvPr userDrawn="1"/>
          </p:nvSpPr>
          <p:spPr>
            <a:xfrm>
              <a:off x="944054" y="5369051"/>
              <a:ext cx="16770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E" sz="800" kern="1200" noProof="0" dirty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PROGRAMACIÓN WEB I  </a:t>
              </a:r>
              <a:r>
                <a:rPr lang="es-PE" sz="800" noProof="0" dirty="0">
                  <a:solidFill>
                    <a:schemeClr val="bg1">
                      <a:lumMod val="50000"/>
                    </a:schemeClr>
                  </a:solidFill>
                  <a:latin typeface="Calibri"/>
                  <a:ea typeface="Wingdings"/>
                  <a:cs typeface="Calibri"/>
                  <a:sym typeface="Wingdings"/>
                </a:rPr>
                <a:t></a:t>
              </a:r>
              <a:r>
                <a:rPr lang="es-PE" sz="800" kern="1200" noProof="0" dirty="0">
                  <a:solidFill>
                    <a:schemeClr val="bg1">
                      <a:lumMod val="50000"/>
                    </a:schemeClr>
                  </a:solidFill>
                  <a:latin typeface="Calibri"/>
                  <a:ea typeface="+mn-ea"/>
                  <a:cs typeface="Calibri"/>
                  <a:sym typeface="Wingdings"/>
                </a:rPr>
                <a:t>  TEMA 13</a:t>
              </a:r>
              <a:endParaRPr lang="es-PE" sz="800" noProof="0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18" name="Rectangle 3"/>
            <p:cNvSpPr/>
            <p:nvPr userDrawn="1"/>
          </p:nvSpPr>
          <p:spPr>
            <a:xfrm>
              <a:off x="7379148" y="5384440"/>
              <a:ext cx="1369286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s-ES_tradnl" sz="600" dirty="0">
                  <a:solidFill>
                    <a:schemeClr val="bg1">
                      <a:lumMod val="50000"/>
                    </a:schemeClr>
                  </a:solidFill>
                </a:rPr>
                <a:t>© ISIL. Todos los derechos reservados</a:t>
              </a:r>
            </a:p>
          </p:txBody>
        </p:sp>
      </p:grp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495300" y="5328911"/>
            <a:ext cx="448573" cy="25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38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5" r:id="rId2"/>
    <p:sldLayoutId id="2147483696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993" userDrawn="1">
          <p15:clr>
            <a:srgbClr val="F26B43"/>
          </p15:clr>
        </p15:guide>
        <p15:guide id="4" pos="5465" userDrawn="1">
          <p15:clr>
            <a:srgbClr val="F26B43"/>
          </p15:clr>
        </p15:guide>
        <p15:guide id="5" orient="horz" pos="303" userDrawn="1">
          <p15:clr>
            <a:srgbClr val="F26B43"/>
          </p15:clr>
        </p15:guide>
        <p15:guide id="6" orient="horz" pos="3297" userDrawn="1">
          <p15:clr>
            <a:srgbClr val="F26B43"/>
          </p15:clr>
        </p15:guide>
        <p15:guide id="7" pos="317" userDrawn="1">
          <p15:clr>
            <a:srgbClr val="F26B43"/>
          </p15:clr>
        </p15:guide>
        <p15:guide id="8" pos="276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4;p1">
            <a:extLst>
              <a:ext uri="{FF2B5EF4-FFF2-40B4-BE49-F238E27FC236}">
                <a16:creationId xmlns:a16="http://schemas.microsoft.com/office/drawing/2014/main" id="{3112E9E6-5408-3643-B849-9552524B0F18}"/>
              </a:ext>
            </a:extLst>
          </p:cNvPr>
          <p:cNvSpPr/>
          <p:nvPr/>
        </p:nvSpPr>
        <p:spPr>
          <a:xfrm>
            <a:off x="182879" y="5120640"/>
            <a:ext cx="4304965" cy="4620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36;p1">
            <a:extLst>
              <a:ext uri="{FF2B5EF4-FFF2-40B4-BE49-F238E27FC236}">
                <a16:creationId xmlns:a16="http://schemas.microsoft.com/office/drawing/2014/main" id="{128BBB4F-8808-954F-A7BD-16845D9C7B06}"/>
              </a:ext>
            </a:extLst>
          </p:cNvPr>
          <p:cNvSpPr txBox="1"/>
          <p:nvPr/>
        </p:nvSpPr>
        <p:spPr>
          <a:xfrm>
            <a:off x="503238" y="875209"/>
            <a:ext cx="3104743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900" b="1" dirty="0">
                <a:solidFill>
                  <a:srgbClr val="7F7F7F"/>
                </a:solidFill>
                <a:latin typeface="Calibri"/>
                <a:cs typeface="Calibri"/>
                <a:sym typeface="Calibri"/>
              </a:rPr>
              <a:t>PROGRAMACIÓN WEB I</a:t>
            </a:r>
            <a:endParaRPr lang="es-PE" dirty="0"/>
          </a:p>
        </p:txBody>
      </p:sp>
      <p:sp>
        <p:nvSpPr>
          <p:cNvPr id="12" name="Google Shape;48;p1">
            <a:extLst>
              <a:ext uri="{FF2B5EF4-FFF2-40B4-BE49-F238E27FC236}">
                <a16:creationId xmlns:a16="http://schemas.microsoft.com/office/drawing/2014/main" id="{12018069-79E1-DC47-8957-473FD88F9364}"/>
              </a:ext>
            </a:extLst>
          </p:cNvPr>
          <p:cNvSpPr/>
          <p:nvPr/>
        </p:nvSpPr>
        <p:spPr>
          <a:xfrm>
            <a:off x="503239" y="2177570"/>
            <a:ext cx="3846570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sz="2800" dirty="0">
                <a:solidFill>
                  <a:schemeClr val="dk1"/>
                </a:solidFill>
                <a:latin typeface="GRAPHIK-MEDIUM" panose="020B0503030202060203" pitchFamily="34" charset="77"/>
              </a:rPr>
              <a:t>MEJORANDO LA </a:t>
            </a:r>
            <a:r>
              <a:rPr lang="es-PE" sz="2800" b="1" dirty="0">
                <a:solidFill>
                  <a:schemeClr val="dk1"/>
                </a:solidFill>
                <a:latin typeface="Graphik Bold" panose="020B0503030202060203" pitchFamily="34" charset="77"/>
              </a:rPr>
              <a:t>FUNCIONALIDAD</a:t>
            </a:r>
            <a:endParaRPr lang="es-ES" sz="2800" b="1" dirty="0">
              <a:solidFill>
                <a:schemeClr val="dk1"/>
              </a:solidFill>
              <a:latin typeface="Graphik Bold" panose="020B0503030202060203" pitchFamily="34" charset="77"/>
            </a:endParaRPr>
          </a:p>
        </p:txBody>
      </p:sp>
      <p:sp>
        <p:nvSpPr>
          <p:cNvPr id="13" name="Google Shape;49;p1">
            <a:extLst>
              <a:ext uri="{FF2B5EF4-FFF2-40B4-BE49-F238E27FC236}">
                <a16:creationId xmlns:a16="http://schemas.microsoft.com/office/drawing/2014/main" id="{9F763F07-AC8C-CF41-B7A0-F579476E4963}"/>
              </a:ext>
            </a:extLst>
          </p:cNvPr>
          <p:cNvSpPr/>
          <p:nvPr/>
        </p:nvSpPr>
        <p:spPr>
          <a:xfrm>
            <a:off x="503237" y="3219842"/>
            <a:ext cx="2726100" cy="142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77800" lvl="0" indent="-177800" defTabSz="457200" eaLnBrk="1" fontAlgn="auto" latinLnBrk="0" hangingPunct="1">
              <a:lnSpc>
                <a:spcPct val="120000"/>
              </a:lnSpc>
              <a:buClr>
                <a:srgbClr val="81C1B2"/>
              </a:buClr>
              <a:buSzPct val="100000"/>
              <a:buFont typeface="Arial"/>
              <a:buChar char="•"/>
              <a:tabLst/>
              <a:defRPr/>
            </a:pPr>
            <a:r>
              <a:rPr lang="es-PE" sz="1100" dirty="0">
                <a:solidFill>
                  <a:srgbClr val="000000"/>
                </a:solidFill>
                <a:latin typeface="Graphik-Medium" charset="0"/>
                <a:cs typeface="Arial"/>
                <a:sym typeface="Arial"/>
              </a:rPr>
              <a:t>Subir imágenes a un servicio web en el servidor</a:t>
            </a:r>
          </a:p>
          <a:p>
            <a:pPr marL="177800" lvl="0" indent="-177800" defTabSz="457200" eaLnBrk="1" fontAlgn="auto" latinLnBrk="0" hangingPunct="1">
              <a:lnSpc>
                <a:spcPct val="120000"/>
              </a:lnSpc>
              <a:buClr>
                <a:srgbClr val="81C1B2"/>
              </a:buClr>
              <a:buSzPct val="100000"/>
              <a:buFont typeface="Arial"/>
              <a:buChar char="•"/>
              <a:tabLst/>
              <a:defRPr/>
            </a:pPr>
            <a:r>
              <a:rPr lang="es-PE" sz="1100" dirty="0">
                <a:solidFill>
                  <a:srgbClr val="000000"/>
                </a:solidFill>
                <a:latin typeface="Graphik-Medium" charset="0"/>
                <a:cs typeface="Arial"/>
                <a:sym typeface="Arial"/>
              </a:rPr>
              <a:t>Envío de correo</a:t>
            </a:r>
          </a:p>
          <a:p>
            <a:pPr marL="177800" lvl="0" indent="-177800" defTabSz="457200" eaLnBrk="1" fontAlgn="auto" latinLnBrk="0" hangingPunct="1">
              <a:lnSpc>
                <a:spcPct val="120000"/>
              </a:lnSpc>
              <a:buClr>
                <a:srgbClr val="81C1B2"/>
              </a:buClr>
              <a:buSzPct val="100000"/>
              <a:buFont typeface="Arial"/>
              <a:buChar char="•"/>
              <a:tabLst/>
              <a:defRPr/>
            </a:pPr>
            <a:r>
              <a:rPr lang="es-PE" sz="1100" dirty="0">
                <a:solidFill>
                  <a:srgbClr val="000000"/>
                </a:solidFill>
                <a:latin typeface="Graphik-Medium" charset="0"/>
                <a:cs typeface="Arial"/>
                <a:sym typeface="Arial"/>
              </a:rPr>
              <a:t>Arrastrar y soltar para mejorar la interfaz</a:t>
            </a:r>
          </a:p>
          <a:p>
            <a:pPr marL="177800" lvl="0" indent="-177800" defTabSz="457200" eaLnBrk="1" fontAlgn="auto" latinLnBrk="0" hangingPunct="1">
              <a:lnSpc>
                <a:spcPct val="120000"/>
              </a:lnSpc>
              <a:buClr>
                <a:srgbClr val="81C1B2"/>
              </a:buClr>
              <a:buSzPct val="100000"/>
              <a:buFont typeface="Arial"/>
              <a:buChar char="•"/>
              <a:tabLst/>
              <a:defRPr/>
            </a:pPr>
            <a:r>
              <a:rPr lang="es-PE" sz="1100" dirty="0">
                <a:solidFill>
                  <a:srgbClr val="000000"/>
                </a:solidFill>
                <a:latin typeface="Graphik-Medium" charset="0"/>
                <a:cs typeface="Arial"/>
                <a:sym typeface="Arial"/>
              </a:rPr>
              <a:t>Implementando routing en el servidor con PHP y en el cliente con JavaScript</a:t>
            </a:r>
            <a:endParaRPr lang="es-ES" sz="1100" dirty="0">
              <a:solidFill>
                <a:srgbClr val="000000"/>
              </a:solidFill>
              <a:latin typeface="Graphik-Medium" charset="0"/>
              <a:cs typeface="Arial"/>
              <a:sym typeface="Arial"/>
            </a:endParaRPr>
          </a:p>
        </p:txBody>
      </p:sp>
      <p:sp>
        <p:nvSpPr>
          <p:cNvPr id="16" name="Google Shape;50;p1">
            <a:extLst>
              <a:ext uri="{FF2B5EF4-FFF2-40B4-BE49-F238E27FC236}">
                <a16:creationId xmlns:a16="http://schemas.microsoft.com/office/drawing/2014/main" id="{6A99016F-541B-A249-B417-04597F34D261}"/>
              </a:ext>
            </a:extLst>
          </p:cNvPr>
          <p:cNvSpPr txBox="1"/>
          <p:nvPr/>
        </p:nvSpPr>
        <p:spPr>
          <a:xfrm>
            <a:off x="743902" y="1819386"/>
            <a:ext cx="145764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 b="1" dirty="0">
                <a:solidFill>
                  <a:srgbClr val="82C1B2"/>
                </a:solidFill>
                <a:latin typeface="Calibri"/>
                <a:ea typeface="Calibri"/>
                <a:cs typeface="Calibri"/>
                <a:sym typeface="Calibri"/>
              </a:rPr>
              <a:t>TEMA 13</a:t>
            </a:r>
            <a:endParaRPr dirty="0">
              <a:solidFill>
                <a:srgbClr val="82C1B2"/>
              </a:solidFill>
            </a:endParaRPr>
          </a:p>
        </p:txBody>
      </p:sp>
      <p:pic>
        <p:nvPicPr>
          <p:cNvPr id="17" name="Google Shape;52;p1">
            <a:extLst>
              <a:ext uri="{FF2B5EF4-FFF2-40B4-BE49-F238E27FC236}">
                <a16:creationId xmlns:a16="http://schemas.microsoft.com/office/drawing/2014/main" id="{499ACD41-A365-E74C-8198-4DC009AA180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464" y="1883411"/>
            <a:ext cx="166865" cy="170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231755A-557A-1B4A-AD87-D1F391EB24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087" y="0"/>
            <a:ext cx="5395913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88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68;p77">
            <a:extLst>
              <a:ext uri="{FF2B5EF4-FFF2-40B4-BE49-F238E27FC236}">
                <a16:creationId xmlns:a16="http://schemas.microsoft.com/office/drawing/2014/main" id="{7A362C63-8AA9-B945-A896-CF8A0568B0AF}"/>
              </a:ext>
            </a:extLst>
          </p:cNvPr>
          <p:cNvSpPr txBox="1"/>
          <p:nvPr/>
        </p:nvSpPr>
        <p:spPr>
          <a:xfrm>
            <a:off x="507356" y="916931"/>
            <a:ext cx="7507225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Calibri"/>
              <a:buNone/>
              <a:tabLst/>
              <a:defRPr/>
            </a:pPr>
            <a:r>
              <a:rPr kumimoji="0" lang="es-PE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FORMULARIO HTML</a:t>
            </a:r>
            <a:endParaRPr kumimoji="0" lang="es-PE" sz="18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Google Shape;1269;p77">
            <a:extLst>
              <a:ext uri="{FF2B5EF4-FFF2-40B4-BE49-F238E27FC236}">
                <a16:creationId xmlns:a16="http://schemas.microsoft.com/office/drawing/2014/main" id="{591A952B-548F-744E-8F0C-B7F9640F4A0A}"/>
              </a:ext>
            </a:extLst>
          </p:cNvPr>
          <p:cNvSpPr txBox="1"/>
          <p:nvPr/>
        </p:nvSpPr>
        <p:spPr>
          <a:xfrm>
            <a:off x="503238" y="1236663"/>
            <a:ext cx="7330368" cy="23082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&lt;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form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id="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contactForm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    &lt;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label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for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="nombres"&gt;Nombres:&lt;/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label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    &lt;input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type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="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text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"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name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="nombres" id="nombres"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required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&gt;&lt;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br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&gt;&lt;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br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    &lt;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label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for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="correo"&gt;Correo Electrónico:&lt;/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label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    &lt;input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type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="email"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name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="correo" id="correo"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required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&gt;&lt;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br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&gt;&lt;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br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    &lt;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label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for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="asunto"&gt;Asunto:&lt;/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label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    &lt;input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type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="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text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"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name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="asunto" id="asunto"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required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&gt;&lt;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br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&gt;&lt;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br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    &lt;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label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for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="mensaje"&gt;Mensaje:&lt;/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label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&gt;&lt;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br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    &lt;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textarea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name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="mensaje" id="mensaje"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rows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="5"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required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&gt;&lt;/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textarea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&gt;&lt;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br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&gt;&lt;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br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    &lt;input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type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="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submit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"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value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="Enviar"&gt;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&lt;/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form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&lt;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div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id="resultado"&gt;&lt;/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div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&gt;</a:t>
            </a:r>
          </a:p>
        </p:txBody>
      </p:sp>
      <p:sp>
        <p:nvSpPr>
          <p:cNvPr id="7" name="Google Shape;187;p11">
            <a:extLst>
              <a:ext uri="{FF2B5EF4-FFF2-40B4-BE49-F238E27FC236}">
                <a16:creationId xmlns:a16="http://schemas.microsoft.com/office/drawing/2014/main" id="{E48C8E92-B1BD-9B43-8324-7DAB34F35964}"/>
              </a:ext>
            </a:extLst>
          </p:cNvPr>
          <p:cNvSpPr/>
          <p:nvPr/>
        </p:nvSpPr>
        <p:spPr>
          <a:xfrm>
            <a:off x="503237" y="377899"/>
            <a:ext cx="3031595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ENVÍO DE CORREO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0108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68;p77">
            <a:extLst>
              <a:ext uri="{FF2B5EF4-FFF2-40B4-BE49-F238E27FC236}">
                <a16:creationId xmlns:a16="http://schemas.microsoft.com/office/drawing/2014/main" id="{E14F9598-4B70-CA40-BEC9-F754678A8F56}"/>
              </a:ext>
            </a:extLst>
          </p:cNvPr>
          <p:cNvSpPr txBox="1"/>
          <p:nvPr/>
        </p:nvSpPr>
        <p:spPr>
          <a:xfrm>
            <a:off x="507356" y="916931"/>
            <a:ext cx="7507225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Calibri"/>
              <a:buNone/>
              <a:tabLst/>
              <a:defRPr/>
            </a:pPr>
            <a:r>
              <a:rPr kumimoji="0" lang="es-PE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JAVASCRIPT PARA ENVÍO DE DATOS AL SERVIDOR</a:t>
            </a:r>
            <a:endParaRPr kumimoji="0" lang="es-PE" sz="18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Google Shape;1269;p77">
            <a:extLst>
              <a:ext uri="{FF2B5EF4-FFF2-40B4-BE49-F238E27FC236}">
                <a16:creationId xmlns:a16="http://schemas.microsoft.com/office/drawing/2014/main" id="{2C7FCDDC-51C1-7E49-AA48-E5C4B86A6799}"/>
              </a:ext>
            </a:extLst>
          </p:cNvPr>
          <p:cNvSpPr txBox="1"/>
          <p:nvPr/>
        </p:nvSpPr>
        <p:spPr>
          <a:xfrm>
            <a:off x="503238" y="1236663"/>
            <a:ext cx="7330368" cy="28622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solidFill>
                  <a:schemeClr val="dk1"/>
                </a:solidFill>
                <a:latin typeface="Calibri"/>
                <a:cs typeface="Calibri"/>
              </a:rPr>
              <a:t>document.getElementById</a:t>
            </a: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('</a:t>
            </a:r>
            <a:r>
              <a:rPr lang="en-US" sz="1200" dirty="0" err="1">
                <a:solidFill>
                  <a:schemeClr val="dk1"/>
                </a:solidFill>
                <a:latin typeface="Calibri"/>
                <a:cs typeface="Calibri"/>
              </a:rPr>
              <a:t>contactForm</a:t>
            </a: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').</a:t>
            </a:r>
            <a:r>
              <a:rPr lang="en-US" sz="1200" dirty="0" err="1">
                <a:solidFill>
                  <a:schemeClr val="dk1"/>
                </a:solidFill>
                <a:latin typeface="Calibri"/>
                <a:cs typeface="Calibri"/>
              </a:rPr>
              <a:t>addEventListener</a:t>
            </a: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('submit', function(event)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            </a:t>
            </a:r>
            <a:r>
              <a:rPr lang="en-US" sz="1200" dirty="0" err="1">
                <a:solidFill>
                  <a:schemeClr val="dk1"/>
                </a:solidFill>
                <a:latin typeface="Calibri"/>
                <a:cs typeface="Calibri"/>
              </a:rPr>
              <a:t>event.preventDefault</a:t>
            </a: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            const </a:t>
            </a:r>
            <a:r>
              <a:rPr lang="en-US" sz="1200" dirty="0" err="1">
                <a:solidFill>
                  <a:schemeClr val="dk1"/>
                </a:solidFill>
                <a:latin typeface="Calibri"/>
                <a:cs typeface="Calibri"/>
              </a:rPr>
              <a:t>formData</a:t>
            </a: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 = new </a:t>
            </a:r>
            <a:r>
              <a:rPr lang="en-US" sz="1200" dirty="0" err="1">
                <a:solidFill>
                  <a:schemeClr val="dk1"/>
                </a:solidFill>
                <a:latin typeface="Calibri"/>
                <a:cs typeface="Calibri"/>
              </a:rPr>
              <a:t>FormData</a:t>
            </a: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(this);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            fetch('</a:t>
            </a:r>
            <a:r>
              <a:rPr lang="en-US" sz="1200" dirty="0" err="1">
                <a:solidFill>
                  <a:schemeClr val="dk1"/>
                </a:solidFill>
                <a:latin typeface="Calibri"/>
                <a:cs typeface="Calibri"/>
              </a:rPr>
              <a:t>envios.php</a:t>
            </a: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',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                method: 'POST',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                body: </a:t>
            </a:r>
            <a:r>
              <a:rPr lang="en-US" sz="1200" dirty="0" err="1">
                <a:solidFill>
                  <a:schemeClr val="dk1"/>
                </a:solidFill>
                <a:latin typeface="Calibri"/>
                <a:cs typeface="Calibri"/>
              </a:rPr>
              <a:t>formData</a:t>
            </a:r>
            <a:endParaRPr lang="en-US" sz="12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            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            .then(response =&gt; </a:t>
            </a:r>
            <a:r>
              <a:rPr lang="en-US" sz="1200" dirty="0" err="1">
                <a:solidFill>
                  <a:schemeClr val="dk1"/>
                </a:solidFill>
                <a:latin typeface="Calibri"/>
                <a:cs typeface="Calibri"/>
              </a:rPr>
              <a:t>response.text</a:t>
            </a: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            .then(data =&gt;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                </a:t>
            </a:r>
            <a:r>
              <a:rPr lang="en-US" sz="1200" dirty="0" err="1">
                <a:solidFill>
                  <a:schemeClr val="dk1"/>
                </a:solidFill>
                <a:latin typeface="Calibri"/>
                <a:cs typeface="Calibri"/>
              </a:rPr>
              <a:t>document.getElementById</a:t>
            </a: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('</a:t>
            </a:r>
            <a:r>
              <a:rPr lang="en-US" sz="1200" dirty="0" err="1">
                <a:solidFill>
                  <a:schemeClr val="dk1"/>
                </a:solidFill>
                <a:latin typeface="Calibri"/>
                <a:cs typeface="Calibri"/>
              </a:rPr>
              <a:t>resultado</a:t>
            </a: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').</a:t>
            </a:r>
            <a:r>
              <a:rPr lang="en-US" sz="1200" dirty="0" err="1">
                <a:solidFill>
                  <a:schemeClr val="dk1"/>
                </a:solidFill>
                <a:latin typeface="Calibri"/>
                <a:cs typeface="Calibri"/>
              </a:rPr>
              <a:t>innerHTML</a:t>
            </a: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 = data;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            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            .catch(error =&gt;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                </a:t>
            </a:r>
            <a:r>
              <a:rPr lang="en-US" sz="1200" dirty="0" err="1">
                <a:solidFill>
                  <a:schemeClr val="dk1"/>
                </a:solidFill>
                <a:latin typeface="Calibri"/>
                <a:cs typeface="Calibri"/>
              </a:rPr>
              <a:t>console.error</a:t>
            </a: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('Error:', error);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            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        });</a:t>
            </a:r>
          </a:p>
        </p:txBody>
      </p:sp>
      <p:sp>
        <p:nvSpPr>
          <p:cNvPr id="7" name="Google Shape;187;p11">
            <a:extLst>
              <a:ext uri="{FF2B5EF4-FFF2-40B4-BE49-F238E27FC236}">
                <a16:creationId xmlns:a16="http://schemas.microsoft.com/office/drawing/2014/main" id="{738FF876-E1E8-0946-8CC8-9F68877E839E}"/>
              </a:ext>
            </a:extLst>
          </p:cNvPr>
          <p:cNvSpPr/>
          <p:nvPr/>
        </p:nvSpPr>
        <p:spPr>
          <a:xfrm>
            <a:off x="503237" y="377899"/>
            <a:ext cx="3031595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ENVÍO DE CORREO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4845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68;p77">
            <a:extLst>
              <a:ext uri="{FF2B5EF4-FFF2-40B4-BE49-F238E27FC236}">
                <a16:creationId xmlns:a16="http://schemas.microsoft.com/office/drawing/2014/main" id="{A5C82899-48F2-514B-BD63-9699843C8DB0}"/>
              </a:ext>
            </a:extLst>
          </p:cNvPr>
          <p:cNvSpPr txBox="1"/>
          <p:nvPr/>
        </p:nvSpPr>
        <p:spPr>
          <a:xfrm>
            <a:off x="507356" y="916931"/>
            <a:ext cx="7507225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Calibri"/>
              <a:buNone/>
              <a:tabLst/>
              <a:defRPr/>
            </a:pPr>
            <a:r>
              <a:rPr kumimoji="0" lang="es-PE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PHP PARA ENVÍO DE CORREO</a:t>
            </a:r>
            <a:endParaRPr kumimoji="0" lang="es-PE" sz="18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Google Shape;1269;p77">
            <a:extLst>
              <a:ext uri="{FF2B5EF4-FFF2-40B4-BE49-F238E27FC236}">
                <a16:creationId xmlns:a16="http://schemas.microsoft.com/office/drawing/2014/main" id="{C74F4164-DB8B-E243-B9EE-CF57EA5FAEA1}"/>
              </a:ext>
            </a:extLst>
          </p:cNvPr>
          <p:cNvSpPr txBox="1"/>
          <p:nvPr/>
        </p:nvSpPr>
        <p:spPr>
          <a:xfrm>
            <a:off x="503238" y="1236663"/>
            <a:ext cx="7330368" cy="36009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PE" sz="1200" dirty="0">
                <a:solidFill>
                  <a:schemeClr val="dk1"/>
                </a:solidFill>
                <a:latin typeface="Calibri"/>
                <a:cs typeface="Calibri"/>
              </a:rPr>
              <a:t>use PHPMailer\PHPMailer\PHPMailer;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PE" sz="1200" dirty="0">
                <a:solidFill>
                  <a:schemeClr val="dk1"/>
                </a:solidFill>
                <a:latin typeface="Calibri"/>
                <a:cs typeface="Calibri"/>
              </a:rPr>
              <a:t>use PHPMailer\PHPMailer\Exception;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PE" sz="1200" dirty="0">
                <a:solidFill>
                  <a:schemeClr val="dk1"/>
                </a:solidFill>
                <a:latin typeface="Calibri"/>
                <a:cs typeface="Calibri"/>
              </a:rPr>
              <a:t>require 'vendor/autoload.php'; // Asegúrate de que la ruta es correcta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PE" sz="1200" dirty="0">
                <a:solidFill>
                  <a:schemeClr val="dk1"/>
                </a:solidFill>
                <a:latin typeface="Calibri"/>
                <a:cs typeface="Calibri"/>
              </a:rPr>
              <a:t>if ($_SERVER['REQUEST_METHOD'] == 'POST')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PE" sz="1200" dirty="0">
                <a:solidFill>
                  <a:schemeClr val="dk1"/>
                </a:solidFill>
                <a:latin typeface="Calibri"/>
                <a:cs typeface="Calibri"/>
              </a:rPr>
              <a:t>    $nombres = $_POST['nombres'];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PE" sz="1200" dirty="0">
                <a:solidFill>
                  <a:schemeClr val="dk1"/>
                </a:solidFill>
                <a:latin typeface="Calibri"/>
                <a:cs typeface="Calibri"/>
              </a:rPr>
              <a:t>    $correo = $_POST['correo'];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PE" sz="1200" dirty="0">
                <a:solidFill>
                  <a:schemeClr val="dk1"/>
                </a:solidFill>
                <a:latin typeface="Calibri"/>
                <a:cs typeface="Calibri"/>
              </a:rPr>
              <a:t>    $asunto = $_POST['asunto'];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PE" sz="1200" dirty="0">
                <a:solidFill>
                  <a:schemeClr val="dk1"/>
                </a:solidFill>
                <a:latin typeface="Calibri"/>
                <a:cs typeface="Calibri"/>
              </a:rPr>
              <a:t>    $mensaje = $_POST['mensaje'];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PE" sz="1200" dirty="0">
                <a:solidFill>
                  <a:schemeClr val="dk1"/>
                </a:solidFill>
                <a:latin typeface="Calibri"/>
                <a:cs typeface="Calibri"/>
              </a:rPr>
              <a:t>    // Crear una instancia de PHPMailer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PE" sz="1200" dirty="0">
                <a:solidFill>
                  <a:schemeClr val="dk1"/>
                </a:solidFill>
                <a:latin typeface="Calibri"/>
                <a:cs typeface="Calibri"/>
              </a:rPr>
              <a:t>    $mail = new PHPMailer(true);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PE" sz="1200" dirty="0">
                <a:solidFill>
                  <a:schemeClr val="dk1"/>
                </a:solidFill>
                <a:latin typeface="Calibri"/>
                <a:cs typeface="Calibri"/>
              </a:rPr>
              <a:t>    try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PE" sz="1200" dirty="0">
                <a:solidFill>
                  <a:schemeClr val="dk1"/>
                </a:solidFill>
                <a:latin typeface="Calibri"/>
                <a:cs typeface="Calibri"/>
              </a:rPr>
              <a:t>        // Configuración del servidor SMTP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PE" sz="1200" dirty="0">
                <a:solidFill>
                  <a:schemeClr val="dk1"/>
                </a:solidFill>
                <a:latin typeface="Calibri"/>
                <a:cs typeface="Calibri"/>
              </a:rPr>
              <a:t>        $mail-&gt;isSMTP();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PE" sz="1200" dirty="0">
                <a:solidFill>
                  <a:schemeClr val="dk1"/>
                </a:solidFill>
                <a:latin typeface="Calibri"/>
                <a:cs typeface="Calibri"/>
              </a:rPr>
              <a:t>        $mail-&gt;Host = 'mail.empresaperu.com';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PE" sz="1200" dirty="0">
                <a:solidFill>
                  <a:schemeClr val="dk1"/>
                </a:solidFill>
                <a:latin typeface="Calibri"/>
                <a:cs typeface="Calibri"/>
              </a:rPr>
              <a:t>        $mail-&gt;SMTPAuth = true;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PE" sz="1200" dirty="0">
                <a:solidFill>
                  <a:schemeClr val="dk1"/>
                </a:solidFill>
                <a:latin typeface="Calibri"/>
                <a:cs typeface="Calibri"/>
              </a:rPr>
              <a:t>        $mail-&gt;Username = 'envios@empresaperu.com';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PE" sz="1200" dirty="0">
                <a:solidFill>
                  <a:schemeClr val="dk1"/>
                </a:solidFill>
                <a:latin typeface="Calibri"/>
                <a:cs typeface="Calibri"/>
              </a:rPr>
              <a:t>        $mail-&gt;Password = '123456';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PE" sz="1200" dirty="0">
                <a:solidFill>
                  <a:schemeClr val="dk1"/>
                </a:solidFill>
                <a:latin typeface="Calibri"/>
                <a:cs typeface="Calibri"/>
              </a:rPr>
              <a:t>        $mail-&gt;SMTPSecure = PHPMailer::ENCRYPTION_STARTTLS; // o 'ssl'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PE" sz="1200" dirty="0">
                <a:solidFill>
                  <a:schemeClr val="dk1"/>
                </a:solidFill>
                <a:latin typeface="Calibri"/>
                <a:cs typeface="Calibri"/>
              </a:rPr>
              <a:t>        $mail-&gt;Port = 587; // o 465 si usas 'ssl'</a:t>
            </a:r>
            <a:endParaRPr lang="en-US" sz="12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  <p:sp>
        <p:nvSpPr>
          <p:cNvPr id="7" name="Google Shape;187;p11">
            <a:extLst>
              <a:ext uri="{FF2B5EF4-FFF2-40B4-BE49-F238E27FC236}">
                <a16:creationId xmlns:a16="http://schemas.microsoft.com/office/drawing/2014/main" id="{FBF9C6EA-0EE1-AD48-A5CF-23E6036A6DE2}"/>
              </a:ext>
            </a:extLst>
          </p:cNvPr>
          <p:cNvSpPr/>
          <p:nvPr/>
        </p:nvSpPr>
        <p:spPr>
          <a:xfrm>
            <a:off x="503237" y="377899"/>
            <a:ext cx="3031595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ENVÍO DE CORREO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7677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68;p77">
            <a:extLst>
              <a:ext uri="{FF2B5EF4-FFF2-40B4-BE49-F238E27FC236}">
                <a16:creationId xmlns:a16="http://schemas.microsoft.com/office/drawing/2014/main" id="{EAE33C47-A0F7-D04A-98F4-03A58D02117D}"/>
              </a:ext>
            </a:extLst>
          </p:cNvPr>
          <p:cNvSpPr txBox="1"/>
          <p:nvPr/>
        </p:nvSpPr>
        <p:spPr>
          <a:xfrm>
            <a:off x="507356" y="916931"/>
            <a:ext cx="7507225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Calibri"/>
              <a:buNone/>
              <a:tabLst/>
              <a:defRPr/>
            </a:pPr>
            <a:r>
              <a:rPr kumimoji="0" lang="es-PE" sz="16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PHP PARA ENVÍO DE CORREO (CONTINUACIÓN)</a:t>
            </a:r>
            <a:endParaRPr kumimoji="0" lang="es-PE" sz="18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Google Shape;1269;p77">
            <a:extLst>
              <a:ext uri="{FF2B5EF4-FFF2-40B4-BE49-F238E27FC236}">
                <a16:creationId xmlns:a16="http://schemas.microsoft.com/office/drawing/2014/main" id="{E49C86BF-2054-E04B-994F-377FD142AB29}"/>
              </a:ext>
            </a:extLst>
          </p:cNvPr>
          <p:cNvSpPr txBox="1"/>
          <p:nvPr/>
        </p:nvSpPr>
        <p:spPr>
          <a:xfrm>
            <a:off x="503238" y="1236663"/>
            <a:ext cx="7330368" cy="32316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indent="0"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// Configuración del correo</a:t>
            </a:r>
          </a:p>
          <a:p>
            <a:pPr marL="0" indent="0"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    $mail-&gt;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setFrom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('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envios@empresaperu.com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', 'Formulario de Contacto');</a:t>
            </a:r>
          </a:p>
          <a:p>
            <a:pPr marL="0" indent="0"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    $mail-&gt;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addAddress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('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sugerencias@empresaperu.com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'); // Correo de destino</a:t>
            </a:r>
          </a:p>
          <a:p>
            <a:pPr marL="0" indent="0"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    $mail-&gt;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isHTML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(true);</a:t>
            </a:r>
          </a:p>
          <a:p>
            <a:pPr marL="0" indent="0"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    $mail-&gt;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Subject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= $asunto;</a:t>
            </a:r>
          </a:p>
          <a:p>
            <a:pPr marL="0" indent="0"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    $mail-&gt;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Body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= "&lt;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strong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&gt;Nombres:&lt;/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strong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&gt; $nombres&lt;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br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&gt;</a:t>
            </a:r>
          </a:p>
          <a:p>
            <a:pPr marL="0" indent="0"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                   &lt;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strong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&gt;Correo Electrónico:&lt;/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strong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&gt; $correo&lt;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br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&gt;</a:t>
            </a:r>
          </a:p>
          <a:p>
            <a:pPr marL="0" indent="0"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                   &lt;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strong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&gt;Mensaje:&lt;/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strong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&gt;&lt;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br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&gt;$mensaje";</a:t>
            </a:r>
          </a:p>
          <a:p>
            <a:pPr marL="0" indent="0"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    // Enviar el correo</a:t>
            </a:r>
          </a:p>
          <a:p>
            <a:pPr marL="0" indent="0"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    $mail-&gt;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send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();</a:t>
            </a:r>
          </a:p>
          <a:p>
            <a:pPr marL="0" indent="0"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    echo "El mensaje ha sido enviado exitosamente.";</a:t>
            </a:r>
          </a:p>
          <a:p>
            <a:pPr marL="0" indent="0"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} catch (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Exception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$e) {</a:t>
            </a:r>
          </a:p>
          <a:p>
            <a:pPr marL="0" indent="0"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    echo "Hubo un error al enviar el mensaje: {$mail-&gt;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ErrorInfo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}";</a:t>
            </a:r>
          </a:p>
          <a:p>
            <a:pPr marL="0" indent="0"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}</a:t>
            </a:r>
          </a:p>
          <a:p>
            <a:pPr marL="0" indent="0"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}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else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{</a:t>
            </a:r>
          </a:p>
          <a:p>
            <a:pPr marL="0" indent="0"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echo "Método de solicitud no permitido.";</a:t>
            </a:r>
          </a:p>
          <a:p>
            <a:pPr marL="0" indent="0"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}</a:t>
            </a:r>
          </a:p>
        </p:txBody>
      </p:sp>
      <p:sp>
        <p:nvSpPr>
          <p:cNvPr id="9" name="Google Shape;187;p11">
            <a:extLst>
              <a:ext uri="{FF2B5EF4-FFF2-40B4-BE49-F238E27FC236}">
                <a16:creationId xmlns:a16="http://schemas.microsoft.com/office/drawing/2014/main" id="{E9A91112-B42C-3740-8D39-B78BE9F37CE5}"/>
              </a:ext>
            </a:extLst>
          </p:cNvPr>
          <p:cNvSpPr/>
          <p:nvPr/>
        </p:nvSpPr>
        <p:spPr>
          <a:xfrm>
            <a:off x="503237" y="377899"/>
            <a:ext cx="3031595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ENVÍO DE CORREO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1566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6;p9">
            <a:extLst>
              <a:ext uri="{FF2B5EF4-FFF2-40B4-BE49-F238E27FC236}">
                <a16:creationId xmlns:a16="http://schemas.microsoft.com/office/drawing/2014/main" id="{B7224336-7C4B-B344-8375-2FBC44453ACA}"/>
              </a:ext>
            </a:extLst>
          </p:cNvPr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67;p9">
            <a:extLst>
              <a:ext uri="{FF2B5EF4-FFF2-40B4-BE49-F238E27FC236}">
                <a16:creationId xmlns:a16="http://schemas.microsoft.com/office/drawing/2014/main" id="{5EA11CC2-ECBA-3D49-8763-902F7BC2D581}"/>
              </a:ext>
            </a:extLst>
          </p:cNvPr>
          <p:cNvSpPr txBox="1"/>
          <p:nvPr/>
        </p:nvSpPr>
        <p:spPr>
          <a:xfrm>
            <a:off x="1008062" y="3169972"/>
            <a:ext cx="7667625" cy="10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 dirty="0">
                <a:solidFill>
                  <a:schemeClr val="lt1"/>
                </a:solidFill>
                <a:latin typeface="Graphik Regular" panose="020B0503030202060203" pitchFamily="34" charset="77"/>
              </a:rPr>
              <a:t>ARRASTRAR</a:t>
            </a:r>
            <a:r>
              <a:rPr lang="es-PE" sz="2800" dirty="0">
                <a:solidFill>
                  <a:schemeClr val="lt1"/>
                </a:solidFill>
                <a:latin typeface="Graphik Regular" panose="020B0503030202060203" pitchFamily="34" charset="77"/>
                <a:sym typeface="Arial"/>
              </a:rPr>
              <a:t> </a:t>
            </a:r>
            <a:r>
              <a:rPr lang="es-PE" sz="2800" dirty="0">
                <a:solidFill>
                  <a:schemeClr val="lt1"/>
                </a:solidFill>
                <a:latin typeface="Graphik Regular" panose="020B0503030202060203" pitchFamily="34" charset="77"/>
              </a:rPr>
              <a:t>Y SOLTAR PARA </a:t>
            </a:r>
            <a:br>
              <a:rPr lang="es-PE" sz="2800" dirty="0">
                <a:solidFill>
                  <a:schemeClr val="lt1"/>
                </a:solidFill>
                <a:latin typeface="Graphik Regular" panose="020B0503030202060203" pitchFamily="34" charset="77"/>
                <a:sym typeface="Arial"/>
              </a:rPr>
            </a:br>
            <a:r>
              <a:rPr lang="es-PE" sz="2800" b="1" dirty="0">
                <a:solidFill>
                  <a:schemeClr val="lt1"/>
                </a:solidFill>
                <a:latin typeface="Graphik Bold" panose="020B0503030202060203" pitchFamily="34" charset="77"/>
              </a:rPr>
              <a:t>MEJORAR</a:t>
            </a:r>
            <a:r>
              <a:rPr lang="es-PE" sz="2800" b="1" dirty="0">
                <a:solidFill>
                  <a:schemeClr val="lt1"/>
                </a:solidFill>
                <a:latin typeface="Graphik Bold" panose="020B0503030202060203" pitchFamily="34" charset="77"/>
                <a:sym typeface="Arial"/>
              </a:rPr>
              <a:t> </a:t>
            </a:r>
            <a:r>
              <a:rPr lang="es-PE" sz="2800" b="1" dirty="0">
                <a:solidFill>
                  <a:schemeClr val="lt1"/>
                </a:solidFill>
                <a:latin typeface="Graphik Bold" panose="020B0503030202060203" pitchFamily="34" charset="77"/>
              </a:rPr>
              <a:t>LA INTERFAZ</a:t>
            </a:r>
            <a:endParaRPr lang="es-PE" sz="2800" b="1" dirty="0">
              <a:latin typeface="Graphik Bold" panose="020B0503030202060203" pitchFamily="34" charset="77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Google Shape;168;p9">
            <a:extLst>
              <a:ext uri="{FF2B5EF4-FFF2-40B4-BE49-F238E27FC236}">
                <a16:creationId xmlns:a16="http://schemas.microsoft.com/office/drawing/2014/main" id="{76F6E03D-09A7-3948-9997-D4CC058CE05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8063" y="2869612"/>
            <a:ext cx="195423" cy="20125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1945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68;p77">
            <a:extLst>
              <a:ext uri="{FF2B5EF4-FFF2-40B4-BE49-F238E27FC236}">
                <a16:creationId xmlns:a16="http://schemas.microsoft.com/office/drawing/2014/main" id="{31D4E2EA-C141-1A49-8530-F9DBDDBCAB33}"/>
              </a:ext>
            </a:extLst>
          </p:cNvPr>
          <p:cNvSpPr txBox="1"/>
          <p:nvPr/>
        </p:nvSpPr>
        <p:spPr>
          <a:xfrm>
            <a:off x="507356" y="916931"/>
            <a:ext cx="7507225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Calibri"/>
              <a:buNone/>
              <a:tabLst/>
              <a:defRPr/>
            </a:pPr>
            <a:r>
              <a:rPr kumimoji="0" lang="es-P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HTML DE DOS TABLAS PARA ARRASTRAR Y SOLTAR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Google Shape;1269;p77">
            <a:extLst>
              <a:ext uri="{FF2B5EF4-FFF2-40B4-BE49-F238E27FC236}">
                <a16:creationId xmlns:a16="http://schemas.microsoft.com/office/drawing/2014/main" id="{33BD1403-1C43-C144-B9E0-57BE53DE82B2}"/>
              </a:ext>
            </a:extLst>
          </p:cNvPr>
          <p:cNvSpPr txBox="1"/>
          <p:nvPr/>
        </p:nvSpPr>
        <p:spPr>
          <a:xfrm>
            <a:off x="503238" y="1236663"/>
            <a:ext cx="7330368" cy="363172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ES_tradnl" sz="1000" dirty="0">
                <a:solidFill>
                  <a:schemeClr val="dk1"/>
                </a:solidFill>
                <a:latin typeface="Calibri"/>
                <a:cs typeface="Calibri"/>
              </a:rPr>
              <a:t>&lt;table id="</a:t>
            </a:r>
            <a:r>
              <a:rPr lang="es-ES_tradnl" sz="1000" dirty="0" err="1">
                <a:solidFill>
                  <a:schemeClr val="dk1"/>
                </a:solidFill>
                <a:latin typeface="Calibri"/>
                <a:cs typeface="Calibri"/>
              </a:rPr>
              <a:t>tablaAlumnos</a:t>
            </a:r>
            <a:r>
              <a:rPr lang="es-ES_tradnl" sz="1000" dirty="0">
                <a:solidFill>
                  <a:schemeClr val="dk1"/>
                </a:solidFill>
                <a:latin typeface="Calibri"/>
                <a:cs typeface="Calibri"/>
              </a:rPr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000" dirty="0">
                <a:solidFill>
                  <a:schemeClr val="dk1"/>
                </a:solidFill>
                <a:latin typeface="Calibri"/>
                <a:cs typeface="Calibri"/>
              </a:rPr>
              <a:t>        &lt;</a:t>
            </a:r>
            <a:r>
              <a:rPr lang="es-ES_tradnl" sz="1000" dirty="0" err="1">
                <a:solidFill>
                  <a:schemeClr val="dk1"/>
                </a:solidFill>
                <a:latin typeface="Calibri"/>
                <a:cs typeface="Calibri"/>
              </a:rPr>
              <a:t>thead</a:t>
            </a:r>
            <a:r>
              <a:rPr lang="es-ES_tradnl" sz="1000" dirty="0">
                <a:solidFill>
                  <a:schemeClr val="dk1"/>
                </a:solidFill>
                <a:latin typeface="Calibri"/>
                <a:cs typeface="Calibri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000" dirty="0">
                <a:solidFill>
                  <a:schemeClr val="dk1"/>
                </a:solidFill>
                <a:latin typeface="Calibri"/>
                <a:cs typeface="Calibri"/>
              </a:rPr>
              <a:t>            &lt;</a:t>
            </a:r>
            <a:r>
              <a:rPr lang="es-ES_tradnl" sz="1000" dirty="0" err="1">
                <a:solidFill>
                  <a:schemeClr val="dk1"/>
                </a:solidFill>
                <a:latin typeface="Calibri"/>
                <a:cs typeface="Calibri"/>
              </a:rPr>
              <a:t>tr</a:t>
            </a:r>
            <a:r>
              <a:rPr lang="es-ES_tradnl" sz="1000" dirty="0">
                <a:solidFill>
                  <a:schemeClr val="dk1"/>
                </a:solidFill>
                <a:latin typeface="Calibri"/>
                <a:cs typeface="Calibri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000" dirty="0">
                <a:solidFill>
                  <a:schemeClr val="dk1"/>
                </a:solidFill>
                <a:latin typeface="Calibri"/>
                <a:cs typeface="Calibri"/>
              </a:rPr>
              <a:t>                &lt;</a:t>
            </a:r>
            <a:r>
              <a:rPr lang="es-ES_tradnl" sz="1000" dirty="0" err="1">
                <a:solidFill>
                  <a:schemeClr val="dk1"/>
                </a:solidFill>
                <a:latin typeface="Calibri"/>
                <a:cs typeface="Calibri"/>
              </a:rPr>
              <a:t>th</a:t>
            </a:r>
            <a:r>
              <a:rPr lang="es-ES_tradnl" sz="1000" dirty="0">
                <a:solidFill>
                  <a:schemeClr val="dk1"/>
                </a:solidFill>
                <a:latin typeface="Calibri"/>
                <a:cs typeface="Calibri"/>
              </a:rPr>
              <a:t>&gt;Nombres&lt;/</a:t>
            </a:r>
            <a:r>
              <a:rPr lang="es-ES_tradnl" sz="1000" dirty="0" err="1">
                <a:solidFill>
                  <a:schemeClr val="dk1"/>
                </a:solidFill>
                <a:latin typeface="Calibri"/>
                <a:cs typeface="Calibri"/>
              </a:rPr>
              <a:t>th</a:t>
            </a:r>
            <a:r>
              <a:rPr lang="es-ES_tradnl" sz="1000" dirty="0">
                <a:solidFill>
                  <a:schemeClr val="dk1"/>
                </a:solidFill>
                <a:latin typeface="Calibri"/>
                <a:cs typeface="Calibri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000" dirty="0">
                <a:solidFill>
                  <a:schemeClr val="dk1"/>
                </a:solidFill>
                <a:latin typeface="Calibri"/>
                <a:cs typeface="Calibri"/>
              </a:rPr>
              <a:t>                &lt;</a:t>
            </a:r>
            <a:r>
              <a:rPr lang="es-ES_tradnl" sz="1000" dirty="0" err="1">
                <a:solidFill>
                  <a:schemeClr val="dk1"/>
                </a:solidFill>
                <a:latin typeface="Calibri"/>
                <a:cs typeface="Calibri"/>
              </a:rPr>
              <a:t>th</a:t>
            </a:r>
            <a:r>
              <a:rPr lang="es-ES_tradnl" sz="1000" dirty="0">
                <a:solidFill>
                  <a:schemeClr val="dk1"/>
                </a:solidFill>
                <a:latin typeface="Calibri"/>
                <a:cs typeface="Calibri"/>
              </a:rPr>
              <a:t>&gt;Apellidos&lt;/</a:t>
            </a:r>
            <a:r>
              <a:rPr lang="es-ES_tradnl" sz="1000" dirty="0" err="1">
                <a:solidFill>
                  <a:schemeClr val="dk1"/>
                </a:solidFill>
                <a:latin typeface="Calibri"/>
                <a:cs typeface="Calibri"/>
              </a:rPr>
              <a:t>th</a:t>
            </a:r>
            <a:r>
              <a:rPr lang="es-ES_tradnl" sz="1000" dirty="0">
                <a:solidFill>
                  <a:schemeClr val="dk1"/>
                </a:solidFill>
                <a:latin typeface="Calibri"/>
                <a:cs typeface="Calibri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000" dirty="0">
                <a:solidFill>
                  <a:schemeClr val="dk1"/>
                </a:solidFill>
                <a:latin typeface="Calibri"/>
                <a:cs typeface="Calibri"/>
              </a:rPr>
              <a:t>            &lt;/</a:t>
            </a:r>
            <a:r>
              <a:rPr lang="es-ES_tradnl" sz="1000" dirty="0" err="1">
                <a:solidFill>
                  <a:schemeClr val="dk1"/>
                </a:solidFill>
                <a:latin typeface="Calibri"/>
                <a:cs typeface="Calibri"/>
              </a:rPr>
              <a:t>tr</a:t>
            </a:r>
            <a:r>
              <a:rPr lang="es-ES_tradnl" sz="1000" dirty="0">
                <a:solidFill>
                  <a:schemeClr val="dk1"/>
                </a:solidFill>
                <a:latin typeface="Calibri"/>
                <a:cs typeface="Calibri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000" dirty="0">
                <a:solidFill>
                  <a:schemeClr val="dk1"/>
                </a:solidFill>
                <a:latin typeface="Calibri"/>
                <a:cs typeface="Calibri"/>
              </a:rPr>
              <a:t>        &lt;/</a:t>
            </a:r>
            <a:r>
              <a:rPr lang="es-ES_tradnl" sz="1000" dirty="0" err="1">
                <a:solidFill>
                  <a:schemeClr val="dk1"/>
                </a:solidFill>
                <a:latin typeface="Calibri"/>
                <a:cs typeface="Calibri"/>
              </a:rPr>
              <a:t>thead</a:t>
            </a:r>
            <a:r>
              <a:rPr lang="es-ES_tradnl" sz="1000" dirty="0">
                <a:solidFill>
                  <a:schemeClr val="dk1"/>
                </a:solidFill>
                <a:latin typeface="Calibri"/>
                <a:cs typeface="Calibri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000" dirty="0">
                <a:solidFill>
                  <a:schemeClr val="dk1"/>
                </a:solidFill>
                <a:latin typeface="Calibri"/>
                <a:cs typeface="Calibri"/>
              </a:rPr>
              <a:t>        &lt;</a:t>
            </a:r>
            <a:r>
              <a:rPr lang="es-ES_tradnl" sz="1000" dirty="0" err="1">
                <a:solidFill>
                  <a:schemeClr val="dk1"/>
                </a:solidFill>
                <a:latin typeface="Calibri"/>
                <a:cs typeface="Calibri"/>
              </a:rPr>
              <a:t>tbody</a:t>
            </a:r>
            <a:r>
              <a:rPr lang="es-ES_tradnl" sz="1000" dirty="0">
                <a:solidFill>
                  <a:schemeClr val="dk1"/>
                </a:solidFill>
                <a:latin typeface="Calibri"/>
                <a:cs typeface="Calibri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000" dirty="0">
                <a:solidFill>
                  <a:schemeClr val="dk1"/>
                </a:solidFill>
                <a:latin typeface="Calibri"/>
                <a:cs typeface="Calibri"/>
              </a:rPr>
              <a:t>            &lt;!-- Las filas se llenarán dinámicamente 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000" dirty="0">
                <a:solidFill>
                  <a:schemeClr val="dk1"/>
                </a:solidFill>
                <a:latin typeface="Calibri"/>
                <a:cs typeface="Calibri"/>
              </a:rPr>
              <a:t>        &lt;/</a:t>
            </a:r>
            <a:r>
              <a:rPr lang="es-ES_tradnl" sz="1000" dirty="0" err="1">
                <a:solidFill>
                  <a:schemeClr val="dk1"/>
                </a:solidFill>
                <a:latin typeface="Calibri"/>
                <a:cs typeface="Calibri"/>
              </a:rPr>
              <a:t>tbody</a:t>
            </a:r>
            <a:r>
              <a:rPr lang="es-ES_tradnl" sz="1000" dirty="0">
                <a:solidFill>
                  <a:schemeClr val="dk1"/>
                </a:solidFill>
                <a:latin typeface="Calibri"/>
                <a:cs typeface="Calibri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000" dirty="0">
                <a:solidFill>
                  <a:schemeClr val="dk1"/>
                </a:solidFill>
                <a:latin typeface="Calibri"/>
                <a:cs typeface="Calibri"/>
              </a:rPr>
              <a:t>    &lt;/table&gt;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000" dirty="0">
                <a:solidFill>
                  <a:schemeClr val="dk1"/>
                </a:solidFill>
                <a:latin typeface="Calibri"/>
                <a:cs typeface="Calibri"/>
              </a:rPr>
              <a:t>    &lt;table id="</a:t>
            </a:r>
            <a:r>
              <a:rPr lang="es-ES_tradnl" sz="1000" dirty="0" err="1">
                <a:solidFill>
                  <a:schemeClr val="dk1"/>
                </a:solidFill>
                <a:latin typeface="Calibri"/>
                <a:cs typeface="Calibri"/>
              </a:rPr>
              <a:t>tablaElegidos</a:t>
            </a:r>
            <a:r>
              <a:rPr lang="es-ES_tradnl" sz="1000" dirty="0">
                <a:solidFill>
                  <a:schemeClr val="dk1"/>
                </a:solidFill>
                <a:latin typeface="Calibri"/>
                <a:cs typeface="Calibri"/>
              </a:rPr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000" dirty="0">
                <a:solidFill>
                  <a:schemeClr val="dk1"/>
                </a:solidFill>
                <a:latin typeface="Calibri"/>
                <a:cs typeface="Calibri"/>
              </a:rPr>
              <a:t>        &lt;</a:t>
            </a:r>
            <a:r>
              <a:rPr lang="es-ES_tradnl" sz="1000" dirty="0" err="1">
                <a:solidFill>
                  <a:schemeClr val="dk1"/>
                </a:solidFill>
                <a:latin typeface="Calibri"/>
                <a:cs typeface="Calibri"/>
              </a:rPr>
              <a:t>thead</a:t>
            </a:r>
            <a:r>
              <a:rPr lang="es-ES_tradnl" sz="1000" dirty="0">
                <a:solidFill>
                  <a:schemeClr val="dk1"/>
                </a:solidFill>
                <a:latin typeface="Calibri"/>
                <a:cs typeface="Calibri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000" dirty="0">
                <a:solidFill>
                  <a:schemeClr val="dk1"/>
                </a:solidFill>
                <a:latin typeface="Calibri"/>
                <a:cs typeface="Calibri"/>
              </a:rPr>
              <a:t>            &lt;</a:t>
            </a:r>
            <a:r>
              <a:rPr lang="es-ES_tradnl" sz="1000" dirty="0" err="1">
                <a:solidFill>
                  <a:schemeClr val="dk1"/>
                </a:solidFill>
                <a:latin typeface="Calibri"/>
                <a:cs typeface="Calibri"/>
              </a:rPr>
              <a:t>tr</a:t>
            </a:r>
            <a:r>
              <a:rPr lang="es-ES_tradnl" sz="1000" dirty="0">
                <a:solidFill>
                  <a:schemeClr val="dk1"/>
                </a:solidFill>
                <a:latin typeface="Calibri"/>
                <a:cs typeface="Calibri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000" dirty="0">
                <a:solidFill>
                  <a:schemeClr val="dk1"/>
                </a:solidFill>
                <a:latin typeface="Calibri"/>
                <a:cs typeface="Calibri"/>
              </a:rPr>
              <a:t>                &lt;</a:t>
            </a:r>
            <a:r>
              <a:rPr lang="es-ES_tradnl" sz="1000" dirty="0" err="1">
                <a:solidFill>
                  <a:schemeClr val="dk1"/>
                </a:solidFill>
                <a:latin typeface="Calibri"/>
                <a:cs typeface="Calibri"/>
              </a:rPr>
              <a:t>th</a:t>
            </a:r>
            <a:r>
              <a:rPr lang="es-ES_tradnl" sz="1000" dirty="0">
                <a:solidFill>
                  <a:schemeClr val="dk1"/>
                </a:solidFill>
                <a:latin typeface="Calibri"/>
                <a:cs typeface="Calibri"/>
              </a:rPr>
              <a:t>&gt;Nombres&lt;/</a:t>
            </a:r>
            <a:r>
              <a:rPr lang="es-ES_tradnl" sz="1000" dirty="0" err="1">
                <a:solidFill>
                  <a:schemeClr val="dk1"/>
                </a:solidFill>
                <a:latin typeface="Calibri"/>
                <a:cs typeface="Calibri"/>
              </a:rPr>
              <a:t>th</a:t>
            </a:r>
            <a:r>
              <a:rPr lang="es-ES_tradnl" sz="1000" dirty="0">
                <a:solidFill>
                  <a:schemeClr val="dk1"/>
                </a:solidFill>
                <a:latin typeface="Calibri"/>
                <a:cs typeface="Calibri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000" dirty="0">
                <a:solidFill>
                  <a:schemeClr val="dk1"/>
                </a:solidFill>
                <a:latin typeface="Calibri"/>
                <a:cs typeface="Calibri"/>
              </a:rPr>
              <a:t>                &lt;</a:t>
            </a:r>
            <a:r>
              <a:rPr lang="es-ES_tradnl" sz="1000" dirty="0" err="1">
                <a:solidFill>
                  <a:schemeClr val="dk1"/>
                </a:solidFill>
                <a:latin typeface="Calibri"/>
                <a:cs typeface="Calibri"/>
              </a:rPr>
              <a:t>th</a:t>
            </a:r>
            <a:r>
              <a:rPr lang="es-ES_tradnl" sz="1000" dirty="0">
                <a:solidFill>
                  <a:schemeClr val="dk1"/>
                </a:solidFill>
                <a:latin typeface="Calibri"/>
                <a:cs typeface="Calibri"/>
              </a:rPr>
              <a:t>&gt;Apellidos&lt;/</a:t>
            </a:r>
            <a:r>
              <a:rPr lang="es-ES_tradnl" sz="1000" dirty="0" err="1">
                <a:solidFill>
                  <a:schemeClr val="dk1"/>
                </a:solidFill>
                <a:latin typeface="Calibri"/>
                <a:cs typeface="Calibri"/>
              </a:rPr>
              <a:t>th</a:t>
            </a:r>
            <a:r>
              <a:rPr lang="es-ES_tradnl" sz="1000" dirty="0">
                <a:solidFill>
                  <a:schemeClr val="dk1"/>
                </a:solidFill>
                <a:latin typeface="Calibri"/>
                <a:cs typeface="Calibri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000" dirty="0">
                <a:solidFill>
                  <a:schemeClr val="dk1"/>
                </a:solidFill>
                <a:latin typeface="Calibri"/>
                <a:cs typeface="Calibri"/>
              </a:rPr>
              <a:t>            &lt;/</a:t>
            </a:r>
            <a:r>
              <a:rPr lang="es-ES_tradnl" sz="1000" dirty="0" err="1">
                <a:solidFill>
                  <a:schemeClr val="dk1"/>
                </a:solidFill>
                <a:latin typeface="Calibri"/>
                <a:cs typeface="Calibri"/>
              </a:rPr>
              <a:t>tr</a:t>
            </a:r>
            <a:r>
              <a:rPr lang="es-ES_tradnl" sz="1000" dirty="0">
                <a:solidFill>
                  <a:schemeClr val="dk1"/>
                </a:solidFill>
                <a:latin typeface="Calibri"/>
                <a:cs typeface="Calibri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000" dirty="0">
                <a:solidFill>
                  <a:schemeClr val="dk1"/>
                </a:solidFill>
                <a:latin typeface="Calibri"/>
                <a:cs typeface="Calibri"/>
              </a:rPr>
              <a:t>        &lt;/</a:t>
            </a:r>
            <a:r>
              <a:rPr lang="es-ES_tradnl" sz="1000" dirty="0" err="1">
                <a:solidFill>
                  <a:schemeClr val="dk1"/>
                </a:solidFill>
                <a:latin typeface="Calibri"/>
                <a:cs typeface="Calibri"/>
              </a:rPr>
              <a:t>thead</a:t>
            </a:r>
            <a:r>
              <a:rPr lang="es-ES_tradnl" sz="1000" dirty="0">
                <a:solidFill>
                  <a:schemeClr val="dk1"/>
                </a:solidFill>
                <a:latin typeface="Calibri"/>
                <a:cs typeface="Calibri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000" dirty="0">
                <a:solidFill>
                  <a:schemeClr val="dk1"/>
                </a:solidFill>
                <a:latin typeface="Calibri"/>
                <a:cs typeface="Calibri"/>
              </a:rPr>
              <a:t>        &lt;</a:t>
            </a:r>
            <a:r>
              <a:rPr lang="es-ES_tradnl" sz="1000" dirty="0" err="1">
                <a:solidFill>
                  <a:schemeClr val="dk1"/>
                </a:solidFill>
                <a:latin typeface="Calibri"/>
                <a:cs typeface="Calibri"/>
              </a:rPr>
              <a:t>tbody</a:t>
            </a:r>
            <a:r>
              <a:rPr lang="es-ES_tradnl" sz="1000" dirty="0">
                <a:solidFill>
                  <a:schemeClr val="dk1"/>
                </a:solidFill>
                <a:latin typeface="Calibri"/>
                <a:cs typeface="Calibri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000" dirty="0">
                <a:solidFill>
                  <a:schemeClr val="dk1"/>
                </a:solidFill>
                <a:latin typeface="Calibri"/>
                <a:cs typeface="Calibri"/>
              </a:rPr>
              <a:t>            &lt;!-- Las filas se llenarán dinámicamente 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000" dirty="0">
                <a:solidFill>
                  <a:schemeClr val="dk1"/>
                </a:solidFill>
                <a:latin typeface="Calibri"/>
                <a:cs typeface="Calibri"/>
              </a:rPr>
              <a:t>        &lt;/</a:t>
            </a:r>
            <a:r>
              <a:rPr lang="es-ES_tradnl" sz="1000" dirty="0" err="1">
                <a:solidFill>
                  <a:schemeClr val="dk1"/>
                </a:solidFill>
                <a:latin typeface="Calibri"/>
                <a:cs typeface="Calibri"/>
              </a:rPr>
              <a:t>tbody</a:t>
            </a:r>
            <a:r>
              <a:rPr lang="es-ES_tradnl" sz="1000" dirty="0">
                <a:solidFill>
                  <a:schemeClr val="dk1"/>
                </a:solidFill>
                <a:latin typeface="Calibri"/>
                <a:cs typeface="Calibri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000" dirty="0">
                <a:solidFill>
                  <a:schemeClr val="dk1"/>
                </a:solidFill>
                <a:latin typeface="Calibri"/>
                <a:cs typeface="Calibri"/>
              </a:rPr>
              <a:t>    &lt;/table&gt;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000" dirty="0">
                <a:solidFill>
                  <a:schemeClr val="dk1"/>
                </a:solidFill>
                <a:latin typeface="Calibri"/>
                <a:cs typeface="Calibri"/>
              </a:rPr>
              <a:t>&lt;/</a:t>
            </a:r>
            <a:r>
              <a:rPr lang="es-ES_tradnl" sz="1000" dirty="0" err="1">
                <a:solidFill>
                  <a:schemeClr val="dk1"/>
                </a:solidFill>
                <a:latin typeface="Calibri"/>
                <a:cs typeface="Calibri"/>
              </a:rPr>
              <a:t>div</a:t>
            </a:r>
            <a:r>
              <a:rPr lang="es-ES_tradnl" sz="1000" dirty="0">
                <a:solidFill>
                  <a:schemeClr val="dk1"/>
                </a:solidFill>
                <a:latin typeface="Calibri"/>
                <a:cs typeface="Calibri"/>
              </a:rPr>
              <a:t>&gt;</a:t>
            </a:r>
          </a:p>
        </p:txBody>
      </p:sp>
      <p:sp>
        <p:nvSpPr>
          <p:cNvPr id="7" name="Google Shape;187;p11">
            <a:extLst>
              <a:ext uri="{FF2B5EF4-FFF2-40B4-BE49-F238E27FC236}">
                <a16:creationId xmlns:a16="http://schemas.microsoft.com/office/drawing/2014/main" id="{C4BAE5FD-9631-1D42-94D5-18AAE98D1AF0}"/>
              </a:ext>
            </a:extLst>
          </p:cNvPr>
          <p:cNvSpPr/>
          <p:nvPr/>
        </p:nvSpPr>
        <p:spPr>
          <a:xfrm>
            <a:off x="503237" y="378906"/>
            <a:ext cx="4518214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ARRASTRAR Y SOLTAR PARA MEJORAR LA INTERFAZ</a:t>
            </a:r>
            <a:endParaRPr sz="1000" dirty="0">
              <a:solidFill>
                <a:srgbClr val="A5A5A5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638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68;p77">
            <a:extLst>
              <a:ext uri="{FF2B5EF4-FFF2-40B4-BE49-F238E27FC236}">
                <a16:creationId xmlns:a16="http://schemas.microsoft.com/office/drawing/2014/main" id="{4102B4C4-2441-6A47-81B4-79515AE060EF}"/>
              </a:ext>
            </a:extLst>
          </p:cNvPr>
          <p:cNvSpPr txBox="1"/>
          <p:nvPr/>
        </p:nvSpPr>
        <p:spPr>
          <a:xfrm>
            <a:off x="507356" y="916931"/>
            <a:ext cx="7507225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Calibri"/>
              <a:buNone/>
              <a:tabLst/>
              <a:defRPr/>
            </a:pPr>
            <a:r>
              <a:rPr lang="es-PE" sz="1600" b="1" dirty="0"/>
              <a:t>JAVASCRIPT CON LOS DATOS PARA AMBAS TABLAS</a:t>
            </a:r>
            <a:endParaRPr kumimoji="0" lang="es-P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Google Shape;1269;p77">
            <a:extLst>
              <a:ext uri="{FF2B5EF4-FFF2-40B4-BE49-F238E27FC236}">
                <a16:creationId xmlns:a16="http://schemas.microsoft.com/office/drawing/2014/main" id="{74ACDEA4-BA62-DE4F-88F1-59935599D303}"/>
              </a:ext>
            </a:extLst>
          </p:cNvPr>
          <p:cNvSpPr txBox="1"/>
          <p:nvPr/>
        </p:nvSpPr>
        <p:spPr>
          <a:xfrm>
            <a:off x="503238" y="1236663"/>
            <a:ext cx="7330368" cy="212361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// Datos iniciales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const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alumnos = [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    {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idalumno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: 1, nombres: "Juan", apellidos: "Pérez"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    {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idalumno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: 2, nombres: "María", apellidos: "González"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    {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idalumno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: 3, nombres: "Pedro", apellidos: "López"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];</a:t>
            </a:r>
          </a:p>
          <a:p>
            <a:pPr marL="0" indent="0">
              <a:spcBef>
                <a:spcPts val="0"/>
              </a:spcBef>
              <a:buNone/>
            </a:pPr>
            <a:endParaRPr lang="es-ES_tradnl" sz="12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const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elegidos = [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    {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idalumno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: 4, nombres: "Ana", apellidos: "Martínez"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    {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idalumno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: 5, nombres: "Luis", apellidos: "Ramírez"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];</a:t>
            </a:r>
          </a:p>
        </p:txBody>
      </p:sp>
      <p:sp>
        <p:nvSpPr>
          <p:cNvPr id="7" name="Google Shape;187;p11">
            <a:extLst>
              <a:ext uri="{FF2B5EF4-FFF2-40B4-BE49-F238E27FC236}">
                <a16:creationId xmlns:a16="http://schemas.microsoft.com/office/drawing/2014/main" id="{F05D601C-8079-AC4D-B322-72085801A504}"/>
              </a:ext>
            </a:extLst>
          </p:cNvPr>
          <p:cNvSpPr/>
          <p:nvPr/>
        </p:nvSpPr>
        <p:spPr>
          <a:xfrm>
            <a:off x="503237" y="378906"/>
            <a:ext cx="4518214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ARRASTRAR Y SOLTAR PARA MEJORAR LA INTERFAZ</a:t>
            </a:r>
            <a:endParaRPr sz="1000" dirty="0">
              <a:solidFill>
                <a:srgbClr val="A5A5A5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3501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68;p77">
            <a:extLst>
              <a:ext uri="{FF2B5EF4-FFF2-40B4-BE49-F238E27FC236}">
                <a16:creationId xmlns:a16="http://schemas.microsoft.com/office/drawing/2014/main" id="{63344883-18D4-CE4A-ABD2-6BBC3920999A}"/>
              </a:ext>
            </a:extLst>
          </p:cNvPr>
          <p:cNvSpPr txBox="1"/>
          <p:nvPr/>
        </p:nvSpPr>
        <p:spPr>
          <a:xfrm>
            <a:off x="507356" y="916931"/>
            <a:ext cx="7507225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Calibri"/>
              <a:buNone/>
              <a:tabLst/>
              <a:defRPr/>
            </a:pPr>
            <a:r>
              <a:rPr lang="es-PE" sz="1600" b="1" dirty="0"/>
              <a:t>JAVASCRIPT PARA LLENAR AMBAS TABLAS CON FILAS QUE SEAN ARRASTRABLES</a:t>
            </a:r>
            <a:endParaRPr kumimoji="0" lang="es-P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Google Shape;1269;p77">
            <a:extLst>
              <a:ext uri="{FF2B5EF4-FFF2-40B4-BE49-F238E27FC236}">
                <a16:creationId xmlns:a16="http://schemas.microsoft.com/office/drawing/2014/main" id="{0A0EBBE6-F2BE-0B47-BFAD-4C6D908A85CD}"/>
              </a:ext>
            </a:extLst>
          </p:cNvPr>
          <p:cNvSpPr txBox="1"/>
          <p:nvPr/>
        </p:nvSpPr>
        <p:spPr>
          <a:xfrm>
            <a:off x="503238" y="1236663"/>
            <a:ext cx="7330368" cy="30469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// Función para crear filas en una tabla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function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crearFilas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(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tablaId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, datos)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   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const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tbody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=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document.getElementById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(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tablaId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).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getElementsByTagName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('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tbody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')[0];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   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datos.forEach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(dato =&gt;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       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const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fila =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document.createElement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('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tr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       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fila.setAttribute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('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draggable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', 'true');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       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fila.setAttribute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('data-id',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dato.idalumno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       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fila.classList.add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('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draggable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');</a:t>
            </a:r>
          </a:p>
          <a:p>
            <a:pPr marL="0" indent="0">
              <a:spcBef>
                <a:spcPts val="0"/>
              </a:spcBef>
              <a:buNone/>
            </a:pPr>
            <a:endParaRPr lang="es-ES_tradnl" sz="12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       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fila.innerHTML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= `&lt;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td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&gt;${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dato.nombres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}&lt;/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td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&gt;&lt;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td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&gt;${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dato.apellidos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}&lt;/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td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&gt;`;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       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tbody.appendChild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(fila);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    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// Crear filas iniciales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crearFilas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('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tablaAlumnos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', alumnos);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crearFilas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('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tablaElegidos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', elegidos);</a:t>
            </a:r>
          </a:p>
        </p:txBody>
      </p:sp>
      <p:sp>
        <p:nvSpPr>
          <p:cNvPr id="7" name="Google Shape;187;p11">
            <a:extLst>
              <a:ext uri="{FF2B5EF4-FFF2-40B4-BE49-F238E27FC236}">
                <a16:creationId xmlns:a16="http://schemas.microsoft.com/office/drawing/2014/main" id="{6B8126C0-D247-FF4D-9D25-75E175DFD86C}"/>
              </a:ext>
            </a:extLst>
          </p:cNvPr>
          <p:cNvSpPr/>
          <p:nvPr/>
        </p:nvSpPr>
        <p:spPr>
          <a:xfrm>
            <a:off x="503237" y="378906"/>
            <a:ext cx="4518214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ARRASTRAR Y SOLTAR PARA MEJORAR LA INTERFAZ</a:t>
            </a:r>
            <a:endParaRPr sz="1000" dirty="0">
              <a:solidFill>
                <a:srgbClr val="A5A5A5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6361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68;p77">
            <a:extLst>
              <a:ext uri="{FF2B5EF4-FFF2-40B4-BE49-F238E27FC236}">
                <a16:creationId xmlns:a16="http://schemas.microsoft.com/office/drawing/2014/main" id="{D74E880D-8E2B-BD43-8915-68C34797058E}"/>
              </a:ext>
            </a:extLst>
          </p:cNvPr>
          <p:cNvSpPr txBox="1"/>
          <p:nvPr/>
        </p:nvSpPr>
        <p:spPr>
          <a:xfrm>
            <a:off x="507356" y="916931"/>
            <a:ext cx="7507225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Calibri"/>
              <a:buNone/>
              <a:tabLst/>
              <a:defRPr/>
            </a:pPr>
            <a:r>
              <a:rPr lang="es-PE" sz="1600" b="1" dirty="0"/>
              <a:t>IMPLEMENTANDO LA FUNCIONALIDAD DE ARRASTRAR Y SOLTAR</a:t>
            </a:r>
            <a:endParaRPr kumimoji="0" lang="es-P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Google Shape;1269;p77">
            <a:extLst>
              <a:ext uri="{FF2B5EF4-FFF2-40B4-BE49-F238E27FC236}">
                <a16:creationId xmlns:a16="http://schemas.microsoft.com/office/drawing/2014/main" id="{D46D1988-50A2-BD4C-99F0-22D2A6D5FAC9}"/>
              </a:ext>
            </a:extLst>
          </p:cNvPr>
          <p:cNvSpPr txBox="1"/>
          <p:nvPr/>
        </p:nvSpPr>
        <p:spPr>
          <a:xfrm>
            <a:off x="503238" y="1236663"/>
            <a:ext cx="7330368" cy="30469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// Drag and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Drop</a:t>
            </a:r>
            <a:endParaRPr lang="es-ES_tradnl" sz="12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document.addEventListener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('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dragstart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',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function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(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event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   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event.dataTransfer.setData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('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text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/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plain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',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event.target.getAttribute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('data-id'));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document.addEventListener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('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dragover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',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function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(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event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   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event.preventDefault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(); // Necesario para permitir el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drop</a:t>
            </a:r>
            <a:endParaRPr lang="es-ES_tradnl" sz="12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document.addEventListener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('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drop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',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function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(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event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   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event.preventDefault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   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const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id =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event.dataTransfer.getData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('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text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   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const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fila =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document.querySelector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(`[data-id='${id}']`);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   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const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destino =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event.target.closest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('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tbody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');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   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if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(destino &amp;&amp; fila)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       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destino.appendChild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(fila);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});</a:t>
            </a:r>
          </a:p>
        </p:txBody>
      </p:sp>
      <p:sp>
        <p:nvSpPr>
          <p:cNvPr id="7" name="Google Shape;187;p11">
            <a:extLst>
              <a:ext uri="{FF2B5EF4-FFF2-40B4-BE49-F238E27FC236}">
                <a16:creationId xmlns:a16="http://schemas.microsoft.com/office/drawing/2014/main" id="{BFF55E25-5BE2-E34E-85F5-BC351508F8EF}"/>
              </a:ext>
            </a:extLst>
          </p:cNvPr>
          <p:cNvSpPr/>
          <p:nvPr/>
        </p:nvSpPr>
        <p:spPr>
          <a:xfrm>
            <a:off x="503237" y="378906"/>
            <a:ext cx="4518214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ARRASTRAR Y SOLTAR PARA MEJORAR LA INTERFAZ</a:t>
            </a:r>
            <a:endParaRPr sz="1000" dirty="0">
              <a:solidFill>
                <a:srgbClr val="A5A5A5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2730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74;p10">
            <a:extLst>
              <a:ext uri="{FF2B5EF4-FFF2-40B4-BE49-F238E27FC236}">
                <a16:creationId xmlns:a16="http://schemas.microsoft.com/office/drawing/2014/main" id="{DA807288-663E-0042-8DB5-18D72780309E}"/>
              </a:ext>
            </a:extLst>
          </p:cNvPr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75;p10">
            <a:extLst>
              <a:ext uri="{FF2B5EF4-FFF2-40B4-BE49-F238E27FC236}">
                <a16:creationId xmlns:a16="http://schemas.microsoft.com/office/drawing/2014/main" id="{5C5E4CCC-E58A-5249-BE46-CED5ACDC7023}"/>
              </a:ext>
            </a:extLst>
          </p:cNvPr>
          <p:cNvSpPr txBox="1"/>
          <p:nvPr/>
        </p:nvSpPr>
        <p:spPr>
          <a:xfrm>
            <a:off x="1008063" y="3169972"/>
            <a:ext cx="5993558" cy="99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dirty="0">
                <a:solidFill>
                  <a:schemeClr val="lt1"/>
                </a:solidFill>
                <a:latin typeface="Graphik Regular" panose="020B0503030202060203" pitchFamily="34" charset="77"/>
              </a:rPr>
              <a:t>IMPLEMENTANDO ROUTING EN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b="1" dirty="0">
                <a:solidFill>
                  <a:schemeClr val="lt1"/>
                </a:solidFill>
                <a:latin typeface="Graphik Bold" panose="020B0503030202060203" pitchFamily="34" charset="77"/>
              </a:rPr>
              <a:t>EL SERVIDOR CON PHP Y EN EL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 b="1" dirty="0">
                <a:solidFill>
                  <a:schemeClr val="lt1"/>
                </a:solidFill>
                <a:latin typeface="Graphik Bold" panose="020B0503030202060203" pitchFamily="34" charset="77"/>
              </a:rPr>
              <a:t>CLIENTE CON JAVASCRIPT</a:t>
            </a:r>
            <a:endParaRPr sz="1400" b="1" dirty="0">
              <a:solidFill>
                <a:schemeClr val="lt1"/>
              </a:solidFill>
              <a:latin typeface="Graphik Bold" panose="020B0503030202060203" pitchFamily="34" charset="77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76;p10">
            <a:extLst>
              <a:ext uri="{FF2B5EF4-FFF2-40B4-BE49-F238E27FC236}">
                <a16:creationId xmlns:a16="http://schemas.microsoft.com/office/drawing/2014/main" id="{E4B5D658-2321-C64A-B0C4-61B3F32D11E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8063" y="2869612"/>
            <a:ext cx="195423" cy="20125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2217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5;p4">
            <a:extLst>
              <a:ext uri="{FF2B5EF4-FFF2-40B4-BE49-F238E27FC236}">
                <a16:creationId xmlns:a16="http://schemas.microsoft.com/office/drawing/2014/main" id="{175EBC5C-AAE8-AF4E-84FD-9EB464858AC4}"/>
              </a:ext>
            </a:extLst>
          </p:cNvPr>
          <p:cNvSpPr/>
          <p:nvPr/>
        </p:nvSpPr>
        <p:spPr>
          <a:xfrm>
            <a:off x="0" y="1"/>
            <a:ext cx="9144000" cy="5715000"/>
          </a:xfrm>
          <a:prstGeom prst="rect">
            <a:avLst/>
          </a:prstGeom>
          <a:solidFill>
            <a:srgbClr val="ED43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oogle Shape;106;p4">
            <a:extLst>
              <a:ext uri="{FF2B5EF4-FFF2-40B4-BE49-F238E27FC236}">
                <a16:creationId xmlns:a16="http://schemas.microsoft.com/office/drawing/2014/main" id="{C060BBB5-C9C8-4340-A640-4F6CD93FE45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946969"/>
            <a:ext cx="2072213" cy="389806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07;p4">
            <a:extLst>
              <a:ext uri="{FF2B5EF4-FFF2-40B4-BE49-F238E27FC236}">
                <a16:creationId xmlns:a16="http://schemas.microsoft.com/office/drawing/2014/main" id="{C1A51318-7A91-3E49-9246-B34A8899C449}"/>
              </a:ext>
            </a:extLst>
          </p:cNvPr>
          <p:cNvSpPr/>
          <p:nvPr/>
        </p:nvSpPr>
        <p:spPr>
          <a:xfrm>
            <a:off x="149817" y="3724759"/>
            <a:ext cx="1037633" cy="1069383"/>
          </a:xfrm>
          <a:prstGeom prst="rect">
            <a:avLst/>
          </a:prstGeom>
          <a:solidFill>
            <a:srgbClr val="ED434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08;p4">
            <a:extLst>
              <a:ext uri="{FF2B5EF4-FFF2-40B4-BE49-F238E27FC236}">
                <a16:creationId xmlns:a16="http://schemas.microsoft.com/office/drawing/2014/main" id="{4F3752FA-E9C4-5E4E-AEAF-5A1222B9C002}"/>
              </a:ext>
            </a:extLst>
          </p:cNvPr>
          <p:cNvSpPr txBox="1"/>
          <p:nvPr/>
        </p:nvSpPr>
        <p:spPr>
          <a:xfrm>
            <a:off x="2519363" y="2540738"/>
            <a:ext cx="4581728" cy="81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300" dirty="0">
                <a:solidFill>
                  <a:schemeClr val="lt1"/>
                </a:solidFill>
                <a:latin typeface="Graphik Regular" panose="020B0503030202060203" pitchFamily="34" charset="77"/>
                <a:sym typeface="Arial"/>
              </a:rPr>
              <a:t>INTRODUCCIÓN</a:t>
            </a:r>
            <a:endParaRPr dirty="0">
              <a:latin typeface="Graphik Regular" panose="020B0503030202060203" pitchFamily="34" charset="77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3300" b="1" dirty="0">
                <a:solidFill>
                  <a:schemeClr val="lt1"/>
                </a:solidFill>
                <a:latin typeface="Graphik Bold" panose="020B0503030202060203" pitchFamily="34" charset="77"/>
                <a:sym typeface="Arial"/>
              </a:rPr>
              <a:t>DE LA SESIÓN</a:t>
            </a:r>
            <a:endParaRPr b="1" dirty="0">
              <a:latin typeface="Graphik Bold" panose="020B0503030202060203" pitchFamily="34" charset="77"/>
            </a:endParaRPr>
          </a:p>
        </p:txBody>
      </p:sp>
      <p:pic>
        <p:nvPicPr>
          <p:cNvPr id="6" name="Google Shape;109;p4">
            <a:extLst>
              <a:ext uri="{FF2B5EF4-FFF2-40B4-BE49-F238E27FC236}">
                <a16:creationId xmlns:a16="http://schemas.microsoft.com/office/drawing/2014/main" id="{9D1D9ABE-86C6-8044-AEC8-BF25FABF7846}"/>
              </a:ext>
            </a:extLst>
          </p:cNvPr>
          <p:cNvPicPr preferRelativeResize="0"/>
          <p:nvPr/>
        </p:nvPicPr>
        <p:blipFill rotWithShape="1">
          <a:blip r:embed="rId3">
            <a:alphaModFix amt="16000"/>
          </a:blip>
          <a:srcRect/>
          <a:stretch/>
        </p:blipFill>
        <p:spPr>
          <a:xfrm>
            <a:off x="334433" y="3817749"/>
            <a:ext cx="809264" cy="809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10;p4">
            <a:extLst>
              <a:ext uri="{FF2B5EF4-FFF2-40B4-BE49-F238E27FC236}">
                <a16:creationId xmlns:a16="http://schemas.microsoft.com/office/drawing/2014/main" id="{5DD9591D-20A6-734B-B19F-9EEA52E2B54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28619" y="2194222"/>
            <a:ext cx="202176" cy="2082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8502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68;p77">
            <a:extLst>
              <a:ext uri="{FF2B5EF4-FFF2-40B4-BE49-F238E27FC236}">
                <a16:creationId xmlns:a16="http://schemas.microsoft.com/office/drawing/2014/main" id="{D1265634-D9F0-8C4A-9629-1971E1C4B130}"/>
              </a:ext>
            </a:extLst>
          </p:cNvPr>
          <p:cNvSpPr txBox="1"/>
          <p:nvPr/>
        </p:nvSpPr>
        <p:spPr>
          <a:xfrm>
            <a:off x="507356" y="916931"/>
            <a:ext cx="7507225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Calibri"/>
              <a:buNone/>
              <a:tabLst/>
              <a:defRPr/>
            </a:pPr>
            <a:r>
              <a:rPr kumimoji="0" lang="es-P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IMPLEMENTACIÓN SIMPLE DE ROUTING EN PHP, EN UN ARCHIVO INDEX.PHP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Google Shape;1269;p77">
            <a:extLst>
              <a:ext uri="{FF2B5EF4-FFF2-40B4-BE49-F238E27FC236}">
                <a16:creationId xmlns:a16="http://schemas.microsoft.com/office/drawing/2014/main" id="{15CF0DB2-5E04-C944-9B11-1AE22B17A47B}"/>
              </a:ext>
            </a:extLst>
          </p:cNvPr>
          <p:cNvSpPr txBox="1"/>
          <p:nvPr/>
        </p:nvSpPr>
        <p:spPr>
          <a:xfrm>
            <a:off x="503238" y="1236663"/>
            <a:ext cx="7330368" cy="28622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indent="0"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// Obtener la ruta solicitada</a:t>
            </a:r>
          </a:p>
          <a:p>
            <a:pPr marL="0" indent="0"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$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request_uri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=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parse_url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($_SERVER['REQUEST_URI'], PHP_URL_PATH);</a:t>
            </a:r>
          </a:p>
          <a:p>
            <a:pPr marL="0" indent="0"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// Enrutamiento simple</a:t>
            </a:r>
          </a:p>
          <a:p>
            <a:pPr marL="0" indent="0"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switch ($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request_uri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) {</a:t>
            </a:r>
          </a:p>
          <a:p>
            <a:pPr marL="0" indent="0"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case '/':</a:t>
            </a:r>
          </a:p>
          <a:p>
            <a:pPr marL="0" indent="0"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    echo 'Página de inicio';</a:t>
            </a:r>
          </a:p>
          <a:p>
            <a:pPr marL="0" indent="0"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    break;</a:t>
            </a:r>
          </a:p>
          <a:p>
            <a:pPr marL="0" indent="0"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case '/saludo':</a:t>
            </a:r>
          </a:p>
          <a:p>
            <a:pPr marL="0" indent="0"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    echo 'Hola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routing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';</a:t>
            </a:r>
          </a:p>
          <a:p>
            <a:pPr marL="0" indent="0"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    break;</a:t>
            </a:r>
          </a:p>
          <a:p>
            <a:pPr marL="0" indent="0"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default:</a:t>
            </a:r>
          </a:p>
          <a:p>
            <a:pPr marL="0" indent="0"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   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http_response_code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(404);</a:t>
            </a:r>
          </a:p>
          <a:p>
            <a:pPr marL="0" indent="0"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    echo 'Página no encontrada';</a:t>
            </a:r>
          </a:p>
          <a:p>
            <a:pPr marL="0" indent="0"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    break;</a:t>
            </a:r>
          </a:p>
          <a:p>
            <a:pPr marL="0" indent="0"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}</a:t>
            </a:r>
          </a:p>
        </p:txBody>
      </p:sp>
      <p:sp>
        <p:nvSpPr>
          <p:cNvPr id="7" name="Google Shape;187;p11">
            <a:extLst>
              <a:ext uri="{FF2B5EF4-FFF2-40B4-BE49-F238E27FC236}">
                <a16:creationId xmlns:a16="http://schemas.microsoft.com/office/drawing/2014/main" id="{0428DF7C-3259-9B45-A24B-5711A7AEDFC6}"/>
              </a:ext>
            </a:extLst>
          </p:cNvPr>
          <p:cNvSpPr/>
          <p:nvPr/>
        </p:nvSpPr>
        <p:spPr>
          <a:xfrm>
            <a:off x="503236" y="386363"/>
            <a:ext cx="7330367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IMPLEMENTANDO ROUTING EN EL SERVIDOR CON PHP Y EN EL CLIENTE CON JAVASCRIPT</a:t>
            </a:r>
            <a:endParaRPr sz="1000" dirty="0">
              <a:solidFill>
                <a:srgbClr val="A5A5A5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5485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68;p77">
            <a:extLst>
              <a:ext uri="{FF2B5EF4-FFF2-40B4-BE49-F238E27FC236}">
                <a16:creationId xmlns:a16="http://schemas.microsoft.com/office/drawing/2014/main" id="{4BB220F4-59DE-DB41-8002-8A98702298B9}"/>
              </a:ext>
            </a:extLst>
          </p:cNvPr>
          <p:cNvSpPr txBox="1"/>
          <p:nvPr/>
        </p:nvSpPr>
        <p:spPr>
          <a:xfrm>
            <a:off x="507356" y="916931"/>
            <a:ext cx="7507225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Calibri"/>
              <a:buNone/>
              <a:tabLst/>
              <a:defRPr/>
            </a:pPr>
            <a:r>
              <a:rPr kumimoji="0" lang="es-P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ENRUTAMIENTO SIMPLE JAVASCRIPT – HTML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Google Shape;1269;p77">
            <a:extLst>
              <a:ext uri="{FF2B5EF4-FFF2-40B4-BE49-F238E27FC236}">
                <a16:creationId xmlns:a16="http://schemas.microsoft.com/office/drawing/2014/main" id="{F467C1E6-71A4-6341-9C26-9FB3CBCEFEA5}"/>
              </a:ext>
            </a:extLst>
          </p:cNvPr>
          <p:cNvSpPr txBox="1"/>
          <p:nvPr/>
        </p:nvSpPr>
        <p:spPr>
          <a:xfrm>
            <a:off x="503238" y="1236663"/>
            <a:ext cx="7330368" cy="15696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indent="0"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&lt;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nav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&gt;</a:t>
            </a:r>
          </a:p>
          <a:p>
            <a:pPr marL="0" indent="0"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    &lt;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ul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&gt;</a:t>
            </a:r>
          </a:p>
          <a:p>
            <a:pPr marL="0" indent="0"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        &lt;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li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&gt;&lt;a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href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="/" id="inicio"&gt;Inicio&lt;/a&gt;&lt;/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li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&gt;</a:t>
            </a:r>
          </a:p>
          <a:p>
            <a:pPr marL="0" indent="0"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        &lt;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li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&gt;&lt;a 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href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="/saludo" id="saludo"&gt;Saludo&lt;/a&gt;&lt;/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li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&gt;</a:t>
            </a:r>
          </a:p>
          <a:p>
            <a:pPr marL="0" indent="0"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    &lt;/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ul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&gt;</a:t>
            </a:r>
          </a:p>
          <a:p>
            <a:pPr marL="0" indent="0"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&lt;/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nav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&gt;</a:t>
            </a:r>
          </a:p>
          <a:p>
            <a:pPr marL="0" indent="0">
              <a:buNone/>
            </a:pPr>
            <a:endParaRPr lang="es-ES_tradnl" sz="12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   &lt;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div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 id="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content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"&gt;&lt;/</a:t>
            </a:r>
            <a:r>
              <a:rPr lang="es-ES_tradnl" sz="1200" dirty="0" err="1">
                <a:solidFill>
                  <a:schemeClr val="dk1"/>
                </a:solidFill>
                <a:latin typeface="Calibri"/>
                <a:cs typeface="Calibri"/>
              </a:rPr>
              <a:t>div</a:t>
            </a:r>
            <a:r>
              <a:rPr lang="es-ES_tradnl" sz="1200" dirty="0">
                <a:solidFill>
                  <a:schemeClr val="dk1"/>
                </a:solidFill>
                <a:latin typeface="Calibri"/>
                <a:cs typeface="Calibri"/>
              </a:rPr>
              <a:t>&gt;</a:t>
            </a:r>
          </a:p>
        </p:txBody>
      </p:sp>
      <p:sp>
        <p:nvSpPr>
          <p:cNvPr id="7" name="Google Shape;187;p11">
            <a:extLst>
              <a:ext uri="{FF2B5EF4-FFF2-40B4-BE49-F238E27FC236}">
                <a16:creationId xmlns:a16="http://schemas.microsoft.com/office/drawing/2014/main" id="{9029E478-97E2-A147-BCB7-9830613840DC}"/>
              </a:ext>
            </a:extLst>
          </p:cNvPr>
          <p:cNvSpPr/>
          <p:nvPr/>
        </p:nvSpPr>
        <p:spPr>
          <a:xfrm>
            <a:off x="503236" y="386363"/>
            <a:ext cx="7330367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IMPLEMENTANDO ROUTING EN EL SERVIDOR CON PHP Y EN EL CLIENTE CON JAVASCRIPT</a:t>
            </a:r>
            <a:endParaRPr sz="1000" dirty="0">
              <a:solidFill>
                <a:srgbClr val="A5A5A5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5528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body" idx="4294967295"/>
          </p:nvPr>
        </p:nvSpPr>
        <p:spPr>
          <a:xfrm>
            <a:off x="9456601" y="1289575"/>
            <a:ext cx="73279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indent="0">
              <a:buNone/>
            </a:pPr>
            <a:r>
              <a:rPr lang="es-PE" sz="1000" dirty="0">
                <a:latin typeface="Consolas" panose="020B0609020204030204" pitchFamily="49" charset="0"/>
              </a:rPr>
              <a:t> </a:t>
            </a:r>
            <a:endParaRPr lang="es-PE" sz="10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  <p:sp>
        <p:nvSpPr>
          <p:cNvPr id="7" name="Google Shape;1268;p77">
            <a:extLst>
              <a:ext uri="{FF2B5EF4-FFF2-40B4-BE49-F238E27FC236}">
                <a16:creationId xmlns:a16="http://schemas.microsoft.com/office/drawing/2014/main" id="{92EFE928-6E1B-E847-BBEA-CC843ED7B942}"/>
              </a:ext>
            </a:extLst>
          </p:cNvPr>
          <p:cNvSpPr txBox="1"/>
          <p:nvPr/>
        </p:nvSpPr>
        <p:spPr>
          <a:xfrm>
            <a:off x="507356" y="916931"/>
            <a:ext cx="7507225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Calibri"/>
              <a:buNone/>
              <a:tabLst/>
              <a:defRPr/>
            </a:pPr>
            <a:r>
              <a:rPr kumimoji="0" lang="es-P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ENRUTAMIENTO SIMPLE JAVASCRIPT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Google Shape;1269;p77">
            <a:extLst>
              <a:ext uri="{FF2B5EF4-FFF2-40B4-BE49-F238E27FC236}">
                <a16:creationId xmlns:a16="http://schemas.microsoft.com/office/drawing/2014/main" id="{1DCFA885-95C8-F44F-BF21-6557ECE33320}"/>
              </a:ext>
            </a:extLst>
          </p:cNvPr>
          <p:cNvSpPr txBox="1"/>
          <p:nvPr/>
        </p:nvSpPr>
        <p:spPr>
          <a:xfrm>
            <a:off x="503238" y="1236663"/>
            <a:ext cx="7330368" cy="397027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indent="0">
              <a:buNone/>
            </a:pPr>
            <a:r>
              <a:rPr lang="es-PE" sz="1200" dirty="0">
                <a:solidFill>
                  <a:schemeClr val="dk1"/>
                </a:solidFill>
                <a:latin typeface="Calibri"/>
                <a:cs typeface="Calibri"/>
              </a:rPr>
              <a:t>function router() {// Función para manejar las rutas</a:t>
            </a:r>
          </a:p>
          <a:p>
            <a:pPr marL="0" indent="0">
              <a:buNone/>
            </a:pPr>
            <a:r>
              <a:rPr lang="es-PE" sz="1200" dirty="0">
                <a:solidFill>
                  <a:schemeClr val="dk1"/>
                </a:solidFill>
                <a:latin typeface="Calibri"/>
                <a:cs typeface="Calibri"/>
              </a:rPr>
              <a:t>            const routes = {</a:t>
            </a:r>
          </a:p>
          <a:p>
            <a:pPr marL="0" indent="0">
              <a:buNone/>
            </a:pPr>
            <a:r>
              <a:rPr lang="es-PE" sz="1200" dirty="0">
                <a:solidFill>
                  <a:schemeClr val="dk1"/>
                </a:solidFill>
                <a:latin typeface="Calibri"/>
                <a:cs typeface="Calibri"/>
              </a:rPr>
              <a:t>                '/': 'Página de inicio',</a:t>
            </a:r>
          </a:p>
          <a:p>
            <a:pPr marL="0" indent="0">
              <a:buNone/>
            </a:pPr>
            <a:r>
              <a:rPr lang="es-PE" sz="1200" dirty="0">
                <a:solidFill>
                  <a:schemeClr val="dk1"/>
                </a:solidFill>
                <a:latin typeface="Calibri"/>
                <a:cs typeface="Calibri"/>
              </a:rPr>
              <a:t>                '/saludo': 'Hola routing',</a:t>
            </a:r>
          </a:p>
          <a:p>
            <a:pPr marL="0" indent="0">
              <a:buNone/>
            </a:pPr>
            <a:r>
              <a:rPr lang="es-PE" sz="1200" dirty="0">
                <a:solidFill>
                  <a:schemeClr val="dk1"/>
                </a:solidFill>
                <a:latin typeface="Calibri"/>
                <a:cs typeface="Calibri"/>
              </a:rPr>
              <a:t>            };</a:t>
            </a:r>
          </a:p>
          <a:p>
            <a:pPr marL="0" indent="0">
              <a:buNone/>
            </a:pPr>
            <a:r>
              <a:rPr lang="es-PE" sz="1200" dirty="0">
                <a:solidFill>
                  <a:schemeClr val="dk1"/>
                </a:solidFill>
                <a:latin typeface="Calibri"/>
                <a:cs typeface="Calibri"/>
              </a:rPr>
              <a:t>            const contentDiv = document.getElementById('content');</a:t>
            </a:r>
          </a:p>
          <a:p>
            <a:pPr marL="0" indent="0">
              <a:buNone/>
            </a:pPr>
            <a:r>
              <a:rPr lang="es-PE" sz="1200" dirty="0">
                <a:solidFill>
                  <a:schemeClr val="dk1"/>
                </a:solidFill>
                <a:latin typeface="Calibri"/>
                <a:cs typeface="Calibri"/>
              </a:rPr>
              <a:t>            const path = window.location.pathname;</a:t>
            </a:r>
          </a:p>
          <a:p>
            <a:pPr marL="0" indent="0">
              <a:buNone/>
            </a:pPr>
            <a:r>
              <a:rPr lang="es-PE" sz="1200" dirty="0">
                <a:solidFill>
                  <a:schemeClr val="dk1"/>
                </a:solidFill>
                <a:latin typeface="Calibri"/>
                <a:cs typeface="Calibri"/>
              </a:rPr>
              <a:t>            contentDiv.textContent = routes[path] || 'Página no encontrada';</a:t>
            </a:r>
          </a:p>
          <a:p>
            <a:pPr marL="0" indent="0">
              <a:buNone/>
            </a:pPr>
            <a:r>
              <a:rPr lang="es-PE" sz="1200" dirty="0">
                <a:solidFill>
                  <a:schemeClr val="dk1"/>
                </a:solidFill>
                <a:latin typeface="Calibri"/>
                <a:cs typeface="Calibri"/>
              </a:rPr>
              <a:t>        }</a:t>
            </a:r>
          </a:p>
          <a:p>
            <a:pPr marL="0" indent="0">
              <a:buNone/>
            </a:pPr>
            <a:r>
              <a:rPr lang="es-PE" sz="1200" dirty="0">
                <a:solidFill>
                  <a:schemeClr val="dk1"/>
                </a:solidFill>
                <a:latin typeface="Calibri"/>
                <a:cs typeface="Calibri"/>
              </a:rPr>
              <a:t>        document.querySelectorAll('a').forEach(anchor =&gt; {// Manejador de enlaces</a:t>
            </a:r>
          </a:p>
          <a:p>
            <a:pPr marL="0" indent="0">
              <a:buNone/>
            </a:pPr>
            <a:r>
              <a:rPr lang="es-PE" sz="1200" dirty="0">
                <a:solidFill>
                  <a:schemeClr val="dk1"/>
                </a:solidFill>
                <a:latin typeface="Calibri"/>
                <a:cs typeface="Calibri"/>
              </a:rPr>
              <a:t>            anchor.addEventListener('click', function(event) {</a:t>
            </a:r>
          </a:p>
          <a:p>
            <a:pPr marL="0" indent="0">
              <a:buNone/>
            </a:pPr>
            <a:r>
              <a:rPr lang="es-PE" sz="1200" dirty="0">
                <a:solidFill>
                  <a:schemeClr val="dk1"/>
                </a:solidFill>
                <a:latin typeface="Calibri"/>
                <a:cs typeface="Calibri"/>
              </a:rPr>
              <a:t>                event.preventDefault();</a:t>
            </a:r>
          </a:p>
          <a:p>
            <a:pPr marL="0" indent="0">
              <a:buNone/>
            </a:pPr>
            <a:r>
              <a:rPr lang="es-PE" sz="1200" dirty="0">
                <a:solidFill>
                  <a:schemeClr val="dk1"/>
                </a:solidFill>
                <a:latin typeface="Calibri"/>
                <a:cs typeface="Calibri"/>
              </a:rPr>
              <a:t>                const path = this.getAttribute('href');</a:t>
            </a:r>
          </a:p>
          <a:p>
            <a:pPr marL="0" indent="0">
              <a:buNone/>
            </a:pPr>
            <a:r>
              <a:rPr lang="es-PE" sz="1200" dirty="0">
                <a:solidFill>
                  <a:schemeClr val="dk1"/>
                </a:solidFill>
                <a:latin typeface="Calibri"/>
                <a:cs typeface="Calibri"/>
              </a:rPr>
              <a:t>                history.pushState({}, '', path);</a:t>
            </a:r>
          </a:p>
          <a:p>
            <a:pPr marL="0" indent="0">
              <a:buNone/>
            </a:pPr>
            <a:r>
              <a:rPr lang="es-PE" sz="1200" dirty="0">
                <a:solidFill>
                  <a:schemeClr val="dk1"/>
                </a:solidFill>
                <a:latin typeface="Calibri"/>
                <a:cs typeface="Calibri"/>
              </a:rPr>
              <a:t>                router();</a:t>
            </a:r>
          </a:p>
          <a:p>
            <a:pPr marL="0" indent="0">
              <a:buNone/>
            </a:pPr>
            <a:r>
              <a:rPr lang="es-PE" sz="1200" dirty="0">
                <a:solidFill>
                  <a:schemeClr val="dk1"/>
                </a:solidFill>
                <a:latin typeface="Calibri"/>
                <a:cs typeface="Calibri"/>
              </a:rPr>
              <a:t>            });</a:t>
            </a:r>
          </a:p>
          <a:p>
            <a:pPr marL="0" indent="0">
              <a:buNone/>
            </a:pPr>
            <a:r>
              <a:rPr lang="es-PE" sz="1200" dirty="0">
                <a:solidFill>
                  <a:schemeClr val="dk1"/>
                </a:solidFill>
                <a:latin typeface="Calibri"/>
                <a:cs typeface="Calibri"/>
              </a:rPr>
              <a:t>        });</a:t>
            </a:r>
          </a:p>
          <a:p>
            <a:pPr marL="0" indent="0">
              <a:buNone/>
            </a:pPr>
            <a:r>
              <a:rPr lang="es-PE" sz="1200" dirty="0">
                <a:solidFill>
                  <a:schemeClr val="dk1"/>
                </a:solidFill>
                <a:latin typeface="Calibri"/>
                <a:cs typeface="Calibri"/>
              </a:rPr>
              <a:t>        // Llamar al enrutador cuando se carga la página</a:t>
            </a:r>
          </a:p>
          <a:p>
            <a:pPr marL="0" indent="0">
              <a:buNone/>
            </a:pPr>
            <a:r>
              <a:rPr lang="es-PE" sz="1200" dirty="0">
                <a:solidFill>
                  <a:schemeClr val="dk1"/>
                </a:solidFill>
                <a:latin typeface="Calibri"/>
                <a:cs typeface="Calibri"/>
              </a:rPr>
              <a:t>        window.addEventListener('load', router);</a:t>
            </a:r>
          </a:p>
          <a:p>
            <a:pPr marL="0" indent="0">
              <a:buNone/>
            </a:pPr>
            <a:r>
              <a:rPr lang="es-PE" sz="1200" dirty="0">
                <a:solidFill>
                  <a:schemeClr val="dk1"/>
                </a:solidFill>
                <a:latin typeface="Calibri"/>
                <a:cs typeface="Calibri"/>
              </a:rPr>
              <a:t>        // Llamar al enrutador cuando se usa el botón de retroceso o avance del navegador</a:t>
            </a:r>
          </a:p>
          <a:p>
            <a:pPr marL="0" indent="0">
              <a:buNone/>
            </a:pPr>
            <a:r>
              <a:rPr lang="es-PE" sz="1200" dirty="0">
                <a:solidFill>
                  <a:schemeClr val="dk1"/>
                </a:solidFill>
                <a:latin typeface="Calibri"/>
                <a:cs typeface="Calibri"/>
              </a:rPr>
              <a:t>        window.addEventListener('popstate', router);</a:t>
            </a:r>
          </a:p>
        </p:txBody>
      </p:sp>
      <p:sp>
        <p:nvSpPr>
          <p:cNvPr id="9" name="Google Shape;187;p11">
            <a:extLst>
              <a:ext uri="{FF2B5EF4-FFF2-40B4-BE49-F238E27FC236}">
                <a16:creationId xmlns:a16="http://schemas.microsoft.com/office/drawing/2014/main" id="{CE2D1450-7697-3746-BEFF-71761324D80B}"/>
              </a:ext>
            </a:extLst>
          </p:cNvPr>
          <p:cNvSpPr/>
          <p:nvPr/>
        </p:nvSpPr>
        <p:spPr>
          <a:xfrm>
            <a:off x="503236" y="386363"/>
            <a:ext cx="7330367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IMPLEMENTANDO ROUTING EN EL SERVIDOR CON PHP Y EN EL CLIENTE CON JAVASCRIPT</a:t>
            </a:r>
            <a:endParaRPr sz="1000" dirty="0">
              <a:solidFill>
                <a:srgbClr val="A5A5A5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0859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43;p89">
            <a:extLst>
              <a:ext uri="{FF2B5EF4-FFF2-40B4-BE49-F238E27FC236}">
                <a16:creationId xmlns:a16="http://schemas.microsoft.com/office/drawing/2014/main" id="{A099C9FD-21B6-9677-0E94-44888021642A}"/>
              </a:ext>
            </a:extLst>
          </p:cNvPr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654E9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" name="Google Shape;1444;p89">
            <a:extLst>
              <a:ext uri="{FF2B5EF4-FFF2-40B4-BE49-F238E27FC236}">
                <a16:creationId xmlns:a16="http://schemas.microsoft.com/office/drawing/2014/main" id="{79F4F43B-CB04-CD6B-1475-C1A04A4A5E46}"/>
              </a:ext>
            </a:extLst>
          </p:cNvPr>
          <p:cNvGrpSpPr/>
          <p:nvPr/>
        </p:nvGrpSpPr>
        <p:grpSpPr>
          <a:xfrm>
            <a:off x="2506315" y="2194222"/>
            <a:ext cx="4581728" cy="1326557"/>
            <a:chOff x="2403187" y="2211377"/>
            <a:chExt cx="4581728" cy="1326557"/>
          </a:xfrm>
        </p:grpSpPr>
        <p:sp>
          <p:nvSpPr>
            <p:cNvPr id="9" name="Google Shape;1445;p89">
              <a:extLst>
                <a:ext uri="{FF2B5EF4-FFF2-40B4-BE49-F238E27FC236}">
                  <a16:creationId xmlns:a16="http://schemas.microsoft.com/office/drawing/2014/main" id="{4EAB506A-03AB-6762-AA3E-A6D3744346F1}"/>
                </a:ext>
              </a:extLst>
            </p:cNvPr>
            <p:cNvSpPr txBox="1"/>
            <p:nvPr/>
          </p:nvSpPr>
          <p:spPr>
            <a:xfrm>
              <a:off x="2403187" y="2540738"/>
              <a:ext cx="4581728" cy="9971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3600" dirty="0">
                  <a:solidFill>
                    <a:schemeClr val="lt1"/>
                  </a:solidFill>
                  <a:latin typeface="Graphik Regular" panose="020B0503030202060203" pitchFamily="34" charset="77"/>
                  <a:sym typeface="Arial"/>
                </a:rPr>
                <a:t>CONCLUSIONES</a:t>
              </a:r>
              <a:br>
                <a:rPr lang="es-PE" sz="3600" dirty="0">
                  <a:solidFill>
                    <a:schemeClr val="lt1"/>
                  </a:solidFill>
                  <a:latin typeface="Graphik Regular" panose="020B0503030202060203" pitchFamily="34" charset="77"/>
                  <a:sym typeface="Arial"/>
                </a:rPr>
              </a:br>
              <a:r>
                <a:rPr lang="es-PE" sz="3600" b="1" dirty="0">
                  <a:solidFill>
                    <a:schemeClr val="lt1"/>
                  </a:solidFill>
                  <a:latin typeface="Graphik Bold" panose="020B0503030202060203" pitchFamily="34" charset="77"/>
                  <a:sym typeface="Arial"/>
                </a:rPr>
                <a:t>MÁS REFERENCIAS</a:t>
              </a:r>
              <a:endParaRPr b="1" dirty="0">
                <a:latin typeface="Graphik Bold" panose="020B0503030202060203" pitchFamily="34" charset="77"/>
              </a:endParaRPr>
            </a:p>
          </p:txBody>
        </p:sp>
        <p:pic>
          <p:nvPicPr>
            <p:cNvPr id="10" name="Google Shape;1446;p89">
              <a:extLst>
                <a:ext uri="{FF2B5EF4-FFF2-40B4-BE49-F238E27FC236}">
                  <a16:creationId xmlns:a16="http://schemas.microsoft.com/office/drawing/2014/main" id="{3746DC88-5952-FF3C-F776-AC805746A5F7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425491" y="2211377"/>
              <a:ext cx="202176" cy="20821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" name="Google Shape;1447;p89">
            <a:extLst>
              <a:ext uri="{FF2B5EF4-FFF2-40B4-BE49-F238E27FC236}">
                <a16:creationId xmlns:a16="http://schemas.microsoft.com/office/drawing/2014/main" id="{01722DDA-648C-277A-7FC1-0C626DCD2ED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53" y="946969"/>
            <a:ext cx="2072214" cy="38980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9817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53;p90">
            <a:extLst>
              <a:ext uri="{FF2B5EF4-FFF2-40B4-BE49-F238E27FC236}">
                <a16:creationId xmlns:a16="http://schemas.microsoft.com/office/drawing/2014/main" id="{253D599F-59B7-0B48-8D8E-3AB65FEC73D7}"/>
              </a:ext>
            </a:extLst>
          </p:cNvPr>
          <p:cNvSpPr/>
          <p:nvPr/>
        </p:nvSpPr>
        <p:spPr>
          <a:xfrm>
            <a:off x="301556" y="5321030"/>
            <a:ext cx="8453337" cy="2918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454;p90">
            <a:extLst>
              <a:ext uri="{FF2B5EF4-FFF2-40B4-BE49-F238E27FC236}">
                <a16:creationId xmlns:a16="http://schemas.microsoft.com/office/drawing/2014/main" id="{3D79C4C3-27BA-5A41-887B-642D0E3D046F}"/>
              </a:ext>
            </a:extLst>
          </p:cNvPr>
          <p:cNvSpPr txBox="1"/>
          <p:nvPr/>
        </p:nvSpPr>
        <p:spPr>
          <a:xfrm>
            <a:off x="1279545" y="912813"/>
            <a:ext cx="5260151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fontAlgn="auto">
              <a:lnSpc>
                <a:spcPct val="100000"/>
              </a:lnSpc>
              <a:buClrTx/>
              <a:buSzTx/>
              <a:tabLst/>
              <a:defRPr/>
            </a:pPr>
            <a:r>
              <a:rPr lang="es-PE" sz="1400" dirty="0">
                <a:latin typeface="Calibri"/>
                <a:cs typeface="Calibri"/>
              </a:rPr>
              <a:t>El procedimiento de subir archivos de imagen involucra la construcción del código en el lado del cliente y en el lado del servidor.</a:t>
            </a:r>
          </a:p>
          <a:p>
            <a:pPr fontAlgn="auto">
              <a:lnSpc>
                <a:spcPct val="100000"/>
              </a:lnSpc>
              <a:buClrTx/>
              <a:buSzTx/>
              <a:tabLst/>
              <a:defRPr/>
            </a:pPr>
            <a:endParaRPr lang="es-PE" sz="1400" dirty="0">
              <a:latin typeface="Calibri"/>
              <a:cs typeface="Calibri"/>
            </a:endParaRPr>
          </a:p>
          <a:p>
            <a:pPr fontAlgn="auto">
              <a:lnSpc>
                <a:spcPct val="100000"/>
              </a:lnSpc>
              <a:buClrTx/>
              <a:buSzTx/>
              <a:tabLst/>
              <a:defRPr/>
            </a:pPr>
            <a:r>
              <a:rPr lang="es-PE" sz="1400" dirty="0">
                <a:latin typeface="Calibri"/>
                <a:cs typeface="Calibri"/>
              </a:rPr>
              <a:t>Algunos procedimientos, como el envío de correo, implican la llamada a ciertas librerías php.</a:t>
            </a:r>
          </a:p>
          <a:p>
            <a:pPr fontAlgn="auto">
              <a:lnSpc>
                <a:spcPct val="100000"/>
              </a:lnSpc>
              <a:buClrTx/>
              <a:buSzTx/>
              <a:tabLst/>
              <a:defRPr/>
            </a:pPr>
            <a:endParaRPr lang="es-PE" sz="1400" dirty="0">
              <a:latin typeface="Calibri"/>
              <a:cs typeface="Calibri"/>
            </a:endParaRPr>
          </a:p>
          <a:p>
            <a:pPr fontAlgn="auto">
              <a:lnSpc>
                <a:spcPct val="100000"/>
              </a:lnSpc>
              <a:buClrTx/>
              <a:buSzTx/>
              <a:tabLst/>
              <a:defRPr/>
            </a:pPr>
            <a:r>
              <a:rPr lang="es-PE" sz="1400" dirty="0">
                <a:latin typeface="Calibri"/>
                <a:cs typeface="Calibri"/>
              </a:rPr>
              <a:t>Muchas interfaces se construyen con procedimientos intuitivos como el de arrastrar y soltar, más allá de los procedimientos tradicionales.</a:t>
            </a:r>
          </a:p>
          <a:p>
            <a:pPr fontAlgn="auto">
              <a:lnSpc>
                <a:spcPct val="100000"/>
              </a:lnSpc>
              <a:buClrTx/>
              <a:buSzTx/>
              <a:tabLst/>
              <a:defRPr/>
            </a:pPr>
            <a:endParaRPr lang="es-PE" sz="1400" dirty="0">
              <a:latin typeface="Calibri"/>
              <a:cs typeface="Calibri"/>
            </a:endParaRPr>
          </a:p>
          <a:p>
            <a:pPr fontAlgn="auto">
              <a:lnSpc>
                <a:spcPct val="100000"/>
              </a:lnSpc>
              <a:buClrTx/>
              <a:buSzTx/>
              <a:tabLst/>
              <a:defRPr/>
            </a:pPr>
            <a:r>
              <a:rPr lang="es-PE" sz="1400" dirty="0">
                <a:latin typeface="Calibri"/>
                <a:cs typeface="Calibri"/>
              </a:rPr>
              <a:t>El routing (tanto en el lado del servidor como en el lado del cliente) protege el contenido del archivo, pero además proporciona rutas amigables en la aplicación.</a:t>
            </a:r>
          </a:p>
        </p:txBody>
      </p:sp>
      <p:pic>
        <p:nvPicPr>
          <p:cNvPr id="10" name="Google Shape;1455;p90">
            <a:extLst>
              <a:ext uri="{FF2B5EF4-FFF2-40B4-BE49-F238E27FC236}">
                <a16:creationId xmlns:a16="http://schemas.microsoft.com/office/drawing/2014/main" id="{52B0F758-8FFB-9642-918B-D0EB631E0B3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1260" y="954885"/>
            <a:ext cx="114138" cy="117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456;p90">
            <a:extLst>
              <a:ext uri="{FF2B5EF4-FFF2-40B4-BE49-F238E27FC236}">
                <a16:creationId xmlns:a16="http://schemas.microsoft.com/office/drawing/2014/main" id="{FF4CC474-86C2-E540-B707-CB472F78C76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1260" y="2239910"/>
            <a:ext cx="114138" cy="11754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457;p90">
            <a:extLst>
              <a:ext uri="{FF2B5EF4-FFF2-40B4-BE49-F238E27FC236}">
                <a16:creationId xmlns:a16="http://schemas.microsoft.com/office/drawing/2014/main" id="{C7B872C8-32D4-6C40-A65B-D9E4ACDECE31}"/>
              </a:ext>
            </a:extLst>
          </p:cNvPr>
          <p:cNvSpPr/>
          <p:nvPr/>
        </p:nvSpPr>
        <p:spPr>
          <a:xfrm>
            <a:off x="8133347" y="163629"/>
            <a:ext cx="808522" cy="7547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458;p90">
            <a:extLst>
              <a:ext uri="{FF2B5EF4-FFF2-40B4-BE49-F238E27FC236}">
                <a16:creationId xmlns:a16="http://schemas.microsoft.com/office/drawing/2014/main" id="{AD3455DF-976F-954D-8BED-0E4896CAB397}"/>
              </a:ext>
            </a:extLst>
          </p:cNvPr>
          <p:cNvPicPr preferRelativeResize="0"/>
          <p:nvPr/>
        </p:nvPicPr>
        <p:blipFill rotWithShape="1">
          <a:blip r:embed="rId5">
            <a:alphaModFix amt="42000"/>
          </a:blip>
          <a:srcRect/>
          <a:stretch/>
        </p:blipFill>
        <p:spPr>
          <a:xfrm>
            <a:off x="6984999" y="3048772"/>
            <a:ext cx="1690689" cy="218521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59;p90">
            <a:extLst>
              <a:ext uri="{FF2B5EF4-FFF2-40B4-BE49-F238E27FC236}">
                <a16:creationId xmlns:a16="http://schemas.microsoft.com/office/drawing/2014/main" id="{77D616CE-5B42-6E46-993A-7F8820E6C54E}"/>
              </a:ext>
            </a:extLst>
          </p:cNvPr>
          <p:cNvSpPr/>
          <p:nvPr/>
        </p:nvSpPr>
        <p:spPr>
          <a:xfrm>
            <a:off x="503238" y="376836"/>
            <a:ext cx="243046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CONCLUSIONES </a:t>
            </a:r>
            <a:endParaRPr dirty="0"/>
          </a:p>
        </p:txBody>
      </p:sp>
      <p:pic>
        <p:nvPicPr>
          <p:cNvPr id="15" name="Google Shape;1456;p90">
            <a:extLst>
              <a:ext uri="{FF2B5EF4-FFF2-40B4-BE49-F238E27FC236}">
                <a16:creationId xmlns:a16="http://schemas.microsoft.com/office/drawing/2014/main" id="{98D5A499-C46B-4543-9E29-022EC776BA0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1260" y="1613835"/>
            <a:ext cx="114138" cy="117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456;p90">
            <a:extLst>
              <a:ext uri="{FF2B5EF4-FFF2-40B4-BE49-F238E27FC236}">
                <a16:creationId xmlns:a16="http://schemas.microsoft.com/office/drawing/2014/main" id="{A87932C5-E2EE-4345-BCDC-10F59ED231C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1260" y="2886580"/>
            <a:ext cx="114138" cy="11754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1544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84;p93">
            <a:extLst>
              <a:ext uri="{FF2B5EF4-FFF2-40B4-BE49-F238E27FC236}">
                <a16:creationId xmlns:a16="http://schemas.microsoft.com/office/drawing/2014/main" id="{B91271E2-BFDE-DB46-8103-B7AF718296B9}"/>
              </a:ext>
            </a:extLst>
          </p:cNvPr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oogle Shape;1485;p93">
            <a:extLst>
              <a:ext uri="{FF2B5EF4-FFF2-40B4-BE49-F238E27FC236}">
                <a16:creationId xmlns:a16="http://schemas.microsoft.com/office/drawing/2014/main" id="{9BA52312-05EE-244F-9ECB-DA48F48D2FF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24199" y="2666298"/>
            <a:ext cx="1295601" cy="3868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906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6;p5">
            <a:extLst>
              <a:ext uri="{FF2B5EF4-FFF2-40B4-BE49-F238E27FC236}">
                <a16:creationId xmlns:a16="http://schemas.microsoft.com/office/drawing/2014/main" id="{0B519E7A-777B-A947-84A2-6E21A58D2121}"/>
              </a:ext>
            </a:extLst>
          </p:cNvPr>
          <p:cNvSpPr/>
          <p:nvPr/>
        </p:nvSpPr>
        <p:spPr>
          <a:xfrm>
            <a:off x="6918960" y="5364480"/>
            <a:ext cx="2133600" cy="2244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17;p5">
            <a:extLst>
              <a:ext uri="{FF2B5EF4-FFF2-40B4-BE49-F238E27FC236}">
                <a16:creationId xmlns:a16="http://schemas.microsoft.com/office/drawing/2014/main" id="{A33F1253-9697-F940-A8E7-6EDA50E0736B}"/>
              </a:ext>
            </a:extLst>
          </p:cNvPr>
          <p:cNvSpPr txBox="1"/>
          <p:nvPr/>
        </p:nvSpPr>
        <p:spPr>
          <a:xfrm>
            <a:off x="1282297" y="918372"/>
            <a:ext cx="5704363" cy="3884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600"/>
              <a:buNone/>
              <a:tabLst/>
              <a:defRPr/>
            </a:pPr>
            <a:r>
              <a:rPr lang="es-PE" sz="1400" dirty="0">
                <a:latin typeface="Calibri"/>
                <a:cs typeface="Calibri"/>
              </a:rPr>
              <a:t>Es importante implementar ciertas funcionalidades que se presentan en muchas aplicaciones web como subir archivos de imagen, enviar correos, arrastrar y soltar.</a:t>
            </a:r>
          </a:p>
          <a:p>
            <a:pPr marL="0" marR="0" lvl="0" indent="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600"/>
              <a:buNone/>
              <a:tabLst/>
              <a:defRPr/>
            </a:pPr>
            <a:endParaRPr lang="es-PE" sz="1400" dirty="0">
              <a:latin typeface="Calibri"/>
              <a:cs typeface="Calibri"/>
            </a:endParaRPr>
          </a:p>
          <a:p>
            <a:pPr marL="0" marR="0" lvl="0" indent="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600"/>
              <a:buNone/>
              <a:tabLst/>
              <a:defRPr/>
            </a:pPr>
            <a:r>
              <a:rPr lang="es-PE" sz="1400" dirty="0">
                <a:latin typeface="Calibri"/>
                <a:cs typeface="Calibri"/>
              </a:rPr>
              <a:t>También se aplican para ocultar la extensión de los archivos php o para implementar rutas amigables para la navegación se implementa routing.</a:t>
            </a:r>
          </a:p>
          <a:p>
            <a:pPr marL="0" marR="0" lvl="0" indent="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600"/>
              <a:buNone/>
              <a:tabLst/>
              <a:defRPr/>
            </a:pPr>
            <a:endParaRPr lang="es-PE" sz="1400" dirty="0">
              <a:latin typeface="Calibri"/>
              <a:cs typeface="Calibri"/>
            </a:endParaRPr>
          </a:p>
          <a:p>
            <a:pPr marL="11725" marR="0" lvl="0" indent="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600"/>
              <a:buNone/>
              <a:tabLst/>
              <a:defRPr/>
            </a:pPr>
            <a:r>
              <a:rPr lang="es-PE" sz="1400" dirty="0">
                <a:latin typeface="Calibri"/>
                <a:cs typeface="Calibri"/>
                <a:sym typeface="Calibri"/>
              </a:rPr>
              <a:t>En esta sesión:</a:t>
            </a:r>
          </a:p>
          <a:p>
            <a:pPr marL="177800" indent="-177800" fontAlgn="auto">
              <a:spcBef>
                <a:spcPts val="0"/>
              </a:spcBef>
              <a:buClr>
                <a:srgbClr val="EE4639"/>
              </a:buClr>
              <a:buSzPts val="1400"/>
              <a:buFont typeface="Arial" panose="020B0604020202020204" pitchFamily="34" charset="0"/>
              <a:buChar char="•"/>
              <a:defRPr/>
            </a:pPr>
            <a:r>
              <a:rPr lang="es-PE" sz="1400" dirty="0">
                <a:latin typeface="Calibri"/>
                <a:cs typeface="Calibri"/>
                <a:sym typeface="Calibri"/>
              </a:rPr>
              <a:t>Aprenderás a implementar el procedimiento de subir archivos de imagen.</a:t>
            </a:r>
          </a:p>
          <a:p>
            <a:pPr marL="177800" indent="-177800" fontAlgn="auto">
              <a:spcBef>
                <a:spcPts val="0"/>
              </a:spcBef>
              <a:buClr>
                <a:srgbClr val="EE4639"/>
              </a:buClr>
              <a:buSzPts val="1400"/>
              <a:buFont typeface="Arial" panose="020B0604020202020204" pitchFamily="34" charset="0"/>
              <a:buChar char="•"/>
              <a:defRPr/>
            </a:pPr>
            <a:endParaRPr lang="es-PE" sz="1400" dirty="0">
              <a:latin typeface="Calibri"/>
              <a:cs typeface="Calibri"/>
              <a:sym typeface="Calibri"/>
            </a:endParaRPr>
          </a:p>
          <a:p>
            <a:pPr marL="177800" indent="-177800" fontAlgn="auto">
              <a:spcBef>
                <a:spcPts val="0"/>
              </a:spcBef>
              <a:buClr>
                <a:srgbClr val="EE4639"/>
              </a:buClr>
              <a:buSzPts val="1400"/>
              <a:buFont typeface="Arial" panose="020B0604020202020204" pitchFamily="34" charset="0"/>
              <a:buChar char="•"/>
              <a:defRPr/>
            </a:pPr>
            <a:r>
              <a:rPr lang="es-PE" sz="1400" dirty="0">
                <a:latin typeface="Calibri"/>
                <a:cs typeface="Calibri"/>
                <a:sym typeface="Calibri"/>
              </a:rPr>
              <a:t>Aplicarás el procedimiento de enviar correos desde el servidor empleando php, con datos que se envíen desde un cliente JavaScript.</a:t>
            </a:r>
          </a:p>
          <a:p>
            <a:pPr marL="177800" indent="-177800" fontAlgn="auto">
              <a:spcBef>
                <a:spcPts val="0"/>
              </a:spcBef>
              <a:buClr>
                <a:srgbClr val="EE4639"/>
              </a:buClr>
              <a:buSzPts val="1400"/>
              <a:buFont typeface="Arial" panose="020B0604020202020204" pitchFamily="34" charset="0"/>
              <a:buChar char="•"/>
              <a:defRPr/>
            </a:pPr>
            <a:endParaRPr lang="es-PE" sz="1400" dirty="0">
              <a:latin typeface="Calibri"/>
              <a:cs typeface="Calibri"/>
              <a:sym typeface="Calibri"/>
            </a:endParaRPr>
          </a:p>
          <a:p>
            <a:pPr marL="177800" indent="-177800" fontAlgn="auto">
              <a:spcBef>
                <a:spcPts val="0"/>
              </a:spcBef>
              <a:buClr>
                <a:srgbClr val="EE4639"/>
              </a:buClr>
              <a:buSzPts val="1400"/>
              <a:buFont typeface="Arial" panose="020B0604020202020204" pitchFamily="34" charset="0"/>
              <a:buChar char="•"/>
              <a:defRPr/>
            </a:pPr>
            <a:r>
              <a:rPr lang="es-PE" sz="1400" dirty="0">
                <a:latin typeface="Calibri"/>
                <a:cs typeface="Calibri"/>
                <a:sym typeface="Calibri"/>
              </a:rPr>
              <a:t>Incluirás interfaces usando drag and drop.</a:t>
            </a:r>
          </a:p>
          <a:p>
            <a:pPr marL="177800" indent="-177800" fontAlgn="auto">
              <a:spcBef>
                <a:spcPts val="0"/>
              </a:spcBef>
              <a:buClr>
                <a:srgbClr val="EE4639"/>
              </a:buClr>
              <a:buSzPts val="1400"/>
              <a:buFont typeface="Arial" panose="020B0604020202020204" pitchFamily="34" charset="0"/>
              <a:buChar char="•"/>
              <a:defRPr/>
            </a:pPr>
            <a:endParaRPr lang="es-PE" sz="1400" dirty="0">
              <a:latin typeface="Calibri"/>
              <a:cs typeface="Calibri"/>
              <a:sym typeface="Calibri"/>
            </a:endParaRPr>
          </a:p>
          <a:p>
            <a:pPr marL="177800" indent="-177800" fontAlgn="auto">
              <a:spcBef>
                <a:spcPts val="0"/>
              </a:spcBef>
              <a:buClr>
                <a:srgbClr val="EE4639"/>
              </a:buClr>
              <a:buSzPts val="1400"/>
              <a:buFont typeface="Arial" panose="020B0604020202020204" pitchFamily="34" charset="0"/>
              <a:buChar char="•"/>
              <a:defRPr/>
            </a:pPr>
            <a:r>
              <a:rPr lang="es-PE" sz="1400" dirty="0">
                <a:latin typeface="Calibri"/>
                <a:cs typeface="Calibri"/>
                <a:sym typeface="Calibri"/>
              </a:rPr>
              <a:t>Aprenderás a implementar routing en los servicios web y en el cliente.</a:t>
            </a:r>
          </a:p>
          <a:p>
            <a:pPr marL="177800" marR="0" lvl="0" indent="-17780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Arial"/>
              <a:buChar char="•"/>
              <a:defRPr/>
            </a:pPr>
            <a:endParaRPr kumimoji="0" lang="es-PE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11725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600"/>
              <a:buNone/>
              <a:tabLst/>
              <a:defRPr/>
            </a:pPr>
            <a:endParaRPr lang="es-PE" sz="1400" dirty="0">
              <a:latin typeface="Calibri"/>
              <a:cs typeface="Calibri"/>
              <a:sym typeface="Calibri"/>
            </a:endParaRPr>
          </a:p>
        </p:txBody>
      </p:sp>
      <p:pic>
        <p:nvPicPr>
          <p:cNvPr id="7" name="Google Shape;118;p5">
            <a:extLst>
              <a:ext uri="{FF2B5EF4-FFF2-40B4-BE49-F238E27FC236}">
                <a16:creationId xmlns:a16="http://schemas.microsoft.com/office/drawing/2014/main" id="{4E28A738-7215-CB41-8577-52A7BE315EE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0839" y="954885"/>
            <a:ext cx="117851" cy="12136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20;p5">
            <a:extLst>
              <a:ext uri="{FF2B5EF4-FFF2-40B4-BE49-F238E27FC236}">
                <a16:creationId xmlns:a16="http://schemas.microsoft.com/office/drawing/2014/main" id="{608D236E-4368-264D-B098-A2F397BF98D8}"/>
              </a:ext>
            </a:extLst>
          </p:cNvPr>
          <p:cNvSpPr/>
          <p:nvPr/>
        </p:nvSpPr>
        <p:spPr>
          <a:xfrm>
            <a:off x="8133347" y="163629"/>
            <a:ext cx="808522" cy="7547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21;p5">
            <a:extLst>
              <a:ext uri="{FF2B5EF4-FFF2-40B4-BE49-F238E27FC236}">
                <a16:creationId xmlns:a16="http://schemas.microsoft.com/office/drawing/2014/main" id="{F28B30A9-2BD0-B548-9AB0-BD9F261E52E1}"/>
              </a:ext>
            </a:extLst>
          </p:cNvPr>
          <p:cNvPicPr preferRelativeResize="0"/>
          <p:nvPr/>
        </p:nvPicPr>
        <p:blipFill rotWithShape="1">
          <a:blip r:embed="rId3">
            <a:alphaModFix amt="42000"/>
          </a:blip>
          <a:srcRect/>
          <a:stretch/>
        </p:blipFill>
        <p:spPr>
          <a:xfrm>
            <a:off x="6986661" y="3052731"/>
            <a:ext cx="1689027" cy="2181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22;p5">
            <a:extLst>
              <a:ext uri="{FF2B5EF4-FFF2-40B4-BE49-F238E27FC236}">
                <a16:creationId xmlns:a16="http://schemas.microsoft.com/office/drawing/2014/main" id="{884E24C3-837E-CA4C-AE13-53EFB7AAEC7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0839" y="1832446"/>
            <a:ext cx="117851" cy="12136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3;p5">
            <a:extLst>
              <a:ext uri="{FF2B5EF4-FFF2-40B4-BE49-F238E27FC236}">
                <a16:creationId xmlns:a16="http://schemas.microsoft.com/office/drawing/2014/main" id="{539D7B38-CEBC-E043-8C31-C94DB98578B8}"/>
              </a:ext>
            </a:extLst>
          </p:cNvPr>
          <p:cNvSpPr/>
          <p:nvPr/>
        </p:nvSpPr>
        <p:spPr>
          <a:xfrm>
            <a:off x="301556" y="5321030"/>
            <a:ext cx="8453337" cy="2918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24;p5">
            <a:extLst>
              <a:ext uri="{FF2B5EF4-FFF2-40B4-BE49-F238E27FC236}">
                <a16:creationId xmlns:a16="http://schemas.microsoft.com/office/drawing/2014/main" id="{B9486E23-A3BC-3549-9D2D-2DBCA2AE115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0839" y="2455571"/>
            <a:ext cx="117851" cy="12136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27;p5">
            <a:extLst>
              <a:ext uri="{FF2B5EF4-FFF2-40B4-BE49-F238E27FC236}">
                <a16:creationId xmlns:a16="http://schemas.microsoft.com/office/drawing/2014/main" id="{264645C7-39E3-C948-857D-30BD684BA99F}"/>
              </a:ext>
            </a:extLst>
          </p:cNvPr>
          <p:cNvSpPr/>
          <p:nvPr/>
        </p:nvSpPr>
        <p:spPr>
          <a:xfrm>
            <a:off x="503238" y="376836"/>
            <a:ext cx="2430462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INTRODUCCIÓN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2462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6;p9">
            <a:extLst>
              <a:ext uri="{FF2B5EF4-FFF2-40B4-BE49-F238E27FC236}">
                <a16:creationId xmlns:a16="http://schemas.microsoft.com/office/drawing/2014/main" id="{C9386981-FDF4-A74E-996B-A41AB86829F5}"/>
              </a:ext>
            </a:extLst>
          </p:cNvPr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67;p9">
            <a:extLst>
              <a:ext uri="{FF2B5EF4-FFF2-40B4-BE49-F238E27FC236}">
                <a16:creationId xmlns:a16="http://schemas.microsoft.com/office/drawing/2014/main" id="{9583F169-E4D3-E940-8573-74D0CD015F46}"/>
              </a:ext>
            </a:extLst>
          </p:cNvPr>
          <p:cNvSpPr txBox="1"/>
          <p:nvPr/>
        </p:nvSpPr>
        <p:spPr>
          <a:xfrm>
            <a:off x="1008062" y="3169972"/>
            <a:ext cx="7667625" cy="10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 dirty="0">
                <a:solidFill>
                  <a:schemeClr val="lt1"/>
                </a:solidFill>
                <a:latin typeface="Graphik Regular" panose="020B0503030202060203" pitchFamily="34" charset="77"/>
                <a:sym typeface="Arial"/>
              </a:rPr>
              <a:t>SUBIR </a:t>
            </a:r>
            <a:r>
              <a:rPr lang="es-PE" sz="2800" dirty="0">
                <a:solidFill>
                  <a:schemeClr val="lt1"/>
                </a:solidFill>
                <a:latin typeface="Graphik Regular" panose="020B0503030202060203" pitchFamily="34" charset="77"/>
              </a:rPr>
              <a:t>IMÁGENES A UN SERVICIO</a:t>
            </a:r>
            <a:r>
              <a:rPr lang="es-PE" sz="2800" dirty="0">
                <a:solidFill>
                  <a:schemeClr val="lt1"/>
                </a:solidFill>
                <a:latin typeface="Graphik Regular" panose="020B0503030202060203" pitchFamily="34" charset="77"/>
                <a:sym typeface="Arial"/>
              </a:rPr>
              <a:t> </a:t>
            </a:r>
            <a:br>
              <a:rPr lang="es-PE" sz="2800" dirty="0">
                <a:solidFill>
                  <a:schemeClr val="lt1"/>
                </a:solidFill>
                <a:latin typeface="Graphik Regular" panose="020B0503030202060203" pitchFamily="34" charset="77"/>
                <a:sym typeface="Arial"/>
              </a:rPr>
            </a:br>
            <a:r>
              <a:rPr lang="es-PE" sz="2800" b="1" dirty="0">
                <a:solidFill>
                  <a:schemeClr val="lt1"/>
                </a:solidFill>
                <a:latin typeface="Graphik Bold" panose="020B0503030202060203" pitchFamily="34" charset="77"/>
                <a:sym typeface="Arial"/>
              </a:rPr>
              <a:t>WEB EN EL SERVIDOR</a:t>
            </a:r>
            <a:endParaRPr lang="es-PE" sz="2800" b="1" dirty="0">
              <a:latin typeface="Graphik Bold" panose="020B0503030202060203" pitchFamily="34" charset="77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PE"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Google Shape;168;p9">
            <a:extLst>
              <a:ext uri="{FF2B5EF4-FFF2-40B4-BE49-F238E27FC236}">
                <a16:creationId xmlns:a16="http://schemas.microsoft.com/office/drawing/2014/main" id="{817E564D-ECD1-D349-BA13-A533C203919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8063" y="2869612"/>
            <a:ext cx="195423" cy="20125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2876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68;p77">
            <a:extLst>
              <a:ext uri="{FF2B5EF4-FFF2-40B4-BE49-F238E27FC236}">
                <a16:creationId xmlns:a16="http://schemas.microsoft.com/office/drawing/2014/main" id="{63097433-8C90-7841-82E2-D939D98A00E6}"/>
              </a:ext>
            </a:extLst>
          </p:cNvPr>
          <p:cNvSpPr txBox="1"/>
          <p:nvPr/>
        </p:nvSpPr>
        <p:spPr>
          <a:xfrm>
            <a:off x="507356" y="916931"/>
            <a:ext cx="7507225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Calibri"/>
              <a:buNone/>
              <a:tabLst/>
              <a:defRPr/>
            </a:pPr>
            <a:r>
              <a:rPr kumimoji="0" lang="es-P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TABLA PARA  SUBIR LA RUTA DE LA IMAGEN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Google Shape;1269;p77">
            <a:extLst>
              <a:ext uri="{FF2B5EF4-FFF2-40B4-BE49-F238E27FC236}">
                <a16:creationId xmlns:a16="http://schemas.microsoft.com/office/drawing/2014/main" id="{B7FBE369-5A0E-B644-AF05-404FB5E3E3C4}"/>
              </a:ext>
            </a:extLst>
          </p:cNvPr>
          <p:cNvSpPr txBox="1"/>
          <p:nvPr/>
        </p:nvSpPr>
        <p:spPr>
          <a:xfrm>
            <a:off x="503238" y="1236663"/>
            <a:ext cx="7330368" cy="101562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CREATE TABLE </a:t>
            </a:r>
            <a:r>
              <a:rPr lang="en-US" sz="1200" dirty="0" err="1">
                <a:solidFill>
                  <a:schemeClr val="dk1"/>
                </a:solidFill>
                <a:latin typeface="Calibri"/>
                <a:cs typeface="Calibri"/>
              </a:rPr>
              <a:t>clientes</a:t>
            </a: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    </a:t>
            </a:r>
            <a:r>
              <a:rPr lang="en-US" sz="1200" dirty="0" err="1">
                <a:solidFill>
                  <a:schemeClr val="dk1"/>
                </a:solidFill>
                <a:latin typeface="Calibri"/>
                <a:cs typeface="Calibri"/>
              </a:rPr>
              <a:t>idcliente</a:t>
            </a: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 INT AUTO_INCREMENT PRIMARY KEY,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    </a:t>
            </a:r>
            <a:r>
              <a:rPr lang="en-US" sz="1200" dirty="0" err="1">
                <a:solidFill>
                  <a:schemeClr val="dk1"/>
                </a:solidFill>
                <a:latin typeface="Calibri"/>
                <a:cs typeface="Calibri"/>
              </a:rPr>
              <a:t>nombres</a:t>
            </a: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 VARCHAR(255) NOT NULL,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    </a:t>
            </a:r>
            <a:r>
              <a:rPr lang="en-US" sz="1200" dirty="0" err="1">
                <a:solidFill>
                  <a:schemeClr val="dk1"/>
                </a:solidFill>
                <a:latin typeface="Calibri"/>
                <a:cs typeface="Calibri"/>
              </a:rPr>
              <a:t>ruta</a:t>
            </a: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 VARCHAR(255) NOT NULL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);</a:t>
            </a:r>
          </a:p>
        </p:txBody>
      </p:sp>
      <p:sp>
        <p:nvSpPr>
          <p:cNvPr id="9" name="Google Shape;187;p11">
            <a:extLst>
              <a:ext uri="{FF2B5EF4-FFF2-40B4-BE49-F238E27FC236}">
                <a16:creationId xmlns:a16="http://schemas.microsoft.com/office/drawing/2014/main" id="{704EC5ED-283D-A641-BFDC-73769AEC34BF}"/>
              </a:ext>
            </a:extLst>
          </p:cNvPr>
          <p:cNvSpPr/>
          <p:nvPr/>
        </p:nvSpPr>
        <p:spPr>
          <a:xfrm>
            <a:off x="503237" y="377899"/>
            <a:ext cx="3031595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SUBIR IMÁGENES A UN SERVICIO WEB EN EL SERVIDOR</a:t>
            </a:r>
            <a:r>
              <a:rPr lang="es-PE" sz="10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0092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68;p77">
            <a:extLst>
              <a:ext uri="{FF2B5EF4-FFF2-40B4-BE49-F238E27FC236}">
                <a16:creationId xmlns:a16="http://schemas.microsoft.com/office/drawing/2014/main" id="{650D02D5-1FBA-F74D-A1D3-67BCC822BB34}"/>
              </a:ext>
            </a:extLst>
          </p:cNvPr>
          <p:cNvSpPr txBox="1"/>
          <p:nvPr/>
        </p:nvSpPr>
        <p:spPr>
          <a:xfrm>
            <a:off x="507356" y="916931"/>
            <a:ext cx="7507225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Calibri"/>
              <a:buNone/>
              <a:tabLst/>
              <a:defRPr/>
            </a:pPr>
            <a:r>
              <a:rPr kumimoji="0" lang="es-P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FORMULARIO HTML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Google Shape;1269;p77">
            <a:extLst>
              <a:ext uri="{FF2B5EF4-FFF2-40B4-BE49-F238E27FC236}">
                <a16:creationId xmlns:a16="http://schemas.microsoft.com/office/drawing/2014/main" id="{5FD59248-6D31-5D49-A0DC-947983E562A8}"/>
              </a:ext>
            </a:extLst>
          </p:cNvPr>
          <p:cNvSpPr txBox="1"/>
          <p:nvPr/>
        </p:nvSpPr>
        <p:spPr>
          <a:xfrm>
            <a:off x="503238" y="1236663"/>
            <a:ext cx="7330368" cy="175428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&lt;form id="</a:t>
            </a:r>
            <a:r>
              <a:rPr lang="en-US" sz="1200" dirty="0" err="1">
                <a:solidFill>
                  <a:schemeClr val="dk1"/>
                </a:solidFill>
                <a:latin typeface="Calibri"/>
                <a:cs typeface="Calibri"/>
              </a:rPr>
              <a:t>uploadForm</a:t>
            </a: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" </a:t>
            </a:r>
            <a:r>
              <a:rPr lang="en-US" sz="1200" dirty="0" err="1">
                <a:solidFill>
                  <a:schemeClr val="dk1"/>
                </a:solidFill>
                <a:latin typeface="Calibri"/>
                <a:cs typeface="Calibri"/>
              </a:rPr>
              <a:t>enctype</a:t>
            </a: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="multipart/form-data"&gt;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        &lt;label for="</a:t>
            </a:r>
            <a:r>
              <a:rPr lang="en-US" sz="1200" dirty="0" err="1">
                <a:solidFill>
                  <a:schemeClr val="dk1"/>
                </a:solidFill>
                <a:latin typeface="Calibri"/>
                <a:cs typeface="Calibri"/>
              </a:rPr>
              <a:t>nombres</a:t>
            </a: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"&gt;</a:t>
            </a:r>
            <a:r>
              <a:rPr lang="en-US" sz="1200" dirty="0" err="1">
                <a:solidFill>
                  <a:schemeClr val="dk1"/>
                </a:solidFill>
                <a:latin typeface="Calibri"/>
                <a:cs typeface="Calibri"/>
              </a:rPr>
              <a:t>Nombres</a:t>
            </a: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:&lt;/label&gt;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        &lt;input type="text" name="</a:t>
            </a:r>
            <a:r>
              <a:rPr lang="en-US" sz="1200" dirty="0" err="1">
                <a:solidFill>
                  <a:schemeClr val="dk1"/>
                </a:solidFill>
                <a:latin typeface="Calibri"/>
                <a:cs typeface="Calibri"/>
              </a:rPr>
              <a:t>nombres</a:t>
            </a: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" id="</a:t>
            </a:r>
            <a:r>
              <a:rPr lang="en-US" sz="1200" dirty="0" err="1">
                <a:solidFill>
                  <a:schemeClr val="dk1"/>
                </a:solidFill>
                <a:latin typeface="Calibri"/>
                <a:cs typeface="Calibri"/>
              </a:rPr>
              <a:t>nombres</a:t>
            </a: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" required&gt;&lt;</a:t>
            </a:r>
            <a:r>
              <a:rPr lang="en-US" sz="1200" dirty="0" err="1">
                <a:solidFill>
                  <a:schemeClr val="dk1"/>
                </a:solidFill>
                <a:latin typeface="Calibri"/>
                <a:cs typeface="Calibri"/>
              </a:rPr>
              <a:t>br</a:t>
            </a: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&gt;&lt;</a:t>
            </a:r>
            <a:r>
              <a:rPr lang="en-US" sz="1200" dirty="0" err="1">
                <a:solidFill>
                  <a:schemeClr val="dk1"/>
                </a:solidFill>
                <a:latin typeface="Calibri"/>
                <a:cs typeface="Calibri"/>
              </a:rPr>
              <a:t>br</a:t>
            </a: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        &lt;label for="imagen"&gt;</a:t>
            </a:r>
            <a:r>
              <a:rPr lang="en-US" sz="1200" dirty="0" err="1">
                <a:solidFill>
                  <a:schemeClr val="dk1"/>
                </a:solidFill>
                <a:latin typeface="Calibri"/>
                <a:cs typeface="Calibri"/>
              </a:rPr>
              <a:t>Seleccionar</a:t>
            </a: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 Imagen:&lt;/label&gt;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        &lt;input type="file" name="imagen" id="imagen" accept="image/*" required&gt;&lt;</a:t>
            </a:r>
            <a:r>
              <a:rPr lang="en-US" sz="1200" dirty="0" err="1">
                <a:solidFill>
                  <a:schemeClr val="dk1"/>
                </a:solidFill>
                <a:latin typeface="Calibri"/>
                <a:cs typeface="Calibri"/>
              </a:rPr>
              <a:t>br</a:t>
            </a: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&gt;&lt;</a:t>
            </a:r>
            <a:r>
              <a:rPr lang="en-US" sz="1200" dirty="0" err="1">
                <a:solidFill>
                  <a:schemeClr val="dk1"/>
                </a:solidFill>
                <a:latin typeface="Calibri"/>
                <a:cs typeface="Calibri"/>
              </a:rPr>
              <a:t>br</a:t>
            </a: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        &lt;input type="submit" value="</a:t>
            </a:r>
            <a:r>
              <a:rPr lang="en-US" sz="1200" dirty="0" err="1">
                <a:solidFill>
                  <a:schemeClr val="dk1"/>
                </a:solidFill>
                <a:latin typeface="Calibri"/>
                <a:cs typeface="Calibri"/>
              </a:rPr>
              <a:t>Subir</a:t>
            </a: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&lt;/form&gt;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&lt;div id="</a:t>
            </a:r>
            <a:r>
              <a:rPr lang="en-US" sz="1200" dirty="0" err="1">
                <a:solidFill>
                  <a:schemeClr val="dk1"/>
                </a:solidFill>
                <a:latin typeface="Calibri"/>
                <a:cs typeface="Calibri"/>
              </a:rPr>
              <a:t>resultado</a:t>
            </a: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"&gt;&lt;/div&gt;</a:t>
            </a:r>
          </a:p>
        </p:txBody>
      </p:sp>
      <p:sp>
        <p:nvSpPr>
          <p:cNvPr id="7" name="Google Shape;187;p11">
            <a:extLst>
              <a:ext uri="{FF2B5EF4-FFF2-40B4-BE49-F238E27FC236}">
                <a16:creationId xmlns:a16="http://schemas.microsoft.com/office/drawing/2014/main" id="{6375005E-8741-4342-949A-3EC3573EBA68}"/>
              </a:ext>
            </a:extLst>
          </p:cNvPr>
          <p:cNvSpPr/>
          <p:nvPr/>
        </p:nvSpPr>
        <p:spPr>
          <a:xfrm>
            <a:off x="503237" y="377899"/>
            <a:ext cx="3031595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SUBIR IMÁGENES A UN SERVICIO WEB EN EL SERVIDOR</a:t>
            </a:r>
            <a:r>
              <a:rPr lang="es-PE" sz="10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0779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68;p77">
            <a:extLst>
              <a:ext uri="{FF2B5EF4-FFF2-40B4-BE49-F238E27FC236}">
                <a16:creationId xmlns:a16="http://schemas.microsoft.com/office/drawing/2014/main" id="{1500D40A-88DA-5F4A-A06D-9AAB1B285AFB}"/>
              </a:ext>
            </a:extLst>
          </p:cNvPr>
          <p:cNvSpPr txBox="1"/>
          <p:nvPr/>
        </p:nvSpPr>
        <p:spPr>
          <a:xfrm>
            <a:off x="507356" y="916931"/>
            <a:ext cx="7507225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Calibri"/>
              <a:buNone/>
              <a:tabLst/>
              <a:defRPr/>
            </a:pPr>
            <a:r>
              <a:rPr kumimoji="0" lang="es-P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JAVASCRIPT PARA SUBIR LA IMAGEN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Google Shape;1269;p77">
            <a:extLst>
              <a:ext uri="{FF2B5EF4-FFF2-40B4-BE49-F238E27FC236}">
                <a16:creationId xmlns:a16="http://schemas.microsoft.com/office/drawing/2014/main" id="{072B60BA-9364-AF4C-8A45-58294039C58C}"/>
              </a:ext>
            </a:extLst>
          </p:cNvPr>
          <p:cNvSpPr txBox="1"/>
          <p:nvPr/>
        </p:nvSpPr>
        <p:spPr>
          <a:xfrm>
            <a:off x="503238" y="1236663"/>
            <a:ext cx="7330368" cy="323161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 err="1">
                <a:solidFill>
                  <a:schemeClr val="dk1"/>
                </a:solidFill>
                <a:latin typeface="Calibri"/>
                <a:cs typeface="Calibri"/>
              </a:rPr>
              <a:t>document.getElementById</a:t>
            </a: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('</a:t>
            </a:r>
            <a:r>
              <a:rPr lang="en-US" sz="1200" dirty="0" err="1">
                <a:solidFill>
                  <a:schemeClr val="dk1"/>
                </a:solidFill>
                <a:latin typeface="Calibri"/>
                <a:cs typeface="Calibri"/>
              </a:rPr>
              <a:t>uploadForm</a:t>
            </a: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').</a:t>
            </a:r>
            <a:r>
              <a:rPr lang="en-US" sz="1200" dirty="0" err="1">
                <a:solidFill>
                  <a:schemeClr val="dk1"/>
                </a:solidFill>
                <a:latin typeface="Calibri"/>
                <a:cs typeface="Calibri"/>
              </a:rPr>
              <a:t>addEventListener</a:t>
            </a: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('submit', function(event)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            </a:t>
            </a:r>
            <a:r>
              <a:rPr lang="en-US" sz="1200" dirty="0" err="1">
                <a:solidFill>
                  <a:schemeClr val="dk1"/>
                </a:solidFill>
                <a:latin typeface="Calibri"/>
                <a:cs typeface="Calibri"/>
              </a:rPr>
              <a:t>event.preventDefault</a:t>
            </a: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            const </a:t>
            </a:r>
            <a:r>
              <a:rPr lang="en-US" sz="1200" dirty="0" err="1">
                <a:solidFill>
                  <a:schemeClr val="dk1"/>
                </a:solidFill>
                <a:latin typeface="Calibri"/>
                <a:cs typeface="Calibri"/>
              </a:rPr>
              <a:t>formData</a:t>
            </a: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 = new </a:t>
            </a:r>
            <a:r>
              <a:rPr lang="en-US" sz="1200" dirty="0" err="1">
                <a:solidFill>
                  <a:schemeClr val="dk1"/>
                </a:solidFill>
                <a:latin typeface="Calibri"/>
                <a:cs typeface="Calibri"/>
              </a:rPr>
              <a:t>FormData</a:t>
            </a: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            </a:t>
            </a:r>
            <a:r>
              <a:rPr lang="en-US" sz="1200" dirty="0" err="1">
                <a:solidFill>
                  <a:schemeClr val="dk1"/>
                </a:solidFill>
                <a:latin typeface="Calibri"/>
                <a:cs typeface="Calibri"/>
              </a:rPr>
              <a:t>formData.append</a:t>
            </a: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('</a:t>
            </a:r>
            <a:r>
              <a:rPr lang="en-US" sz="1200" dirty="0" err="1">
                <a:solidFill>
                  <a:schemeClr val="dk1"/>
                </a:solidFill>
                <a:latin typeface="Calibri"/>
                <a:cs typeface="Calibri"/>
              </a:rPr>
              <a:t>nombres</a:t>
            </a: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', </a:t>
            </a:r>
            <a:r>
              <a:rPr lang="en-US" sz="1200" dirty="0" err="1">
                <a:solidFill>
                  <a:schemeClr val="dk1"/>
                </a:solidFill>
                <a:latin typeface="Calibri"/>
                <a:cs typeface="Calibri"/>
              </a:rPr>
              <a:t>document.getElementById</a:t>
            </a: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('</a:t>
            </a:r>
            <a:r>
              <a:rPr lang="en-US" sz="1200" dirty="0" err="1">
                <a:solidFill>
                  <a:schemeClr val="dk1"/>
                </a:solidFill>
                <a:latin typeface="Calibri"/>
                <a:cs typeface="Calibri"/>
              </a:rPr>
              <a:t>nombres</a:t>
            </a: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').value);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            </a:t>
            </a:r>
            <a:r>
              <a:rPr lang="en-US" sz="1200" dirty="0" err="1">
                <a:solidFill>
                  <a:schemeClr val="dk1"/>
                </a:solidFill>
                <a:latin typeface="Calibri"/>
                <a:cs typeface="Calibri"/>
              </a:rPr>
              <a:t>formData.append</a:t>
            </a: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('imagen', </a:t>
            </a:r>
            <a:r>
              <a:rPr lang="en-US" sz="1200" dirty="0" err="1">
                <a:solidFill>
                  <a:schemeClr val="dk1"/>
                </a:solidFill>
                <a:latin typeface="Calibri"/>
                <a:cs typeface="Calibri"/>
              </a:rPr>
              <a:t>document.getElementById</a:t>
            </a: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('imagen').files[0]);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            fetch('</a:t>
            </a:r>
            <a:r>
              <a:rPr lang="en-US" sz="1200" dirty="0" err="1">
                <a:solidFill>
                  <a:schemeClr val="dk1"/>
                </a:solidFill>
                <a:latin typeface="Calibri"/>
                <a:cs typeface="Calibri"/>
              </a:rPr>
              <a:t>upload.php</a:t>
            </a: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',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                method: 'POST',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                body: </a:t>
            </a:r>
            <a:r>
              <a:rPr lang="en-US" sz="1200" dirty="0" err="1">
                <a:solidFill>
                  <a:schemeClr val="dk1"/>
                </a:solidFill>
                <a:latin typeface="Calibri"/>
                <a:cs typeface="Calibri"/>
              </a:rPr>
              <a:t>formData</a:t>
            </a:r>
            <a:endParaRPr lang="en-US" sz="12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            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            .then(response =&gt; </a:t>
            </a:r>
            <a:r>
              <a:rPr lang="en-US" sz="1200" dirty="0" err="1">
                <a:solidFill>
                  <a:schemeClr val="dk1"/>
                </a:solidFill>
                <a:latin typeface="Calibri"/>
                <a:cs typeface="Calibri"/>
              </a:rPr>
              <a:t>response.text</a:t>
            </a: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            .then(data =&gt;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                </a:t>
            </a:r>
            <a:r>
              <a:rPr lang="en-US" sz="1200" dirty="0" err="1">
                <a:solidFill>
                  <a:schemeClr val="dk1"/>
                </a:solidFill>
                <a:latin typeface="Calibri"/>
                <a:cs typeface="Calibri"/>
              </a:rPr>
              <a:t>document.getElementById</a:t>
            </a: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('</a:t>
            </a:r>
            <a:r>
              <a:rPr lang="en-US" sz="1200" dirty="0" err="1">
                <a:solidFill>
                  <a:schemeClr val="dk1"/>
                </a:solidFill>
                <a:latin typeface="Calibri"/>
                <a:cs typeface="Calibri"/>
              </a:rPr>
              <a:t>resultado</a:t>
            </a: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').</a:t>
            </a:r>
            <a:r>
              <a:rPr lang="en-US" sz="1200" dirty="0" err="1">
                <a:solidFill>
                  <a:schemeClr val="dk1"/>
                </a:solidFill>
                <a:latin typeface="Calibri"/>
                <a:cs typeface="Calibri"/>
              </a:rPr>
              <a:t>innerHTML</a:t>
            </a: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 = data;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            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            .catch(error =&gt;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                </a:t>
            </a:r>
            <a:r>
              <a:rPr lang="en-US" sz="1200" dirty="0" err="1">
                <a:solidFill>
                  <a:schemeClr val="dk1"/>
                </a:solidFill>
                <a:latin typeface="Calibri"/>
                <a:cs typeface="Calibri"/>
              </a:rPr>
              <a:t>console.error</a:t>
            </a: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('Error:', error);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            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cs typeface="Calibri"/>
              </a:rPr>
              <a:t>        });</a:t>
            </a:r>
          </a:p>
        </p:txBody>
      </p:sp>
      <p:sp>
        <p:nvSpPr>
          <p:cNvPr id="7" name="Google Shape;187;p11">
            <a:extLst>
              <a:ext uri="{FF2B5EF4-FFF2-40B4-BE49-F238E27FC236}">
                <a16:creationId xmlns:a16="http://schemas.microsoft.com/office/drawing/2014/main" id="{6E27D72D-2A52-E647-BF24-28B56B6E94DC}"/>
              </a:ext>
            </a:extLst>
          </p:cNvPr>
          <p:cNvSpPr/>
          <p:nvPr/>
        </p:nvSpPr>
        <p:spPr>
          <a:xfrm>
            <a:off x="503237" y="377899"/>
            <a:ext cx="3031595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SUBIR IMÁGENES A UN SERVICIO WEB EN EL SERVIDOR</a:t>
            </a:r>
            <a:r>
              <a:rPr lang="es-PE" sz="10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1561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68;p77">
            <a:extLst>
              <a:ext uri="{FF2B5EF4-FFF2-40B4-BE49-F238E27FC236}">
                <a16:creationId xmlns:a16="http://schemas.microsoft.com/office/drawing/2014/main" id="{1156FE13-B526-1346-8B9B-C96E667C5831}"/>
              </a:ext>
            </a:extLst>
          </p:cNvPr>
          <p:cNvSpPr txBox="1"/>
          <p:nvPr/>
        </p:nvSpPr>
        <p:spPr>
          <a:xfrm>
            <a:off x="507356" y="916931"/>
            <a:ext cx="8168332" cy="22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1600"/>
              <a:buFont typeface="Calibri"/>
              <a:buNone/>
              <a:tabLst/>
              <a:defRPr/>
            </a:pPr>
            <a:r>
              <a:rPr kumimoji="0" lang="es-P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PHP PARA SUBIR LA IMAGEN A UNA CARPETA DEL SERVIDOR Y GUARDAR DATOS EN LA TABLA</a:t>
            </a:r>
            <a:endParaRPr kumimoji="0" lang="es-P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Google Shape;1269;p77">
            <a:extLst>
              <a:ext uri="{FF2B5EF4-FFF2-40B4-BE49-F238E27FC236}">
                <a16:creationId xmlns:a16="http://schemas.microsoft.com/office/drawing/2014/main" id="{46E1FAB5-E3A9-F443-A0BF-E265A267B542}"/>
              </a:ext>
            </a:extLst>
          </p:cNvPr>
          <p:cNvSpPr txBox="1"/>
          <p:nvPr/>
        </p:nvSpPr>
        <p:spPr>
          <a:xfrm>
            <a:off x="503238" y="1236663"/>
            <a:ext cx="7330368" cy="332394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</a:rPr>
              <a:t> $</a:t>
            </a:r>
            <a:r>
              <a:rPr lang="en-US" sz="1000" dirty="0" err="1">
                <a:solidFill>
                  <a:schemeClr val="dk1"/>
                </a:solidFill>
                <a:latin typeface="Calibri"/>
                <a:cs typeface="Calibri"/>
              </a:rPr>
              <a:t>nombres</a:t>
            </a: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</a:rPr>
              <a:t> = $_POST['</a:t>
            </a:r>
            <a:r>
              <a:rPr lang="en-US" sz="1000" dirty="0" err="1">
                <a:solidFill>
                  <a:schemeClr val="dk1"/>
                </a:solidFill>
                <a:latin typeface="Calibri"/>
                <a:cs typeface="Calibri"/>
              </a:rPr>
              <a:t>nombres</a:t>
            </a: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</a:rPr>
              <a:t>'];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</a:rPr>
              <a:t>    $imagen = $_FILES['imagen’];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</a:rPr>
              <a:t>    $</a:t>
            </a:r>
            <a:r>
              <a:rPr lang="en-US" sz="1000" dirty="0" err="1">
                <a:solidFill>
                  <a:schemeClr val="dk1"/>
                </a:solidFill>
                <a:latin typeface="Calibri"/>
                <a:cs typeface="Calibri"/>
              </a:rPr>
              <a:t>target_dir</a:t>
            </a: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</a:rPr>
              <a:t> = "</a:t>
            </a:r>
            <a:r>
              <a:rPr lang="en-US" sz="1000" dirty="0" err="1">
                <a:solidFill>
                  <a:schemeClr val="dk1"/>
                </a:solidFill>
                <a:latin typeface="Calibri"/>
                <a:cs typeface="Calibri"/>
              </a:rPr>
              <a:t>fotos</a:t>
            </a: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</a:rPr>
              <a:t>/"; // Directorio </a:t>
            </a:r>
            <a:r>
              <a:rPr lang="en-US" sz="1000" dirty="0" err="1">
                <a:solidFill>
                  <a:schemeClr val="dk1"/>
                </a:solidFill>
                <a:latin typeface="Calibri"/>
                <a:cs typeface="Calibri"/>
              </a:rPr>
              <a:t>donde</a:t>
            </a: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</a:rPr>
              <a:t> se </a:t>
            </a:r>
            <a:r>
              <a:rPr lang="en-US" sz="1000" dirty="0" err="1">
                <a:solidFill>
                  <a:schemeClr val="dk1"/>
                </a:solidFill>
                <a:latin typeface="Calibri"/>
                <a:cs typeface="Calibri"/>
              </a:rPr>
              <a:t>guardarán</a:t>
            </a: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</a:rPr>
              <a:t> las </a:t>
            </a:r>
            <a:r>
              <a:rPr lang="en-US" sz="1000" dirty="0" err="1">
                <a:solidFill>
                  <a:schemeClr val="dk1"/>
                </a:solidFill>
                <a:latin typeface="Calibri"/>
                <a:cs typeface="Calibri"/>
              </a:rPr>
              <a:t>imágenes</a:t>
            </a:r>
            <a:endParaRPr lang="en-US" sz="10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</a:rPr>
              <a:t>    $</a:t>
            </a:r>
            <a:r>
              <a:rPr lang="en-US" sz="1000" dirty="0" err="1">
                <a:solidFill>
                  <a:schemeClr val="dk1"/>
                </a:solidFill>
                <a:latin typeface="Calibri"/>
                <a:cs typeface="Calibri"/>
              </a:rPr>
              <a:t>target_file</a:t>
            </a: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</a:rPr>
              <a:t> = $</a:t>
            </a:r>
            <a:r>
              <a:rPr lang="en-US" sz="1000" dirty="0" err="1">
                <a:solidFill>
                  <a:schemeClr val="dk1"/>
                </a:solidFill>
                <a:latin typeface="Calibri"/>
                <a:cs typeface="Calibri"/>
              </a:rPr>
              <a:t>target_dir</a:t>
            </a: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</a:rPr>
              <a:t> . </a:t>
            </a:r>
            <a:r>
              <a:rPr lang="en-US" sz="1000" dirty="0" err="1">
                <a:solidFill>
                  <a:schemeClr val="dk1"/>
                </a:solidFill>
                <a:latin typeface="Calibri"/>
                <a:cs typeface="Calibri"/>
              </a:rPr>
              <a:t>basename</a:t>
            </a: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</a:rPr>
              <a:t>($imagen["name"]);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</a:rPr>
              <a:t>    $</a:t>
            </a:r>
            <a:r>
              <a:rPr lang="en-US" sz="1000" dirty="0" err="1">
                <a:solidFill>
                  <a:schemeClr val="dk1"/>
                </a:solidFill>
                <a:latin typeface="Calibri"/>
                <a:cs typeface="Calibri"/>
              </a:rPr>
              <a:t>imageFileType</a:t>
            </a: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</a:rPr>
              <a:t> = </a:t>
            </a:r>
            <a:r>
              <a:rPr lang="en-US" sz="1000" dirty="0" err="1">
                <a:solidFill>
                  <a:schemeClr val="dk1"/>
                </a:solidFill>
                <a:latin typeface="Calibri"/>
                <a:cs typeface="Calibri"/>
              </a:rPr>
              <a:t>strtolower</a:t>
            </a: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</a:rPr>
              <a:t>(</a:t>
            </a:r>
            <a:r>
              <a:rPr lang="en-US" sz="1000" dirty="0" err="1">
                <a:solidFill>
                  <a:schemeClr val="dk1"/>
                </a:solidFill>
                <a:latin typeface="Calibri"/>
                <a:cs typeface="Calibri"/>
              </a:rPr>
              <a:t>pathinfo</a:t>
            </a: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</a:rPr>
              <a:t>($</a:t>
            </a:r>
            <a:r>
              <a:rPr lang="en-US" sz="1000" dirty="0" err="1">
                <a:solidFill>
                  <a:schemeClr val="dk1"/>
                </a:solidFill>
                <a:latin typeface="Calibri"/>
                <a:cs typeface="Calibri"/>
              </a:rPr>
              <a:t>target_file</a:t>
            </a: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</a:rPr>
              <a:t>, PATHINFO_EXTENSION));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</a:rPr>
              <a:t>    $check = </a:t>
            </a:r>
            <a:r>
              <a:rPr lang="en-US" sz="1000" dirty="0" err="1">
                <a:solidFill>
                  <a:schemeClr val="dk1"/>
                </a:solidFill>
                <a:latin typeface="Calibri"/>
                <a:cs typeface="Calibri"/>
              </a:rPr>
              <a:t>getimagesize</a:t>
            </a: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</a:rPr>
              <a:t>($imagen["</a:t>
            </a:r>
            <a:r>
              <a:rPr lang="en-US" sz="1000" dirty="0" err="1">
                <a:solidFill>
                  <a:schemeClr val="dk1"/>
                </a:solidFill>
                <a:latin typeface="Calibri"/>
                <a:cs typeface="Calibri"/>
              </a:rPr>
              <a:t>tmp_name</a:t>
            </a: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</a:rPr>
              <a:t>"]); // </a:t>
            </a:r>
            <a:r>
              <a:rPr lang="en-US" sz="1000" dirty="0" err="1">
                <a:solidFill>
                  <a:schemeClr val="dk1"/>
                </a:solidFill>
                <a:latin typeface="Calibri"/>
                <a:cs typeface="Calibri"/>
              </a:rPr>
              <a:t>Verificar</a:t>
            </a: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cs typeface="Calibri"/>
              </a:rPr>
              <a:t>si</a:t>
            </a: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</a:rPr>
              <a:t> es una imagen real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</a:rPr>
              <a:t>    if($check !== false) {// </a:t>
            </a:r>
            <a:r>
              <a:rPr lang="en-US" sz="1000" dirty="0" err="1">
                <a:solidFill>
                  <a:schemeClr val="dk1"/>
                </a:solidFill>
                <a:latin typeface="Calibri"/>
                <a:cs typeface="Calibri"/>
              </a:rPr>
              <a:t>Subir</a:t>
            </a: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</a:rPr>
              <a:t> la imagen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</a:rPr>
              <a:t>        if (</a:t>
            </a:r>
            <a:r>
              <a:rPr lang="en-US" sz="1000" dirty="0" err="1">
                <a:solidFill>
                  <a:schemeClr val="dk1"/>
                </a:solidFill>
                <a:latin typeface="Calibri"/>
                <a:cs typeface="Calibri"/>
              </a:rPr>
              <a:t>move_uploaded_file</a:t>
            </a: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</a:rPr>
              <a:t>($imagen["</a:t>
            </a:r>
            <a:r>
              <a:rPr lang="en-US" sz="1000" dirty="0" err="1">
                <a:solidFill>
                  <a:schemeClr val="dk1"/>
                </a:solidFill>
                <a:latin typeface="Calibri"/>
                <a:cs typeface="Calibri"/>
              </a:rPr>
              <a:t>tmp_name</a:t>
            </a: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</a:rPr>
              <a:t>"], $</a:t>
            </a:r>
            <a:r>
              <a:rPr lang="en-US" sz="1000" dirty="0" err="1">
                <a:solidFill>
                  <a:schemeClr val="dk1"/>
                </a:solidFill>
                <a:latin typeface="Calibri"/>
                <a:cs typeface="Calibri"/>
              </a:rPr>
              <a:t>target_file</a:t>
            </a: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</a:rPr>
              <a:t>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</a:rPr>
              <a:t>            // </a:t>
            </a:r>
            <a:r>
              <a:rPr lang="en-US" sz="1000" dirty="0" err="1">
                <a:solidFill>
                  <a:schemeClr val="dk1"/>
                </a:solidFill>
                <a:latin typeface="Calibri"/>
                <a:cs typeface="Calibri"/>
              </a:rPr>
              <a:t>Guardar</a:t>
            </a: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</a:rPr>
              <a:t> la </a:t>
            </a:r>
            <a:r>
              <a:rPr lang="en-US" sz="1000" dirty="0" err="1">
                <a:solidFill>
                  <a:schemeClr val="dk1"/>
                </a:solidFill>
                <a:latin typeface="Calibri"/>
                <a:cs typeface="Calibri"/>
              </a:rPr>
              <a:t>ruta</a:t>
            </a: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</a:rPr>
              <a:t> de la imagen </a:t>
            </a:r>
            <a:r>
              <a:rPr lang="en-US" sz="1000" dirty="0" err="1">
                <a:solidFill>
                  <a:schemeClr val="dk1"/>
                </a:solidFill>
                <a:latin typeface="Calibri"/>
                <a:cs typeface="Calibri"/>
              </a:rPr>
              <a:t>en</a:t>
            </a: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</a:rPr>
              <a:t> la base de </a:t>
            </a:r>
            <a:r>
              <a:rPr lang="en-US" sz="1000" dirty="0" err="1">
                <a:solidFill>
                  <a:schemeClr val="dk1"/>
                </a:solidFill>
                <a:latin typeface="Calibri"/>
                <a:cs typeface="Calibri"/>
              </a:rPr>
              <a:t>datos</a:t>
            </a:r>
            <a:endParaRPr lang="en-US" sz="1000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</a:rPr>
              <a:t>            $</a:t>
            </a:r>
            <a:r>
              <a:rPr lang="en-US" sz="1000" dirty="0" err="1">
                <a:solidFill>
                  <a:schemeClr val="dk1"/>
                </a:solidFill>
                <a:latin typeface="Calibri"/>
                <a:cs typeface="Calibri"/>
              </a:rPr>
              <a:t>sql</a:t>
            </a: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</a:rPr>
              <a:t> = "INSERT INTO </a:t>
            </a:r>
            <a:r>
              <a:rPr lang="en-US" sz="1000" dirty="0" err="1">
                <a:solidFill>
                  <a:schemeClr val="dk1"/>
                </a:solidFill>
                <a:latin typeface="Calibri"/>
                <a:cs typeface="Calibri"/>
              </a:rPr>
              <a:t>clientes</a:t>
            </a: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</a:rPr>
              <a:t> (</a:t>
            </a:r>
            <a:r>
              <a:rPr lang="en-US" sz="1000" dirty="0" err="1">
                <a:solidFill>
                  <a:schemeClr val="dk1"/>
                </a:solidFill>
                <a:latin typeface="Calibri"/>
                <a:cs typeface="Calibri"/>
              </a:rPr>
              <a:t>nombres</a:t>
            </a: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</a:rPr>
              <a:t>, </a:t>
            </a:r>
            <a:r>
              <a:rPr lang="en-US" sz="1000" dirty="0" err="1">
                <a:solidFill>
                  <a:schemeClr val="dk1"/>
                </a:solidFill>
                <a:latin typeface="Calibri"/>
                <a:cs typeface="Calibri"/>
              </a:rPr>
              <a:t>ruta</a:t>
            </a: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</a:rPr>
              <a:t>) VALUES ('$</a:t>
            </a:r>
            <a:r>
              <a:rPr lang="en-US" sz="1000" dirty="0" err="1">
                <a:solidFill>
                  <a:schemeClr val="dk1"/>
                </a:solidFill>
                <a:latin typeface="Calibri"/>
                <a:cs typeface="Calibri"/>
              </a:rPr>
              <a:t>nombres</a:t>
            </a: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</a:rPr>
              <a:t>', '$</a:t>
            </a:r>
            <a:r>
              <a:rPr lang="en-US" sz="1000" dirty="0" err="1">
                <a:solidFill>
                  <a:schemeClr val="dk1"/>
                </a:solidFill>
                <a:latin typeface="Calibri"/>
                <a:cs typeface="Calibri"/>
              </a:rPr>
              <a:t>target_file</a:t>
            </a: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</a:rPr>
              <a:t>')";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</a:rPr>
              <a:t>            if ($conn-&gt;query($</a:t>
            </a:r>
            <a:r>
              <a:rPr lang="en-US" sz="1000" dirty="0" err="1">
                <a:solidFill>
                  <a:schemeClr val="dk1"/>
                </a:solidFill>
                <a:latin typeface="Calibri"/>
                <a:cs typeface="Calibri"/>
              </a:rPr>
              <a:t>sql</a:t>
            </a: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</a:rPr>
              <a:t>) === TRUE)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</a:rPr>
              <a:t>                echo "El </a:t>
            </a:r>
            <a:r>
              <a:rPr lang="en-US" sz="1000" dirty="0" err="1">
                <a:solidFill>
                  <a:schemeClr val="dk1"/>
                </a:solidFill>
                <a:latin typeface="Calibri"/>
                <a:cs typeface="Calibri"/>
              </a:rPr>
              <a:t>archivo</a:t>
            </a: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</a:rPr>
              <a:t> ". </a:t>
            </a:r>
            <a:r>
              <a:rPr lang="en-US" sz="1000" dirty="0" err="1">
                <a:solidFill>
                  <a:schemeClr val="dk1"/>
                </a:solidFill>
                <a:latin typeface="Calibri"/>
                <a:cs typeface="Calibri"/>
              </a:rPr>
              <a:t>htmlspecialchars</a:t>
            </a: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</a:rPr>
              <a:t>(</a:t>
            </a:r>
            <a:r>
              <a:rPr lang="en-US" sz="1000" dirty="0" err="1">
                <a:solidFill>
                  <a:schemeClr val="dk1"/>
                </a:solidFill>
                <a:latin typeface="Calibri"/>
                <a:cs typeface="Calibri"/>
              </a:rPr>
              <a:t>basename</a:t>
            </a: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</a:rPr>
              <a:t>($imagen["name"])). " ha </a:t>
            </a:r>
            <a:r>
              <a:rPr lang="en-US" sz="1000" dirty="0" err="1">
                <a:solidFill>
                  <a:schemeClr val="dk1"/>
                </a:solidFill>
                <a:latin typeface="Calibri"/>
                <a:cs typeface="Calibri"/>
              </a:rPr>
              <a:t>sido</a:t>
            </a: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cs typeface="Calibri"/>
              </a:rPr>
              <a:t>subido</a:t>
            </a: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</a:rPr>
              <a:t> y los </a:t>
            </a:r>
            <a:r>
              <a:rPr lang="en-US" sz="1000" dirty="0" err="1">
                <a:solidFill>
                  <a:schemeClr val="dk1"/>
                </a:solidFill>
                <a:latin typeface="Calibri"/>
                <a:cs typeface="Calibri"/>
              </a:rPr>
              <a:t>datos</a:t>
            </a: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Calibri"/>
                <a:cs typeface="Calibri"/>
              </a:rPr>
              <a:t>guardados</a:t>
            </a: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</a:rPr>
              <a:t>.";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</a:rPr>
              <a:t>            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</a:rPr>
              <a:t>                echo "Error: " . $</a:t>
            </a:r>
            <a:r>
              <a:rPr lang="en-US" sz="1000" dirty="0" err="1">
                <a:solidFill>
                  <a:schemeClr val="dk1"/>
                </a:solidFill>
                <a:latin typeface="Calibri"/>
                <a:cs typeface="Calibri"/>
              </a:rPr>
              <a:t>sql</a:t>
            </a: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</a:rPr>
              <a:t> . "&lt;</a:t>
            </a:r>
            <a:r>
              <a:rPr lang="en-US" sz="1000" dirty="0" err="1">
                <a:solidFill>
                  <a:schemeClr val="dk1"/>
                </a:solidFill>
                <a:latin typeface="Calibri"/>
                <a:cs typeface="Calibri"/>
              </a:rPr>
              <a:t>br</a:t>
            </a: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</a:rPr>
              <a:t>&gt;" . $conn-&gt;error;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</a:rPr>
              <a:t>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</a:rPr>
              <a:t>        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</a:rPr>
              <a:t>            echo "</a:t>
            </a:r>
            <a:r>
              <a:rPr lang="en-US" sz="1000" dirty="0" err="1">
                <a:solidFill>
                  <a:schemeClr val="dk1"/>
                </a:solidFill>
                <a:latin typeface="Calibri"/>
                <a:cs typeface="Calibri"/>
              </a:rPr>
              <a:t>Hubo</a:t>
            </a: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</a:rPr>
              <a:t> un error </a:t>
            </a:r>
            <a:r>
              <a:rPr lang="en-US" sz="1000" dirty="0" err="1">
                <a:solidFill>
                  <a:schemeClr val="dk1"/>
                </a:solidFill>
                <a:latin typeface="Calibri"/>
                <a:cs typeface="Calibri"/>
              </a:rPr>
              <a:t>subiendo</a:t>
            </a: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</a:rPr>
              <a:t> la imagen.";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</a:rPr>
              <a:t>    } else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</a:rPr>
              <a:t>        echo "El </a:t>
            </a:r>
            <a:r>
              <a:rPr lang="en-US" sz="1000" dirty="0" err="1">
                <a:solidFill>
                  <a:schemeClr val="dk1"/>
                </a:solidFill>
                <a:latin typeface="Calibri"/>
                <a:cs typeface="Calibri"/>
              </a:rPr>
              <a:t>archivo</a:t>
            </a: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</a:rPr>
              <a:t> no es una imagen.";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solidFill>
                  <a:schemeClr val="dk1"/>
                </a:solidFill>
                <a:latin typeface="Calibri"/>
                <a:cs typeface="Calibri"/>
              </a:rPr>
              <a:t>    }</a:t>
            </a:r>
          </a:p>
        </p:txBody>
      </p:sp>
      <p:sp>
        <p:nvSpPr>
          <p:cNvPr id="7" name="Google Shape;187;p11">
            <a:extLst>
              <a:ext uri="{FF2B5EF4-FFF2-40B4-BE49-F238E27FC236}">
                <a16:creationId xmlns:a16="http://schemas.microsoft.com/office/drawing/2014/main" id="{94878DBB-4175-424A-B153-F3A58C0C6E28}"/>
              </a:ext>
            </a:extLst>
          </p:cNvPr>
          <p:cNvSpPr/>
          <p:nvPr/>
        </p:nvSpPr>
        <p:spPr>
          <a:xfrm>
            <a:off x="503237" y="377899"/>
            <a:ext cx="3031595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SUBIR IMÁGENES A UN SERVICIO WEB EN EL SERVIDOR</a:t>
            </a:r>
            <a:r>
              <a:rPr lang="es-PE" sz="10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8186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58;p8">
            <a:extLst>
              <a:ext uri="{FF2B5EF4-FFF2-40B4-BE49-F238E27FC236}">
                <a16:creationId xmlns:a16="http://schemas.microsoft.com/office/drawing/2014/main" id="{1A2CF252-7938-3E49-86AC-A844FFC8D9E3}"/>
              </a:ext>
            </a:extLst>
          </p:cNvPr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59;p8">
            <a:extLst>
              <a:ext uri="{FF2B5EF4-FFF2-40B4-BE49-F238E27FC236}">
                <a16:creationId xmlns:a16="http://schemas.microsoft.com/office/drawing/2014/main" id="{045729E7-61A6-5F4D-96E8-42049C5E020D}"/>
              </a:ext>
            </a:extLst>
          </p:cNvPr>
          <p:cNvSpPr txBox="1"/>
          <p:nvPr/>
        </p:nvSpPr>
        <p:spPr>
          <a:xfrm>
            <a:off x="1008063" y="3169972"/>
            <a:ext cx="5993558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 dirty="0">
                <a:solidFill>
                  <a:schemeClr val="lt1"/>
                </a:solidFill>
                <a:latin typeface="Graphik Regular" panose="020B0503030202060203" pitchFamily="34" charset="77"/>
              </a:rPr>
              <a:t>ENVÍO DE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800" b="1" dirty="0">
                <a:solidFill>
                  <a:schemeClr val="lt1"/>
                </a:solidFill>
                <a:latin typeface="Graphik Bold" panose="020B0503030202060203" pitchFamily="34" charset="77"/>
              </a:rPr>
              <a:t>CORREO</a:t>
            </a:r>
            <a:endParaRPr sz="1600" b="1" dirty="0">
              <a:solidFill>
                <a:schemeClr val="lt1"/>
              </a:solidFill>
              <a:latin typeface="Graphik Bold" panose="020B0503030202060203" pitchFamily="34" charset="77"/>
              <a:ea typeface="Calibri"/>
              <a:cs typeface="Calibri"/>
              <a:sym typeface="Calibri"/>
            </a:endParaRPr>
          </a:p>
        </p:txBody>
      </p:sp>
      <p:pic>
        <p:nvPicPr>
          <p:cNvPr id="8" name="Google Shape;160;p8">
            <a:extLst>
              <a:ext uri="{FF2B5EF4-FFF2-40B4-BE49-F238E27FC236}">
                <a16:creationId xmlns:a16="http://schemas.microsoft.com/office/drawing/2014/main" id="{283FBE8F-BCAF-AB4B-9D64-82E16A4011A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8063" y="2869612"/>
            <a:ext cx="195423" cy="20125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1432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spcFirstLastPara="1" wrap="square" lIns="0" tIns="0" rIns="0" bIns="0" anchor="t" anchorCtr="0">
        <a:spAutoFit/>
      </a:bodyPr>
      <a:lstStyle>
        <a:defPPr marL="297475" marR="0" indent="-285750" algn="l" rtl="0">
          <a:spcBef>
            <a:spcPts val="0"/>
          </a:spcBef>
          <a:spcAft>
            <a:spcPts val="0"/>
          </a:spcAft>
          <a:buClr>
            <a:schemeClr val="dk1"/>
          </a:buClr>
          <a:buSzPts val="1600"/>
          <a:buFont typeface="Arial" panose="020B0604020202020204" pitchFamily="34" charset="0"/>
          <a:buChar char="•"/>
          <a:defRPr sz="1600" dirty="0" smtClean="0">
            <a:solidFill>
              <a:schemeClr val="dk1"/>
            </a:solidFill>
            <a:latin typeface="Calibri"/>
            <a:ea typeface="Calibri"/>
            <a:cs typeface="Calibri"/>
            <a:sym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3944</TotalTime>
  <Words>2432</Words>
  <Application>Microsoft Macintosh PowerPoint</Application>
  <PresentationFormat>Presentación en pantalla (16:10)</PresentationFormat>
  <Paragraphs>300</Paragraphs>
  <Slides>25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4" baseType="lpstr">
      <vt:lpstr>Aptos</vt:lpstr>
      <vt:lpstr>Arial</vt:lpstr>
      <vt:lpstr>Calibri</vt:lpstr>
      <vt:lpstr>Consolas</vt:lpstr>
      <vt:lpstr>Graphik Bold</vt:lpstr>
      <vt:lpstr>Graphik Regular</vt:lpstr>
      <vt:lpstr>Graphik-Medium</vt:lpstr>
      <vt:lpstr>Graphik-Medium</vt:lpstr>
      <vt:lpstr>1_Office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Abel Chura Olazábal</dc:creator>
  <cp:lastModifiedBy>Mary Gabriela Romero Martinez </cp:lastModifiedBy>
  <cp:revision>92</cp:revision>
  <dcterms:created xsi:type="dcterms:W3CDTF">2024-04-22T03:45:47Z</dcterms:created>
  <dcterms:modified xsi:type="dcterms:W3CDTF">2024-09-03T14:42:01Z</dcterms:modified>
</cp:coreProperties>
</file>