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5" r:id="rId23"/>
    <p:sldId id="278" r:id="rId24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h7Q03M2UvwKQL3HGi3ua1+fS6r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88"/>
    <p:restoredTop sz="94670"/>
  </p:normalViewPr>
  <p:slideViewPr>
    <p:cSldViewPr snapToGrid="0" snapToObjects="1" showGuides="1">
      <p:cViewPr varScale="1">
        <p:scale>
          <a:sx n="76" d="100"/>
          <a:sy n="76" d="100"/>
        </p:scale>
        <p:origin x="1328" y="52"/>
      </p:cViewPr>
      <p:guideLst>
        <p:guide orient="horz" pos="5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PE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Arial"/>
              <a:buNone/>
            </a:pPr>
            <a:endParaRPr/>
          </a:p>
        </p:txBody>
      </p:sp>
      <p:sp>
        <p:nvSpPr>
          <p:cNvPr id="87" name="Google Shape;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41425"/>
            <a:ext cx="53594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PE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Arial"/>
              <a:buNone/>
            </a:pPr>
            <a:endParaRPr/>
          </a:p>
        </p:txBody>
      </p:sp>
      <p:sp>
        <p:nvSpPr>
          <p:cNvPr id="101" name="Google Shape;1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41425"/>
            <a:ext cx="53594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PE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Arial"/>
              <a:buNone/>
            </a:pPr>
            <a:endParaRPr/>
          </a:p>
        </p:txBody>
      </p:sp>
      <p:sp>
        <p:nvSpPr>
          <p:cNvPr id="115" name="Google Shape;1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Arial"/>
              <a:buNone/>
            </a:pPr>
            <a:endParaRPr/>
          </a:p>
        </p:txBody>
      </p:sp>
      <p:sp>
        <p:nvSpPr>
          <p:cNvPr id="122" name="Google Shape;1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41425"/>
            <a:ext cx="53594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PE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Arial"/>
              <a:buNone/>
            </a:pPr>
            <a:endParaRPr/>
          </a:p>
        </p:txBody>
      </p:sp>
      <p:sp>
        <p:nvSpPr>
          <p:cNvPr id="137" name="Google Shape;1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Arial"/>
              <a:buNone/>
            </a:pPr>
            <a:endParaRPr/>
          </a:p>
        </p:txBody>
      </p:sp>
      <p:sp>
        <p:nvSpPr>
          <p:cNvPr id="144" name="Google Shape;1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Arial"/>
              <a:buNone/>
            </a:pPr>
            <a:endParaRPr/>
          </a:p>
        </p:txBody>
      </p:sp>
      <p:sp>
        <p:nvSpPr>
          <p:cNvPr id="151" name="Google Shape;15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41425"/>
            <a:ext cx="53594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None/>
            </a:pPr>
            <a:endParaRPr sz="12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PE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41425"/>
            <a:ext cx="53594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PE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Arial"/>
              <a:buNone/>
            </a:pPr>
            <a:endParaRPr/>
          </a:p>
        </p:txBody>
      </p:sp>
      <p:sp>
        <p:nvSpPr>
          <p:cNvPr id="45" name="Google Shape;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Arial"/>
              <a:buNone/>
            </a:pPr>
            <a:endParaRPr/>
          </a:p>
        </p:txBody>
      </p:sp>
      <p:sp>
        <p:nvSpPr>
          <p:cNvPr id="52" name="Google Shape;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Arial"/>
              <a:buNone/>
            </a:pPr>
            <a:endParaRPr/>
          </a:p>
        </p:txBody>
      </p:sp>
      <p:sp>
        <p:nvSpPr>
          <p:cNvPr id="59" name="Google Shape;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Arial"/>
              <a:buNone/>
            </a:pPr>
            <a:endParaRPr/>
          </a:p>
        </p:txBody>
      </p:sp>
      <p:sp>
        <p:nvSpPr>
          <p:cNvPr id="66" name="Google Shape;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Arial"/>
              <a:buNone/>
            </a:pPr>
            <a:endParaRPr/>
          </a:p>
        </p:txBody>
      </p:sp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Arial"/>
              <a:buNone/>
            </a:pPr>
            <a:endParaRPr/>
          </a:p>
        </p:txBody>
      </p:sp>
      <p:sp>
        <p:nvSpPr>
          <p:cNvPr id="80" name="Google Shape;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1"/>
          <p:cNvGrpSpPr/>
          <p:nvPr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1" name="Google Shape;11;p21"/>
            <p:cNvSpPr txBox="1"/>
            <p:nvPr/>
          </p:nvSpPr>
          <p:spPr>
            <a:xfrm>
              <a:off x="944054" y="5369051"/>
              <a:ext cx="1731564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800" b="0" i="0" u="none" strike="noStrike" cap="none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PROGRAMACIÓN WEB I  •  TEMA 14</a:t>
              </a:r>
              <a:endParaRPr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1"/>
            <p:cNvSpPr/>
            <p:nvPr/>
          </p:nvSpPr>
          <p:spPr>
            <a:xfrm>
              <a:off x="7207627" y="5384440"/>
              <a:ext cx="1540807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600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© 2020 ISIL. Todos los derechos reservados</a:t>
              </a:r>
              <a:endParaRPr dirty="0"/>
            </a:p>
          </p:txBody>
        </p:sp>
      </p:grpSp>
      <p:pic>
        <p:nvPicPr>
          <p:cNvPr id="13" name="Google Shape;13;p21"/>
          <p:cNvPicPr preferRelativeResize="0"/>
          <p:nvPr/>
        </p:nvPicPr>
        <p:blipFill rotWithShape="1">
          <a:blip r:embed="rId5">
            <a:alphaModFix amt="20000"/>
          </a:blip>
          <a:srcRect/>
          <a:stretch/>
        </p:blipFill>
        <p:spPr>
          <a:xfrm>
            <a:off x="495300" y="5328911"/>
            <a:ext cx="448573" cy="2507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95;p27">
            <a:extLst>
              <a:ext uri="{FF2B5EF4-FFF2-40B4-BE49-F238E27FC236}">
                <a16:creationId xmlns:a16="http://schemas.microsoft.com/office/drawing/2014/main" id="{7C2482DB-3F70-B74C-A96F-CCB19CFBB0C3}"/>
              </a:ext>
            </a:extLst>
          </p:cNvPr>
          <p:cNvSpPr/>
          <p:nvPr userDrawn="1"/>
        </p:nvSpPr>
        <p:spPr>
          <a:xfrm>
            <a:off x="683568" y="1117307"/>
            <a:ext cx="74888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993" userDrawn="1">
          <p15:clr>
            <a:srgbClr val="F26B43"/>
          </p15:clr>
        </p15:guide>
        <p15:guide id="4" pos="5465" userDrawn="1">
          <p15:clr>
            <a:srgbClr val="F26B43"/>
          </p15:clr>
        </p15:guide>
        <p15:guide id="5" pos="317" userDrawn="1">
          <p15:clr>
            <a:srgbClr val="F26B43"/>
          </p15:clr>
        </p15:guide>
        <p15:guide id="6" orient="horz" pos="303" userDrawn="1">
          <p15:clr>
            <a:srgbClr val="F26B43"/>
          </p15:clr>
        </p15:guide>
        <p15:guide id="7" orient="horz" pos="3297" userDrawn="1">
          <p15:clr>
            <a:srgbClr val="F26B43"/>
          </p15:clr>
        </p15:guide>
        <p15:guide id="8" pos="276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4;p1">
            <a:extLst>
              <a:ext uri="{FF2B5EF4-FFF2-40B4-BE49-F238E27FC236}">
                <a16:creationId xmlns:a16="http://schemas.microsoft.com/office/drawing/2014/main" id="{144EE29A-DAFF-BB45-8C75-9C206C4DC8A0}"/>
              </a:ext>
            </a:extLst>
          </p:cNvPr>
          <p:cNvSpPr/>
          <p:nvPr/>
        </p:nvSpPr>
        <p:spPr>
          <a:xfrm>
            <a:off x="182879" y="5120640"/>
            <a:ext cx="4304965" cy="4620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6;p1">
            <a:extLst>
              <a:ext uri="{FF2B5EF4-FFF2-40B4-BE49-F238E27FC236}">
                <a16:creationId xmlns:a16="http://schemas.microsoft.com/office/drawing/2014/main" id="{5A9E40F0-72F6-0E41-AA7E-3F6871281F7D}"/>
              </a:ext>
            </a:extLst>
          </p:cNvPr>
          <p:cNvSpPr txBox="1"/>
          <p:nvPr/>
        </p:nvSpPr>
        <p:spPr>
          <a:xfrm>
            <a:off x="503238" y="875209"/>
            <a:ext cx="3104743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900" b="1" dirty="0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PROGRAMACIÓN WEB I</a:t>
            </a:r>
            <a:endParaRPr lang="es-PE" dirty="0"/>
          </a:p>
        </p:txBody>
      </p:sp>
      <p:sp>
        <p:nvSpPr>
          <p:cNvPr id="11" name="Google Shape;48;p1">
            <a:extLst>
              <a:ext uri="{FF2B5EF4-FFF2-40B4-BE49-F238E27FC236}">
                <a16:creationId xmlns:a16="http://schemas.microsoft.com/office/drawing/2014/main" id="{1929DFF2-7FCD-9349-8C64-C0BFA045890A}"/>
              </a:ext>
            </a:extLst>
          </p:cNvPr>
          <p:cNvSpPr/>
          <p:nvPr/>
        </p:nvSpPr>
        <p:spPr>
          <a:xfrm>
            <a:off x="503239" y="2177570"/>
            <a:ext cx="3213718" cy="78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lang="es-PE" sz="3200" dirty="0">
                <a:solidFill>
                  <a:schemeClr val="dk1"/>
                </a:solidFill>
                <a:latin typeface="GRAPHIK-MEDIUM" panose="020B0503030202060203" pitchFamily="34" charset="77"/>
                <a:sym typeface="Calibri"/>
              </a:rPr>
              <a:t>API DE </a:t>
            </a:r>
            <a:br>
              <a:rPr lang="es-PE" sz="3200" dirty="0">
                <a:solidFill>
                  <a:schemeClr val="dk1"/>
                </a:solidFill>
                <a:latin typeface="Graphik Regular" panose="020B0503030202060203" pitchFamily="34" charset="77"/>
                <a:sym typeface="Calibri"/>
              </a:rPr>
            </a:br>
            <a:r>
              <a:rPr lang="es-PE" sz="3200" b="1" dirty="0">
                <a:solidFill>
                  <a:schemeClr val="dk1"/>
                </a:solidFill>
                <a:latin typeface="Graphik Bold" panose="020B0503030202060203" pitchFamily="34" charset="77"/>
                <a:sym typeface="Calibri"/>
              </a:rPr>
              <a:t>GOOGLE MAPS</a:t>
            </a:r>
          </a:p>
        </p:txBody>
      </p:sp>
      <p:sp>
        <p:nvSpPr>
          <p:cNvPr id="12" name="Google Shape;49;p1">
            <a:extLst>
              <a:ext uri="{FF2B5EF4-FFF2-40B4-BE49-F238E27FC236}">
                <a16:creationId xmlns:a16="http://schemas.microsoft.com/office/drawing/2014/main" id="{B436AA75-68C8-9746-A08E-A845B92F69C4}"/>
              </a:ext>
            </a:extLst>
          </p:cNvPr>
          <p:cNvSpPr/>
          <p:nvPr/>
        </p:nvSpPr>
        <p:spPr>
          <a:xfrm>
            <a:off x="503237" y="3291025"/>
            <a:ext cx="2899182" cy="12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7800" indent="-177800">
              <a:lnSpc>
                <a:spcPct val="120000"/>
              </a:lnSpc>
              <a:buClr>
                <a:srgbClr val="81C1B2"/>
              </a:buClr>
              <a:buSzPct val="100000"/>
              <a:buFont typeface="Arial"/>
              <a:buChar char="•"/>
            </a:pPr>
            <a:r>
              <a:rPr lang="es-PE" sz="1100" dirty="0">
                <a:latin typeface="Graphik-Medium" charset="0"/>
                <a:sym typeface="Calibri"/>
              </a:rPr>
              <a:t>Incorporando Mapas personalizados con las API de Google Maps, con estilos, marcadores, polígonos y polilíneas</a:t>
            </a:r>
            <a:endParaRPr lang="es-PE" sz="1100" dirty="0">
              <a:latin typeface="Graphik-Medium" charset="0"/>
            </a:endParaRPr>
          </a:p>
          <a:p>
            <a:pPr marL="177800" indent="-177800">
              <a:lnSpc>
                <a:spcPct val="120000"/>
              </a:lnSpc>
              <a:buClr>
                <a:srgbClr val="81C1B2"/>
              </a:buClr>
              <a:buSzPct val="100000"/>
              <a:buFont typeface="Arial"/>
              <a:buChar char="•"/>
            </a:pPr>
            <a:r>
              <a:rPr lang="es-PE" sz="1100" dirty="0">
                <a:latin typeface="Graphik-Medium" charset="0"/>
                <a:sym typeface="Calibri"/>
              </a:rPr>
              <a:t>Eventos del mapa</a:t>
            </a:r>
            <a:endParaRPr lang="es-PE" sz="1100" dirty="0">
              <a:latin typeface="Graphik-Medium" charset="0"/>
            </a:endParaRPr>
          </a:p>
          <a:p>
            <a:pPr marL="177800" indent="-177800">
              <a:lnSpc>
                <a:spcPct val="120000"/>
              </a:lnSpc>
              <a:buClr>
                <a:srgbClr val="81C1B2"/>
              </a:buClr>
              <a:buSzPct val="100000"/>
              <a:buFont typeface="Arial"/>
              <a:buChar char="•"/>
            </a:pPr>
            <a:r>
              <a:rPr lang="es-PE" sz="1100" dirty="0">
                <a:latin typeface="Graphik-Medium" charset="0"/>
                <a:sym typeface="Calibri"/>
              </a:rPr>
              <a:t>Geolocalización y búsquedas</a:t>
            </a:r>
            <a:endParaRPr lang="es-PE" sz="1100" dirty="0">
              <a:latin typeface="Graphik-Medium" charset="0"/>
            </a:endParaRPr>
          </a:p>
          <a:p>
            <a:pPr marL="177800" indent="-177800">
              <a:lnSpc>
                <a:spcPct val="120000"/>
              </a:lnSpc>
              <a:buClr>
                <a:srgbClr val="81C1B2"/>
              </a:buClr>
              <a:buSzPct val="100000"/>
              <a:buFont typeface="Arial"/>
              <a:buChar char="•"/>
            </a:pPr>
            <a:r>
              <a:rPr lang="es-PE" sz="1100" dirty="0">
                <a:latin typeface="Graphik-Medium" charset="0"/>
                <a:sym typeface="Calibri"/>
              </a:rPr>
              <a:t>Importando datos GeoJSON</a:t>
            </a:r>
          </a:p>
        </p:txBody>
      </p:sp>
      <p:sp>
        <p:nvSpPr>
          <p:cNvPr id="13" name="Google Shape;50;p1">
            <a:extLst>
              <a:ext uri="{FF2B5EF4-FFF2-40B4-BE49-F238E27FC236}">
                <a16:creationId xmlns:a16="http://schemas.microsoft.com/office/drawing/2014/main" id="{EEC576EA-AF0B-6146-BBF3-BF6915F1C1E4}"/>
              </a:ext>
            </a:extLst>
          </p:cNvPr>
          <p:cNvSpPr txBox="1"/>
          <p:nvPr/>
        </p:nvSpPr>
        <p:spPr>
          <a:xfrm>
            <a:off x="743902" y="1819386"/>
            <a:ext cx="14576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dirty="0">
                <a:solidFill>
                  <a:srgbClr val="82C1B2"/>
                </a:solidFill>
                <a:latin typeface="Calibri"/>
                <a:ea typeface="Calibri"/>
                <a:cs typeface="Calibri"/>
                <a:sym typeface="Calibri"/>
              </a:rPr>
              <a:t>TEMA 14</a:t>
            </a:r>
            <a:endParaRPr dirty="0">
              <a:solidFill>
                <a:srgbClr val="82C1B2"/>
              </a:solidFill>
            </a:endParaRPr>
          </a:p>
        </p:txBody>
      </p:sp>
      <p:pic>
        <p:nvPicPr>
          <p:cNvPr id="14" name="Google Shape;52;p1">
            <a:extLst>
              <a:ext uri="{FF2B5EF4-FFF2-40B4-BE49-F238E27FC236}">
                <a16:creationId xmlns:a16="http://schemas.microsoft.com/office/drawing/2014/main" id="{0EAE04B4-F7DF-E14F-8C3D-4BF58C06745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464" y="1883411"/>
            <a:ext cx="166865" cy="170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042B4F-58C4-8645-8691-68E59CEF0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87" y="0"/>
            <a:ext cx="5395913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7;p14">
            <a:extLst>
              <a:ext uri="{FF2B5EF4-FFF2-40B4-BE49-F238E27FC236}">
                <a16:creationId xmlns:a16="http://schemas.microsoft.com/office/drawing/2014/main" id="{50D7945A-49C8-E64A-BBF0-682D8A6089BA}"/>
              </a:ext>
            </a:extLst>
          </p:cNvPr>
          <p:cNvSpPr/>
          <p:nvPr/>
        </p:nvSpPr>
        <p:spPr>
          <a:xfrm>
            <a:off x="503238" y="371910"/>
            <a:ext cx="817245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INCORPORANDO MAPAS PERSONALIZADOS CON LAS API DE GOOGLE MAPS, CON ESTILOS, MARCADORES, POLÍGONOS Y POLILÍNEAS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1268;p77">
            <a:extLst>
              <a:ext uri="{FF2B5EF4-FFF2-40B4-BE49-F238E27FC236}">
                <a16:creationId xmlns:a16="http://schemas.microsoft.com/office/drawing/2014/main" id="{7559EE67-D81F-9547-ABD2-8176B536F23A}"/>
              </a:ext>
            </a:extLst>
          </p:cNvPr>
          <p:cNvSpPr txBox="1"/>
          <p:nvPr/>
        </p:nvSpPr>
        <p:spPr>
          <a:xfrm>
            <a:off x="507356" y="916931"/>
            <a:ext cx="7507225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s-PE" sz="1600" b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INCORPORANDO EL ESTILO EN EL MAPA</a:t>
            </a:r>
            <a:endParaRPr lang="es-PE" sz="1800" b="1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7" name="Google Shape;1269;p77">
            <a:extLst>
              <a:ext uri="{FF2B5EF4-FFF2-40B4-BE49-F238E27FC236}">
                <a16:creationId xmlns:a16="http://schemas.microsoft.com/office/drawing/2014/main" id="{21CC0595-DFEE-9D4E-B296-E784619B00AC}"/>
              </a:ext>
            </a:extLst>
          </p:cNvPr>
          <p:cNvSpPr txBox="1"/>
          <p:nvPr/>
        </p:nvSpPr>
        <p:spPr>
          <a:xfrm>
            <a:off x="503237" y="1241693"/>
            <a:ext cx="7330368" cy="3754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600"/>
            </a:pPr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const estilosMapa = [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… // Código JSON de formato 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]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endParaRPr lang="es-PE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>
              <a:buSzPts val="1600"/>
            </a:pPr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function initMap() {// Función para inicializar el mapa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const ubicacion = { lat: -34.397, lng: 150.644 };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const mapa = new google.maps.Map(document.getElementById("map"), {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zoom: 8,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center: ubicacion,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dirty="0">
                <a:solidFill>
                  <a:srgbClr val="EF4639"/>
                </a:solidFill>
                <a:latin typeface="Calibri"/>
                <a:cs typeface="Calibri"/>
                <a:sym typeface="Calibri"/>
              </a:rPr>
              <a:t>                styles: estilosMapa, // Aplica los estilos aquí</a:t>
            </a:r>
            <a:endParaRPr lang="es-PE" dirty="0">
              <a:solidFill>
                <a:srgbClr val="EF4639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});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endParaRPr lang="es-PE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>
              <a:buSzPts val="1600"/>
            </a:pPr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const marcador = new google.maps.Marker({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position: ubicacion,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map: mapa,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});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}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7;p14">
            <a:extLst>
              <a:ext uri="{FF2B5EF4-FFF2-40B4-BE49-F238E27FC236}">
                <a16:creationId xmlns:a16="http://schemas.microsoft.com/office/drawing/2014/main" id="{CD189770-EA10-0843-8C9C-82AD4EB5AE81}"/>
              </a:ext>
            </a:extLst>
          </p:cNvPr>
          <p:cNvSpPr/>
          <p:nvPr/>
        </p:nvSpPr>
        <p:spPr>
          <a:xfrm>
            <a:off x="503238" y="371910"/>
            <a:ext cx="817245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INCORPORANDO MAPAS PERSONALIZADOS CON LAS API DE GOOGLE MAPS, CON ESTILOS, MARCADORES, POLÍGONOS Y POLILÍNEAS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268;p77">
            <a:extLst>
              <a:ext uri="{FF2B5EF4-FFF2-40B4-BE49-F238E27FC236}">
                <a16:creationId xmlns:a16="http://schemas.microsoft.com/office/drawing/2014/main" id="{4A45804C-7C4F-804F-ADCA-6A4EB12F3DC3}"/>
              </a:ext>
            </a:extLst>
          </p:cNvPr>
          <p:cNvSpPr txBox="1"/>
          <p:nvPr/>
        </p:nvSpPr>
        <p:spPr>
          <a:xfrm>
            <a:off x="507356" y="916931"/>
            <a:ext cx="7507225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s-PE" sz="1600" b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 PUEDEN DIBUJAR CÍRCULOS EN UN MAPA Y OTRAS FORMAS</a:t>
            </a:r>
            <a:endParaRPr lang="es-PE" sz="1800" b="1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8" name="Google Shape;1269;p77">
            <a:extLst>
              <a:ext uri="{FF2B5EF4-FFF2-40B4-BE49-F238E27FC236}">
                <a16:creationId xmlns:a16="http://schemas.microsoft.com/office/drawing/2014/main" id="{0B7B3A82-E27E-1C42-B7A9-D6BA614CDECA}"/>
              </a:ext>
            </a:extLst>
          </p:cNvPr>
          <p:cNvSpPr txBox="1"/>
          <p:nvPr/>
        </p:nvSpPr>
        <p:spPr>
          <a:xfrm>
            <a:off x="503237" y="1241693"/>
            <a:ext cx="7330368" cy="24621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// Crear el círculo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const circulo = new google.maps.Circle({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strokeColor: "#FF0000", // Color del borde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strokeOpacity: 0.8,     // Opacidad del borde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strokeWeight: 2,        // Grosor del borde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fillColor: "#FF0000",   // Color de relleno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fillOpacity: 0.35,      // Opacidad de relleno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map: mapa,              // El mapa en el que se dibuja el círculo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center: ubicacion,      // Centro del círculo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radius: 100             // Radio en metros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});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8;p8">
            <a:extLst>
              <a:ext uri="{FF2B5EF4-FFF2-40B4-BE49-F238E27FC236}">
                <a16:creationId xmlns:a16="http://schemas.microsoft.com/office/drawing/2014/main" id="{25EE16F4-ADDE-0B48-A812-BBE49106A1B6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9;p8">
            <a:extLst>
              <a:ext uri="{FF2B5EF4-FFF2-40B4-BE49-F238E27FC236}">
                <a16:creationId xmlns:a16="http://schemas.microsoft.com/office/drawing/2014/main" id="{DC62E694-47A5-1640-AC36-28C713F6FF88}"/>
              </a:ext>
            </a:extLst>
          </p:cNvPr>
          <p:cNvSpPr txBox="1"/>
          <p:nvPr/>
        </p:nvSpPr>
        <p:spPr>
          <a:xfrm>
            <a:off x="1008063" y="3169972"/>
            <a:ext cx="5993558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es-PE" sz="2800" dirty="0">
                <a:solidFill>
                  <a:schemeClr val="lt1"/>
                </a:solidFill>
                <a:latin typeface="Graphik Regular" panose="020B0503030202060203" pitchFamily="34" charset="77"/>
                <a:sym typeface="Calibri"/>
              </a:rPr>
              <a:t>EVENTOS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es-PE" sz="2800" b="1" dirty="0">
                <a:solidFill>
                  <a:schemeClr val="lt1"/>
                </a:solidFill>
                <a:latin typeface="Graphik Bold" panose="020B0503030202060203" pitchFamily="34" charset="77"/>
                <a:sym typeface="Calibri"/>
              </a:rPr>
              <a:t>DEL MAPA</a:t>
            </a:r>
          </a:p>
        </p:txBody>
      </p:sp>
      <p:pic>
        <p:nvPicPr>
          <p:cNvPr id="6" name="Google Shape;160;p8">
            <a:extLst>
              <a:ext uri="{FF2B5EF4-FFF2-40B4-BE49-F238E27FC236}">
                <a16:creationId xmlns:a16="http://schemas.microsoft.com/office/drawing/2014/main" id="{1E53C167-B0EC-8440-8F26-2BBA04DFC37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7;p14">
            <a:extLst>
              <a:ext uri="{FF2B5EF4-FFF2-40B4-BE49-F238E27FC236}">
                <a16:creationId xmlns:a16="http://schemas.microsoft.com/office/drawing/2014/main" id="{45319695-99D3-6541-8B42-175FB474A920}"/>
              </a:ext>
            </a:extLst>
          </p:cNvPr>
          <p:cNvSpPr/>
          <p:nvPr/>
        </p:nvSpPr>
        <p:spPr>
          <a:xfrm>
            <a:off x="503238" y="381222"/>
            <a:ext cx="817245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EVENTOS DEL MAPA</a:t>
            </a:r>
            <a:endParaRPr dirty="0"/>
          </a:p>
        </p:txBody>
      </p:sp>
      <p:sp>
        <p:nvSpPr>
          <p:cNvPr id="6" name="Google Shape;1268;p77">
            <a:extLst>
              <a:ext uri="{FF2B5EF4-FFF2-40B4-BE49-F238E27FC236}">
                <a16:creationId xmlns:a16="http://schemas.microsoft.com/office/drawing/2014/main" id="{7B8AE436-070A-AB4C-AD99-C3F5B3CB43F1}"/>
              </a:ext>
            </a:extLst>
          </p:cNvPr>
          <p:cNvSpPr txBox="1"/>
          <p:nvPr/>
        </p:nvSpPr>
        <p:spPr>
          <a:xfrm>
            <a:off x="507356" y="916931"/>
            <a:ext cx="7507225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s-PE" sz="1600" b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EVENTOS DEL MAPA PARA UNA MEJOR INTERACTIVIDAD</a:t>
            </a:r>
            <a:endParaRPr lang="es-PE" sz="1800" b="1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7" name="Google Shape;1269;p77">
            <a:extLst>
              <a:ext uri="{FF2B5EF4-FFF2-40B4-BE49-F238E27FC236}">
                <a16:creationId xmlns:a16="http://schemas.microsoft.com/office/drawing/2014/main" id="{09E18110-1B18-D345-9A2C-92D48459DDED}"/>
              </a:ext>
            </a:extLst>
          </p:cNvPr>
          <p:cNvSpPr txBox="1"/>
          <p:nvPr/>
        </p:nvSpPr>
        <p:spPr>
          <a:xfrm>
            <a:off x="503237" y="1241693"/>
            <a:ext cx="6439823" cy="35393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// Evento de clic en el mapa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map.addListener("click", (event) =&gt; {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alert(`Hiciste clic en: \nLatitud: ${event.latLng.lat()} \nLongitud: ${event.latLng.lng()}`);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});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endParaRPr lang="es-PE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// Evento de clic en el marcador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marker.addListener("click", () =&gt; {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alert("Hiciste clic en el marcador de Uluru");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});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endParaRPr lang="es-PE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// Evento de cambio de zoom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map.addListener("zoom_changed", () =&gt; {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alert(`El nivel de zoom cambió a: ${map.getZoom()}`);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});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}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8;p8">
            <a:extLst>
              <a:ext uri="{FF2B5EF4-FFF2-40B4-BE49-F238E27FC236}">
                <a16:creationId xmlns:a16="http://schemas.microsoft.com/office/drawing/2014/main" id="{1BE850BF-7C1F-1945-87F1-769C4F28AADD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9;p8">
            <a:extLst>
              <a:ext uri="{FF2B5EF4-FFF2-40B4-BE49-F238E27FC236}">
                <a16:creationId xmlns:a16="http://schemas.microsoft.com/office/drawing/2014/main" id="{49B264F5-539A-C74A-88B1-93A2EB06042F}"/>
              </a:ext>
            </a:extLst>
          </p:cNvPr>
          <p:cNvSpPr txBox="1"/>
          <p:nvPr/>
        </p:nvSpPr>
        <p:spPr>
          <a:xfrm>
            <a:off x="1008063" y="3169972"/>
            <a:ext cx="5993558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es-PE" sz="2800" dirty="0">
                <a:solidFill>
                  <a:schemeClr val="lt1"/>
                </a:solidFill>
                <a:latin typeface="Graphik Regular" panose="020B0503030202060203" pitchFamily="34" charset="77"/>
                <a:sym typeface="Calibri"/>
              </a:rPr>
              <a:t>GEOLOCALIZACIÓN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es-PE" sz="2800" b="1" dirty="0">
                <a:solidFill>
                  <a:schemeClr val="lt1"/>
                </a:solidFill>
                <a:latin typeface="Graphik Bold" panose="020B0503030202060203" pitchFamily="34" charset="77"/>
                <a:sym typeface="Calibri"/>
              </a:rPr>
              <a:t>Y BÚSQUEDAS</a:t>
            </a:r>
          </a:p>
        </p:txBody>
      </p:sp>
      <p:pic>
        <p:nvPicPr>
          <p:cNvPr id="6" name="Google Shape;160;p8">
            <a:extLst>
              <a:ext uri="{FF2B5EF4-FFF2-40B4-BE49-F238E27FC236}">
                <a16:creationId xmlns:a16="http://schemas.microsoft.com/office/drawing/2014/main" id="{9AFAD493-1323-D540-87E3-32E9250653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7;p14">
            <a:extLst>
              <a:ext uri="{FF2B5EF4-FFF2-40B4-BE49-F238E27FC236}">
                <a16:creationId xmlns:a16="http://schemas.microsoft.com/office/drawing/2014/main" id="{1F842E0D-79A8-CA4C-BD12-3961D73D7E76}"/>
              </a:ext>
            </a:extLst>
          </p:cNvPr>
          <p:cNvSpPr/>
          <p:nvPr/>
        </p:nvSpPr>
        <p:spPr>
          <a:xfrm>
            <a:off x="503238" y="376784"/>
            <a:ext cx="817245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GEOLOCALIZACIÓN Y BÚSQUEDAS</a:t>
            </a:r>
            <a:endParaRPr dirty="0"/>
          </a:p>
        </p:txBody>
      </p:sp>
      <p:sp>
        <p:nvSpPr>
          <p:cNvPr id="6" name="Google Shape;215;p14">
            <a:extLst>
              <a:ext uri="{FF2B5EF4-FFF2-40B4-BE49-F238E27FC236}">
                <a16:creationId xmlns:a16="http://schemas.microsoft.com/office/drawing/2014/main" id="{A33221A1-B864-B24F-944F-AA2A2862DCFA}"/>
              </a:ext>
            </a:extLst>
          </p:cNvPr>
          <p:cNvSpPr txBox="1"/>
          <p:nvPr/>
        </p:nvSpPr>
        <p:spPr>
          <a:xfrm>
            <a:off x="506796" y="918372"/>
            <a:ext cx="7797232" cy="2179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s-PE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GEOLOCALIZACIÓN</a:t>
            </a:r>
            <a:endParaRPr lang="es-PE"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8" indent="-169863">
              <a:spcBef>
                <a:spcPts val="600"/>
              </a:spcBef>
              <a:buClr>
                <a:srgbClr val="EF4639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La geolocalización en una aplicación web se implementa utilizando la API de Geolocalización del navegador.</a:t>
            </a:r>
          </a:p>
          <a:p>
            <a:pPr marL="179388" indent="-169863">
              <a:spcBef>
                <a:spcPts val="600"/>
              </a:spcBef>
              <a:buClr>
                <a:srgbClr val="EF4639"/>
              </a:buClr>
              <a:buSzPts val="1600"/>
              <a:buFont typeface="Arial"/>
              <a:buChar char="•"/>
            </a:pPr>
            <a:endParaRPr lang="es-PE" sz="1600" dirty="0">
              <a:solidFill>
                <a:srgbClr val="262626"/>
              </a:solidFill>
              <a:latin typeface="Calibri"/>
              <a:cs typeface="Calibri"/>
              <a:sym typeface="Calibri"/>
            </a:endParaRPr>
          </a:p>
          <a:p>
            <a:pPr marL="179388" indent="-169863">
              <a:spcBef>
                <a:spcPts val="320"/>
              </a:spcBef>
              <a:buClr>
                <a:srgbClr val="EF4639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Esta API permite obtener la ubicación actual del usuario (latitud y longitud) si el usuario concede el permiso. </a:t>
            </a:r>
            <a:endParaRPr lang="es-PE" sz="1600" dirty="0">
              <a:solidFill>
                <a:srgbClr val="262626"/>
              </a:solidFill>
              <a:latin typeface="Calibri"/>
              <a:cs typeface="Calibri"/>
            </a:endParaRPr>
          </a:p>
          <a:p>
            <a:pPr marL="179388" marR="0" lvl="0" indent="-169863" algn="l" rtl="0">
              <a:spcBef>
                <a:spcPts val="320"/>
              </a:spcBef>
              <a:spcAft>
                <a:spcPts val="0"/>
              </a:spcAft>
              <a:buClr>
                <a:srgbClr val="EF4639"/>
              </a:buClr>
              <a:buSzPts val="1600"/>
              <a:buFont typeface="Arial"/>
              <a:buChar char="•"/>
            </a:pPr>
            <a:endParaRPr lang="es-PE" sz="1600" dirty="0">
              <a:solidFill>
                <a:srgbClr val="262626"/>
              </a:solidFill>
              <a:latin typeface="Calibri"/>
              <a:cs typeface="Calibri"/>
            </a:endParaRPr>
          </a:p>
          <a:p>
            <a:pPr marL="538163" marR="0" lvl="0" indent="-2238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4639"/>
              </a:buClr>
              <a:buSzPts val="1600"/>
              <a:buFont typeface="Calibri"/>
              <a:buNone/>
            </a:pPr>
            <a:endParaRPr lang="es-PE"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7;p14">
            <a:extLst>
              <a:ext uri="{FF2B5EF4-FFF2-40B4-BE49-F238E27FC236}">
                <a16:creationId xmlns:a16="http://schemas.microsoft.com/office/drawing/2014/main" id="{3CAD8BAC-5353-D44F-83E8-CC0EA564FA7C}"/>
              </a:ext>
            </a:extLst>
          </p:cNvPr>
          <p:cNvSpPr/>
          <p:nvPr/>
        </p:nvSpPr>
        <p:spPr>
          <a:xfrm>
            <a:off x="503238" y="376784"/>
            <a:ext cx="817245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GEOLOCALIZACIÓN Y BÚSQUEDAS</a:t>
            </a:r>
            <a:endParaRPr dirty="0"/>
          </a:p>
        </p:txBody>
      </p:sp>
      <p:sp>
        <p:nvSpPr>
          <p:cNvPr id="7" name="Google Shape;215;p14">
            <a:extLst>
              <a:ext uri="{FF2B5EF4-FFF2-40B4-BE49-F238E27FC236}">
                <a16:creationId xmlns:a16="http://schemas.microsoft.com/office/drawing/2014/main" id="{BD0FD909-2439-1341-8E9C-C6E88C9681BC}"/>
              </a:ext>
            </a:extLst>
          </p:cNvPr>
          <p:cNvSpPr txBox="1"/>
          <p:nvPr/>
        </p:nvSpPr>
        <p:spPr>
          <a:xfrm>
            <a:off x="468312" y="918372"/>
            <a:ext cx="4244592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s-PE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GEOLOCALIZACIÓN</a:t>
            </a:r>
            <a:endParaRPr lang="es-PE"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8163" marR="0" lvl="0" indent="-2238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4639"/>
              </a:buClr>
              <a:buSzPts val="1600"/>
              <a:buFont typeface="Calibri"/>
              <a:buNone/>
            </a:pPr>
            <a:endParaRPr lang="es-PE"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269;p77">
            <a:extLst>
              <a:ext uri="{FF2B5EF4-FFF2-40B4-BE49-F238E27FC236}">
                <a16:creationId xmlns:a16="http://schemas.microsoft.com/office/drawing/2014/main" id="{802597B6-CA9C-B545-8509-1387448BB092}"/>
              </a:ext>
            </a:extLst>
          </p:cNvPr>
          <p:cNvSpPr txBox="1"/>
          <p:nvPr/>
        </p:nvSpPr>
        <p:spPr>
          <a:xfrm>
            <a:off x="506796" y="1314574"/>
            <a:ext cx="4244592" cy="37009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// Variable para almacenar el mapa y el marcador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let map, marker;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function initMap() {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// Inicia el mapa en una ubicación por defecto (puede ser cualquier lugar)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const ubicacionDefault = { lat: -34.397, lng: 150.644 };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map = new google.maps.Map(document.getElementById("map"), {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zoom: 15,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center: ubicacionDefault,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});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// Intentar obtener la geolocalización del usuario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PE" sz="950" dirty="0">
                <a:solidFill>
                  <a:srgbClr val="EF4639"/>
                </a:solidFill>
                <a:latin typeface="Calibri"/>
                <a:cs typeface="Calibri"/>
                <a:sym typeface="Calibri"/>
              </a:rPr>
              <a:t>            if (navigator.geolocation) {</a:t>
            </a:r>
            <a:endParaRPr lang="es-PE" sz="950" dirty="0">
              <a:solidFill>
                <a:srgbClr val="EF4639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</a:pPr>
            <a:r>
              <a:rPr lang="es-PE" sz="950" dirty="0">
                <a:solidFill>
                  <a:srgbClr val="EF4639"/>
                </a:solidFill>
                <a:latin typeface="Calibri"/>
                <a:cs typeface="Calibri"/>
                <a:sym typeface="Calibri"/>
              </a:rPr>
              <a:t>                navigator.geolocation.getCurrentPosition(</a:t>
            </a:r>
            <a:endParaRPr lang="es-PE" sz="950" dirty="0">
              <a:solidFill>
                <a:srgbClr val="EF4639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</a:pPr>
            <a:r>
              <a:rPr lang="es-PE" sz="950" dirty="0">
                <a:solidFill>
                  <a:srgbClr val="EF4639"/>
                </a:solidFill>
                <a:latin typeface="Calibri"/>
                <a:cs typeface="Calibri"/>
                <a:sym typeface="Calibri"/>
              </a:rPr>
              <a:t>                    (position) =&gt; {</a:t>
            </a:r>
            <a:endParaRPr lang="es-PE" sz="950" dirty="0">
              <a:solidFill>
                <a:srgbClr val="EF4639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</a:pPr>
            <a:r>
              <a:rPr lang="es-PE" sz="950" dirty="0">
                <a:solidFill>
                  <a:srgbClr val="EF4639"/>
                </a:solidFill>
                <a:latin typeface="Calibri"/>
                <a:cs typeface="Calibri"/>
                <a:sym typeface="Calibri"/>
              </a:rPr>
              <a:t>                        // Coordenadas del usuario</a:t>
            </a:r>
            <a:endParaRPr lang="es-PE" sz="950" dirty="0">
              <a:solidFill>
                <a:srgbClr val="EF4639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</a:pPr>
            <a:r>
              <a:rPr lang="es-PE" sz="950" dirty="0">
                <a:solidFill>
                  <a:srgbClr val="EF4639"/>
                </a:solidFill>
                <a:latin typeface="Calibri"/>
                <a:cs typeface="Calibri"/>
                <a:sym typeface="Calibri"/>
              </a:rPr>
              <a:t>                        const pos = {</a:t>
            </a:r>
            <a:endParaRPr lang="es-PE" sz="950" dirty="0">
              <a:solidFill>
                <a:srgbClr val="EF4639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</a:pPr>
            <a:r>
              <a:rPr lang="es-PE" sz="950" dirty="0">
                <a:solidFill>
                  <a:srgbClr val="EF4639"/>
                </a:solidFill>
                <a:latin typeface="Calibri"/>
                <a:cs typeface="Calibri"/>
                <a:sym typeface="Calibri"/>
              </a:rPr>
              <a:t>                            lat: position.coords.latitude,</a:t>
            </a:r>
            <a:endParaRPr lang="es-PE" sz="950" dirty="0">
              <a:solidFill>
                <a:srgbClr val="EF4639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</a:pPr>
            <a:r>
              <a:rPr lang="es-PE" sz="950" dirty="0">
                <a:solidFill>
                  <a:srgbClr val="EF4639"/>
                </a:solidFill>
                <a:latin typeface="Calibri"/>
                <a:cs typeface="Calibri"/>
                <a:sym typeface="Calibri"/>
              </a:rPr>
              <a:t>                            lng: position.coords.longitude,</a:t>
            </a:r>
            <a:endParaRPr lang="es-PE" sz="950" dirty="0">
              <a:solidFill>
                <a:srgbClr val="EF4639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</a:pPr>
            <a:r>
              <a:rPr lang="es-PE" sz="950" dirty="0">
                <a:solidFill>
                  <a:srgbClr val="EF4639"/>
                </a:solidFill>
                <a:latin typeface="Calibri"/>
                <a:cs typeface="Calibri"/>
                <a:sym typeface="Calibri"/>
              </a:rPr>
              <a:t>                        };</a:t>
            </a:r>
            <a:endParaRPr lang="es-PE" sz="950" dirty="0">
              <a:solidFill>
                <a:srgbClr val="EF4639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s-PE" sz="95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        // Mover el mapa al lugar del usuario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        map.setCenter(pos);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16" name="Google Shape;1269;p77">
            <a:extLst>
              <a:ext uri="{FF2B5EF4-FFF2-40B4-BE49-F238E27FC236}">
                <a16:creationId xmlns:a16="http://schemas.microsoft.com/office/drawing/2014/main" id="{FC35EA82-BD54-C540-99ED-25286A4D3F4C}"/>
              </a:ext>
            </a:extLst>
          </p:cNvPr>
          <p:cNvSpPr txBox="1"/>
          <p:nvPr/>
        </p:nvSpPr>
        <p:spPr>
          <a:xfrm>
            <a:off x="4872037" y="481013"/>
            <a:ext cx="3803651" cy="45345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Bef>
                <a:spcPts val="200"/>
              </a:spcBef>
              <a:buClr>
                <a:schemeClr val="dk1"/>
              </a:buClr>
              <a:buSzPts val="900"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marker = new google.maps.Marker({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spcBef>
                <a:spcPts val="200"/>
              </a:spcBef>
              <a:buClr>
                <a:schemeClr val="dk1"/>
              </a:buClr>
              <a:buSzPts val="900"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            position: pos,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spcBef>
                <a:spcPts val="200"/>
              </a:spcBef>
              <a:buClr>
                <a:schemeClr val="dk1"/>
              </a:buClr>
              <a:buSzPts val="900"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            map: map,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spcBef>
                <a:spcPts val="200"/>
              </a:spcBef>
              <a:buClr>
                <a:schemeClr val="dk1"/>
              </a:buClr>
              <a:buSzPts val="900"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            title: "Estás aquí",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spcBef>
                <a:spcPts val="200"/>
              </a:spcBef>
              <a:buClr>
                <a:schemeClr val="dk1"/>
              </a:buClr>
              <a:buSzPts val="900"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        });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spcBef>
                <a:spcPts val="200"/>
              </a:spcBef>
              <a:buClr>
                <a:schemeClr val="dk1"/>
              </a:buClr>
              <a:buSzPts val="900"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    },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spcBef>
                <a:spcPts val="200"/>
              </a:spcBef>
              <a:buClr>
                <a:schemeClr val="dk1"/>
              </a:buClr>
              <a:buSzPts val="900"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    () =&gt; {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spcBef>
                <a:spcPts val="200"/>
              </a:spcBef>
              <a:buClr>
                <a:schemeClr val="dk1"/>
              </a:buClr>
              <a:buSzPts val="900"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        // Manejo de errores si el usuario deniega la geolocalización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spcBef>
                <a:spcPts val="200"/>
              </a:spcBef>
              <a:buClr>
                <a:schemeClr val="dk1"/>
              </a:buClr>
              <a:buSzPts val="900"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        manejarError(true, map.getCenter());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spcBef>
                <a:spcPts val="200"/>
              </a:spcBef>
              <a:buClr>
                <a:schemeClr val="dk1"/>
              </a:buClr>
              <a:buSzPts val="900"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    }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spcBef>
                <a:spcPts val="200"/>
              </a:spcBef>
              <a:buClr>
                <a:schemeClr val="dk1"/>
              </a:buClr>
              <a:buSzPts val="900"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);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spcBef>
                <a:spcPts val="200"/>
              </a:spcBef>
              <a:buClr>
                <a:schemeClr val="dk1"/>
              </a:buClr>
              <a:buSzPts val="900"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} else {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spcBef>
                <a:spcPts val="200"/>
              </a:spcBef>
              <a:buClr>
                <a:schemeClr val="dk1"/>
              </a:buClr>
              <a:buSzPts val="900"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// Si el navegador no soporta geolocalización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spcBef>
                <a:spcPts val="200"/>
              </a:spcBef>
              <a:buClr>
                <a:schemeClr val="dk1"/>
              </a:buClr>
              <a:buSzPts val="900"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manejarError(false, map.getCenter());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spcBef>
                <a:spcPts val="200"/>
              </a:spcBef>
              <a:buClr>
                <a:schemeClr val="dk1"/>
              </a:buClr>
              <a:buSzPts val="900"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}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spcBef>
                <a:spcPts val="200"/>
              </a:spcBef>
              <a:buClr>
                <a:schemeClr val="dk1"/>
              </a:buClr>
              <a:buSzPts val="900"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}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spcBef>
                <a:spcPts val="200"/>
              </a:spcBef>
              <a:buClr>
                <a:schemeClr val="dk1"/>
              </a:buClr>
              <a:buSzPts val="900"/>
            </a:pPr>
            <a:endParaRPr lang="es-PE" sz="95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>
              <a:spcBef>
                <a:spcPts val="200"/>
              </a:spcBef>
              <a:buClr>
                <a:schemeClr val="dk1"/>
              </a:buClr>
              <a:buSzPts val="900"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function manejarError(browserSoportaGeolocalizacion, pos) {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spcBef>
                <a:spcPts val="200"/>
              </a:spcBef>
              <a:buClr>
                <a:schemeClr val="dk1"/>
              </a:buClr>
              <a:buSzPts val="900"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alert(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spcBef>
                <a:spcPts val="200"/>
              </a:spcBef>
              <a:buClr>
                <a:schemeClr val="dk1"/>
              </a:buClr>
              <a:buSzPts val="900"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browserSoportaGeolocalizacion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spcBef>
                <a:spcPts val="200"/>
              </a:spcBef>
              <a:buClr>
                <a:schemeClr val="dk1"/>
              </a:buClr>
              <a:buSzPts val="900"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    ? "Error: Falló la geolocalización."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spcBef>
                <a:spcPts val="200"/>
              </a:spcBef>
              <a:buClr>
                <a:schemeClr val="dk1"/>
              </a:buClr>
              <a:buSzPts val="900"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    : "Error: Tu navegador no soporta geolocalización."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spcBef>
                <a:spcPts val="200"/>
              </a:spcBef>
              <a:buClr>
                <a:schemeClr val="dk1"/>
              </a:buClr>
              <a:buSzPts val="900"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);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spcBef>
                <a:spcPts val="200"/>
              </a:spcBef>
              <a:buClr>
                <a:schemeClr val="dk1"/>
              </a:buClr>
              <a:buSzPts val="900"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// Opcional: Muestra un mensaje de error en el mapa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spcBef>
                <a:spcPts val="200"/>
              </a:spcBef>
              <a:buClr>
                <a:schemeClr val="dk1"/>
              </a:buClr>
              <a:buSzPts val="900"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map.setCenter(pos);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spcBef>
                <a:spcPts val="200"/>
              </a:spcBef>
              <a:buClr>
                <a:schemeClr val="dk1"/>
              </a:buClr>
              <a:buSzPts val="900"/>
            </a:pPr>
            <a:r>
              <a:rPr lang="es-PE" sz="95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}</a:t>
            </a:r>
            <a:endParaRPr lang="es-PE" sz="95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10254052" y="3703125"/>
            <a:ext cx="7966170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es-PE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sz="2800" dirty="0">
              <a:solidFill>
                <a:schemeClr val="lt1"/>
              </a:solidFill>
              <a:latin typeface="Graphik Regular" panose="020B0503030202060203" pitchFamily="34" charset="77"/>
              <a:sym typeface="Calibri"/>
            </a:endParaRPr>
          </a:p>
        </p:txBody>
      </p:sp>
      <p:sp>
        <p:nvSpPr>
          <p:cNvPr id="4" name="Google Shape;158;p8">
            <a:extLst>
              <a:ext uri="{FF2B5EF4-FFF2-40B4-BE49-F238E27FC236}">
                <a16:creationId xmlns:a16="http://schemas.microsoft.com/office/drawing/2014/main" id="{A67555F0-ED0D-F445-9381-B4AF705578CE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9;p8">
            <a:extLst>
              <a:ext uri="{FF2B5EF4-FFF2-40B4-BE49-F238E27FC236}">
                <a16:creationId xmlns:a16="http://schemas.microsoft.com/office/drawing/2014/main" id="{280D067B-879B-7547-950C-95CA8F32EA13}"/>
              </a:ext>
            </a:extLst>
          </p:cNvPr>
          <p:cNvSpPr txBox="1"/>
          <p:nvPr/>
        </p:nvSpPr>
        <p:spPr>
          <a:xfrm>
            <a:off x="1008063" y="3169972"/>
            <a:ext cx="5993558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es-PE" sz="2800" dirty="0">
                <a:solidFill>
                  <a:schemeClr val="lt1"/>
                </a:solidFill>
                <a:latin typeface="Graphik Regular" panose="020B0503030202060203" pitchFamily="34" charset="77"/>
                <a:sym typeface="Calibri"/>
              </a:rPr>
              <a:t>IMPORTANDO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es-PE" sz="2800" b="1" dirty="0">
                <a:solidFill>
                  <a:schemeClr val="lt1"/>
                </a:solidFill>
                <a:latin typeface="Graphik Bold" panose="020B0503030202060203" pitchFamily="34" charset="77"/>
                <a:sym typeface="Calibri"/>
              </a:rPr>
              <a:t>DATOS GEOJSON</a:t>
            </a:r>
          </a:p>
        </p:txBody>
      </p:sp>
      <p:pic>
        <p:nvPicPr>
          <p:cNvPr id="6" name="Google Shape;160;p8">
            <a:extLst>
              <a:ext uri="{FF2B5EF4-FFF2-40B4-BE49-F238E27FC236}">
                <a16:creationId xmlns:a16="http://schemas.microsoft.com/office/drawing/2014/main" id="{AFDEE6FA-F140-7240-82EB-7CEB29B7578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5;p14">
            <a:extLst>
              <a:ext uri="{FF2B5EF4-FFF2-40B4-BE49-F238E27FC236}">
                <a16:creationId xmlns:a16="http://schemas.microsoft.com/office/drawing/2014/main" id="{603FDA2D-4619-3E44-AE79-60B52BB9D127}"/>
              </a:ext>
            </a:extLst>
          </p:cNvPr>
          <p:cNvSpPr txBox="1"/>
          <p:nvPr/>
        </p:nvSpPr>
        <p:spPr>
          <a:xfrm>
            <a:off x="506796" y="918372"/>
            <a:ext cx="7213518" cy="405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0000"/>
              </a:lnSpc>
              <a:buSzPts val="1600"/>
            </a:pPr>
            <a:r>
              <a:rPr lang="es-PE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GEOJSON</a:t>
            </a:r>
            <a:endParaRPr lang="es-PE"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1775" lvl="0" indent="-222250">
              <a:spcBef>
                <a:spcPts val="600"/>
              </a:spcBef>
              <a:buClr>
                <a:srgbClr val="EF4639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Es útil para representar datos geoespaciales, como puntos, líneas y polígonos. </a:t>
            </a:r>
            <a:endParaRPr lang="es-PE" sz="1600" dirty="0">
              <a:solidFill>
                <a:srgbClr val="262626"/>
              </a:solidFill>
              <a:latin typeface="Calibri"/>
              <a:cs typeface="Calibri"/>
            </a:endParaRPr>
          </a:p>
          <a:p>
            <a:pPr marL="231775" lvl="0" indent="-222250">
              <a:spcBef>
                <a:spcPts val="320"/>
              </a:spcBef>
              <a:buClr>
                <a:srgbClr val="EF4639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GeoJSON es un formato basado en JSON que se utiliza ampliamente para codificar diversas estructuras geográficas.</a:t>
            </a:r>
            <a:endParaRPr lang="es-PE" sz="1600" dirty="0">
              <a:solidFill>
                <a:srgbClr val="262626"/>
              </a:solidFill>
              <a:latin typeface="Calibri"/>
              <a:cs typeface="Calibri"/>
            </a:endParaRPr>
          </a:p>
          <a:p>
            <a:pPr marL="231775" lvl="0" indent="-222250">
              <a:spcBef>
                <a:spcPts val="320"/>
              </a:spcBef>
              <a:buClr>
                <a:srgbClr val="EF4639"/>
              </a:buClr>
              <a:buSzPts val="1600"/>
              <a:buFont typeface="Arial"/>
              <a:buChar char="•"/>
            </a:pPr>
            <a:r>
              <a:rPr lang="es-PE" sz="1600" b="1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Usos:</a:t>
            </a:r>
            <a:endParaRPr lang="es-PE" sz="1600" b="1" dirty="0">
              <a:solidFill>
                <a:srgbClr val="262626"/>
              </a:solidFill>
              <a:latin typeface="Calibri"/>
              <a:cs typeface="Calibri"/>
            </a:endParaRPr>
          </a:p>
          <a:p>
            <a:pPr marL="454025" lvl="1" indent="-222250">
              <a:spcBef>
                <a:spcPts val="320"/>
              </a:spcBef>
              <a:buClr>
                <a:srgbClr val="EF4639"/>
              </a:buClr>
              <a:buSzPts val="1600"/>
              <a:buFont typeface="Arial" panose="020B0604020202020204" pitchFamily="34" charset="0"/>
              <a:buChar char="•"/>
            </a:pPr>
            <a:r>
              <a:rPr lang="es-PE" sz="1600" b="1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Mapas Web: </a:t>
            </a:r>
            <a:r>
              <a:rPr lang="es-PE" sz="1600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los archivos GeoJSON se utilizan comúnmente en aplicaciones web de mapeo, como Leaflet, Mapbox y Google Maps.</a:t>
            </a:r>
          </a:p>
          <a:p>
            <a:pPr marL="454025" lvl="1" indent="-222250">
              <a:spcBef>
                <a:spcPts val="320"/>
              </a:spcBef>
              <a:buClr>
                <a:srgbClr val="EF4639"/>
              </a:buClr>
              <a:buSzPts val="1600"/>
              <a:buFont typeface="Arial" panose="020B0604020202020204" pitchFamily="34" charset="0"/>
              <a:buChar char="•"/>
            </a:pPr>
            <a:endParaRPr lang="es-PE" sz="1600" dirty="0">
              <a:solidFill>
                <a:srgbClr val="262626"/>
              </a:solidFill>
              <a:latin typeface="Calibri"/>
              <a:cs typeface="Calibri"/>
            </a:endParaRPr>
          </a:p>
          <a:p>
            <a:pPr marL="454025" lvl="1" indent="-222250">
              <a:spcBef>
                <a:spcPts val="320"/>
              </a:spcBef>
              <a:buClr>
                <a:srgbClr val="EF4639"/>
              </a:buClr>
              <a:buSzPts val="1600"/>
              <a:buFont typeface="Arial" panose="020B0604020202020204" pitchFamily="34" charset="0"/>
              <a:buChar char="•"/>
            </a:pPr>
            <a:r>
              <a:rPr lang="es-PE" sz="1600" b="1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Sistemas GIS: </a:t>
            </a:r>
            <a:r>
              <a:rPr lang="es-PE" sz="1600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muchas herramientas de Sistemas de Información Geográfica (GIS) pueden importar y exportar GeoJSON.</a:t>
            </a:r>
          </a:p>
          <a:p>
            <a:pPr marL="454025" lvl="1" indent="-222250">
              <a:spcBef>
                <a:spcPts val="320"/>
              </a:spcBef>
              <a:buClr>
                <a:srgbClr val="EF4639"/>
              </a:buClr>
              <a:buSzPts val="1600"/>
              <a:buFont typeface="Arial" panose="020B0604020202020204" pitchFamily="34" charset="0"/>
              <a:buChar char="•"/>
            </a:pPr>
            <a:endParaRPr lang="es-PE" sz="1600" dirty="0">
              <a:solidFill>
                <a:srgbClr val="262626"/>
              </a:solidFill>
              <a:latin typeface="Calibri"/>
              <a:cs typeface="Calibri"/>
            </a:endParaRPr>
          </a:p>
          <a:p>
            <a:pPr marL="454025" lvl="1" indent="-222250">
              <a:spcBef>
                <a:spcPts val="320"/>
              </a:spcBef>
              <a:buClr>
                <a:srgbClr val="EF4639"/>
              </a:buClr>
              <a:buSzPts val="1600"/>
              <a:buFont typeface="Arial" panose="020B0604020202020204" pitchFamily="34" charset="0"/>
              <a:buChar char="•"/>
            </a:pPr>
            <a:r>
              <a:rPr lang="es-PE" sz="1600" b="1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Intercambio de Datos Geoespaciales: </a:t>
            </a:r>
            <a:r>
              <a:rPr lang="es-PE" sz="1600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es un formato estándar para compartir datos geoespaciales en aplicaciones y servicios web.</a:t>
            </a:r>
            <a:endParaRPr lang="es-PE" sz="1600" dirty="0">
              <a:solidFill>
                <a:srgbClr val="262626"/>
              </a:solidFill>
              <a:latin typeface="Calibri"/>
              <a:cs typeface="Calibri"/>
            </a:endParaRPr>
          </a:p>
          <a:p>
            <a:pPr marL="454025" marR="0" lvl="0" indent="-222250" algn="l" rtl="0">
              <a:spcBef>
                <a:spcPts val="320"/>
              </a:spcBef>
              <a:spcAft>
                <a:spcPts val="0"/>
              </a:spcAft>
              <a:buClr>
                <a:srgbClr val="EF4639"/>
              </a:buClr>
              <a:buSzPts val="1600"/>
              <a:buFont typeface="Arial"/>
              <a:buChar char="•"/>
            </a:pPr>
            <a:endParaRPr lang="es-PE" sz="1600" dirty="0">
              <a:solidFill>
                <a:srgbClr val="262626"/>
              </a:solidFill>
              <a:latin typeface="Calibri"/>
              <a:cs typeface="Calibri"/>
            </a:endParaRPr>
          </a:p>
          <a:p>
            <a:pPr marL="538163" marR="0" lvl="0" indent="-2238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4639"/>
              </a:buClr>
              <a:buSzPts val="1600"/>
              <a:buFont typeface="Calibri"/>
              <a:buNone/>
            </a:pPr>
            <a:endParaRPr lang="es-PE"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17;p14">
            <a:extLst>
              <a:ext uri="{FF2B5EF4-FFF2-40B4-BE49-F238E27FC236}">
                <a16:creationId xmlns:a16="http://schemas.microsoft.com/office/drawing/2014/main" id="{3FAC32C8-7DB8-7445-980A-A56A30EF40D5}"/>
              </a:ext>
            </a:extLst>
          </p:cNvPr>
          <p:cNvSpPr/>
          <p:nvPr/>
        </p:nvSpPr>
        <p:spPr>
          <a:xfrm>
            <a:off x="503238" y="376784"/>
            <a:ext cx="817245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IMPORTANDO DATOS GEOJSON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5;p14">
            <a:extLst>
              <a:ext uri="{FF2B5EF4-FFF2-40B4-BE49-F238E27FC236}">
                <a16:creationId xmlns:a16="http://schemas.microsoft.com/office/drawing/2014/main" id="{3FF2A99A-0700-BE40-A89E-535790847739}"/>
              </a:ext>
            </a:extLst>
          </p:cNvPr>
          <p:cNvSpPr txBox="1"/>
          <p:nvPr/>
        </p:nvSpPr>
        <p:spPr>
          <a:xfrm>
            <a:off x="506796" y="918372"/>
            <a:ext cx="7213518" cy="2786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0000"/>
              </a:lnSpc>
              <a:buSzPts val="1600"/>
            </a:pPr>
            <a:r>
              <a:rPr lang="es-PE" sz="1600" b="1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HERRAMIENTAS PARA GENERAR GEOJSON</a:t>
            </a:r>
            <a:endParaRPr lang="es-PE" sz="1800" b="1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9525">
              <a:spcBef>
                <a:spcPts val="600"/>
              </a:spcBef>
              <a:buClr>
                <a:srgbClr val="EF4639"/>
              </a:buClr>
              <a:buSzPts val="1600"/>
            </a:pPr>
            <a:r>
              <a:rPr lang="es-PE" sz="1600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Entre otras, se tienen las siguientes: </a:t>
            </a:r>
            <a:endParaRPr lang="es-PE" sz="1600" dirty="0">
              <a:solidFill>
                <a:srgbClr val="262626"/>
              </a:solidFill>
              <a:latin typeface="Calibri"/>
              <a:cs typeface="Calibri"/>
            </a:endParaRPr>
          </a:p>
          <a:p>
            <a:pPr marL="184150" marR="0" lvl="1" indent="-184150" algn="l" rtl="0">
              <a:spcBef>
                <a:spcPts val="320"/>
              </a:spcBef>
              <a:spcAft>
                <a:spcPts val="0"/>
              </a:spcAft>
              <a:buClr>
                <a:srgbClr val="EF4639"/>
              </a:buClr>
              <a:buSzPts val="1600"/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GeoJSON.io</a:t>
            </a:r>
            <a:endParaRPr lang="es-PE" sz="1600" dirty="0">
              <a:solidFill>
                <a:srgbClr val="262626"/>
              </a:solidFill>
              <a:latin typeface="Calibri"/>
              <a:cs typeface="Calibri"/>
            </a:endParaRPr>
          </a:p>
          <a:p>
            <a:pPr marL="184150" marR="0" lvl="1" indent="-184150" algn="l" rtl="0">
              <a:spcBef>
                <a:spcPts val="320"/>
              </a:spcBef>
              <a:spcAft>
                <a:spcPts val="0"/>
              </a:spcAft>
              <a:buClr>
                <a:srgbClr val="EF4639"/>
              </a:buClr>
              <a:buSzPts val="1600"/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Mapbox Studio</a:t>
            </a:r>
            <a:endParaRPr lang="es-PE" sz="1600" dirty="0">
              <a:solidFill>
                <a:srgbClr val="262626"/>
              </a:solidFill>
              <a:latin typeface="Calibri"/>
              <a:cs typeface="Calibri"/>
            </a:endParaRPr>
          </a:p>
          <a:p>
            <a:pPr marL="184150" marR="0" lvl="1" indent="-184150" algn="l" rtl="0">
              <a:spcBef>
                <a:spcPts val="320"/>
              </a:spcBef>
              <a:spcAft>
                <a:spcPts val="0"/>
              </a:spcAft>
              <a:buClr>
                <a:srgbClr val="EF4639"/>
              </a:buClr>
              <a:buSzPts val="1600"/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GeoEditor (by NextGIS)</a:t>
            </a:r>
            <a:endParaRPr lang="es-PE" sz="1600" dirty="0">
              <a:solidFill>
                <a:srgbClr val="262626"/>
              </a:solidFill>
              <a:latin typeface="Calibri"/>
              <a:cs typeface="Calibri"/>
            </a:endParaRPr>
          </a:p>
          <a:p>
            <a:pPr marL="184150" marR="0" lvl="1" indent="-184150" algn="l" rtl="0">
              <a:spcBef>
                <a:spcPts val="320"/>
              </a:spcBef>
              <a:spcAft>
                <a:spcPts val="0"/>
              </a:spcAft>
              <a:buClr>
                <a:srgbClr val="EF4639"/>
              </a:buClr>
              <a:buSzPts val="1600"/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Geojson.tolos</a:t>
            </a:r>
            <a:endParaRPr lang="es-PE" sz="1600" dirty="0">
              <a:solidFill>
                <a:srgbClr val="262626"/>
              </a:solidFill>
              <a:latin typeface="Calibri"/>
              <a:cs typeface="Calibri"/>
            </a:endParaRPr>
          </a:p>
          <a:p>
            <a:pPr marL="184150" marR="0" lvl="1" indent="-184150" algn="l" rtl="0">
              <a:spcBef>
                <a:spcPts val="320"/>
              </a:spcBef>
              <a:spcAft>
                <a:spcPts val="0"/>
              </a:spcAft>
              <a:buClr>
                <a:srgbClr val="EF4639"/>
              </a:buClr>
              <a:buSzPts val="1600"/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QGIS (a través de QGIS Cloud)</a:t>
            </a:r>
            <a:endParaRPr lang="es-PE" sz="1600" dirty="0">
              <a:solidFill>
                <a:srgbClr val="262626"/>
              </a:solidFill>
              <a:latin typeface="Calibri"/>
              <a:cs typeface="Calibri"/>
            </a:endParaRPr>
          </a:p>
          <a:p>
            <a:pPr marL="184150" marR="0" lvl="1" indent="-184150" algn="l" rtl="0">
              <a:spcBef>
                <a:spcPts val="320"/>
              </a:spcBef>
              <a:spcAft>
                <a:spcPts val="0"/>
              </a:spcAft>
              <a:buClr>
                <a:srgbClr val="EF4639"/>
              </a:buClr>
              <a:buSzPts val="1600"/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Google Earth Engine</a:t>
            </a:r>
            <a:endParaRPr lang="es-PE" sz="1600" dirty="0">
              <a:solidFill>
                <a:srgbClr val="262626"/>
              </a:solidFill>
              <a:latin typeface="Calibri"/>
              <a:cs typeface="Calibri"/>
            </a:endParaRPr>
          </a:p>
          <a:p>
            <a:pPr marL="804862" marR="0" lvl="0" indent="-285750" algn="l" rtl="0">
              <a:spcBef>
                <a:spcPts val="320"/>
              </a:spcBef>
              <a:spcAft>
                <a:spcPts val="0"/>
              </a:spcAft>
              <a:buClr>
                <a:srgbClr val="EF4639"/>
              </a:buClr>
              <a:buSzPts val="1600"/>
              <a:buFont typeface="Arial" panose="020B0604020202020204" pitchFamily="34" charset="0"/>
              <a:buChar char="•"/>
            </a:pPr>
            <a:endParaRPr lang="es-PE" sz="1600" dirty="0">
              <a:solidFill>
                <a:srgbClr val="262626"/>
              </a:solidFill>
              <a:latin typeface="Calibri"/>
              <a:cs typeface="Calibri"/>
            </a:endParaRPr>
          </a:p>
          <a:p>
            <a:pPr marL="538163" marR="0" lvl="0" indent="-2238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4639"/>
              </a:buClr>
              <a:buSzPts val="1600"/>
              <a:buFont typeface="Calibri"/>
              <a:buNone/>
            </a:pPr>
            <a:endParaRPr lang="es-PE"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17;p14">
            <a:extLst>
              <a:ext uri="{FF2B5EF4-FFF2-40B4-BE49-F238E27FC236}">
                <a16:creationId xmlns:a16="http://schemas.microsoft.com/office/drawing/2014/main" id="{5868E9D0-03C1-5748-990E-74A94D219490}"/>
              </a:ext>
            </a:extLst>
          </p:cNvPr>
          <p:cNvSpPr/>
          <p:nvPr/>
        </p:nvSpPr>
        <p:spPr>
          <a:xfrm>
            <a:off x="503238" y="376784"/>
            <a:ext cx="817245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IMPORTANDO DATOS GEOJSON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5;p4">
            <a:extLst>
              <a:ext uri="{FF2B5EF4-FFF2-40B4-BE49-F238E27FC236}">
                <a16:creationId xmlns:a16="http://schemas.microsoft.com/office/drawing/2014/main" id="{F437056E-8B7E-7046-BA74-E504BE239273}"/>
              </a:ext>
            </a:extLst>
          </p:cNvPr>
          <p:cNvSpPr/>
          <p:nvPr/>
        </p:nvSpPr>
        <p:spPr>
          <a:xfrm>
            <a:off x="0" y="1"/>
            <a:ext cx="9144000" cy="5715000"/>
          </a:xfrm>
          <a:prstGeom prst="rect">
            <a:avLst/>
          </a:prstGeom>
          <a:solidFill>
            <a:srgbClr val="ED43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106;p4">
            <a:extLst>
              <a:ext uri="{FF2B5EF4-FFF2-40B4-BE49-F238E27FC236}">
                <a16:creationId xmlns:a16="http://schemas.microsoft.com/office/drawing/2014/main" id="{82A10790-E984-F14E-97D9-5F2361D383D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946969"/>
            <a:ext cx="2072213" cy="38980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7;p4">
            <a:extLst>
              <a:ext uri="{FF2B5EF4-FFF2-40B4-BE49-F238E27FC236}">
                <a16:creationId xmlns:a16="http://schemas.microsoft.com/office/drawing/2014/main" id="{163AC009-BC43-0F43-9C26-CC8082653BAA}"/>
              </a:ext>
            </a:extLst>
          </p:cNvPr>
          <p:cNvSpPr/>
          <p:nvPr/>
        </p:nvSpPr>
        <p:spPr>
          <a:xfrm>
            <a:off x="149817" y="3724759"/>
            <a:ext cx="1037633" cy="1069383"/>
          </a:xfrm>
          <a:prstGeom prst="rect">
            <a:avLst/>
          </a:prstGeom>
          <a:solidFill>
            <a:srgbClr val="ED43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8;p4">
            <a:extLst>
              <a:ext uri="{FF2B5EF4-FFF2-40B4-BE49-F238E27FC236}">
                <a16:creationId xmlns:a16="http://schemas.microsoft.com/office/drawing/2014/main" id="{51DA42CB-2DAD-A844-B204-408711DA4A5C}"/>
              </a:ext>
            </a:extLst>
          </p:cNvPr>
          <p:cNvSpPr txBox="1"/>
          <p:nvPr/>
        </p:nvSpPr>
        <p:spPr>
          <a:xfrm>
            <a:off x="2519363" y="2540738"/>
            <a:ext cx="4581728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300" dirty="0">
                <a:solidFill>
                  <a:schemeClr val="lt1"/>
                </a:solidFill>
                <a:latin typeface="Graphik Regular" panose="020B0503030202060203" pitchFamily="34" charset="77"/>
                <a:sym typeface="Arial"/>
              </a:rPr>
              <a:t>INTRODUCCIÓN</a:t>
            </a:r>
            <a:endParaRPr dirty="0">
              <a:latin typeface="Graphik Regular" panose="020B0503030202060203" pitchFamily="34" charset="77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300" b="1" dirty="0">
                <a:solidFill>
                  <a:schemeClr val="lt1"/>
                </a:solidFill>
                <a:latin typeface="Graphik Bold" panose="020B0503030202060203" pitchFamily="34" charset="77"/>
                <a:sym typeface="Arial"/>
              </a:rPr>
              <a:t>DE LA SESIÓN</a:t>
            </a:r>
            <a:endParaRPr b="1" dirty="0">
              <a:latin typeface="Graphik Bold" panose="020B0503030202060203" pitchFamily="34" charset="77"/>
            </a:endParaRPr>
          </a:p>
        </p:txBody>
      </p:sp>
      <p:pic>
        <p:nvPicPr>
          <p:cNvPr id="6" name="Google Shape;109;p4">
            <a:extLst>
              <a:ext uri="{FF2B5EF4-FFF2-40B4-BE49-F238E27FC236}">
                <a16:creationId xmlns:a16="http://schemas.microsoft.com/office/drawing/2014/main" id="{D5AD7FF7-E3F1-F649-8FFC-8EE0CCF001E0}"/>
              </a:ext>
            </a:extLst>
          </p:cNvPr>
          <p:cNvPicPr preferRelativeResize="0"/>
          <p:nvPr/>
        </p:nvPicPr>
        <p:blipFill rotWithShape="1">
          <a:blip r:embed="rId3">
            <a:alphaModFix amt="16000"/>
          </a:blip>
          <a:srcRect/>
          <a:stretch/>
        </p:blipFill>
        <p:spPr>
          <a:xfrm>
            <a:off x="334433" y="3817749"/>
            <a:ext cx="809264" cy="809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0;p4">
            <a:extLst>
              <a:ext uri="{FF2B5EF4-FFF2-40B4-BE49-F238E27FC236}">
                <a16:creationId xmlns:a16="http://schemas.microsoft.com/office/drawing/2014/main" id="{BB2FF9C7-B904-C74C-BA16-6F38D37AC1A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8619" y="2194222"/>
            <a:ext cx="202176" cy="208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6572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7;p14">
            <a:extLst>
              <a:ext uri="{FF2B5EF4-FFF2-40B4-BE49-F238E27FC236}">
                <a16:creationId xmlns:a16="http://schemas.microsoft.com/office/drawing/2014/main" id="{10F65688-1C29-794F-8ED6-2FD1E53A0DB8}"/>
              </a:ext>
            </a:extLst>
          </p:cNvPr>
          <p:cNvSpPr/>
          <p:nvPr/>
        </p:nvSpPr>
        <p:spPr>
          <a:xfrm>
            <a:off x="503238" y="376784"/>
            <a:ext cx="817245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IMPORTANDO DATOS GEOJSON</a:t>
            </a:r>
            <a:endParaRPr dirty="0"/>
          </a:p>
        </p:txBody>
      </p:sp>
      <p:sp>
        <p:nvSpPr>
          <p:cNvPr id="6" name="Google Shape;1268;p77">
            <a:extLst>
              <a:ext uri="{FF2B5EF4-FFF2-40B4-BE49-F238E27FC236}">
                <a16:creationId xmlns:a16="http://schemas.microsoft.com/office/drawing/2014/main" id="{90E7EB88-5338-AC44-B27C-566E91806AC4}"/>
              </a:ext>
            </a:extLst>
          </p:cNvPr>
          <p:cNvSpPr txBox="1"/>
          <p:nvPr/>
        </p:nvSpPr>
        <p:spPr>
          <a:xfrm>
            <a:off x="507356" y="916931"/>
            <a:ext cx="7507225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s-PE" sz="1600" b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MOSTRANDO EN UN MAPA DATOS GEOJSON</a:t>
            </a:r>
            <a:endParaRPr lang="es-PE" sz="1800" b="1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7" name="Google Shape;1269;p77">
            <a:extLst>
              <a:ext uri="{FF2B5EF4-FFF2-40B4-BE49-F238E27FC236}">
                <a16:creationId xmlns:a16="http://schemas.microsoft.com/office/drawing/2014/main" id="{1AFEFC32-8DF8-9E4A-82CF-EC698802CD0C}"/>
              </a:ext>
            </a:extLst>
          </p:cNvPr>
          <p:cNvSpPr txBox="1"/>
          <p:nvPr/>
        </p:nvSpPr>
        <p:spPr>
          <a:xfrm>
            <a:off x="503237" y="1241693"/>
            <a:ext cx="7330368" cy="26776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>
              <a:buSzPts val="14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// Ejemplo de datos GeoJSON (puede ser cargado desde un archivo o API)</a:t>
            </a:r>
            <a:endParaRPr lang="es-PE" sz="12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lvl="0" indent="0">
              <a:buSzPts val="14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const geojsonData = {</a:t>
            </a:r>
            <a:endParaRPr lang="es-PE" sz="12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lvl="0" indent="0">
              <a:buSzPts val="14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…</a:t>
            </a:r>
            <a:endParaRPr lang="es-PE" sz="12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lvl="0" indent="0">
              <a:buSzPts val="14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};</a:t>
            </a:r>
            <a:endParaRPr lang="es-PE" sz="12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lvl="0" indent="0">
              <a:buSzPts val="1400"/>
              <a:buFont typeface="Arial"/>
              <a:buNone/>
            </a:pPr>
            <a:endParaRPr lang="es-PE" sz="12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lvl="0" indent="0">
              <a:buSzPts val="14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// Agregar los datos GeoJSON al mapa</a:t>
            </a:r>
            <a:endParaRPr lang="es-PE" sz="12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lvl="0" indent="0">
              <a:buSzPts val="14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map.data.addGeoJson(geojsonData);</a:t>
            </a:r>
            <a:endParaRPr lang="es-PE" sz="12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lvl="0" indent="0">
              <a:buSzPts val="1400"/>
              <a:buFont typeface="Arial"/>
              <a:buNone/>
            </a:pPr>
            <a:endParaRPr lang="es-PE" sz="12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lvl="0" indent="0">
              <a:buSzPts val="14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// Opcional: Estilo para los datos GeoJSON</a:t>
            </a:r>
            <a:endParaRPr lang="es-PE" sz="12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lvl="0" indent="0">
              <a:buSzPts val="14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map.data.setStyle({</a:t>
            </a:r>
            <a:endParaRPr lang="es-PE" sz="12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lvl="0" indent="0">
              <a:buSzPts val="14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fillColor: 'green',</a:t>
            </a:r>
            <a:endParaRPr lang="es-PE" sz="12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lvl="0" indent="0">
              <a:buSzPts val="14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strokeColor: 'blue',</a:t>
            </a:r>
            <a:endParaRPr lang="es-PE" sz="12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lvl="0" indent="0">
              <a:buSzPts val="14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strokeWeight: 2</a:t>
            </a:r>
            <a:endParaRPr lang="es-PE" sz="12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lvl="0" indent="0">
              <a:buSzPts val="14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});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43;p89">
            <a:extLst>
              <a:ext uri="{FF2B5EF4-FFF2-40B4-BE49-F238E27FC236}">
                <a16:creationId xmlns:a16="http://schemas.microsoft.com/office/drawing/2014/main" id="{25F1C207-82F0-2764-3F2F-F08CF4C3DD4E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654E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Google Shape;1444;p89">
            <a:extLst>
              <a:ext uri="{FF2B5EF4-FFF2-40B4-BE49-F238E27FC236}">
                <a16:creationId xmlns:a16="http://schemas.microsoft.com/office/drawing/2014/main" id="{D9DAA787-4988-F72D-0E5F-04F5CCDE14BC}"/>
              </a:ext>
            </a:extLst>
          </p:cNvPr>
          <p:cNvGrpSpPr/>
          <p:nvPr/>
        </p:nvGrpSpPr>
        <p:grpSpPr>
          <a:xfrm>
            <a:off x="2506315" y="2194222"/>
            <a:ext cx="4581728" cy="1326557"/>
            <a:chOff x="2403187" y="2211377"/>
            <a:chExt cx="4581728" cy="1326557"/>
          </a:xfrm>
        </p:grpSpPr>
        <p:sp>
          <p:nvSpPr>
            <p:cNvPr id="9" name="Google Shape;1445;p89">
              <a:extLst>
                <a:ext uri="{FF2B5EF4-FFF2-40B4-BE49-F238E27FC236}">
                  <a16:creationId xmlns:a16="http://schemas.microsoft.com/office/drawing/2014/main" id="{85ACDA5D-B48E-0346-BF5E-1F8A407F3C95}"/>
                </a:ext>
              </a:extLst>
            </p:cNvPr>
            <p:cNvSpPr txBox="1"/>
            <p:nvPr/>
          </p:nvSpPr>
          <p:spPr>
            <a:xfrm>
              <a:off x="2403187" y="2540738"/>
              <a:ext cx="4581728" cy="9971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3600" dirty="0">
                  <a:solidFill>
                    <a:schemeClr val="lt1"/>
                  </a:solidFill>
                  <a:latin typeface="Graphik Regular" panose="020B0503030202060203" pitchFamily="34" charset="77"/>
                  <a:sym typeface="Arial"/>
                </a:rPr>
                <a:t>CONCLUSIONES</a:t>
              </a:r>
              <a:br>
                <a:rPr lang="es-PE" sz="3600" dirty="0">
                  <a:solidFill>
                    <a:schemeClr val="lt1"/>
                  </a:solidFill>
                  <a:latin typeface="Graphik Regular" panose="020B0503030202060203" pitchFamily="34" charset="77"/>
                  <a:sym typeface="Arial"/>
                </a:rPr>
              </a:br>
              <a:r>
                <a:rPr lang="es-PE" sz="3600" b="1" dirty="0">
                  <a:solidFill>
                    <a:schemeClr val="lt1"/>
                  </a:solidFill>
                  <a:latin typeface="Graphik Bold" panose="020B0503030202060203" pitchFamily="34" charset="77"/>
                  <a:sym typeface="Arial"/>
                </a:rPr>
                <a:t>MÁS REFERENCIAS</a:t>
              </a:r>
              <a:endParaRPr b="1" dirty="0">
                <a:latin typeface="Graphik Bold" panose="020B0503030202060203" pitchFamily="34" charset="77"/>
              </a:endParaRPr>
            </a:p>
          </p:txBody>
        </p:sp>
        <p:pic>
          <p:nvPicPr>
            <p:cNvPr id="10" name="Google Shape;1446;p89">
              <a:extLst>
                <a:ext uri="{FF2B5EF4-FFF2-40B4-BE49-F238E27FC236}">
                  <a16:creationId xmlns:a16="http://schemas.microsoft.com/office/drawing/2014/main" id="{0FE2C559-0FCB-2C23-9BA4-A68BC26ED8A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425491" y="2211377"/>
              <a:ext cx="202176" cy="2082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" name="Google Shape;1447;p89">
            <a:extLst>
              <a:ext uri="{FF2B5EF4-FFF2-40B4-BE49-F238E27FC236}">
                <a16:creationId xmlns:a16="http://schemas.microsoft.com/office/drawing/2014/main" id="{CC8B0C8B-1EE2-D5A3-57C9-9BD8AB253D9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53" y="946969"/>
            <a:ext cx="2072214" cy="38980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2649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53;p90">
            <a:extLst>
              <a:ext uri="{FF2B5EF4-FFF2-40B4-BE49-F238E27FC236}">
                <a16:creationId xmlns:a16="http://schemas.microsoft.com/office/drawing/2014/main" id="{B96C505C-6CCF-5B44-930D-5B89EAC0D81A}"/>
              </a:ext>
            </a:extLst>
          </p:cNvPr>
          <p:cNvSpPr/>
          <p:nvPr/>
        </p:nvSpPr>
        <p:spPr>
          <a:xfrm>
            <a:off x="301556" y="5321030"/>
            <a:ext cx="8453337" cy="291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454;p90">
            <a:extLst>
              <a:ext uri="{FF2B5EF4-FFF2-40B4-BE49-F238E27FC236}">
                <a16:creationId xmlns:a16="http://schemas.microsoft.com/office/drawing/2014/main" id="{256C630B-4B53-214B-8B93-78EFF3EA09F2}"/>
              </a:ext>
            </a:extLst>
          </p:cNvPr>
          <p:cNvSpPr txBox="1"/>
          <p:nvPr/>
        </p:nvSpPr>
        <p:spPr>
          <a:xfrm>
            <a:off x="1279545" y="912813"/>
            <a:ext cx="5705454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</a:pPr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La importancia del uso y del conocimiento del empleo de mapas ha ido creciendo por la cantidad de usos en diversas aplicaciones.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1079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lang="es-PE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</a:pPr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Los mapas son personalizables e interactivos a través de eventos.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1079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lang="es-PE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</a:pPr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Es posible implementar geolocalización, así como añadir elementos gráficos.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1079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lang="es-PE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</a:pPr>
            <a:r>
              <a:rPr lang="es-P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Se puede añadir diversas formas a partir de datos en formato GeoJSON​. </a:t>
            </a:r>
            <a:endParaRPr lang="es-PE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pic>
        <p:nvPicPr>
          <p:cNvPr id="7" name="Google Shape;1455;p90">
            <a:extLst>
              <a:ext uri="{FF2B5EF4-FFF2-40B4-BE49-F238E27FC236}">
                <a16:creationId xmlns:a16="http://schemas.microsoft.com/office/drawing/2014/main" id="{81AE1C49-BAD0-564C-8E5D-6175ABCD1B2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260" y="954885"/>
            <a:ext cx="114138" cy="11754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457;p90">
            <a:extLst>
              <a:ext uri="{FF2B5EF4-FFF2-40B4-BE49-F238E27FC236}">
                <a16:creationId xmlns:a16="http://schemas.microsoft.com/office/drawing/2014/main" id="{F88B5DD6-5688-734B-B215-1DAB37EB9367}"/>
              </a:ext>
            </a:extLst>
          </p:cNvPr>
          <p:cNvSpPr/>
          <p:nvPr/>
        </p:nvSpPr>
        <p:spPr>
          <a:xfrm>
            <a:off x="8133347" y="163629"/>
            <a:ext cx="808522" cy="7547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458;p90">
            <a:extLst>
              <a:ext uri="{FF2B5EF4-FFF2-40B4-BE49-F238E27FC236}">
                <a16:creationId xmlns:a16="http://schemas.microsoft.com/office/drawing/2014/main" id="{EDED3374-7EC0-7F49-A600-E2B0D261D14D}"/>
              </a:ext>
            </a:extLst>
          </p:cNvPr>
          <p:cNvPicPr preferRelativeResize="0"/>
          <p:nvPr/>
        </p:nvPicPr>
        <p:blipFill rotWithShape="1">
          <a:blip r:embed="rId4">
            <a:alphaModFix amt="42000"/>
          </a:blip>
          <a:srcRect/>
          <a:stretch/>
        </p:blipFill>
        <p:spPr>
          <a:xfrm>
            <a:off x="6984999" y="3048772"/>
            <a:ext cx="1690689" cy="218521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59;p90">
            <a:extLst>
              <a:ext uri="{FF2B5EF4-FFF2-40B4-BE49-F238E27FC236}">
                <a16:creationId xmlns:a16="http://schemas.microsoft.com/office/drawing/2014/main" id="{B673C283-3F0D-E349-8820-AB2245862CC6}"/>
              </a:ext>
            </a:extLst>
          </p:cNvPr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CONCLUSIONES </a:t>
            </a:r>
            <a:endParaRPr/>
          </a:p>
        </p:txBody>
      </p:sp>
      <p:pic>
        <p:nvPicPr>
          <p:cNvPr id="12" name="Google Shape;1456;p90">
            <a:extLst>
              <a:ext uri="{FF2B5EF4-FFF2-40B4-BE49-F238E27FC236}">
                <a16:creationId xmlns:a16="http://schemas.microsoft.com/office/drawing/2014/main" id="{4D157633-00AC-204D-93AA-DBF0537FA05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260" y="1593866"/>
            <a:ext cx="114138" cy="117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456;p90">
            <a:extLst>
              <a:ext uri="{FF2B5EF4-FFF2-40B4-BE49-F238E27FC236}">
                <a16:creationId xmlns:a16="http://schemas.microsoft.com/office/drawing/2014/main" id="{A98A3BF1-DB8B-314B-B9A1-BDCAB5C8F4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260" y="2041127"/>
            <a:ext cx="114138" cy="117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56;p90">
            <a:extLst>
              <a:ext uri="{FF2B5EF4-FFF2-40B4-BE49-F238E27FC236}">
                <a16:creationId xmlns:a16="http://schemas.microsoft.com/office/drawing/2014/main" id="{C667B535-4856-3947-BA2A-F32ACFB2B0E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260" y="2468510"/>
            <a:ext cx="114138" cy="11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84;p93">
            <a:extLst>
              <a:ext uri="{FF2B5EF4-FFF2-40B4-BE49-F238E27FC236}">
                <a16:creationId xmlns:a16="http://schemas.microsoft.com/office/drawing/2014/main" id="{A2D338DE-2FE9-F544-9A51-B801F7836BBF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1485;p93">
            <a:extLst>
              <a:ext uri="{FF2B5EF4-FFF2-40B4-BE49-F238E27FC236}">
                <a16:creationId xmlns:a16="http://schemas.microsoft.com/office/drawing/2014/main" id="{706E3E24-4267-514F-9ED7-57E012F28B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24199" y="2666298"/>
            <a:ext cx="1295601" cy="386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609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6;p5">
            <a:extLst>
              <a:ext uri="{FF2B5EF4-FFF2-40B4-BE49-F238E27FC236}">
                <a16:creationId xmlns:a16="http://schemas.microsoft.com/office/drawing/2014/main" id="{40507BAA-F37F-4649-9241-5A0DA0F0E109}"/>
              </a:ext>
            </a:extLst>
          </p:cNvPr>
          <p:cNvSpPr/>
          <p:nvPr/>
        </p:nvSpPr>
        <p:spPr>
          <a:xfrm>
            <a:off x="6918960" y="5364480"/>
            <a:ext cx="2133600" cy="2244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17;p5">
            <a:extLst>
              <a:ext uri="{FF2B5EF4-FFF2-40B4-BE49-F238E27FC236}">
                <a16:creationId xmlns:a16="http://schemas.microsoft.com/office/drawing/2014/main" id="{DF6CFC46-5387-4047-81C1-E9C5AFE2E79D}"/>
              </a:ext>
            </a:extLst>
          </p:cNvPr>
          <p:cNvSpPr txBox="1"/>
          <p:nvPr/>
        </p:nvSpPr>
        <p:spPr>
          <a:xfrm>
            <a:off x="1282298" y="918372"/>
            <a:ext cx="5521727" cy="327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s-PE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En distintas aplicaciones y para diversos usos se emplean mapas. Estos mapas muestran información de acuerdo con el tipo de aplicación.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s-PE" dirty="0">
              <a:solidFill>
                <a:schemeClr val="tx1"/>
              </a:solidFill>
              <a:latin typeface="Calibri"/>
              <a:cs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s-PE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Permiten añadir interactividad para su funcionalidad. Su crecimiento ha sido y es bastante notorio.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s-PE" dirty="0">
              <a:solidFill>
                <a:schemeClr val="tx1"/>
              </a:solidFill>
              <a:latin typeface="Calibri"/>
              <a:cs typeface="Calibri"/>
              <a:sym typeface="Calibri"/>
            </a:endParaRPr>
          </a:p>
          <a:p>
            <a:pPr marL="11725"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s-PE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En esta sesión:</a:t>
            </a:r>
            <a:endParaRPr lang="es-PE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177800" indent="-165100">
              <a:lnSpc>
                <a:spcPct val="120000"/>
              </a:lnSpc>
              <a:buClr>
                <a:srgbClr val="EE4639"/>
              </a:buClr>
              <a:buSzPts val="1400"/>
              <a:buFont typeface="Arial"/>
              <a:buChar char="•"/>
            </a:pPr>
            <a:r>
              <a:rPr lang="es-PE" b="1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Aprenderás</a:t>
            </a:r>
            <a:r>
              <a:rPr lang="es-PE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a incorporar mapas empleando las herramientas para desarrolladores de Google Maps.</a:t>
            </a:r>
            <a:endParaRPr lang="es-PE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177800" indent="-165100">
              <a:lnSpc>
                <a:spcPct val="120000"/>
              </a:lnSpc>
              <a:buClr>
                <a:srgbClr val="EE4639"/>
              </a:buClr>
              <a:buSzPts val="1400"/>
              <a:buFont typeface="Arial"/>
              <a:buChar char="•"/>
            </a:pPr>
            <a:r>
              <a:rPr lang="es-PE" b="1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Sabrás</a:t>
            </a:r>
            <a:r>
              <a:rPr lang="es-PE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cómo personalizar e incorporar diversos elementos gráficos.</a:t>
            </a:r>
            <a:endParaRPr lang="es-PE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177800" indent="-165100">
              <a:lnSpc>
                <a:spcPct val="120000"/>
              </a:lnSpc>
              <a:buClr>
                <a:srgbClr val="EE4639"/>
              </a:buClr>
              <a:buSzPts val="1400"/>
              <a:buFont typeface="Arial"/>
              <a:buChar char="•"/>
            </a:pPr>
            <a:r>
              <a:rPr lang="es-PE" b="1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Aprenderás</a:t>
            </a:r>
            <a:r>
              <a:rPr lang="es-PE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a geolocalizar.</a:t>
            </a:r>
            <a:endParaRPr lang="es-PE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177800" indent="-165100">
              <a:lnSpc>
                <a:spcPct val="120000"/>
              </a:lnSpc>
              <a:buClr>
                <a:srgbClr val="EE4639"/>
              </a:buClr>
              <a:buSzPts val="1400"/>
              <a:buFont typeface="Arial"/>
              <a:buChar char="•"/>
            </a:pPr>
            <a:r>
              <a:rPr lang="es-PE" b="1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Añadirás</a:t>
            </a:r>
            <a:r>
              <a:rPr lang="es-PE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interactividad a través de eventos.</a:t>
            </a:r>
            <a:endParaRPr lang="es-PE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177800" indent="-165100">
              <a:lnSpc>
                <a:spcPct val="120000"/>
              </a:lnSpc>
              <a:buClr>
                <a:srgbClr val="EE4639"/>
              </a:buClr>
              <a:buSzPts val="1400"/>
              <a:buFont typeface="Arial"/>
              <a:buChar char="•"/>
            </a:pPr>
            <a:r>
              <a:rPr lang="es-PE" b="1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Crearás</a:t>
            </a:r>
            <a:r>
              <a:rPr lang="es-PE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datos en formato GeoJSON​ y los mostrarás en un mapa.</a:t>
            </a:r>
            <a:endParaRPr lang="es-PE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8" name="Google Shape;118;p5">
            <a:extLst>
              <a:ext uri="{FF2B5EF4-FFF2-40B4-BE49-F238E27FC236}">
                <a16:creationId xmlns:a16="http://schemas.microsoft.com/office/drawing/2014/main" id="{8FB5AFD3-D6D3-914F-AA01-DE2A3738C11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839" y="954885"/>
            <a:ext cx="117851" cy="121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19;p5">
            <a:extLst>
              <a:ext uri="{FF2B5EF4-FFF2-40B4-BE49-F238E27FC236}">
                <a16:creationId xmlns:a16="http://schemas.microsoft.com/office/drawing/2014/main" id="{392E041B-7815-C242-98F8-4B8BD48383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839" y="1530828"/>
            <a:ext cx="117851" cy="12136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0;p5">
            <a:extLst>
              <a:ext uri="{FF2B5EF4-FFF2-40B4-BE49-F238E27FC236}">
                <a16:creationId xmlns:a16="http://schemas.microsoft.com/office/drawing/2014/main" id="{1A53C21F-CD80-AD4A-B94A-24525A917CDE}"/>
              </a:ext>
            </a:extLst>
          </p:cNvPr>
          <p:cNvSpPr/>
          <p:nvPr/>
        </p:nvSpPr>
        <p:spPr>
          <a:xfrm>
            <a:off x="8133347" y="163629"/>
            <a:ext cx="808522" cy="7547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21;p5">
            <a:extLst>
              <a:ext uri="{FF2B5EF4-FFF2-40B4-BE49-F238E27FC236}">
                <a16:creationId xmlns:a16="http://schemas.microsoft.com/office/drawing/2014/main" id="{3223EE4D-35DE-3F44-B4EE-F87340A8C049}"/>
              </a:ext>
            </a:extLst>
          </p:cNvPr>
          <p:cNvPicPr preferRelativeResize="0"/>
          <p:nvPr/>
        </p:nvPicPr>
        <p:blipFill rotWithShape="1">
          <a:blip r:embed="rId4">
            <a:alphaModFix amt="42000"/>
          </a:blip>
          <a:srcRect/>
          <a:stretch/>
        </p:blipFill>
        <p:spPr>
          <a:xfrm>
            <a:off x="6986661" y="3052731"/>
            <a:ext cx="1689027" cy="2181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2;p5">
            <a:extLst>
              <a:ext uri="{FF2B5EF4-FFF2-40B4-BE49-F238E27FC236}">
                <a16:creationId xmlns:a16="http://schemas.microsoft.com/office/drawing/2014/main" id="{27710F2C-7A33-204A-AF9A-F3301EC2C2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839" y="2152432"/>
            <a:ext cx="117851" cy="12136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23;p5">
            <a:extLst>
              <a:ext uri="{FF2B5EF4-FFF2-40B4-BE49-F238E27FC236}">
                <a16:creationId xmlns:a16="http://schemas.microsoft.com/office/drawing/2014/main" id="{27CBBF92-9801-E040-A80A-84A83872EEB5}"/>
              </a:ext>
            </a:extLst>
          </p:cNvPr>
          <p:cNvSpPr/>
          <p:nvPr/>
        </p:nvSpPr>
        <p:spPr>
          <a:xfrm>
            <a:off x="301556" y="5321030"/>
            <a:ext cx="8453337" cy="291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27;p5">
            <a:extLst>
              <a:ext uri="{FF2B5EF4-FFF2-40B4-BE49-F238E27FC236}">
                <a16:creationId xmlns:a16="http://schemas.microsoft.com/office/drawing/2014/main" id="{9B8458C3-7C2C-F54A-AC09-4EF4463F7DAD}"/>
              </a:ext>
            </a:extLst>
          </p:cNvPr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INTRODUCCIÓN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4;p10">
            <a:extLst>
              <a:ext uri="{FF2B5EF4-FFF2-40B4-BE49-F238E27FC236}">
                <a16:creationId xmlns:a16="http://schemas.microsoft.com/office/drawing/2014/main" id="{4EFAA28C-2FB2-6746-9184-D085DB2959E7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5;p10">
            <a:extLst>
              <a:ext uri="{FF2B5EF4-FFF2-40B4-BE49-F238E27FC236}">
                <a16:creationId xmlns:a16="http://schemas.microsoft.com/office/drawing/2014/main" id="{2E9EBBE2-A3D7-1840-9910-588D998B9247}"/>
              </a:ext>
            </a:extLst>
          </p:cNvPr>
          <p:cNvSpPr txBox="1"/>
          <p:nvPr/>
        </p:nvSpPr>
        <p:spPr>
          <a:xfrm>
            <a:off x="1008062" y="3169972"/>
            <a:ext cx="7537223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es-PE" sz="2400" dirty="0">
                <a:solidFill>
                  <a:schemeClr val="lt1"/>
                </a:solidFill>
                <a:latin typeface="Graphik Regular" panose="020B0503030202060203" pitchFamily="34" charset="77"/>
                <a:sym typeface="Calibri"/>
              </a:rPr>
              <a:t>INCORPORANDO MAPAS PERSONALIZADOS </a:t>
            </a:r>
            <a:br>
              <a:rPr lang="es-PE" sz="2400" u="none" strike="noStrike" cap="none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</a:br>
            <a:r>
              <a:rPr lang="es-PE" sz="2400" b="1" dirty="0">
                <a:solidFill>
                  <a:schemeClr val="lt1"/>
                </a:solidFill>
                <a:latin typeface="Graphik Bold" panose="020B0503030202060203" pitchFamily="34" charset="77"/>
                <a:sym typeface="Calibri"/>
              </a:rPr>
              <a:t>CON LAS API DE GOOGLE MAPS, CON ESTILOS, MARCADORES, POLÍGONOS Y POLILÍNEAS</a:t>
            </a:r>
          </a:p>
        </p:txBody>
      </p:sp>
      <p:pic>
        <p:nvPicPr>
          <p:cNvPr id="6" name="Google Shape;176;p10">
            <a:extLst>
              <a:ext uri="{FF2B5EF4-FFF2-40B4-BE49-F238E27FC236}">
                <a16:creationId xmlns:a16="http://schemas.microsoft.com/office/drawing/2014/main" id="{EB0A1ED0-B4E5-DC44-920D-FAD3FB2025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5;p14">
            <a:extLst>
              <a:ext uri="{FF2B5EF4-FFF2-40B4-BE49-F238E27FC236}">
                <a16:creationId xmlns:a16="http://schemas.microsoft.com/office/drawing/2014/main" id="{43F74B17-00F8-A942-A2D1-3D8D271A9725}"/>
              </a:ext>
            </a:extLst>
          </p:cNvPr>
          <p:cNvSpPr txBox="1"/>
          <p:nvPr/>
        </p:nvSpPr>
        <p:spPr>
          <a:xfrm>
            <a:off x="506795" y="918372"/>
            <a:ext cx="7080547" cy="196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s-PE" sz="1600" b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LA CONSOLA DE GOOGLE MAPS</a:t>
            </a:r>
            <a:endParaRPr lang="es-PE" sz="1800" b="1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79388" marR="0" lvl="0" indent="-17938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Obtener el API KEY:</a:t>
            </a:r>
            <a:endParaRPr lang="es-PE" sz="1600" dirty="0">
              <a:solidFill>
                <a:srgbClr val="262626"/>
              </a:solidFill>
              <a:latin typeface="Calibri"/>
              <a:cs typeface="Calibri"/>
            </a:endParaRPr>
          </a:p>
          <a:p>
            <a:pPr marL="401638" marR="0" lvl="1" indent="-190500" algn="l" rtl="0">
              <a:spcBef>
                <a:spcPts val="320"/>
              </a:spcBef>
              <a:spcAft>
                <a:spcPts val="0"/>
              </a:spcAft>
              <a:buClr>
                <a:srgbClr val="EF4639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Ir a la Consola de Google Cloud: https://cloud.google.com/cloud-console/</a:t>
            </a:r>
            <a:endParaRPr lang="es-PE" sz="1600" dirty="0">
              <a:solidFill>
                <a:srgbClr val="262626"/>
              </a:solidFill>
              <a:latin typeface="Calibri"/>
              <a:cs typeface="Calibri"/>
            </a:endParaRPr>
          </a:p>
          <a:p>
            <a:pPr marL="401638" marR="0" lvl="1" indent="-190500" algn="l" rtl="0">
              <a:spcBef>
                <a:spcPts val="320"/>
              </a:spcBef>
              <a:spcAft>
                <a:spcPts val="0"/>
              </a:spcAft>
              <a:buClr>
                <a:srgbClr val="EF4639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Crear un nuevo proyecto o seleccionar uno existente.</a:t>
            </a:r>
            <a:endParaRPr lang="es-PE" sz="1600" dirty="0">
              <a:solidFill>
                <a:srgbClr val="262626"/>
              </a:solidFill>
              <a:latin typeface="Calibri"/>
              <a:cs typeface="Calibri"/>
            </a:endParaRPr>
          </a:p>
          <a:p>
            <a:pPr marL="401638" marR="0" lvl="1" indent="-190500" algn="l" rtl="0">
              <a:spcBef>
                <a:spcPts val="320"/>
              </a:spcBef>
              <a:spcAft>
                <a:spcPts val="0"/>
              </a:spcAft>
              <a:buClr>
                <a:srgbClr val="EF4639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Habilitar la API de Google Maps.</a:t>
            </a:r>
            <a:endParaRPr lang="es-PE" sz="1600" dirty="0">
              <a:solidFill>
                <a:srgbClr val="262626"/>
              </a:solidFill>
              <a:latin typeface="Calibri"/>
              <a:cs typeface="Calibri"/>
            </a:endParaRPr>
          </a:p>
          <a:p>
            <a:pPr marL="401638" marR="0" lvl="1" indent="-190500" algn="l" rtl="0">
              <a:spcBef>
                <a:spcPts val="320"/>
              </a:spcBef>
              <a:spcAft>
                <a:spcPts val="0"/>
              </a:spcAft>
              <a:buClr>
                <a:srgbClr val="EF4639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Generar una API Key desde la sección de credenciales.</a:t>
            </a:r>
            <a:endParaRPr lang="es-PE" sz="1600" dirty="0">
              <a:solidFill>
                <a:srgbClr val="262626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s-PE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17;p14">
            <a:extLst>
              <a:ext uri="{FF2B5EF4-FFF2-40B4-BE49-F238E27FC236}">
                <a16:creationId xmlns:a16="http://schemas.microsoft.com/office/drawing/2014/main" id="{F8F859E7-2FD3-4041-81ED-7488933A73F9}"/>
              </a:ext>
            </a:extLst>
          </p:cNvPr>
          <p:cNvSpPr/>
          <p:nvPr/>
        </p:nvSpPr>
        <p:spPr>
          <a:xfrm>
            <a:off x="503238" y="371910"/>
            <a:ext cx="817245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INCORPORANDO MAPAS PERSONALIZADOS CON LAS API DE GOOGLE MAPS, CON ESTILOS, MARCADORES, POLÍGONOS Y POLILÍNEAS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7;p14">
            <a:extLst>
              <a:ext uri="{FF2B5EF4-FFF2-40B4-BE49-F238E27FC236}">
                <a16:creationId xmlns:a16="http://schemas.microsoft.com/office/drawing/2014/main" id="{5AF1BEC1-947E-484F-986C-2F53A42EB85D}"/>
              </a:ext>
            </a:extLst>
          </p:cNvPr>
          <p:cNvSpPr/>
          <p:nvPr/>
        </p:nvSpPr>
        <p:spPr>
          <a:xfrm>
            <a:off x="503238" y="371910"/>
            <a:ext cx="817245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INCORPORANDO MAPAS PERSONALIZADOS CON LAS API DE GOOGLE MAPS, CON ESTILOS, MARCADORES, POLÍGONOS Y POLILÍNEAS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268;p77">
            <a:extLst>
              <a:ext uri="{FF2B5EF4-FFF2-40B4-BE49-F238E27FC236}">
                <a16:creationId xmlns:a16="http://schemas.microsoft.com/office/drawing/2014/main" id="{86DB96AF-B888-1746-AE68-33C94E0FB581}"/>
              </a:ext>
            </a:extLst>
          </p:cNvPr>
          <p:cNvSpPr txBox="1"/>
          <p:nvPr/>
        </p:nvSpPr>
        <p:spPr>
          <a:xfrm>
            <a:off x="507356" y="916931"/>
            <a:ext cx="7507225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s-PE" sz="1600" b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INCORPORANDO EL MAPA</a:t>
            </a:r>
            <a:endParaRPr lang="es-PE" sz="1800" b="1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8" name="Google Shape;1269;p77">
            <a:extLst>
              <a:ext uri="{FF2B5EF4-FFF2-40B4-BE49-F238E27FC236}">
                <a16:creationId xmlns:a16="http://schemas.microsoft.com/office/drawing/2014/main" id="{37E4D36D-CEB1-5848-BB6C-0523CE7FB9FC}"/>
              </a:ext>
            </a:extLst>
          </p:cNvPr>
          <p:cNvSpPr txBox="1"/>
          <p:nvPr/>
        </p:nvSpPr>
        <p:spPr>
          <a:xfrm>
            <a:off x="503237" y="1241693"/>
            <a:ext cx="7330368" cy="28007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600"/>
            </a:pPr>
            <a:r>
              <a:rPr lang="es-PE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&lt;style&gt;</a:t>
            </a:r>
            <a:endParaRPr lang="es-PE" sz="16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/* Establece el tamaño del mapa */</a:t>
            </a:r>
            <a:endParaRPr lang="es-PE" sz="16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#map {</a:t>
            </a:r>
            <a:endParaRPr lang="es-PE" sz="16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height: 400px;</a:t>
            </a:r>
            <a:endParaRPr lang="es-PE" sz="16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width: 100%;</a:t>
            </a:r>
            <a:endParaRPr lang="es-PE" sz="16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}</a:t>
            </a:r>
            <a:endParaRPr lang="es-PE" sz="16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&lt;/style&gt;</a:t>
            </a:r>
            <a:endParaRPr lang="es-PE" sz="16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endParaRPr lang="es-PE" sz="16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>
              <a:buSzPts val="1600"/>
            </a:pPr>
            <a:r>
              <a:rPr lang="es-PE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…</a:t>
            </a:r>
            <a:endParaRPr lang="es-PE" sz="16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endParaRPr lang="es-PE" sz="16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>
              <a:buSzPts val="1600"/>
            </a:pPr>
            <a:r>
              <a:rPr lang="es-PE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&lt;div id="map"&gt;&lt;/div&gt;</a:t>
            </a:r>
            <a:endParaRPr lang="es-PE" sz="16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7;p14">
            <a:extLst>
              <a:ext uri="{FF2B5EF4-FFF2-40B4-BE49-F238E27FC236}">
                <a16:creationId xmlns:a16="http://schemas.microsoft.com/office/drawing/2014/main" id="{5936E97B-8080-FF46-BFE2-8C05768A8F99}"/>
              </a:ext>
            </a:extLst>
          </p:cNvPr>
          <p:cNvSpPr/>
          <p:nvPr/>
        </p:nvSpPr>
        <p:spPr>
          <a:xfrm>
            <a:off x="503238" y="371910"/>
            <a:ext cx="817245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INCORPORANDO MAPAS PERSONALIZADOS CON LAS API DE GOOGLE MAPS, CON ESTILOS, MARCADORES, POLÍGONOS Y POLILÍNEAS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1268;p77">
            <a:extLst>
              <a:ext uri="{FF2B5EF4-FFF2-40B4-BE49-F238E27FC236}">
                <a16:creationId xmlns:a16="http://schemas.microsoft.com/office/drawing/2014/main" id="{789FE529-D653-6744-8F55-4EB92A725D22}"/>
              </a:ext>
            </a:extLst>
          </p:cNvPr>
          <p:cNvSpPr txBox="1"/>
          <p:nvPr/>
        </p:nvSpPr>
        <p:spPr>
          <a:xfrm>
            <a:off x="507356" y="916931"/>
            <a:ext cx="7507225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s-PE" sz="1600" b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INCORPORANDO EL MAPA CON JAVASCRIPT</a:t>
            </a:r>
            <a:endParaRPr lang="es-PE" sz="1800" b="1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7" name="Google Shape;1269;p77">
            <a:extLst>
              <a:ext uri="{FF2B5EF4-FFF2-40B4-BE49-F238E27FC236}">
                <a16:creationId xmlns:a16="http://schemas.microsoft.com/office/drawing/2014/main" id="{74411C0A-1830-B84C-B650-C245B1DDE84F}"/>
              </a:ext>
            </a:extLst>
          </p:cNvPr>
          <p:cNvSpPr txBox="1"/>
          <p:nvPr/>
        </p:nvSpPr>
        <p:spPr>
          <a:xfrm>
            <a:off x="503237" y="1241693"/>
            <a:ext cx="8045340" cy="34932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>
              <a:buSzPts val="1600"/>
              <a:buFont typeface="Arial"/>
              <a:buNone/>
            </a:pPr>
            <a:r>
              <a:rPr lang="es-PE" sz="13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&lt;script src="https://maps.googleapis.com/maps/api/js?key=TU_API_KEY&amp;callback=initMap" async defer&gt;&lt;/script&gt;</a:t>
            </a:r>
            <a:endParaRPr lang="es-PE" sz="13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lvl="0" indent="0">
              <a:buSzPts val="1600"/>
              <a:buFont typeface="Arial"/>
              <a:buNone/>
            </a:pPr>
            <a:r>
              <a:rPr lang="es-PE" sz="13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&lt;script&gt;</a:t>
            </a:r>
            <a:endParaRPr lang="es-PE" sz="13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lvl="0" indent="0">
              <a:buSzPts val="1600"/>
              <a:buFont typeface="Arial"/>
              <a:buNone/>
            </a:pPr>
            <a:r>
              <a:rPr lang="es-PE" sz="13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// Función para inicializar el mapa</a:t>
            </a:r>
            <a:endParaRPr lang="es-PE" sz="13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lvl="0" indent="0">
              <a:buSzPts val="1600"/>
              <a:buFont typeface="Arial"/>
              <a:buNone/>
            </a:pPr>
            <a:r>
              <a:rPr lang="es-PE" sz="13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function initMap() {</a:t>
            </a:r>
            <a:endParaRPr lang="es-PE" sz="13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lvl="0" indent="0">
              <a:buSzPts val="1600"/>
              <a:buFont typeface="Arial"/>
              <a:buNone/>
            </a:pPr>
            <a:r>
              <a:rPr lang="es-PE" sz="13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// Configura la ubicación inicial y el zoom del mapa</a:t>
            </a:r>
            <a:endParaRPr lang="es-PE" sz="13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lvl="0" indent="0">
              <a:buSzPts val="1600"/>
              <a:buFont typeface="Arial"/>
              <a:buNone/>
            </a:pPr>
            <a:r>
              <a:rPr lang="es-PE" sz="13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const ubicacion = { lat: -34.397, lng: 150.644 };</a:t>
            </a:r>
            <a:endParaRPr lang="es-PE" sz="13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lvl="0" indent="0">
              <a:buSzPts val="1600"/>
              <a:buFont typeface="Arial"/>
              <a:buNone/>
            </a:pPr>
            <a:r>
              <a:rPr lang="es-PE" sz="13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const mapa = new google.maps.Map(document.getElementById("map"), {</a:t>
            </a:r>
            <a:endParaRPr lang="es-PE" sz="13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lvl="0" indent="0">
              <a:buSzPts val="1600"/>
              <a:buFont typeface="Arial"/>
              <a:buNone/>
            </a:pPr>
            <a:r>
              <a:rPr lang="es-PE" sz="13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zoom: 8,</a:t>
            </a:r>
            <a:endParaRPr lang="es-PE" sz="13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lvl="0" indent="0">
              <a:buSzPts val="1600"/>
              <a:buFont typeface="Arial"/>
              <a:buNone/>
            </a:pPr>
            <a:r>
              <a:rPr lang="es-PE" sz="13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center: ubicacion,</a:t>
            </a:r>
            <a:endParaRPr lang="es-PE" sz="13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lvl="0" indent="0">
              <a:buSzPts val="1600"/>
              <a:buFont typeface="Arial"/>
              <a:buNone/>
            </a:pPr>
            <a:r>
              <a:rPr lang="es-PE" sz="13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});</a:t>
            </a:r>
            <a:endParaRPr lang="es-PE" sz="13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lvl="0" indent="0">
              <a:buSzPts val="1600"/>
              <a:buFont typeface="Arial"/>
              <a:buNone/>
            </a:pPr>
            <a:r>
              <a:rPr lang="es-PE" sz="13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// Agrega un marcador en la ubicación seleccionada</a:t>
            </a:r>
            <a:endParaRPr lang="es-PE" sz="13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lvl="0" indent="0">
              <a:buSzPts val="1600"/>
              <a:buFont typeface="Arial"/>
              <a:buNone/>
            </a:pPr>
            <a:r>
              <a:rPr lang="es-PE" sz="13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const marcador = new google.maps.Marker({</a:t>
            </a:r>
            <a:endParaRPr lang="es-PE" sz="13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lvl="0" indent="0">
              <a:buSzPts val="1600"/>
              <a:buFont typeface="Arial"/>
              <a:buNone/>
            </a:pPr>
            <a:r>
              <a:rPr lang="es-PE" sz="13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position: ubicacion,</a:t>
            </a:r>
            <a:endParaRPr lang="es-PE" sz="13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lvl="0" indent="0">
              <a:buSzPts val="1600"/>
              <a:buFont typeface="Arial"/>
              <a:buNone/>
            </a:pPr>
            <a:r>
              <a:rPr lang="es-PE" sz="13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map: mapa,</a:t>
            </a:r>
            <a:endParaRPr lang="es-PE" sz="13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lvl="0" indent="0">
              <a:buSzPts val="1600"/>
              <a:buFont typeface="Arial"/>
              <a:buNone/>
            </a:pPr>
            <a:r>
              <a:rPr lang="es-PE" sz="13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});</a:t>
            </a:r>
            <a:endParaRPr lang="es-PE" sz="13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lvl="0" indent="0">
              <a:buSzPts val="1600"/>
              <a:buFont typeface="Arial"/>
              <a:buNone/>
            </a:pPr>
            <a:r>
              <a:rPr lang="es-PE" sz="13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}</a:t>
            </a:r>
            <a:endParaRPr lang="es-PE" sz="13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lvl="0" indent="0">
              <a:buSzPts val="1600"/>
              <a:buFont typeface="Arial"/>
              <a:buNone/>
            </a:pPr>
            <a:r>
              <a:rPr lang="es-PE" sz="13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&lt;/script&gt;</a:t>
            </a:r>
            <a:endParaRPr lang="es-PE" sz="13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7;p14">
            <a:extLst>
              <a:ext uri="{FF2B5EF4-FFF2-40B4-BE49-F238E27FC236}">
                <a16:creationId xmlns:a16="http://schemas.microsoft.com/office/drawing/2014/main" id="{227A4EA4-E984-DC4B-B1C3-A16A43C5E32B}"/>
              </a:ext>
            </a:extLst>
          </p:cNvPr>
          <p:cNvSpPr/>
          <p:nvPr/>
        </p:nvSpPr>
        <p:spPr>
          <a:xfrm>
            <a:off x="503238" y="371910"/>
            <a:ext cx="817245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INCORPORANDO MAPAS PERSONALIZADOS CON LAS API DE GOOGLE MAPS, CON ESTILOS, MARCADORES, POLÍGONOS Y POLILÍNEAS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215;p14">
            <a:extLst>
              <a:ext uri="{FF2B5EF4-FFF2-40B4-BE49-F238E27FC236}">
                <a16:creationId xmlns:a16="http://schemas.microsoft.com/office/drawing/2014/main" id="{01D6D595-16C2-874A-9243-09440F53E85F}"/>
              </a:ext>
            </a:extLst>
          </p:cNvPr>
          <p:cNvSpPr txBox="1"/>
          <p:nvPr/>
        </p:nvSpPr>
        <p:spPr>
          <a:xfrm>
            <a:off x="506795" y="918372"/>
            <a:ext cx="7458645" cy="110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38163" marR="0" lvl="0" indent="-528638" algn="l" rtl="0">
              <a:spcBef>
                <a:spcPts val="0"/>
              </a:spcBef>
              <a:spcAft>
                <a:spcPts val="0"/>
              </a:spcAft>
              <a:buClr>
                <a:srgbClr val="EF4639"/>
              </a:buClr>
              <a:buSzPts val="1600"/>
              <a:buFont typeface="Calibri"/>
              <a:buNone/>
            </a:pPr>
            <a:r>
              <a:rPr lang="es-PE" sz="1600" b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PERSONALIZAR EL MAPA</a:t>
            </a:r>
          </a:p>
          <a:p>
            <a:pPr marL="179388" marR="0" lvl="0" indent="-179388" algn="l" rtl="0">
              <a:spcBef>
                <a:spcPts val="600"/>
              </a:spcBef>
              <a:spcAft>
                <a:spcPts val="0"/>
              </a:spcAft>
              <a:buClr>
                <a:srgbClr val="EF4639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Crear estilos con Google Maps Styling Wizard: https://mapstyle.withgoogle.com/</a:t>
            </a:r>
            <a:endParaRPr lang="es-PE" sz="1600" dirty="0">
              <a:solidFill>
                <a:srgbClr val="262626"/>
              </a:solidFill>
              <a:latin typeface="Calibri"/>
              <a:cs typeface="Calibri"/>
            </a:endParaRPr>
          </a:p>
          <a:p>
            <a:pPr marL="179388" marR="0" lvl="0" indent="-179388" algn="l" rtl="0">
              <a:spcBef>
                <a:spcPts val="320"/>
              </a:spcBef>
              <a:spcAft>
                <a:spcPts val="0"/>
              </a:spcAft>
              <a:buClr>
                <a:srgbClr val="EF4639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rgbClr val="262626"/>
                </a:solidFill>
                <a:latin typeface="Calibri"/>
                <a:cs typeface="Calibri"/>
                <a:sym typeface="Calibri"/>
              </a:rPr>
              <a:t>Una vez que se definan los estilos se debe copiar el código en formato en JSON.</a:t>
            </a:r>
            <a:endParaRPr lang="es-PE" sz="1600" dirty="0">
              <a:solidFill>
                <a:srgbClr val="262626"/>
              </a:solidFill>
              <a:latin typeface="Calibri"/>
              <a:cs typeface="Calibri"/>
            </a:endParaRPr>
          </a:p>
          <a:p>
            <a:pPr marL="538163" marR="0" lvl="0" indent="-2238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4639"/>
              </a:buClr>
              <a:buSzPts val="1600"/>
              <a:buFont typeface="Calibri"/>
              <a:buNone/>
            </a:pPr>
            <a:endParaRPr lang="es-PE"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/>
        </p:nvSpPr>
        <p:spPr>
          <a:xfrm>
            <a:off x="9491069" y="944650"/>
            <a:ext cx="6343291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11247390" y="1407297"/>
            <a:ext cx="4014518" cy="4375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lang="es-PE" sz="12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5" name="Google Shape;217;p14">
            <a:extLst>
              <a:ext uri="{FF2B5EF4-FFF2-40B4-BE49-F238E27FC236}">
                <a16:creationId xmlns:a16="http://schemas.microsoft.com/office/drawing/2014/main" id="{5321A985-6794-B045-BA7E-F3653C5A5066}"/>
              </a:ext>
            </a:extLst>
          </p:cNvPr>
          <p:cNvSpPr/>
          <p:nvPr/>
        </p:nvSpPr>
        <p:spPr>
          <a:xfrm>
            <a:off x="503238" y="371910"/>
            <a:ext cx="817245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INCORPORANDO MAPAS PERSONALIZADOS CON LAS API DE GOOGLE MAPS, CON ESTILOS, MARCADORES, POLÍGONOS Y POLILÍNEAS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1268;p77">
            <a:extLst>
              <a:ext uri="{FF2B5EF4-FFF2-40B4-BE49-F238E27FC236}">
                <a16:creationId xmlns:a16="http://schemas.microsoft.com/office/drawing/2014/main" id="{2780304B-975F-4D45-8E56-2A22A4F3E1C2}"/>
              </a:ext>
            </a:extLst>
          </p:cNvPr>
          <p:cNvSpPr txBox="1"/>
          <p:nvPr/>
        </p:nvSpPr>
        <p:spPr>
          <a:xfrm>
            <a:off x="507356" y="916931"/>
            <a:ext cx="7507225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s-PE" sz="1600" b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PERSONALIZAR EL MAPA</a:t>
            </a:r>
            <a:endParaRPr lang="es-PE" sz="1800" b="1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7" name="Google Shape;1269;p77">
            <a:extLst>
              <a:ext uri="{FF2B5EF4-FFF2-40B4-BE49-F238E27FC236}">
                <a16:creationId xmlns:a16="http://schemas.microsoft.com/office/drawing/2014/main" id="{3F213279-A7C9-C34C-94FF-1B3F3ECBAEAF}"/>
              </a:ext>
            </a:extLst>
          </p:cNvPr>
          <p:cNvSpPr txBox="1"/>
          <p:nvPr/>
        </p:nvSpPr>
        <p:spPr>
          <a:xfrm>
            <a:off x="2591117" y="1241693"/>
            <a:ext cx="6084571" cy="381638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lang="es-PE" sz="1100" dirty="0"/>
          </a:p>
          <a:p>
            <a:pPr>
              <a:buSzPts val="1600"/>
            </a:pPr>
            <a:r>
              <a:rPr lang="es-PE" sz="1100" dirty="0">
                <a:solidFill>
                  <a:schemeClr val="dk1"/>
                </a:solidFill>
                <a:latin typeface="Calibri"/>
                <a:cs typeface="Calibri"/>
                <a:sym typeface="Consolas"/>
              </a:rPr>
              <a:t>    {</a:t>
            </a:r>
            <a:endParaRPr lang="es-PE" sz="11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sz="1100" dirty="0">
                <a:solidFill>
                  <a:schemeClr val="dk1"/>
                </a:solidFill>
                <a:latin typeface="Calibri"/>
                <a:cs typeface="Calibri"/>
                <a:sym typeface="Consolas"/>
              </a:rPr>
              <a:t>        "elementType": "geometry",</a:t>
            </a:r>
            <a:endParaRPr lang="es-PE" sz="11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sz="1100" dirty="0">
                <a:solidFill>
                  <a:schemeClr val="dk1"/>
                </a:solidFill>
                <a:latin typeface="Calibri"/>
                <a:cs typeface="Calibri"/>
                <a:sym typeface="Consolas"/>
              </a:rPr>
              <a:t>        "stylers": [</a:t>
            </a:r>
            <a:endParaRPr lang="es-PE" sz="11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sz="1100" dirty="0">
                <a:solidFill>
                  <a:schemeClr val="dk1"/>
                </a:solidFill>
                <a:latin typeface="Calibri"/>
                <a:cs typeface="Calibri"/>
                <a:sym typeface="Consolas"/>
              </a:rPr>
              <a:t>            {</a:t>
            </a:r>
            <a:endParaRPr lang="es-PE" sz="11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sz="1100" dirty="0">
                <a:solidFill>
                  <a:schemeClr val="dk1"/>
                </a:solidFill>
                <a:latin typeface="Calibri"/>
                <a:cs typeface="Calibri"/>
                <a:sym typeface="Consolas"/>
              </a:rPr>
              <a:t>                "color": "#f5f5f5"</a:t>
            </a:r>
            <a:endParaRPr lang="es-PE" sz="11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sz="1100" dirty="0">
                <a:solidFill>
                  <a:schemeClr val="dk1"/>
                </a:solidFill>
                <a:latin typeface="Calibri"/>
                <a:cs typeface="Calibri"/>
                <a:sym typeface="Consolas"/>
              </a:rPr>
              <a:t>            }</a:t>
            </a:r>
            <a:endParaRPr lang="es-PE" sz="11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sz="1100" dirty="0">
                <a:solidFill>
                  <a:schemeClr val="dk1"/>
                </a:solidFill>
                <a:latin typeface="Calibri"/>
                <a:cs typeface="Calibri"/>
                <a:sym typeface="Consolas"/>
              </a:rPr>
              <a:t>        ]</a:t>
            </a:r>
            <a:endParaRPr lang="es-PE" sz="11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sz="1100" dirty="0">
                <a:solidFill>
                  <a:schemeClr val="dk1"/>
                </a:solidFill>
                <a:latin typeface="Calibri"/>
                <a:cs typeface="Calibri"/>
                <a:sym typeface="Consolas"/>
              </a:rPr>
              <a:t>    },</a:t>
            </a:r>
            <a:endParaRPr lang="es-PE" sz="11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endParaRPr lang="es-PE" sz="1100" dirty="0">
              <a:solidFill>
                <a:schemeClr val="dk1"/>
              </a:solidFill>
              <a:latin typeface="Calibri"/>
              <a:cs typeface="Calibri"/>
              <a:sym typeface="Consolas"/>
            </a:endParaRPr>
          </a:p>
          <a:p>
            <a:pPr>
              <a:buSzPts val="1600"/>
            </a:pPr>
            <a:r>
              <a:rPr lang="es-PE" sz="1100" dirty="0">
                <a:solidFill>
                  <a:schemeClr val="dk1"/>
                </a:solidFill>
                <a:latin typeface="Calibri"/>
                <a:cs typeface="Calibri"/>
                <a:sym typeface="Consolas"/>
              </a:rPr>
              <a:t>…</a:t>
            </a:r>
            <a:endParaRPr lang="es-PE" sz="11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endParaRPr lang="es-PE" sz="1100" dirty="0">
              <a:solidFill>
                <a:schemeClr val="dk1"/>
              </a:solidFill>
              <a:latin typeface="Calibri"/>
              <a:cs typeface="Calibri"/>
              <a:sym typeface="Consolas"/>
            </a:endParaRPr>
          </a:p>
          <a:p>
            <a:pPr>
              <a:buSzPts val="1600"/>
            </a:pPr>
            <a:r>
              <a:rPr lang="es-PE" sz="1100" dirty="0">
                <a:solidFill>
                  <a:schemeClr val="dk1"/>
                </a:solidFill>
                <a:latin typeface="Calibri"/>
                <a:cs typeface="Calibri"/>
                <a:sym typeface="Consolas"/>
              </a:rPr>
              <a:t>    {</a:t>
            </a:r>
            <a:endParaRPr lang="es-PE" sz="11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sz="1100" dirty="0">
                <a:solidFill>
                  <a:schemeClr val="dk1"/>
                </a:solidFill>
                <a:latin typeface="Calibri"/>
                <a:cs typeface="Calibri"/>
                <a:sym typeface="Consolas"/>
              </a:rPr>
              <a:t>        "featureType": "water",</a:t>
            </a:r>
            <a:endParaRPr lang="es-PE" sz="11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sz="1100" dirty="0">
                <a:solidFill>
                  <a:schemeClr val="dk1"/>
                </a:solidFill>
                <a:latin typeface="Calibri"/>
                <a:cs typeface="Calibri"/>
                <a:sym typeface="Consolas"/>
              </a:rPr>
              <a:t>        "elementType": "labels.text.fill",</a:t>
            </a:r>
            <a:endParaRPr lang="es-PE" sz="11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sz="1100" dirty="0">
                <a:solidFill>
                  <a:schemeClr val="dk1"/>
                </a:solidFill>
                <a:latin typeface="Calibri"/>
                <a:cs typeface="Calibri"/>
                <a:sym typeface="Consolas"/>
              </a:rPr>
              <a:t>        "stylers": [</a:t>
            </a:r>
            <a:endParaRPr lang="es-PE" sz="11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sz="1100" dirty="0">
                <a:solidFill>
                  <a:schemeClr val="dk1"/>
                </a:solidFill>
                <a:latin typeface="Calibri"/>
                <a:cs typeface="Calibri"/>
                <a:sym typeface="Consolas"/>
              </a:rPr>
              <a:t>            {</a:t>
            </a:r>
            <a:endParaRPr lang="es-PE" sz="11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sz="1100" dirty="0">
                <a:solidFill>
                  <a:schemeClr val="dk1"/>
                </a:solidFill>
                <a:latin typeface="Calibri"/>
                <a:cs typeface="Calibri"/>
                <a:sym typeface="Consolas"/>
              </a:rPr>
              <a:t>                "color": "#9e9e9e"</a:t>
            </a:r>
            <a:endParaRPr lang="es-PE" sz="11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sz="1100" dirty="0">
                <a:solidFill>
                  <a:schemeClr val="dk1"/>
                </a:solidFill>
                <a:latin typeface="Calibri"/>
                <a:cs typeface="Calibri"/>
                <a:sym typeface="Consolas"/>
              </a:rPr>
              <a:t>            }</a:t>
            </a:r>
            <a:endParaRPr lang="es-PE" sz="11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sz="1100" dirty="0">
                <a:solidFill>
                  <a:schemeClr val="dk1"/>
                </a:solidFill>
                <a:latin typeface="Calibri"/>
                <a:cs typeface="Calibri"/>
                <a:sym typeface="Consolas"/>
              </a:rPr>
              <a:t>        ]</a:t>
            </a:r>
            <a:endParaRPr lang="es-PE" sz="11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sz="1100" dirty="0">
                <a:solidFill>
                  <a:schemeClr val="dk1"/>
                </a:solidFill>
                <a:latin typeface="Calibri"/>
                <a:cs typeface="Calibri"/>
                <a:sym typeface="Consolas"/>
              </a:rPr>
              <a:t>    }</a:t>
            </a:r>
            <a:endParaRPr lang="es-PE" sz="1100" dirty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buSzPts val="1600"/>
            </a:pPr>
            <a:r>
              <a:rPr lang="es-PE" sz="1100" dirty="0">
                <a:solidFill>
                  <a:schemeClr val="dk1"/>
                </a:solidFill>
                <a:latin typeface="Calibri"/>
                <a:cs typeface="Calibri"/>
                <a:sym typeface="Consolas"/>
              </a:rPr>
              <a:t>]</a:t>
            </a:r>
            <a:endParaRPr lang="es-PE" sz="11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1631</Words>
  <Application>Microsoft Office PowerPoint</Application>
  <PresentationFormat>Presentación en pantalla (16:10)</PresentationFormat>
  <Paragraphs>248</Paragraphs>
  <Slides>23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2" baseType="lpstr">
      <vt:lpstr>Arial</vt:lpstr>
      <vt:lpstr>Calibri</vt:lpstr>
      <vt:lpstr>Consolas</vt:lpstr>
      <vt:lpstr>Graphik Bold</vt:lpstr>
      <vt:lpstr>Graphik Regular</vt:lpstr>
      <vt:lpstr>Graphik-Medium</vt:lpstr>
      <vt:lpstr>Graphik-Medium</vt:lpstr>
      <vt:lpstr>Play</vt:lpstr>
      <vt:lpstr>1_Office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Abel Chura Olazábal</dc:creator>
  <cp:lastModifiedBy>Rosa Maria Muñoz Mendo</cp:lastModifiedBy>
  <cp:revision>49</cp:revision>
  <dcterms:created xsi:type="dcterms:W3CDTF">2024-04-22T03:45:47Z</dcterms:created>
  <dcterms:modified xsi:type="dcterms:W3CDTF">2024-09-19T17:07:45Z</dcterms:modified>
</cp:coreProperties>
</file>