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8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6" r:id="rId31"/>
    <p:sldId id="284" r:id="rId32"/>
    <p:sldId id="287" r:id="rId33"/>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userDrawn="1">
          <p15:clr>
            <a:srgbClr val="A4A3A4"/>
          </p15:clr>
        </p15:guide>
        <p15:guide id="2" pos="4672" userDrawn="1">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5" roundtripDataSignature="AMtx7mgd8pQszDSfvFjv/pLD0EMr19V/J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50A0"/>
    <a:srgbClr val="00B2C2"/>
    <a:srgbClr val="92C14D"/>
    <a:srgbClr val="81C1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91"/>
    <p:restoredTop sz="94707"/>
  </p:normalViewPr>
  <p:slideViewPr>
    <p:cSldViewPr snapToGrid="0" showGuides="1">
      <p:cViewPr varScale="1">
        <p:scale>
          <a:sx n="150" d="100"/>
          <a:sy n="150" d="100"/>
        </p:scale>
        <p:origin x="344" y="176"/>
      </p:cViewPr>
      <p:guideLst>
        <p:guide orient="horz" pos="1800"/>
        <p:guide pos="467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935"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PE"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 name="Google Shape;1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latin typeface="Arial"/>
              <a:ea typeface="Arial"/>
              <a:cs typeface="Arial"/>
              <a:sym typeface="Arial"/>
            </a:endParaRPr>
          </a:p>
        </p:txBody>
      </p:sp>
      <p:sp>
        <p:nvSpPr>
          <p:cNvPr id="20" name="Google Shape;2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87" name="Google Shape;87;p1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94" name="Google Shape;94;p1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01" name="Google Shape;101;p1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08" name="Google Shape;108;p1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15" name="Google Shape;115;p1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5: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123" name="Google Shape;123;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29" name="Google Shape;129;p1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36" name="Google Shape;136;p1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43" name="Google Shape;143;p1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50" name="Google Shape;150;p1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57" name="Google Shape;157;p20: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64" name="Google Shape;164;p21: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71" name="Google Shape;171;p22: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79" name="Google Shape;179;p23: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86" name="Google Shape;186;p2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193" name="Google Shape;193;p2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200" name="Google Shape;200;p2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208" name="Google Shape;208;p2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215" name="Google Shape;215;p2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9: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Play"/>
              <a:buNone/>
            </a:pPr>
            <a:endParaRPr sz="1200" b="0">
              <a:latin typeface="Arial"/>
              <a:ea typeface="Arial"/>
              <a:cs typeface="Arial"/>
              <a:sym typeface="Arial"/>
            </a:endParaRPr>
          </a:p>
        </p:txBody>
      </p:sp>
      <p:sp>
        <p:nvSpPr>
          <p:cNvPr id="223" name="Google Shape;22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3:notes"/>
          <p:cNvSpPr>
            <a:spLocks noGrp="1" noRot="1" noChangeAspect="1"/>
          </p:cNvSpPr>
          <p:nvPr>
            <p:ph type="sldImg" idx="2"/>
          </p:nvPr>
        </p:nvSpPr>
        <p:spPr>
          <a:xfrm>
            <a:off x="719138" y="1241425"/>
            <a:ext cx="535940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 name="Google Shape;38;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a:p>
            <a:pPr marL="0" lvl="0" indent="0" algn="l" rtl="0">
              <a:spcBef>
                <a:spcPts val="0"/>
              </a:spcBef>
              <a:spcAft>
                <a:spcPts val="0"/>
              </a:spcAft>
              <a:buNone/>
            </a:pPr>
            <a:endParaRPr>
              <a:latin typeface="Arial"/>
              <a:ea typeface="Arial"/>
              <a:cs typeface="Arial"/>
              <a:sym typeface="Arial"/>
            </a:endParaRPr>
          </a:p>
        </p:txBody>
      </p:sp>
      <p:sp>
        <p:nvSpPr>
          <p:cNvPr id="39" name="Google Shape;39;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s-PE"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45" name="Google Shape;45;p4: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52" name="Google Shape;52;p5: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59" name="Google Shape;59;p6: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66" name="Google Shape;66;p7: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73" name="Google Shape;73;p8: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936"/>
              <a:buFont typeface="Arial"/>
              <a:buNone/>
            </a:pPr>
            <a:endParaRPr/>
          </a:p>
        </p:txBody>
      </p:sp>
      <p:sp>
        <p:nvSpPr>
          <p:cNvPr id="80" name="Google Shape;80;p9:notes"/>
          <p:cNvSpPr>
            <a:spLocks noGrp="1" noRot="1" noChangeAspect="1"/>
          </p:cNvSpPr>
          <p:nvPr>
            <p:ph type="sldImg" idx="2"/>
          </p:nvPr>
        </p:nvSpPr>
        <p:spPr>
          <a:xfrm>
            <a:off x="960438" y="1143000"/>
            <a:ext cx="49371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p:cSld name="Diapositiva de título">
    <p:spTree>
      <p:nvGrpSpPr>
        <p:cNvPr id="1" name="Shape 14"/>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180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30"/>
          <p:cNvGrpSpPr/>
          <p:nvPr/>
        </p:nvGrpSpPr>
        <p:grpSpPr>
          <a:xfrm>
            <a:off x="944054" y="5369051"/>
            <a:ext cx="7804380" cy="215444"/>
            <a:chOff x="944054" y="5369051"/>
            <a:chExt cx="7804380" cy="215444"/>
          </a:xfrm>
        </p:grpSpPr>
        <p:sp>
          <p:nvSpPr>
            <p:cNvPr id="11" name="Google Shape;11;p30"/>
            <p:cNvSpPr txBox="1"/>
            <p:nvPr/>
          </p:nvSpPr>
          <p:spPr>
            <a:xfrm>
              <a:off x="944054" y="5369051"/>
              <a:ext cx="1731564"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PE" sz="800" b="0" i="0" u="none" strike="noStrike" cap="none" dirty="0">
                  <a:solidFill>
                    <a:srgbClr val="7F7F7F"/>
                  </a:solidFill>
                  <a:latin typeface="Calibri"/>
                  <a:ea typeface="Calibri"/>
                  <a:cs typeface="Calibri"/>
                  <a:sym typeface="Calibri"/>
                </a:rPr>
                <a:t>PROGRAMACIÓN WEB I  •  TEMA 15</a:t>
              </a:r>
              <a:endParaRPr sz="800" dirty="0">
                <a:solidFill>
                  <a:srgbClr val="7F7F7F"/>
                </a:solidFill>
                <a:latin typeface="Calibri"/>
                <a:ea typeface="Calibri"/>
                <a:cs typeface="Calibri"/>
                <a:sym typeface="Calibri"/>
              </a:endParaRPr>
            </a:p>
          </p:txBody>
        </p:sp>
        <p:sp>
          <p:nvSpPr>
            <p:cNvPr id="12" name="Google Shape;12;p30"/>
            <p:cNvSpPr/>
            <p:nvPr/>
          </p:nvSpPr>
          <p:spPr>
            <a:xfrm>
              <a:off x="7207627" y="5384440"/>
              <a:ext cx="1540807" cy="184666"/>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s-PE" sz="600" dirty="0">
                  <a:solidFill>
                    <a:srgbClr val="7F7F7F"/>
                  </a:solidFill>
                  <a:latin typeface="Calibri"/>
                  <a:ea typeface="Calibri"/>
                  <a:cs typeface="Calibri"/>
                  <a:sym typeface="Calibri"/>
                </a:rPr>
                <a:t>© ISIL. Todos los derechos reservados</a:t>
              </a:r>
              <a:endParaRPr dirty="0"/>
            </a:p>
          </p:txBody>
        </p:sp>
      </p:grpSp>
      <p:pic>
        <p:nvPicPr>
          <p:cNvPr id="13" name="Google Shape;13;p30"/>
          <p:cNvPicPr preferRelativeResize="0"/>
          <p:nvPr/>
        </p:nvPicPr>
        <p:blipFill rotWithShape="1">
          <a:blip r:embed="rId5">
            <a:alphaModFix amt="20000"/>
          </a:blip>
          <a:srcRect/>
          <a:stretch/>
        </p:blipFill>
        <p:spPr>
          <a:xfrm>
            <a:off x="495300" y="5328911"/>
            <a:ext cx="448573" cy="25075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0" userDrawn="1">
          <p15:clr>
            <a:srgbClr val="F26B43"/>
          </p15:clr>
        </p15:guide>
        <p15:guide id="2" orient="horz" pos="1800" userDrawn="1">
          <p15:clr>
            <a:srgbClr val="F26B43"/>
          </p15:clr>
        </p15:guide>
        <p15:guide id="3" pos="2767" userDrawn="1">
          <p15:clr>
            <a:srgbClr val="F26B43"/>
          </p15:clr>
        </p15:guide>
        <p15:guide id="4" pos="5465" userDrawn="1">
          <p15:clr>
            <a:srgbClr val="F26B43"/>
          </p15:clr>
        </p15:guide>
        <p15:guide id="5" pos="2993" userDrawn="1">
          <p15:clr>
            <a:srgbClr val="F26B43"/>
          </p15:clr>
        </p15:guide>
        <p15:guide id="6" pos="317" userDrawn="1">
          <p15:clr>
            <a:srgbClr val="F26B43"/>
          </p15:clr>
        </p15:guide>
        <p15:guide id="7" orient="horz" pos="303" userDrawn="1">
          <p15:clr>
            <a:srgbClr val="F26B43"/>
          </p15:clr>
        </p15:guide>
        <p15:guide id="8" orient="horz" pos="575" userDrawn="1">
          <p15:clr>
            <a:srgbClr val="F26B43"/>
          </p15:clr>
        </p15:guide>
        <p15:guide id="9" orient="horz" pos="329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
        <p:cNvGrpSpPr/>
        <p:nvPr/>
      </p:nvGrpSpPr>
      <p:grpSpPr>
        <a:xfrm>
          <a:off x="0" y="0"/>
          <a:ext cx="0" cy="0"/>
          <a:chOff x="0" y="0"/>
          <a:chExt cx="0" cy="0"/>
        </a:xfrm>
      </p:grpSpPr>
      <p:sp>
        <p:nvSpPr>
          <p:cNvPr id="2" name="Rectángulo 1">
            <a:extLst>
              <a:ext uri="{FF2B5EF4-FFF2-40B4-BE49-F238E27FC236}">
                <a16:creationId xmlns:a16="http://schemas.microsoft.com/office/drawing/2014/main" id="{C0D6C685-BEA3-20FA-F993-1AA5AB71F37F}"/>
              </a:ext>
            </a:extLst>
          </p:cNvPr>
          <p:cNvSpPr/>
          <p:nvPr/>
        </p:nvSpPr>
        <p:spPr>
          <a:xfrm>
            <a:off x="280086" y="5275178"/>
            <a:ext cx="8699157" cy="40893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PE"/>
          </a:p>
        </p:txBody>
      </p:sp>
      <p:sp>
        <p:nvSpPr>
          <p:cNvPr id="3" name="CuadroTexto 2">
            <a:extLst>
              <a:ext uri="{FF2B5EF4-FFF2-40B4-BE49-F238E27FC236}">
                <a16:creationId xmlns:a16="http://schemas.microsoft.com/office/drawing/2014/main" id="{7860E37E-405B-D847-0EE6-AB67B6AC9DF5}"/>
              </a:ext>
            </a:extLst>
          </p:cNvPr>
          <p:cNvSpPr txBox="1"/>
          <p:nvPr/>
        </p:nvSpPr>
        <p:spPr>
          <a:xfrm>
            <a:off x="494360" y="808689"/>
            <a:ext cx="3104743" cy="138499"/>
          </a:xfrm>
          <a:prstGeom prst="rect">
            <a:avLst/>
          </a:prstGeom>
          <a:noFill/>
        </p:spPr>
        <p:txBody>
          <a:bodyPr wrap="square" lIns="0" tIns="0" rIns="0" bIns="0" rtlCol="0">
            <a:spAutoFit/>
          </a:bodyPr>
          <a:lstStyle/>
          <a:p>
            <a:pPr marL="0" marR="0" lvl="0" indent="0" algn="l" rtl="0">
              <a:lnSpc>
                <a:spcPct val="100000"/>
              </a:lnSpc>
              <a:spcBef>
                <a:spcPts val="0"/>
              </a:spcBef>
              <a:spcAft>
                <a:spcPts val="0"/>
              </a:spcAft>
              <a:buClr>
                <a:srgbClr val="000000"/>
              </a:buClr>
              <a:buSzPts val="1400"/>
              <a:buFont typeface="Arial"/>
              <a:buNone/>
            </a:pPr>
            <a:r>
              <a:rPr lang="es-PE" sz="900" b="1" dirty="0">
                <a:solidFill>
                  <a:srgbClr val="6C6D6C"/>
                </a:solidFill>
                <a:latin typeface="Calibri" charset="0"/>
                <a:cs typeface="Calibri" charset="0"/>
                <a:sym typeface="Calibri"/>
              </a:rPr>
              <a:t>PRORAMACIÓN WEB I</a:t>
            </a:r>
            <a:endParaRPr lang="es-PE" sz="900" b="1" dirty="0">
              <a:solidFill>
                <a:srgbClr val="6C6D6C"/>
              </a:solidFill>
              <a:latin typeface="Calibri" charset="0"/>
              <a:cs typeface="Calibri" charset="0"/>
            </a:endParaRPr>
          </a:p>
        </p:txBody>
      </p:sp>
      <p:sp>
        <p:nvSpPr>
          <p:cNvPr id="4" name="Rectángulo 3">
            <a:extLst>
              <a:ext uri="{FF2B5EF4-FFF2-40B4-BE49-F238E27FC236}">
                <a16:creationId xmlns:a16="http://schemas.microsoft.com/office/drawing/2014/main" id="{36F847DE-6FB4-1D15-2F97-43A23CB30DAA}"/>
              </a:ext>
            </a:extLst>
          </p:cNvPr>
          <p:cNvSpPr/>
          <p:nvPr/>
        </p:nvSpPr>
        <p:spPr>
          <a:xfrm>
            <a:off x="494361" y="2177570"/>
            <a:ext cx="3258078" cy="443198"/>
          </a:xfrm>
          <a:prstGeom prst="rect">
            <a:avLst/>
          </a:prstGeom>
        </p:spPr>
        <p:txBody>
          <a:bodyPr wrap="square" lIns="0" tIns="0" rIns="0" bIns="0">
            <a:spAutoFit/>
          </a:bodyPr>
          <a:lstStyle/>
          <a:p>
            <a:pPr>
              <a:lnSpc>
                <a:spcPct val="80000"/>
              </a:lnSpc>
              <a:buSzPts val="3600"/>
            </a:pPr>
            <a:r>
              <a:rPr lang="es-PE" sz="3600" b="1" dirty="0">
                <a:latin typeface="Graphik Bold" panose="020B0503030202060203" pitchFamily="34" charset="77"/>
                <a:sym typeface="Calibri"/>
              </a:rPr>
              <a:t>FIREBASE</a:t>
            </a:r>
          </a:p>
        </p:txBody>
      </p:sp>
      <p:sp>
        <p:nvSpPr>
          <p:cNvPr id="5" name="CuadroTexto 4">
            <a:extLst>
              <a:ext uri="{FF2B5EF4-FFF2-40B4-BE49-F238E27FC236}">
                <a16:creationId xmlns:a16="http://schemas.microsoft.com/office/drawing/2014/main" id="{E9C20D16-79D0-1C88-4D83-6DB718138DBD}"/>
              </a:ext>
            </a:extLst>
          </p:cNvPr>
          <p:cNvSpPr txBox="1"/>
          <p:nvPr/>
        </p:nvSpPr>
        <p:spPr>
          <a:xfrm>
            <a:off x="735024" y="1819386"/>
            <a:ext cx="1457648" cy="307777"/>
          </a:xfrm>
          <a:prstGeom prst="rect">
            <a:avLst/>
          </a:prstGeom>
          <a:noFill/>
        </p:spPr>
        <p:txBody>
          <a:bodyPr wrap="square" lIns="0" tIns="0" rIns="0" bIns="0" rtlCol="0">
            <a:spAutoFit/>
          </a:bodyPr>
          <a:lstStyle/>
          <a:p>
            <a:r>
              <a:rPr lang="es-ES_tradnl" sz="2000" b="1" dirty="0">
                <a:solidFill>
                  <a:srgbClr val="81C1B2"/>
                </a:solidFill>
                <a:latin typeface="Calibri" charset="0"/>
                <a:ea typeface="Calibri" charset="0"/>
                <a:cs typeface="Calibri" charset="0"/>
              </a:rPr>
              <a:t>TEMA 15</a:t>
            </a:r>
          </a:p>
        </p:txBody>
      </p:sp>
      <p:pic>
        <p:nvPicPr>
          <p:cNvPr id="6" name="Imagen 5">
            <a:extLst>
              <a:ext uri="{FF2B5EF4-FFF2-40B4-BE49-F238E27FC236}">
                <a16:creationId xmlns:a16="http://schemas.microsoft.com/office/drawing/2014/main" id="{AABDE0FD-CC1B-BD56-B92E-B269E9F77A43}"/>
              </a:ext>
            </a:extLst>
          </p:cNvPr>
          <p:cNvPicPr>
            <a:picLocks noChangeAspect="1"/>
          </p:cNvPicPr>
          <p:nvPr/>
        </p:nvPicPr>
        <p:blipFill>
          <a:blip r:embed="rId3"/>
          <a:stretch>
            <a:fillRect/>
          </a:stretch>
        </p:blipFill>
        <p:spPr>
          <a:xfrm>
            <a:off x="498586" y="1883411"/>
            <a:ext cx="166865" cy="170453"/>
          </a:xfrm>
          <a:prstGeom prst="rect">
            <a:avLst/>
          </a:prstGeom>
        </p:spPr>
      </p:pic>
      <p:sp>
        <p:nvSpPr>
          <p:cNvPr id="7" name="Rectángulo 6">
            <a:extLst>
              <a:ext uri="{FF2B5EF4-FFF2-40B4-BE49-F238E27FC236}">
                <a16:creationId xmlns:a16="http://schemas.microsoft.com/office/drawing/2014/main" id="{E9A58B47-872E-B7B9-4C4F-F4ADE4ED1C5A}"/>
              </a:ext>
            </a:extLst>
          </p:cNvPr>
          <p:cNvSpPr/>
          <p:nvPr/>
        </p:nvSpPr>
        <p:spPr>
          <a:xfrm>
            <a:off x="494360" y="2888208"/>
            <a:ext cx="2848490" cy="792076"/>
          </a:xfrm>
          <a:prstGeom prst="rect">
            <a:avLst/>
          </a:prstGeom>
        </p:spPr>
        <p:txBody>
          <a:bodyPr wrap="square" lIns="0" tIns="0" rIns="0" bIns="0">
            <a:spAutoFit/>
          </a:bodyPr>
          <a:lstStyle/>
          <a:p>
            <a:pPr marL="177800" indent="-177800">
              <a:lnSpc>
                <a:spcPct val="120000"/>
              </a:lnSpc>
              <a:buClr>
                <a:srgbClr val="81C1B2"/>
              </a:buClr>
              <a:buSzPct val="100000"/>
              <a:buFont typeface="Arial"/>
              <a:buChar char="•"/>
            </a:pPr>
            <a:r>
              <a:rPr lang="es-PE" sz="1100" dirty="0">
                <a:latin typeface="Graphik-Medium" charset="0"/>
                <a:sym typeface="Calibri"/>
              </a:rPr>
              <a:t>Inicio y cierre de sesión con la cuenta de Google</a:t>
            </a:r>
            <a:endParaRPr lang="es-PE" sz="1100" dirty="0">
              <a:latin typeface="Graphik-Medium" charset="0"/>
            </a:endParaRPr>
          </a:p>
          <a:p>
            <a:pPr marL="177800" indent="-177800">
              <a:lnSpc>
                <a:spcPct val="120000"/>
              </a:lnSpc>
              <a:buClr>
                <a:srgbClr val="81C1B2"/>
              </a:buClr>
              <a:buSzPct val="100000"/>
              <a:buFont typeface="Arial"/>
              <a:buChar char="•"/>
            </a:pPr>
            <a:r>
              <a:rPr lang="es-PE" sz="1100" dirty="0">
                <a:latin typeface="Graphik-Medium" charset="0"/>
                <a:sym typeface="Calibri"/>
              </a:rPr>
              <a:t>Analítica, mensajería, bases de datos y almacenamiento</a:t>
            </a:r>
          </a:p>
        </p:txBody>
      </p:sp>
      <p:pic>
        <p:nvPicPr>
          <p:cNvPr id="9" name="Imagen 8">
            <a:extLst>
              <a:ext uri="{FF2B5EF4-FFF2-40B4-BE49-F238E27FC236}">
                <a16:creationId xmlns:a16="http://schemas.microsoft.com/office/drawing/2014/main" id="{A3261706-A2DA-64AF-C9BE-6662D377E328}"/>
              </a:ext>
            </a:extLst>
          </p:cNvPr>
          <p:cNvPicPr>
            <a:picLocks noChangeAspect="1"/>
          </p:cNvPicPr>
          <p:nvPr/>
        </p:nvPicPr>
        <p:blipFill>
          <a:blip r:embed="rId4"/>
          <a:stretch>
            <a:fillRect/>
          </a:stretch>
        </p:blipFill>
        <p:spPr>
          <a:xfrm>
            <a:off x="3752850" y="0"/>
            <a:ext cx="5391150" cy="5715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9"/>
          <p:cNvSpPr txBox="1">
            <a:spLocks noGrp="1"/>
          </p:cNvSpPr>
          <p:nvPr>
            <p:ph type="body" idx="1"/>
          </p:nvPr>
        </p:nvSpPr>
        <p:spPr>
          <a:xfrm>
            <a:off x="508358" y="912813"/>
            <a:ext cx="8167330" cy="2539157"/>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AUTENTICACIÓN GOOGLE</a:t>
            </a:r>
            <a:endParaRPr lang="es-PE" sz="1600"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chemeClr val="dk1"/>
              </a:buClr>
              <a:buSzPts val="1600"/>
              <a:buFont typeface="Arial"/>
              <a:buChar char="•"/>
            </a:pPr>
            <a:r>
              <a:rPr lang="es-PE" sz="1600" b="1" dirty="0">
                <a:solidFill>
                  <a:schemeClr val="dk1"/>
                </a:solidFill>
                <a:latin typeface="Calibri" panose="020F0502020204030204" pitchFamily="34" charset="0"/>
                <a:ea typeface="Calibri"/>
                <a:cs typeface="Calibri" panose="020F0502020204030204" pitchFamily="34" charset="0"/>
                <a:sym typeface="Calibri"/>
              </a:rPr>
              <a:t>Crear un proyecto en Firebase Console: </a:t>
            </a:r>
            <a:r>
              <a:rPr lang="es-PE" sz="1600" dirty="0">
                <a:solidFill>
                  <a:schemeClr val="dk1"/>
                </a:solidFill>
                <a:latin typeface="Calibri" panose="020F0502020204030204" pitchFamily="34" charset="0"/>
                <a:ea typeface="Calibri"/>
                <a:cs typeface="Calibri" panose="020F0502020204030204" pitchFamily="34" charset="0"/>
                <a:sym typeface="Calibri"/>
              </a:rPr>
              <a:t>https://console.firebase.google.com/</a:t>
            </a:r>
            <a:endParaRPr sz="1600" dirty="0">
              <a:latin typeface="Calibri" panose="020F0502020204030204" pitchFamily="34" charset="0"/>
              <a:cs typeface="Calibri" panose="020F0502020204030204" pitchFamily="34" charset="0"/>
            </a:endParaRPr>
          </a:p>
          <a:p>
            <a:pPr marL="136525" marR="0" lvl="0" indent="-136525" algn="l" rtl="0">
              <a:spcAft>
                <a:spcPts val="0"/>
              </a:spcAft>
              <a:buClr>
                <a:schemeClr val="dk1"/>
              </a:buClr>
              <a:buSzPts val="1600"/>
              <a:buFont typeface="Arial"/>
              <a:buNone/>
            </a:pPr>
            <a:endParaRPr sz="1600"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chemeClr val="dk1"/>
              </a:buClr>
              <a:buSzPts val="1600"/>
              <a:buFont typeface="Arial"/>
              <a:buChar char="•"/>
            </a:pPr>
            <a:r>
              <a:rPr lang="es-PE" sz="1600" b="1" dirty="0">
                <a:solidFill>
                  <a:schemeClr val="dk1"/>
                </a:solidFill>
                <a:latin typeface="Calibri" panose="020F0502020204030204" pitchFamily="34" charset="0"/>
                <a:ea typeface="Calibri"/>
                <a:cs typeface="Calibri" panose="020F0502020204030204" pitchFamily="34" charset="0"/>
                <a:sym typeface="Calibri"/>
              </a:rPr>
              <a:t>Navegar a: </a:t>
            </a:r>
            <a:r>
              <a:rPr lang="es-PE" sz="1600" dirty="0">
                <a:solidFill>
                  <a:schemeClr val="dk1"/>
                </a:solidFill>
                <a:latin typeface="Calibri" panose="020F0502020204030204" pitchFamily="34" charset="0"/>
                <a:ea typeface="Calibri"/>
                <a:cs typeface="Calibri" panose="020F0502020204030204" pitchFamily="34" charset="0"/>
                <a:sym typeface="Calibri"/>
              </a:rPr>
              <a:t>Authentication &gt; Sign-in method.</a:t>
            </a:r>
            <a:endParaRPr sz="1600" dirty="0">
              <a:latin typeface="Calibri" panose="020F0502020204030204" pitchFamily="34" charset="0"/>
              <a:cs typeface="Calibri" panose="020F0502020204030204" pitchFamily="34" charset="0"/>
            </a:endParaRPr>
          </a:p>
          <a:p>
            <a:pPr marL="136525" marR="0" lvl="0" indent="-136525" algn="l" rtl="0">
              <a:spcAft>
                <a:spcPts val="0"/>
              </a:spcAft>
              <a:buClr>
                <a:schemeClr val="dk1"/>
              </a:buClr>
              <a:buSzPts val="1600"/>
              <a:buFont typeface="Arial"/>
              <a:buNone/>
            </a:pPr>
            <a:endParaRPr sz="1600"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panose="020F0502020204030204" pitchFamily="34" charset="0"/>
                <a:ea typeface="Calibri"/>
                <a:cs typeface="Calibri" panose="020F0502020204030204" pitchFamily="34" charset="0"/>
                <a:sym typeface="Calibri"/>
              </a:rPr>
              <a:t>Habilitar el método de inicio de sesión con Google.</a:t>
            </a:r>
            <a:endParaRPr sz="1600" dirty="0">
              <a:latin typeface="Calibri" panose="020F0502020204030204" pitchFamily="34" charset="0"/>
              <a:cs typeface="Calibri" panose="020F0502020204030204" pitchFamily="34" charset="0"/>
            </a:endParaRPr>
          </a:p>
          <a:p>
            <a:pPr marL="136525" marR="0" lvl="0" indent="-136525" algn="l" rtl="0">
              <a:spcAft>
                <a:spcPts val="0"/>
              </a:spcAft>
              <a:buClr>
                <a:schemeClr val="dk1"/>
              </a:buClr>
              <a:buSzPts val="1600"/>
              <a:buFont typeface="Arial"/>
              <a:buNone/>
            </a:pPr>
            <a:endParaRPr sz="1600"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panose="020F0502020204030204" pitchFamily="34" charset="0"/>
                <a:ea typeface="Calibri"/>
                <a:cs typeface="Calibri" panose="020F0502020204030204" pitchFamily="34" charset="0"/>
                <a:sym typeface="Calibri"/>
              </a:rPr>
              <a:t>En la configuración del proyecto, agregar una App Web.</a:t>
            </a:r>
            <a:endParaRPr sz="1600" dirty="0">
              <a:latin typeface="Calibri" panose="020F0502020204030204" pitchFamily="34" charset="0"/>
              <a:cs typeface="Calibri" panose="020F0502020204030204" pitchFamily="34" charset="0"/>
            </a:endParaRPr>
          </a:p>
          <a:p>
            <a:pPr marL="136525" marR="0" lvl="0" indent="-136525" algn="l" rtl="0">
              <a:spcAft>
                <a:spcPts val="0"/>
              </a:spcAft>
              <a:buClr>
                <a:schemeClr val="dk1"/>
              </a:buClr>
              <a:buSzPts val="1600"/>
              <a:buFont typeface="Arial"/>
              <a:buNone/>
            </a:pPr>
            <a:endParaRPr sz="1600"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panose="020F0502020204030204" pitchFamily="34" charset="0"/>
                <a:ea typeface="Calibri"/>
                <a:cs typeface="Calibri" panose="020F0502020204030204" pitchFamily="34" charset="0"/>
                <a:sym typeface="Calibri"/>
              </a:rPr>
              <a:t>Agregar el SDK de Firebase al proyecto.</a:t>
            </a:r>
            <a:endParaRPr sz="1600" dirty="0">
              <a:latin typeface="Calibri" panose="020F0502020204030204" pitchFamily="34" charset="0"/>
              <a:cs typeface="Calibri" panose="020F0502020204030204" pitchFamily="34" charset="0"/>
            </a:endParaRPr>
          </a:p>
        </p:txBody>
      </p:sp>
      <p:sp>
        <p:nvSpPr>
          <p:cNvPr id="2" name="Google Shape;127;p5">
            <a:extLst>
              <a:ext uri="{FF2B5EF4-FFF2-40B4-BE49-F238E27FC236}">
                <a16:creationId xmlns:a16="http://schemas.microsoft.com/office/drawing/2014/main" id="{70BC9C14-B248-D54C-50BA-EFD239C46B92}"/>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0"/>
          <p:cNvSpPr txBox="1">
            <a:spLocks noGrp="1"/>
          </p:cNvSpPr>
          <p:nvPr>
            <p:ph type="body" idx="1"/>
          </p:nvPr>
        </p:nvSpPr>
        <p:spPr>
          <a:xfrm>
            <a:off x="508358" y="912813"/>
            <a:ext cx="8167330" cy="323165"/>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INCLUIR FIREBASE AL PROYECTO</a:t>
            </a:r>
            <a:endParaRPr lang="es-PE"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Google Shape;127;p5">
            <a:extLst>
              <a:ext uri="{FF2B5EF4-FFF2-40B4-BE49-F238E27FC236}">
                <a16:creationId xmlns:a16="http://schemas.microsoft.com/office/drawing/2014/main" id="{0510BEBE-7191-7236-B597-A03C27CF9942}"/>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
        <p:nvSpPr>
          <p:cNvPr id="3" name="Google Shape;1269;p77">
            <a:extLst>
              <a:ext uri="{FF2B5EF4-FFF2-40B4-BE49-F238E27FC236}">
                <a16:creationId xmlns:a16="http://schemas.microsoft.com/office/drawing/2014/main" id="{E0A3F9E9-E2F5-31E5-0259-8BEE956C1060}"/>
              </a:ext>
            </a:extLst>
          </p:cNvPr>
          <p:cNvSpPr txBox="1"/>
          <p:nvPr/>
        </p:nvSpPr>
        <p:spPr>
          <a:xfrm>
            <a:off x="503238" y="1235978"/>
            <a:ext cx="6913562" cy="461624"/>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Aft>
                <a:spcPts val="0"/>
              </a:spcAft>
              <a:buClr>
                <a:schemeClr val="dk1"/>
              </a:buClr>
              <a:buSzPts val="1600"/>
              <a:buFont typeface="Arial"/>
              <a:buNone/>
            </a:pPr>
            <a:r>
              <a:rPr lang="es-PE" sz="1200" dirty="0">
                <a:solidFill>
                  <a:schemeClr val="dk1"/>
                </a:solidFill>
                <a:latin typeface="Calibri"/>
                <a:cs typeface="Calibri"/>
                <a:sym typeface="Calibri"/>
              </a:rPr>
              <a:t>&lt;script src="https://www.gstatic.com/firebasejs/9.14.0/firebase-app.js"&gt;&lt;/script&gt;</a:t>
            </a:r>
            <a:endParaRPr lang="es-PE" sz="1200" dirty="0">
              <a:solidFill>
                <a:schemeClr val="dk1"/>
              </a:solidFill>
              <a:latin typeface="Calibri"/>
              <a:cs typeface="Calibri"/>
            </a:endParaRPr>
          </a:p>
          <a:p>
            <a:pPr marL="0" marR="0" lvl="0" indent="0" algn="l" rtl="0">
              <a:spcAft>
                <a:spcPts val="0"/>
              </a:spcAft>
              <a:buClr>
                <a:schemeClr val="dk1"/>
              </a:buClr>
              <a:buSzPts val="1600"/>
              <a:buFont typeface="Arial"/>
              <a:buNone/>
            </a:pPr>
            <a:r>
              <a:rPr lang="es-PE" sz="1200" dirty="0">
                <a:solidFill>
                  <a:schemeClr val="dk1"/>
                </a:solidFill>
                <a:latin typeface="Calibri"/>
                <a:cs typeface="Calibri"/>
                <a:sym typeface="Calibri"/>
              </a:rPr>
              <a:t>&lt;script src="https://www.gstatic.com/firebasejs/9.14.0/firebase-auth.js"&gt;&lt;/script&gt;</a:t>
            </a:r>
            <a:endParaRPr lang="es-PE" sz="1200" dirty="0">
              <a:solidFill>
                <a:schemeClr val="dk1"/>
              </a:solidFill>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1"/>
          <p:cNvSpPr txBox="1">
            <a:spLocks noGrp="1"/>
          </p:cNvSpPr>
          <p:nvPr>
            <p:ph type="body" idx="1"/>
          </p:nvPr>
        </p:nvSpPr>
        <p:spPr>
          <a:xfrm>
            <a:off x="503238" y="912813"/>
            <a:ext cx="5378700" cy="323165"/>
          </a:xfrm>
          <a:prstGeom prst="rect">
            <a:avLst/>
          </a:prstGeom>
          <a:noFill/>
          <a:ln>
            <a:noFill/>
          </a:ln>
        </p:spPr>
        <p:txBody>
          <a:bodyPr spcFirstLastPara="1" wrap="square" lIns="0" tIns="0" rIns="0" bIns="0" anchor="t" anchorCtr="0">
            <a:spAutoFit/>
          </a:bodyPr>
          <a:lstStyle/>
          <a:p>
            <a:pPr>
              <a:spcAft>
                <a:spcPts val="600"/>
              </a:spcAft>
              <a:buClr>
                <a:schemeClr val="dk1"/>
              </a:buClr>
              <a:buSzPts val="14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CONFIGURAR FIREBASE EN SU JAVASCRIPT</a:t>
            </a:r>
            <a:endParaRPr lang="es-PE"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Google Shape;127;p5">
            <a:extLst>
              <a:ext uri="{FF2B5EF4-FFF2-40B4-BE49-F238E27FC236}">
                <a16:creationId xmlns:a16="http://schemas.microsoft.com/office/drawing/2014/main" id="{EF4BBB70-70B9-8DEC-922C-A804FDC05A9E}"/>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
        <p:nvSpPr>
          <p:cNvPr id="3" name="Google Shape;1269;p77">
            <a:extLst>
              <a:ext uri="{FF2B5EF4-FFF2-40B4-BE49-F238E27FC236}">
                <a16:creationId xmlns:a16="http://schemas.microsoft.com/office/drawing/2014/main" id="{AA1881B5-89AE-2FAC-C591-8CF3DE970293}"/>
              </a:ext>
            </a:extLst>
          </p:cNvPr>
          <p:cNvSpPr txBox="1"/>
          <p:nvPr/>
        </p:nvSpPr>
        <p:spPr>
          <a:xfrm>
            <a:off x="503238" y="1235978"/>
            <a:ext cx="6913562" cy="2492950"/>
          </a:xfrm>
          <a:prstGeom prst="rect">
            <a:avLst/>
          </a:prstGeom>
          <a:solidFill>
            <a:srgbClr val="F2F2F2"/>
          </a:solidFill>
          <a:ln>
            <a:noFill/>
          </a:ln>
        </p:spPr>
        <p:txBody>
          <a:bodyPr spcFirstLastPara="1" wrap="square" lIns="91425" tIns="45700" rIns="91425" bIns="45700" anchor="t" anchorCtr="0">
            <a:spAutoFit/>
          </a:bodyPr>
          <a:lstStyle/>
          <a:p>
            <a:pPr>
              <a:buClr>
                <a:schemeClr val="dk1"/>
              </a:buClr>
              <a:buSzPts val="1600"/>
            </a:pPr>
            <a:r>
              <a:rPr lang="es-PE" sz="1200" dirty="0">
                <a:solidFill>
                  <a:schemeClr val="dk1"/>
                </a:solidFill>
                <a:latin typeface="Calibri"/>
                <a:cs typeface="Calibri"/>
                <a:sym typeface="Calibri"/>
              </a:rPr>
              <a:t>// Tu configuración de Firebase</a:t>
            </a:r>
          </a:p>
          <a:p>
            <a:pPr>
              <a:buClr>
                <a:schemeClr val="dk1"/>
              </a:buClr>
              <a:buSzPts val="1600"/>
            </a:pPr>
            <a:r>
              <a:rPr lang="es-PE" sz="1200" dirty="0">
                <a:solidFill>
                  <a:schemeClr val="dk1"/>
                </a:solidFill>
                <a:latin typeface="Calibri"/>
                <a:cs typeface="Calibri"/>
                <a:sym typeface="Calibri"/>
              </a:rPr>
              <a:t>const firebaseConfig = {</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apiKey: "TU_API_KEY",</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authDomain: "TU_AUTH_DOMAIN",</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projectId: "TU_PROJECT_ID",</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storageBucket: "TU_STORAGE_BUCKET",</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messagingSenderId: "TU_MESSAGING_SENDER_ID",</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  appId: "TU_APP_ID"</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a:t>
            </a:r>
            <a:endParaRPr lang="es-PE" sz="1200" dirty="0">
              <a:solidFill>
                <a:schemeClr val="dk1"/>
              </a:solidFill>
              <a:latin typeface="Calibri"/>
              <a:cs typeface="Calibri"/>
            </a:endParaRPr>
          </a:p>
          <a:p>
            <a:pPr>
              <a:buClr>
                <a:schemeClr val="dk1"/>
              </a:buClr>
              <a:buSzPts val="1600"/>
            </a:pPr>
            <a:endParaRPr lang="es-PE" sz="1200" dirty="0">
              <a:solidFill>
                <a:schemeClr val="dk1"/>
              </a:solidFill>
              <a:latin typeface="Calibri"/>
              <a:cs typeface="Calibri"/>
              <a:sym typeface="Calibri"/>
            </a:endParaRPr>
          </a:p>
          <a:p>
            <a:pPr>
              <a:buClr>
                <a:schemeClr val="dk1"/>
              </a:buClr>
              <a:buSzPts val="1600"/>
            </a:pPr>
            <a:r>
              <a:rPr lang="es-PE" sz="1200" dirty="0">
                <a:solidFill>
                  <a:schemeClr val="dk1"/>
                </a:solidFill>
                <a:latin typeface="Calibri"/>
                <a:cs typeface="Calibri"/>
                <a:sym typeface="Calibri"/>
              </a:rPr>
              <a:t>// Inicializa Firebase</a:t>
            </a:r>
          </a:p>
          <a:p>
            <a:pPr>
              <a:buClr>
                <a:schemeClr val="dk1"/>
              </a:buClr>
              <a:buSzPts val="1600"/>
            </a:pPr>
            <a:r>
              <a:rPr lang="es-PE" sz="1200" dirty="0">
                <a:solidFill>
                  <a:schemeClr val="dk1"/>
                </a:solidFill>
                <a:latin typeface="Calibri"/>
                <a:cs typeface="Calibri"/>
                <a:sym typeface="Calibri"/>
              </a:rPr>
              <a:t>firebase.initializeApp(firebaseConfig);</a:t>
            </a:r>
            <a:endParaRPr lang="es-PE" sz="1200" dirty="0">
              <a:solidFill>
                <a:schemeClr val="dk1"/>
              </a:solidFill>
              <a:latin typeface="Calibri"/>
              <a:cs typeface="Calibri"/>
            </a:endParaRPr>
          </a:p>
          <a:p>
            <a:pPr>
              <a:buClr>
                <a:schemeClr val="dk1"/>
              </a:buClr>
              <a:buSzPts val="1600"/>
            </a:pPr>
            <a:r>
              <a:rPr lang="es-PE" sz="1200" dirty="0">
                <a:solidFill>
                  <a:schemeClr val="dk1"/>
                </a:solidFill>
                <a:latin typeface="Calibri"/>
                <a:cs typeface="Calibri"/>
                <a:sym typeface="Calibri"/>
              </a:rPr>
              <a:t>const auth = firebase.auth();</a:t>
            </a:r>
            <a:endParaRPr lang="es-PE" sz="1200" dirty="0">
              <a:solidFill>
                <a:schemeClr val="dk1"/>
              </a:solidFill>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2"/>
          <p:cNvSpPr txBox="1">
            <a:spLocks noGrp="1"/>
          </p:cNvSpPr>
          <p:nvPr>
            <p:ph type="body" idx="1"/>
          </p:nvPr>
        </p:nvSpPr>
        <p:spPr>
          <a:xfrm>
            <a:off x="503238" y="929305"/>
            <a:ext cx="5472435" cy="323165"/>
          </a:xfrm>
          <a:prstGeom prst="rect">
            <a:avLst/>
          </a:prstGeom>
          <a:noFill/>
          <a:ln>
            <a:noFill/>
          </a:ln>
        </p:spPr>
        <p:txBody>
          <a:bodyPr spcFirstLastPara="1" wrap="square" lIns="0" tIns="0" rIns="0" bIns="0" anchor="t" anchorCtr="0">
            <a:spAutoFit/>
          </a:bodyPr>
          <a:lstStyle/>
          <a:p>
            <a:pPr>
              <a:spcAft>
                <a:spcPts val="600"/>
              </a:spcAft>
              <a:buClr>
                <a:srgbClr val="00B050"/>
              </a:buClr>
              <a:buSzPts val="14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IMPLEMENTAR LA AUTENTICACIÓN CON GOOGLE</a:t>
            </a:r>
            <a:endParaRPr lang="es-PE" sz="1600" dirty="0">
              <a:solidFill>
                <a:srgbClr val="00B050"/>
              </a:solidFill>
              <a:latin typeface="Calibri" panose="020F0502020204030204" pitchFamily="34" charset="0"/>
              <a:ea typeface="Calibri"/>
              <a:cs typeface="Calibri" panose="020F0502020204030204" pitchFamily="34" charset="0"/>
              <a:sym typeface="Calibri"/>
            </a:endParaRPr>
          </a:p>
        </p:txBody>
      </p:sp>
      <p:sp>
        <p:nvSpPr>
          <p:cNvPr id="2" name="Google Shape;127;p5">
            <a:extLst>
              <a:ext uri="{FF2B5EF4-FFF2-40B4-BE49-F238E27FC236}">
                <a16:creationId xmlns:a16="http://schemas.microsoft.com/office/drawing/2014/main" id="{B7EB2737-E089-BA3A-4233-2613A5C16E3E}"/>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
        <p:nvSpPr>
          <p:cNvPr id="3" name="Google Shape;1269;p77">
            <a:extLst>
              <a:ext uri="{FF2B5EF4-FFF2-40B4-BE49-F238E27FC236}">
                <a16:creationId xmlns:a16="http://schemas.microsoft.com/office/drawing/2014/main" id="{1E05BE9B-109C-60B1-E974-539A13159445}"/>
              </a:ext>
            </a:extLst>
          </p:cNvPr>
          <p:cNvSpPr txBox="1"/>
          <p:nvPr/>
        </p:nvSpPr>
        <p:spPr>
          <a:xfrm>
            <a:off x="503238" y="1235978"/>
            <a:ext cx="6913562" cy="2862282"/>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Aft>
                <a:spcPts val="0"/>
              </a:spcAft>
              <a:buClr>
                <a:srgbClr val="00B050"/>
              </a:buClr>
              <a:buSzPts val="1400"/>
              <a:buFont typeface="Arial"/>
              <a:buNone/>
            </a:pPr>
            <a:r>
              <a:rPr lang="es-PE" sz="1200" dirty="0">
                <a:solidFill>
                  <a:srgbClr val="00B2C2"/>
                </a:solidFill>
                <a:latin typeface="Calibri" panose="020F0502020204030204" pitchFamily="34" charset="0"/>
                <a:ea typeface="Calibri"/>
                <a:cs typeface="Calibri" panose="020F0502020204030204" pitchFamily="34" charset="0"/>
                <a:sym typeface="Calibri"/>
              </a:rPr>
              <a:t>&lt;button id="login-button"&gt;Iniciar sesión con Google&lt;/button&gt;</a:t>
            </a:r>
            <a:endParaRPr lang="es-PE" sz="1200" dirty="0">
              <a:solidFill>
                <a:srgbClr val="00B2C2"/>
              </a:solidFill>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endParaRPr lang="es-PE" sz="12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const loginButton = document.getElementById('login-button');</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loginButton.addEventListener('click', ()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const provider = new firebase.auth.GoogleAuthProvider();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auth.signInWithPopup(provider)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.then((result)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 El usuario ha iniciado sesión</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const user = result.user;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console.log('Usuario conectado:', user);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.catch((error)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console.error('Error durante la autenticación', error);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4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3"/>
          <p:cNvSpPr txBox="1">
            <a:spLocks noGrp="1"/>
          </p:cNvSpPr>
          <p:nvPr>
            <p:ph type="body" idx="1"/>
          </p:nvPr>
        </p:nvSpPr>
        <p:spPr>
          <a:xfrm>
            <a:off x="508358" y="912813"/>
            <a:ext cx="8167330" cy="323165"/>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MANEJAR EL ESTADO DE LA SESIÓN</a:t>
            </a:r>
            <a:endParaRPr lang="es-PE"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Google Shape;127;p5">
            <a:extLst>
              <a:ext uri="{FF2B5EF4-FFF2-40B4-BE49-F238E27FC236}">
                <a16:creationId xmlns:a16="http://schemas.microsoft.com/office/drawing/2014/main" id="{8BF314B9-81E8-7664-A271-0969FD4C47AD}"/>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
        <p:nvSpPr>
          <p:cNvPr id="5" name="Google Shape;1269;p77">
            <a:extLst>
              <a:ext uri="{FF2B5EF4-FFF2-40B4-BE49-F238E27FC236}">
                <a16:creationId xmlns:a16="http://schemas.microsoft.com/office/drawing/2014/main" id="{F8267BD5-7523-7073-75B4-EB0FAA385F42}"/>
              </a:ext>
            </a:extLst>
          </p:cNvPr>
          <p:cNvSpPr txBox="1"/>
          <p:nvPr/>
        </p:nvSpPr>
        <p:spPr>
          <a:xfrm>
            <a:off x="503238" y="1235978"/>
            <a:ext cx="6913562" cy="175428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auth.onAuthStateChanged((user)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if (user)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 Usuario autenticado</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console.log('Usuario autenticado:', user);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 else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 Usuario no autenticado</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console.log('No hay usuario autenticado');</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4"/>
          <p:cNvSpPr txBox="1">
            <a:spLocks noGrp="1"/>
          </p:cNvSpPr>
          <p:nvPr>
            <p:ph type="body" idx="1"/>
          </p:nvPr>
        </p:nvSpPr>
        <p:spPr>
          <a:xfrm>
            <a:off x="508358" y="912813"/>
            <a:ext cx="8167330" cy="323165"/>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CERRAR LA SESIÓN</a:t>
            </a:r>
            <a:endParaRPr lang="es-PE" sz="1600" dirty="0">
              <a:solidFill>
                <a:schemeClr val="dk1"/>
              </a:solidFill>
              <a:latin typeface="Calibri" panose="020F0502020204030204" pitchFamily="34" charset="0"/>
              <a:ea typeface="Calibri"/>
              <a:cs typeface="Calibri" panose="020F0502020204030204" pitchFamily="34" charset="0"/>
              <a:sym typeface="Calibri"/>
            </a:endParaRPr>
          </a:p>
        </p:txBody>
      </p:sp>
      <p:sp>
        <p:nvSpPr>
          <p:cNvPr id="2" name="Google Shape;127;p5">
            <a:extLst>
              <a:ext uri="{FF2B5EF4-FFF2-40B4-BE49-F238E27FC236}">
                <a16:creationId xmlns:a16="http://schemas.microsoft.com/office/drawing/2014/main" id="{09BEEEE7-2F49-7675-414C-23A7259A4E7C}"/>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
        <p:nvSpPr>
          <p:cNvPr id="3" name="Google Shape;1269;p77">
            <a:extLst>
              <a:ext uri="{FF2B5EF4-FFF2-40B4-BE49-F238E27FC236}">
                <a16:creationId xmlns:a16="http://schemas.microsoft.com/office/drawing/2014/main" id="{FC58B4A7-EC74-68ED-B532-633249FED504}"/>
              </a:ext>
            </a:extLst>
          </p:cNvPr>
          <p:cNvSpPr txBox="1"/>
          <p:nvPr/>
        </p:nvSpPr>
        <p:spPr>
          <a:xfrm>
            <a:off x="503238" y="1235978"/>
            <a:ext cx="6913562" cy="175428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const logoutButton = document.getElementById('logout-button');</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endParaRPr lang="es-PE" sz="1200" dirty="0">
              <a:solidFill>
                <a:schemeClr val="dk1"/>
              </a:solidFill>
              <a:latin typeface="Calibri" panose="020F0502020204030204" pitchFamily="34" charset="0"/>
              <a:ea typeface="Calibri"/>
              <a:cs typeface="Calibri" panose="020F0502020204030204" pitchFamily="34" charset="0"/>
              <a:sym typeface="Calibri"/>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logoutButton.addEventListener('click', ()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auth.signOut().then(()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console.log('Usuario desconectado');</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}).catch((error) =&gt;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console.error('Error al cerrar sesión', error);</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  });</a:t>
            </a:r>
            <a:endParaRPr lang="es-PE" sz="1200" dirty="0">
              <a:latin typeface="Calibri" panose="020F0502020204030204" pitchFamily="34" charset="0"/>
              <a:cs typeface="Calibri" panose="020F0502020204030204" pitchFamily="34" charset="0"/>
            </a:endParaRPr>
          </a:p>
          <a:p>
            <a:pPr marL="0" marR="0" lvl="0" indent="0" algn="l" rtl="0">
              <a:spcAft>
                <a:spcPts val="0"/>
              </a:spcAft>
              <a:buClr>
                <a:schemeClr val="dk1"/>
              </a:buClr>
              <a:buSzPts val="1600"/>
              <a:buFont typeface="Arial"/>
              <a:buNone/>
            </a:pPr>
            <a:r>
              <a:rPr lang="es-PE" sz="1200" dirty="0">
                <a:solidFill>
                  <a:schemeClr val="dk1"/>
                </a:solidFill>
                <a:latin typeface="Calibri" panose="020F0502020204030204" pitchFamily="34" charset="0"/>
                <a:ea typeface="Calibri"/>
                <a:cs typeface="Calibri" panose="020F0502020204030204" pitchFamily="34" charset="0"/>
                <a:sym typeface="Calibri"/>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2" name="Google Shape;174;p10">
            <a:extLst>
              <a:ext uri="{FF2B5EF4-FFF2-40B4-BE49-F238E27FC236}">
                <a16:creationId xmlns:a16="http://schemas.microsoft.com/office/drawing/2014/main" id="{AE9A427A-873B-57E1-3357-03535DCF0D9B}"/>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175;p10">
            <a:extLst>
              <a:ext uri="{FF2B5EF4-FFF2-40B4-BE49-F238E27FC236}">
                <a16:creationId xmlns:a16="http://schemas.microsoft.com/office/drawing/2014/main" id="{EDAB5DF4-0840-0E10-9155-655F833B49B8}"/>
              </a:ext>
            </a:extLst>
          </p:cNvPr>
          <p:cNvSpPr txBox="1"/>
          <p:nvPr/>
        </p:nvSpPr>
        <p:spPr>
          <a:xfrm>
            <a:off x="1008063" y="3157860"/>
            <a:ext cx="5993558" cy="116339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dirty="0">
                <a:solidFill>
                  <a:schemeClr val="lt1"/>
                </a:solidFill>
                <a:latin typeface="Graphik Regular" panose="020B0503030202060203" pitchFamily="34" charset="77"/>
                <a:sym typeface="Calibri"/>
              </a:rPr>
              <a:t>ANALÍTICA, MENSAJERÍA, </a:t>
            </a:r>
          </a:p>
          <a:p>
            <a:pPr marL="0" marR="0" lvl="0" indent="0" algn="l" rtl="0">
              <a:lnSpc>
                <a:spcPct val="90000"/>
              </a:lnSpc>
              <a:spcBef>
                <a:spcPts val="0"/>
              </a:spcBef>
              <a:spcAft>
                <a:spcPts val="0"/>
              </a:spcAft>
              <a:buNone/>
            </a:pPr>
            <a:r>
              <a:rPr lang="es-PE" sz="2800" b="1" dirty="0">
                <a:solidFill>
                  <a:schemeClr val="lt1"/>
                </a:solidFill>
                <a:latin typeface="Graphik Bold" panose="020B0503030202060203" pitchFamily="34" charset="77"/>
                <a:sym typeface="Calibri"/>
              </a:rPr>
              <a:t>BASES DE DATOS Y ALMACENAMIENTO</a:t>
            </a:r>
            <a:endParaRPr lang="es-PE" sz="2800" b="1" dirty="0">
              <a:solidFill>
                <a:schemeClr val="lt1"/>
              </a:solidFill>
              <a:latin typeface="Graphik Bold" panose="020B0503030202060203" pitchFamily="34" charset="77"/>
            </a:endParaRPr>
          </a:p>
        </p:txBody>
      </p:sp>
      <p:pic>
        <p:nvPicPr>
          <p:cNvPr id="4" name="Google Shape;176;p10">
            <a:extLst>
              <a:ext uri="{FF2B5EF4-FFF2-40B4-BE49-F238E27FC236}">
                <a16:creationId xmlns:a16="http://schemas.microsoft.com/office/drawing/2014/main" id="{22C37DB3-C334-C62A-E521-F58CA296072A}"/>
              </a:ext>
            </a:extLst>
          </p:cNvPr>
          <p:cNvPicPr preferRelativeResize="0"/>
          <p:nvPr/>
        </p:nvPicPr>
        <p:blipFill rotWithShape="1">
          <a:blip r:embed="rId3">
            <a:alphaModFix/>
          </a:blip>
          <a:srcRect/>
          <a:stretch/>
        </p:blipFill>
        <p:spPr>
          <a:xfrm>
            <a:off x="1008063" y="2857500"/>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6"/>
          <p:cNvSpPr txBox="1">
            <a:spLocks noGrp="1"/>
          </p:cNvSpPr>
          <p:nvPr>
            <p:ph type="body" idx="1"/>
          </p:nvPr>
        </p:nvSpPr>
        <p:spPr>
          <a:xfrm>
            <a:off x="513351" y="912813"/>
            <a:ext cx="8162337" cy="1492716"/>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a:ea typeface="Calibri"/>
                <a:cs typeface="Calibri"/>
                <a:sym typeface="Calibri"/>
              </a:rPr>
              <a:t>ANALÍTICA EN FIREBASE</a:t>
            </a:r>
            <a:endParaRPr lang="es-PE" sz="1600" dirty="0">
              <a:solidFill>
                <a:schemeClr val="dk1"/>
              </a:solidFill>
              <a:latin typeface="Calibri"/>
              <a:ea typeface="Calibri"/>
              <a:cs typeface="Calibri"/>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Debemos habilitar en la consola de Firebase Analitics de acuerdo con las instrucciones que ahí se indican.</a:t>
            </a:r>
            <a:endParaRPr dirty="0"/>
          </a:p>
          <a:p>
            <a:pPr marL="136525" marR="0" lvl="0" indent="-136525" algn="l" rtl="0">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Agregar el siguiente código:</a:t>
            </a:r>
            <a:endParaRPr sz="1600" dirty="0">
              <a:solidFill>
                <a:schemeClr val="dk1"/>
              </a:solidFill>
              <a:latin typeface="Calibri"/>
              <a:ea typeface="Calibri"/>
              <a:cs typeface="Calibri"/>
              <a:sym typeface="Calibri"/>
            </a:endParaRPr>
          </a:p>
          <a:p>
            <a:pPr marL="400050" marR="0" lvl="1" indent="0" algn="l" rtl="0">
              <a:spcAft>
                <a:spcPts val="0"/>
              </a:spcAft>
              <a:buClr>
                <a:schemeClr val="dk1"/>
              </a:buClr>
              <a:buSzPts val="1200"/>
              <a:buFont typeface="Arial"/>
              <a:buNone/>
            </a:pPr>
            <a:endParaRPr sz="1200" b="0" i="0" u="none" strike="noStrike" cap="none" dirty="0">
              <a:solidFill>
                <a:schemeClr val="dk1"/>
              </a:solidFill>
              <a:latin typeface="Calibri"/>
              <a:ea typeface="Calibri"/>
              <a:cs typeface="Calibri"/>
              <a:sym typeface="Calibri"/>
            </a:endParaRPr>
          </a:p>
        </p:txBody>
      </p:sp>
      <p:sp>
        <p:nvSpPr>
          <p:cNvPr id="2" name="Google Shape;127;p5">
            <a:extLst>
              <a:ext uri="{FF2B5EF4-FFF2-40B4-BE49-F238E27FC236}">
                <a16:creationId xmlns:a16="http://schemas.microsoft.com/office/drawing/2014/main" id="{B622E9A2-EF69-65F2-D32A-48BC9361490E}"/>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39B772BE-6BA6-DDE5-F4BD-8A3E13CE2516}"/>
              </a:ext>
            </a:extLst>
          </p:cNvPr>
          <p:cNvSpPr txBox="1"/>
          <p:nvPr/>
        </p:nvSpPr>
        <p:spPr>
          <a:xfrm>
            <a:off x="503238" y="2463106"/>
            <a:ext cx="6905095" cy="1384954"/>
          </a:xfrm>
          <a:prstGeom prst="rect">
            <a:avLst/>
          </a:prstGeom>
          <a:solidFill>
            <a:srgbClr val="F2F2F2"/>
          </a:solidFill>
          <a:ln>
            <a:noFill/>
          </a:ln>
        </p:spPr>
        <p:txBody>
          <a:bodyPr spcFirstLastPara="1" wrap="square" lIns="91425" tIns="45700" rIns="91425" bIns="45700" anchor="t" anchorCtr="0">
            <a:spAutoFit/>
          </a:bodyPr>
          <a:lstStyle/>
          <a:p>
            <a:pPr marL="44450" marR="0" lvl="1" indent="-365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rPr>
              <a:t>&lt;script src="https://www.gstatic.com/firebasejs/9.0.0/firebase-analytics.js"&gt;&lt;/script&gt;</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Aft>
                <a:spcPts val="0"/>
              </a:spcAft>
              <a:buClr>
                <a:schemeClr val="dk1"/>
              </a:buClr>
              <a:buSzPts val="1600"/>
              <a:buFont typeface="Arial"/>
              <a:buNone/>
            </a:pPr>
            <a:endPar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endParaRPr>
          </a:p>
          <a:p>
            <a:pPr marL="44450" marR="0" lvl="1" indent="-365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rPr>
              <a:t>// Inicializa Firebase </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rPr>
              <a:t>const app = firebase.initializeApp(firebaseConfig); </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rPr>
              <a:t>// Inicializa Firebase Analytics </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alibri"/>
                <a:cs typeface="Calibri" panose="020F0502020204030204" pitchFamily="34" charset="0"/>
                <a:sym typeface="Calibri"/>
              </a:rPr>
              <a:t>const analytics = firebase.analytics();</a:t>
            </a:r>
            <a:endParaRPr lang="es-PE" dirty="0">
              <a:solidFill>
                <a:srgbClr val="7150A0"/>
              </a:solidFill>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Google Shape;139;p17"/>
          <p:cNvSpPr txBox="1"/>
          <p:nvPr/>
        </p:nvSpPr>
        <p:spPr>
          <a:xfrm>
            <a:off x="503238" y="911824"/>
            <a:ext cx="6343291" cy="221599"/>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RASTREAR EVENTOS PERSONALIZADOS</a:t>
            </a:r>
            <a:endParaRPr dirty="0"/>
          </a:p>
        </p:txBody>
      </p:sp>
      <p:sp>
        <p:nvSpPr>
          <p:cNvPr id="2" name="Google Shape;127;p5">
            <a:extLst>
              <a:ext uri="{FF2B5EF4-FFF2-40B4-BE49-F238E27FC236}">
                <a16:creationId xmlns:a16="http://schemas.microsoft.com/office/drawing/2014/main" id="{73C062AE-3B78-F782-EFA2-44F909F80ABE}"/>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30DA0CD8-B770-3EC7-5D31-5E37821D5797}"/>
              </a:ext>
            </a:extLst>
          </p:cNvPr>
          <p:cNvSpPr txBox="1"/>
          <p:nvPr/>
        </p:nvSpPr>
        <p:spPr>
          <a:xfrm>
            <a:off x="503238" y="1235978"/>
            <a:ext cx="6913562" cy="1654259"/>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Ejemplo: rastrear un clic en un botón</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document.getElementById('mi-boton').addEventListener('click', function() {</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firebase.analytics().logEvent('select_content', {</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content_type: 'button',</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item_id: 'mi_boton'</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t>
            </a:r>
            <a:endParaRPr lang="es-PE" sz="1200" dirty="0">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dk1"/>
              </a:buClr>
              <a:buSzPts val="16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8"/>
          <p:cNvSpPr txBox="1">
            <a:spLocks noGrp="1"/>
          </p:cNvSpPr>
          <p:nvPr>
            <p:ph type="body" idx="1"/>
          </p:nvPr>
        </p:nvSpPr>
        <p:spPr>
          <a:xfrm>
            <a:off x="503238" y="912813"/>
            <a:ext cx="8074344" cy="1800493"/>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a:ea typeface="Calibri"/>
                <a:cs typeface="Calibri"/>
                <a:sym typeface="Calibri"/>
              </a:rPr>
              <a:t>MENSAJERÍA CON FIREBASE</a:t>
            </a:r>
            <a:endParaRPr lang="es-PE" sz="1600" dirty="0">
              <a:solidFill>
                <a:schemeClr val="dk1"/>
              </a:solidFill>
              <a:latin typeface="Calibri"/>
              <a:ea typeface="Calibri"/>
              <a:cs typeface="Calibri"/>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En la configuración de nuestro proyecto debemos generar su server key.</a:t>
            </a:r>
            <a:endParaRPr dirty="0"/>
          </a:p>
          <a:p>
            <a:pPr marL="342900" marR="0" lvl="0" indent="-241300" algn="l" rtl="0">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Vincular a la librería correspondiente:</a:t>
            </a:r>
            <a:endParaRPr lang="es-PE" dirty="0">
              <a:ea typeface="Calibri"/>
            </a:endParaRPr>
          </a:p>
          <a:p>
            <a:pPr marL="136525" marR="0" lvl="0" indent="-136525" algn="l" rtl="0">
              <a:spcAft>
                <a:spcPts val="0"/>
              </a:spcAft>
              <a:buClr>
                <a:schemeClr val="dk1"/>
              </a:buClr>
              <a:buSzPts val="1600"/>
              <a:buFont typeface="Arial"/>
              <a:buChar char="•"/>
            </a:pPr>
            <a:endParaRPr lang="es-ES" sz="1600" b="0" i="0" u="none" strike="noStrike" cap="none" dirty="0">
              <a:solidFill>
                <a:schemeClr val="accent1"/>
              </a:solidFill>
              <a:latin typeface="Consolas"/>
              <a:ea typeface="Consolas"/>
              <a:cs typeface="Consolas"/>
              <a:sym typeface="Consolas"/>
            </a:endParaRPr>
          </a:p>
          <a:p>
            <a:pPr marL="400050" marR="0" lvl="1" indent="0" algn="l" rtl="0">
              <a:spcAft>
                <a:spcPts val="0"/>
              </a:spcAft>
              <a:buClr>
                <a:schemeClr val="dk1"/>
              </a:buClr>
              <a:buSzPts val="1600"/>
              <a:buFont typeface="Arial"/>
              <a:buNone/>
            </a:pPr>
            <a:endParaRPr sz="1600" b="0" i="0" u="none" strike="noStrike" cap="none" dirty="0">
              <a:solidFill>
                <a:schemeClr val="accent1"/>
              </a:solidFill>
              <a:latin typeface="Consolas"/>
              <a:ea typeface="Consolas"/>
              <a:cs typeface="Consolas"/>
              <a:sym typeface="Consolas"/>
            </a:endParaRPr>
          </a:p>
          <a:p>
            <a:pPr marL="136525" marR="0" lvl="0" indent="-136525"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Inicializar el servicio:</a:t>
            </a:r>
            <a:endParaRPr dirty="0"/>
          </a:p>
        </p:txBody>
      </p:sp>
      <p:sp>
        <p:nvSpPr>
          <p:cNvPr id="2" name="Google Shape;127;p5">
            <a:extLst>
              <a:ext uri="{FF2B5EF4-FFF2-40B4-BE49-F238E27FC236}">
                <a16:creationId xmlns:a16="http://schemas.microsoft.com/office/drawing/2014/main" id="{41D95E60-8A9B-84DC-D702-496BC35B2AFF}"/>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A6AFE34A-8810-D2FB-F4F0-A0896678FFDC}"/>
              </a:ext>
            </a:extLst>
          </p:cNvPr>
          <p:cNvSpPr txBox="1"/>
          <p:nvPr/>
        </p:nvSpPr>
        <p:spPr>
          <a:xfrm>
            <a:off x="503238" y="2015718"/>
            <a:ext cx="6913562" cy="307736"/>
          </a:xfrm>
          <a:prstGeom prst="rect">
            <a:avLst/>
          </a:prstGeom>
          <a:solidFill>
            <a:srgbClr val="F2F2F2"/>
          </a:solidFill>
          <a:ln>
            <a:noFill/>
          </a:ln>
        </p:spPr>
        <p:txBody>
          <a:bodyPr spcFirstLastPara="1" wrap="square" lIns="91425" tIns="45700" rIns="91425" bIns="45700" anchor="t" anchorCtr="0">
            <a:spAutoFit/>
          </a:bodyPr>
          <a:lstStyle/>
          <a:p>
            <a:pPr marL="7938" marR="0" lvl="1"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&lt;script src="https://www.gstatic.com/firebasejs/9.0.0/firebase-messaging.js"&gt;&lt;/script&gt;</a:t>
            </a:r>
            <a:endParaRPr lang="es-PE" dirty="0">
              <a:solidFill>
                <a:srgbClr val="7150A0"/>
              </a:solidFill>
              <a:latin typeface="Calibri" panose="020F0502020204030204" pitchFamily="34" charset="0"/>
              <a:cs typeface="Calibri" panose="020F0502020204030204" pitchFamily="34" charset="0"/>
            </a:endParaRPr>
          </a:p>
        </p:txBody>
      </p:sp>
      <p:sp>
        <p:nvSpPr>
          <p:cNvPr id="4" name="Google Shape;1269;p77">
            <a:extLst>
              <a:ext uri="{FF2B5EF4-FFF2-40B4-BE49-F238E27FC236}">
                <a16:creationId xmlns:a16="http://schemas.microsoft.com/office/drawing/2014/main" id="{E16C0C3D-FF60-2E0E-F1BD-802839B31CEF}"/>
              </a:ext>
            </a:extLst>
          </p:cNvPr>
          <p:cNvSpPr txBox="1"/>
          <p:nvPr/>
        </p:nvSpPr>
        <p:spPr>
          <a:xfrm>
            <a:off x="503238" y="2741014"/>
            <a:ext cx="6913562" cy="954067"/>
          </a:xfrm>
          <a:prstGeom prst="rect">
            <a:avLst/>
          </a:prstGeom>
          <a:solidFill>
            <a:srgbClr val="F2F2F2"/>
          </a:solidFill>
          <a:ln>
            <a:noFill/>
          </a:ln>
        </p:spPr>
        <p:txBody>
          <a:bodyPr spcFirstLastPara="1" wrap="square" lIns="91425" tIns="45700" rIns="91425" bIns="45700" anchor="t" anchorCtr="0">
            <a:spAutoFit/>
          </a:bodyPr>
          <a:lstStyle/>
          <a:p>
            <a:pPr marL="400050" marR="0" lvl="1" indent="-3921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 Inicializa Firebase </a:t>
            </a:r>
            <a:endParaRPr lang="es-PE" dirty="0">
              <a:solidFill>
                <a:srgbClr val="7150A0"/>
              </a:solidFill>
              <a:latin typeface="Calibri" panose="020F0502020204030204" pitchFamily="34" charset="0"/>
              <a:cs typeface="Calibri" panose="020F0502020204030204" pitchFamily="34" charset="0"/>
            </a:endParaRPr>
          </a:p>
          <a:p>
            <a:pPr marL="400050" marR="0" lvl="1" indent="-3921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firebase.initializeApp(firebaseConfig); </a:t>
            </a:r>
            <a:endParaRPr lang="es-PE" dirty="0">
              <a:solidFill>
                <a:srgbClr val="7150A0"/>
              </a:solidFill>
              <a:latin typeface="Calibri" panose="020F0502020204030204" pitchFamily="34" charset="0"/>
              <a:cs typeface="Calibri" panose="020F0502020204030204" pitchFamily="34" charset="0"/>
            </a:endParaRPr>
          </a:p>
          <a:p>
            <a:pPr marL="400050" marR="0" lvl="1" indent="-3921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 Inicializa Firebase </a:t>
            </a:r>
            <a:endParaRPr lang="es-PE" dirty="0">
              <a:solidFill>
                <a:srgbClr val="7150A0"/>
              </a:solidFill>
              <a:latin typeface="Calibri" panose="020F0502020204030204" pitchFamily="34" charset="0"/>
              <a:cs typeface="Calibri" panose="020F0502020204030204" pitchFamily="34" charset="0"/>
            </a:endParaRPr>
          </a:p>
          <a:p>
            <a:pPr marL="400050" marR="0" lvl="1" indent="-392113" algn="l" rtl="0">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Cloud Messaging const messaging = firebase.messaging();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5;p4">
            <a:extLst>
              <a:ext uri="{FF2B5EF4-FFF2-40B4-BE49-F238E27FC236}">
                <a16:creationId xmlns:a16="http://schemas.microsoft.com/office/drawing/2014/main" id="{2B62FDDD-0051-0E51-0ED3-8578FFCEC6B7}"/>
              </a:ext>
            </a:extLst>
          </p:cNvPr>
          <p:cNvSpPr/>
          <p:nvPr/>
        </p:nvSpPr>
        <p:spPr>
          <a:xfrm>
            <a:off x="0" y="1"/>
            <a:ext cx="9144000" cy="5715000"/>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06;p4">
            <a:extLst>
              <a:ext uri="{FF2B5EF4-FFF2-40B4-BE49-F238E27FC236}">
                <a16:creationId xmlns:a16="http://schemas.microsoft.com/office/drawing/2014/main" id="{0A113836-1C50-E505-5ADE-F002C0FBBA94}"/>
              </a:ext>
            </a:extLst>
          </p:cNvPr>
          <p:cNvPicPr preferRelativeResize="0"/>
          <p:nvPr/>
        </p:nvPicPr>
        <p:blipFill rotWithShape="1">
          <a:blip r:embed="rId2">
            <a:alphaModFix/>
          </a:blip>
          <a:srcRect/>
          <a:stretch/>
        </p:blipFill>
        <p:spPr>
          <a:xfrm>
            <a:off x="1" y="946969"/>
            <a:ext cx="2072213" cy="3898064"/>
          </a:xfrm>
          <a:prstGeom prst="rect">
            <a:avLst/>
          </a:prstGeom>
          <a:noFill/>
          <a:ln>
            <a:noFill/>
          </a:ln>
        </p:spPr>
      </p:pic>
      <p:sp>
        <p:nvSpPr>
          <p:cNvPr id="4" name="Google Shape;107;p4">
            <a:extLst>
              <a:ext uri="{FF2B5EF4-FFF2-40B4-BE49-F238E27FC236}">
                <a16:creationId xmlns:a16="http://schemas.microsoft.com/office/drawing/2014/main" id="{70BA2265-F69D-020C-926C-9E763E490E55}"/>
              </a:ext>
            </a:extLst>
          </p:cNvPr>
          <p:cNvSpPr/>
          <p:nvPr/>
        </p:nvSpPr>
        <p:spPr>
          <a:xfrm>
            <a:off x="149817" y="3724759"/>
            <a:ext cx="1037633" cy="1069383"/>
          </a:xfrm>
          <a:prstGeom prst="rect">
            <a:avLst/>
          </a:prstGeom>
          <a:solidFill>
            <a:srgbClr val="ED434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5" name="Google Shape;108;p4">
            <a:extLst>
              <a:ext uri="{FF2B5EF4-FFF2-40B4-BE49-F238E27FC236}">
                <a16:creationId xmlns:a16="http://schemas.microsoft.com/office/drawing/2014/main" id="{5F3A2320-F7BE-01DA-CC27-F2BDCB082CC6}"/>
              </a:ext>
            </a:extLst>
          </p:cNvPr>
          <p:cNvSpPr txBox="1"/>
          <p:nvPr/>
        </p:nvSpPr>
        <p:spPr>
          <a:xfrm>
            <a:off x="2519363" y="2540738"/>
            <a:ext cx="4581728" cy="81253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s-PE" sz="3300" dirty="0">
                <a:solidFill>
                  <a:schemeClr val="lt1"/>
                </a:solidFill>
                <a:latin typeface="Graphik Regular" panose="020B0503030202060203" pitchFamily="34" charset="77"/>
                <a:ea typeface="Arial"/>
                <a:cs typeface="Arial"/>
                <a:sym typeface="Arial"/>
              </a:rPr>
              <a:t>INTRODUCCIÓN</a:t>
            </a:r>
            <a:endParaRPr dirty="0">
              <a:latin typeface="Graphik Regular" panose="020B0503030202060203" pitchFamily="34" charset="77"/>
            </a:endParaRPr>
          </a:p>
          <a:p>
            <a:pPr marL="0" marR="0" lvl="0" indent="0" algn="l" rtl="0">
              <a:lnSpc>
                <a:spcPct val="80000"/>
              </a:lnSpc>
              <a:spcBef>
                <a:spcPts val="0"/>
              </a:spcBef>
              <a:spcAft>
                <a:spcPts val="0"/>
              </a:spcAft>
              <a:buNone/>
            </a:pPr>
            <a:r>
              <a:rPr lang="es-PE" sz="3300" b="1" dirty="0">
                <a:solidFill>
                  <a:schemeClr val="lt1"/>
                </a:solidFill>
                <a:latin typeface="Graphik Bold" panose="020B0503030202060203" pitchFamily="34" charset="77"/>
                <a:ea typeface="Arial"/>
                <a:cs typeface="Arial"/>
                <a:sym typeface="Arial"/>
              </a:rPr>
              <a:t>DE LA SESIÓN</a:t>
            </a:r>
            <a:endParaRPr b="1" dirty="0">
              <a:latin typeface="Graphik Bold" panose="020B0503030202060203" pitchFamily="34" charset="77"/>
            </a:endParaRPr>
          </a:p>
        </p:txBody>
      </p:sp>
      <p:pic>
        <p:nvPicPr>
          <p:cNvPr id="6" name="Google Shape;109;p4">
            <a:extLst>
              <a:ext uri="{FF2B5EF4-FFF2-40B4-BE49-F238E27FC236}">
                <a16:creationId xmlns:a16="http://schemas.microsoft.com/office/drawing/2014/main" id="{0B22A807-3681-7021-18EB-398E9C075D63}"/>
              </a:ext>
            </a:extLst>
          </p:cNvPr>
          <p:cNvPicPr preferRelativeResize="0"/>
          <p:nvPr/>
        </p:nvPicPr>
        <p:blipFill rotWithShape="1">
          <a:blip r:embed="rId3">
            <a:alphaModFix amt="16000"/>
          </a:blip>
          <a:srcRect/>
          <a:stretch/>
        </p:blipFill>
        <p:spPr>
          <a:xfrm>
            <a:off x="334433" y="3817749"/>
            <a:ext cx="809264" cy="809264"/>
          </a:xfrm>
          <a:prstGeom prst="rect">
            <a:avLst/>
          </a:prstGeom>
          <a:noFill/>
          <a:ln>
            <a:noFill/>
          </a:ln>
        </p:spPr>
      </p:pic>
      <p:pic>
        <p:nvPicPr>
          <p:cNvPr id="7" name="Google Shape;110;p4">
            <a:extLst>
              <a:ext uri="{FF2B5EF4-FFF2-40B4-BE49-F238E27FC236}">
                <a16:creationId xmlns:a16="http://schemas.microsoft.com/office/drawing/2014/main" id="{3C83E3E7-0DAC-4E34-F7EE-3BB84F756585}"/>
              </a:ext>
            </a:extLst>
          </p:cNvPr>
          <p:cNvPicPr preferRelativeResize="0"/>
          <p:nvPr/>
        </p:nvPicPr>
        <p:blipFill rotWithShape="1">
          <a:blip r:embed="rId4">
            <a:alphaModFix/>
          </a:blip>
          <a:srcRect/>
          <a:stretch/>
        </p:blipFill>
        <p:spPr>
          <a:xfrm>
            <a:off x="2528619" y="2194222"/>
            <a:ext cx="202176" cy="208211"/>
          </a:xfrm>
          <a:prstGeom prst="rect">
            <a:avLst/>
          </a:prstGeom>
          <a:noFill/>
          <a:ln>
            <a:noFill/>
          </a:ln>
        </p:spPr>
      </p:pic>
    </p:spTree>
    <p:extLst>
      <p:ext uri="{BB962C8B-B14F-4D97-AF65-F5344CB8AC3E}">
        <p14:creationId xmlns:p14="http://schemas.microsoft.com/office/powerpoint/2010/main" val="3992603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9"/>
          <p:cNvSpPr txBox="1"/>
          <p:nvPr/>
        </p:nvSpPr>
        <p:spPr>
          <a:xfrm>
            <a:off x="503238" y="912813"/>
            <a:ext cx="6343291" cy="221599"/>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SOLICITAR PERMISOS PARA RECIBIR NOTIFICACIONES</a:t>
            </a:r>
            <a:endParaRPr sz="1800" b="0" i="0" u="none" strike="noStrike" cap="none" dirty="0">
              <a:solidFill>
                <a:srgbClr val="000000"/>
              </a:solidFill>
              <a:latin typeface="Calibri"/>
              <a:ea typeface="Calibri"/>
              <a:cs typeface="Calibri"/>
              <a:sym typeface="Calibri"/>
            </a:endParaRPr>
          </a:p>
        </p:txBody>
      </p:sp>
      <p:sp>
        <p:nvSpPr>
          <p:cNvPr id="2" name="Google Shape;127;p5">
            <a:extLst>
              <a:ext uri="{FF2B5EF4-FFF2-40B4-BE49-F238E27FC236}">
                <a16:creationId xmlns:a16="http://schemas.microsoft.com/office/drawing/2014/main" id="{D4C7FA82-13C0-BB8E-0431-709D813B71CE}"/>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E654F586-2390-92DD-EB38-71E7E12C9192}"/>
              </a:ext>
            </a:extLst>
          </p:cNvPr>
          <p:cNvSpPr txBox="1"/>
          <p:nvPr/>
        </p:nvSpPr>
        <p:spPr>
          <a:xfrm>
            <a:off x="503238" y="1235978"/>
            <a:ext cx="6913562" cy="3393196"/>
          </a:xfrm>
          <a:prstGeom prst="rect">
            <a:avLst/>
          </a:prstGeom>
          <a:solidFill>
            <a:srgbClr val="F2F2F2"/>
          </a:solidFill>
          <a:ln>
            <a:noFill/>
          </a:ln>
        </p:spPr>
        <p:txBody>
          <a:bodyPr spcFirstLastPara="1" wrap="square" lIns="91425" tIns="45700" rIns="91425" bIns="45700" anchor="t" anchorCtr="0">
            <a:spAutoFit/>
          </a:bodyPr>
          <a:lstStyle/>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messaging</a:t>
            </a: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.requestPermission()</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.then(() =&gt; {</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console.log("Permission granted");</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return messaging.getToken();</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.then((token) =&gt; {</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console.log("FCM Token:", token);</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 Envía este token al servidor para registrar al usuario para notificaciones</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.catch((error) =&gt; {</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console.error("Permission denied or error:", error);</a:t>
            </a:r>
            <a:endParaRPr lang="es-PE" dirty="0">
              <a:solidFill>
                <a:srgbClr val="7150A0"/>
              </a:solidFill>
              <a:latin typeface="Calibri" panose="020F0502020204030204" pitchFamily="34" charset="0"/>
              <a:cs typeface="Calibri" panose="020F0502020204030204" pitchFamily="34" charset="0"/>
            </a:endParaRPr>
          </a:p>
          <a:p>
            <a:pPr>
              <a:spcBef>
                <a:spcPts val="320"/>
              </a:spcBef>
              <a:buClr>
                <a:schemeClr val="dk1"/>
              </a:buClr>
              <a:buSzPts val="1600"/>
            </a:pPr>
            <a:r>
              <a:rPr lang="es-PE" dirty="0">
                <a:solidFill>
                  <a:srgbClr val="7150A0"/>
                </a:solidFill>
                <a:latin typeface="Calibri" panose="020F0502020204030204" pitchFamily="34" charset="0"/>
                <a:cs typeface="Calibri" panose="020F0502020204030204" pitchFamily="34" charset="0"/>
                <a:sym typeface="Consolas"/>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20"/>
          <p:cNvSpPr txBox="1"/>
          <p:nvPr/>
        </p:nvSpPr>
        <p:spPr>
          <a:xfrm>
            <a:off x="503238" y="912813"/>
            <a:ext cx="6343291" cy="221599"/>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MANEJAR MENSAJES ENTRANTES</a:t>
            </a:r>
            <a:endParaRPr dirty="0"/>
          </a:p>
        </p:txBody>
      </p:sp>
      <p:sp>
        <p:nvSpPr>
          <p:cNvPr id="2" name="Google Shape;127;p5">
            <a:extLst>
              <a:ext uri="{FF2B5EF4-FFF2-40B4-BE49-F238E27FC236}">
                <a16:creationId xmlns:a16="http://schemas.microsoft.com/office/drawing/2014/main" id="{A1A66C54-BFBB-A503-C291-C4970676EF0B}"/>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4" name="Google Shape;1269;p77">
            <a:extLst>
              <a:ext uri="{FF2B5EF4-FFF2-40B4-BE49-F238E27FC236}">
                <a16:creationId xmlns:a16="http://schemas.microsoft.com/office/drawing/2014/main" id="{A05BAE32-FB68-E380-5586-55220188F6CB}"/>
              </a:ext>
            </a:extLst>
          </p:cNvPr>
          <p:cNvSpPr txBox="1"/>
          <p:nvPr/>
        </p:nvSpPr>
        <p:spPr>
          <a:xfrm>
            <a:off x="503238" y="1235978"/>
            <a:ext cx="6913562" cy="984845"/>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80"/>
              </a:spcBef>
              <a:spcAft>
                <a:spcPts val="0"/>
              </a:spcAft>
              <a:buClr>
                <a:schemeClr val="dk1"/>
              </a:buClr>
              <a:buSzPts val="1400"/>
              <a:buFont typeface="Arial"/>
              <a:buNone/>
            </a:pPr>
            <a:r>
              <a:rPr lang="es-PE" sz="1200" dirty="0">
                <a:solidFill>
                  <a:schemeClr val="tx1"/>
                </a:solidFill>
                <a:latin typeface="Calibri" panose="020F0502020204030204" pitchFamily="34" charset="0"/>
                <a:ea typeface="Consolas"/>
                <a:cs typeface="Calibri" panose="020F0502020204030204" pitchFamily="34" charset="0"/>
                <a:sym typeface="Consolas"/>
              </a:rPr>
              <a:t>messaging.onMessage((payload) =&gt; {</a:t>
            </a:r>
            <a:endParaRPr lang="es-PE" sz="1200" dirty="0">
              <a:solidFill>
                <a:schemeClr val="tx1"/>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dk1"/>
              </a:buClr>
              <a:buSzPts val="1400"/>
              <a:buFont typeface="Arial"/>
              <a:buNone/>
            </a:pPr>
            <a:r>
              <a:rPr lang="es-PE" sz="1200" dirty="0">
                <a:solidFill>
                  <a:schemeClr val="tx1"/>
                </a:solidFill>
                <a:latin typeface="Calibri" panose="020F0502020204030204" pitchFamily="34" charset="0"/>
                <a:ea typeface="Consolas"/>
                <a:cs typeface="Calibri" panose="020F0502020204030204" pitchFamily="34" charset="0"/>
                <a:sym typeface="Consolas"/>
              </a:rPr>
              <a:t>  console.log("Message received. ", payload);</a:t>
            </a:r>
            <a:endParaRPr lang="es-PE" sz="1200" dirty="0">
              <a:solidFill>
                <a:schemeClr val="tx1"/>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dk1"/>
              </a:buClr>
              <a:buSzPts val="1400"/>
              <a:buFont typeface="Arial"/>
              <a:buNone/>
            </a:pPr>
            <a:r>
              <a:rPr lang="es-PE" sz="1200" dirty="0">
                <a:solidFill>
                  <a:schemeClr val="tx1"/>
                </a:solidFill>
                <a:latin typeface="Calibri" panose="020F0502020204030204" pitchFamily="34" charset="0"/>
                <a:ea typeface="Consolas"/>
                <a:cs typeface="Calibri" panose="020F0502020204030204" pitchFamily="34" charset="0"/>
                <a:sym typeface="Consolas"/>
              </a:rPr>
              <a:t>  // Personaliza y muestra la notificación</a:t>
            </a:r>
          </a:p>
          <a:p>
            <a:pPr marL="0" marR="0" lvl="0" indent="0" algn="l" rtl="0">
              <a:spcBef>
                <a:spcPts val="280"/>
              </a:spcBef>
              <a:spcAft>
                <a:spcPts val="0"/>
              </a:spcAft>
              <a:buClr>
                <a:schemeClr val="dk1"/>
              </a:buClr>
              <a:buSzPts val="1400"/>
              <a:buFont typeface="Arial"/>
              <a:buNone/>
            </a:pPr>
            <a:r>
              <a:rPr lang="es-PE" sz="1200" dirty="0">
                <a:solidFill>
                  <a:schemeClr val="tx1"/>
                </a:solidFill>
                <a:latin typeface="Calibri" panose="020F0502020204030204" pitchFamily="34" charset="0"/>
                <a:ea typeface="Consolas"/>
                <a:cs typeface="Calibri" panose="020F0502020204030204" pitchFamily="34" charset="0"/>
                <a:sym typeface="Consolas"/>
              </a:rPr>
              <a:t>});</a:t>
            </a:r>
            <a:endParaRPr lang="es-PE" sz="1200" dirty="0">
              <a:solidFill>
                <a:schemeClr val="tx1"/>
              </a:solidFill>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body" idx="1"/>
          </p:nvPr>
        </p:nvSpPr>
        <p:spPr>
          <a:xfrm>
            <a:off x="503238" y="912813"/>
            <a:ext cx="7327900" cy="1461939"/>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i="0" u="none" strike="noStrike" cap="none" dirty="0">
                <a:solidFill>
                  <a:srgbClr val="000000"/>
                </a:solidFill>
                <a:latin typeface="Calibri"/>
                <a:ea typeface="Calibri"/>
                <a:cs typeface="Calibri"/>
                <a:sym typeface="Calibri"/>
              </a:rPr>
              <a:t>BASES DE DATOS EN TIEMPO REAL CON REALTIME DATABASE</a:t>
            </a:r>
            <a:endParaRPr lang="es-PE" sz="1600" dirty="0">
              <a:solidFill>
                <a:schemeClr val="dk1"/>
              </a:solidFill>
              <a:latin typeface="Calibri"/>
              <a:ea typeface="Calibri"/>
              <a:cs typeface="Calibri"/>
              <a:sym typeface="Calibri"/>
            </a:endParaRPr>
          </a:p>
          <a:p>
            <a:pPr marL="136525" marR="0" lvl="0" indent="-136525" algn="l" rtl="0">
              <a:spcBef>
                <a:spcPts val="32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En la consola de Firebase, en Realtime Database debemos crear una base de datos.</a:t>
            </a:r>
            <a:endParaRPr dirty="0"/>
          </a:p>
          <a:p>
            <a:pPr marL="342900" marR="0" lvl="0" indent="-241300" algn="l" rtl="0">
              <a:spcBef>
                <a:spcPts val="32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36525" marR="0" lvl="0" indent="-136525" algn="l" rtl="0">
              <a:spcBef>
                <a:spcPts val="32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Configurar las reglas para desarrollo, para acceso público:</a:t>
            </a:r>
            <a:endParaRPr dirty="0"/>
          </a:p>
          <a:p>
            <a:pPr marL="0" marR="0" lvl="0" indent="0" algn="l" rtl="0">
              <a:spcBef>
                <a:spcPts val="320"/>
              </a:spcBef>
              <a:spcAft>
                <a:spcPts val="0"/>
              </a:spcAft>
              <a:buClr>
                <a:schemeClr val="dk1"/>
              </a:buClr>
              <a:buSzPts val="1600"/>
              <a:buFont typeface="Arial"/>
              <a:buNone/>
            </a:pPr>
            <a:endParaRPr sz="1600" dirty="0">
              <a:solidFill>
                <a:schemeClr val="dk1"/>
              </a:solidFill>
              <a:latin typeface="Consolas"/>
              <a:ea typeface="Consolas"/>
              <a:cs typeface="Consolas"/>
              <a:sym typeface="Consolas"/>
            </a:endParaRPr>
          </a:p>
        </p:txBody>
      </p:sp>
      <p:sp>
        <p:nvSpPr>
          <p:cNvPr id="2" name="Google Shape;127;p5">
            <a:extLst>
              <a:ext uri="{FF2B5EF4-FFF2-40B4-BE49-F238E27FC236}">
                <a16:creationId xmlns:a16="http://schemas.microsoft.com/office/drawing/2014/main" id="{FF040C1E-ECCE-D345-D78C-5B0BFF29512D}"/>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BCF6B094-0039-1809-3F8B-9E4725D401FF}"/>
              </a:ext>
            </a:extLst>
          </p:cNvPr>
          <p:cNvSpPr txBox="1"/>
          <p:nvPr/>
        </p:nvSpPr>
        <p:spPr>
          <a:xfrm>
            <a:off x="614074" y="2168238"/>
            <a:ext cx="6802726" cy="1361871"/>
          </a:xfrm>
          <a:prstGeom prst="rect">
            <a:avLst/>
          </a:prstGeom>
          <a:solidFill>
            <a:srgbClr val="F2F2F2"/>
          </a:solidFill>
          <a:ln>
            <a:noFill/>
          </a:ln>
        </p:spPr>
        <p:txBody>
          <a:bodyPr spcFirstLastPara="1" wrap="square" lIns="91425" tIns="45700" rIns="91425" bIns="45700" anchor="t" anchorCtr="0">
            <a:spAutoFit/>
          </a:bodyPr>
          <a:lstStyle/>
          <a:p>
            <a:pPr marL="44450" marR="0" lvl="1" indent="-36513" algn="l" rtl="0">
              <a:spcBef>
                <a:spcPts val="320"/>
              </a:spcBef>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"rules": {</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Bef>
                <a:spcPts val="320"/>
              </a:spcBef>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    ".read": "true",</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Bef>
                <a:spcPts val="320"/>
              </a:spcBef>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    ".write": "true"</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Bef>
                <a:spcPts val="320"/>
              </a:spcBef>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  }</a:t>
            </a:r>
            <a:endParaRPr lang="es-PE" dirty="0">
              <a:solidFill>
                <a:srgbClr val="7150A0"/>
              </a:solidFill>
              <a:latin typeface="Calibri" panose="020F0502020204030204" pitchFamily="34" charset="0"/>
              <a:cs typeface="Calibri" panose="020F0502020204030204" pitchFamily="34" charset="0"/>
            </a:endParaRPr>
          </a:p>
          <a:p>
            <a:pPr marL="44450" marR="0" lvl="1" indent="-36513" algn="l" rtl="0">
              <a:spcBef>
                <a:spcPts val="320"/>
              </a:spcBef>
              <a:spcAft>
                <a:spcPts val="0"/>
              </a:spcAft>
              <a:buClr>
                <a:schemeClr val="accent1"/>
              </a:buClr>
              <a:buSzPts val="1600"/>
              <a:buFont typeface="Arial"/>
              <a:buNone/>
            </a:pPr>
            <a:r>
              <a:rPr lang="es-PE" b="0" i="0" u="none" strike="noStrike" cap="none" dirty="0">
                <a:solidFill>
                  <a:srgbClr val="7150A0"/>
                </a:solidFill>
                <a:latin typeface="Calibri" panose="020F0502020204030204" pitchFamily="34" charset="0"/>
                <a:ea typeface="Consolas"/>
                <a:cs typeface="Calibri" panose="020F0502020204030204" pitchFamily="34" charset="0"/>
                <a:sym typeface="Consolas"/>
              </a:rPr>
              <a:t>}</a:t>
            </a:r>
            <a:endParaRPr lang="es-PE" dirty="0">
              <a:solidFill>
                <a:srgbClr val="7150A0"/>
              </a:solidFill>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6" name="Google Shape;176;p22"/>
          <p:cNvSpPr txBox="1"/>
          <p:nvPr/>
        </p:nvSpPr>
        <p:spPr>
          <a:xfrm>
            <a:off x="503238" y="912813"/>
            <a:ext cx="6343291" cy="664797"/>
          </a:xfrm>
          <a:prstGeom prst="rect">
            <a:avLst/>
          </a:prstGeom>
          <a:noFill/>
          <a:ln>
            <a:noFill/>
          </a:ln>
        </p:spPr>
        <p:txBody>
          <a:bodyPr spcFirstLastPara="1" wrap="square" lIns="0" tIns="0" rIns="0" bIns="0" anchor="ctr" anchorCtr="0">
            <a:spAutoFit/>
          </a:bodyPr>
          <a:lstStyle/>
          <a:p>
            <a:pPr>
              <a:lnSpc>
                <a:spcPct val="90000"/>
              </a:lnSpc>
              <a:buSzPts val="1600"/>
            </a:pPr>
            <a:r>
              <a:rPr lang="es-PE" sz="1600" b="1" i="0" u="none" strike="noStrike" cap="none" dirty="0">
                <a:solidFill>
                  <a:srgbClr val="000000"/>
                </a:solidFill>
                <a:latin typeface="Calibri"/>
                <a:ea typeface="Calibri"/>
                <a:cs typeface="Calibri"/>
                <a:sym typeface="Calibri"/>
              </a:rPr>
              <a:t>INICIALIZAR FIREBASE EN NUESTRA APLICACIÓN WEB</a:t>
            </a:r>
            <a:endParaRPr lang="es-PE" sz="1600" dirty="0"/>
          </a:p>
          <a:p>
            <a:pPr marR="0" lvl="0" algn="l" rtl="0">
              <a:lnSpc>
                <a:spcPct val="90000"/>
              </a:lnSpc>
              <a:spcBef>
                <a:spcPts val="0"/>
              </a:spcBef>
              <a:spcAft>
                <a:spcPts val="0"/>
              </a:spcAft>
              <a:buClr>
                <a:srgbClr val="000000"/>
              </a:buClr>
              <a:buSzPts val="1600"/>
            </a:pPr>
            <a:endParaRPr lang="es-PE" sz="1600" i="0" u="none" strike="noStrike" cap="none" dirty="0">
              <a:solidFill>
                <a:srgbClr val="000000"/>
              </a:solidFill>
              <a:latin typeface="Calibri"/>
              <a:ea typeface="Calibri"/>
              <a:cs typeface="Calibri"/>
              <a:sym typeface="Calibri"/>
            </a:endParaRPr>
          </a:p>
          <a:p>
            <a:pPr marL="136525" marR="0" lvl="0" indent="-136525" algn="l" rtl="0">
              <a:lnSpc>
                <a:spcPct val="90000"/>
              </a:lnSpc>
              <a:spcBef>
                <a:spcPts val="0"/>
              </a:spcBef>
              <a:spcAft>
                <a:spcPts val="0"/>
              </a:spcAft>
              <a:buClr>
                <a:srgbClr val="000000"/>
              </a:buClr>
              <a:buSzPts val="1600"/>
              <a:buFont typeface="Arial"/>
              <a:buChar char="•"/>
            </a:pPr>
            <a:r>
              <a:rPr lang="es-PE" sz="1600" i="0" u="none" strike="noStrike" cap="none" dirty="0">
                <a:solidFill>
                  <a:srgbClr val="000000"/>
                </a:solidFill>
                <a:latin typeface="Calibri"/>
                <a:ea typeface="Calibri"/>
                <a:cs typeface="Calibri"/>
                <a:sym typeface="Calibri"/>
              </a:rPr>
              <a:t>Vincular a la librería javascript correspondiente:</a:t>
            </a:r>
            <a:endParaRPr dirty="0"/>
          </a:p>
        </p:txBody>
      </p:sp>
      <p:sp>
        <p:nvSpPr>
          <p:cNvPr id="2" name="Google Shape;127;p5">
            <a:extLst>
              <a:ext uri="{FF2B5EF4-FFF2-40B4-BE49-F238E27FC236}">
                <a16:creationId xmlns:a16="http://schemas.microsoft.com/office/drawing/2014/main" id="{3DFE3CBC-4204-ABE7-C6B3-63B12C373B87}"/>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B412EC5B-898C-F579-FBE4-8260CF2BCCB0}"/>
              </a:ext>
            </a:extLst>
          </p:cNvPr>
          <p:cNvSpPr txBox="1"/>
          <p:nvPr/>
        </p:nvSpPr>
        <p:spPr>
          <a:xfrm>
            <a:off x="614074" y="1649517"/>
            <a:ext cx="6343291" cy="1577314"/>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320"/>
              </a:spcBef>
              <a:spcAft>
                <a:spcPts val="0"/>
              </a:spcAft>
              <a:buClr>
                <a:schemeClr val="accent1"/>
              </a:buClr>
              <a:buSzPts val="16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&lt;script src="https://www.gstatic.com/firebasejs/9.0.0/firebase-database.js"&gt;&lt;/script&gt;</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accent1"/>
              </a:buClr>
              <a:buSzPts val="16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 Inicializa Firebase</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accent1"/>
              </a:buClr>
              <a:buSzPts val="16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firebase.initializeApp(firebaseConfig);</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320"/>
              </a:spcBef>
              <a:spcAft>
                <a:spcPts val="0"/>
              </a:spcAft>
              <a:buClr>
                <a:schemeClr val="accent1"/>
              </a:buClr>
              <a:buSzPts val="16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 Referencia a la base de datos</a:t>
            </a:r>
          </a:p>
          <a:p>
            <a:pPr marL="0" marR="0" lvl="0" indent="0" algn="l" rtl="0">
              <a:spcBef>
                <a:spcPts val="320"/>
              </a:spcBef>
              <a:spcAft>
                <a:spcPts val="0"/>
              </a:spcAft>
              <a:buClr>
                <a:schemeClr val="accent1"/>
              </a:buClr>
              <a:buSzPts val="16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const database = firebase.database();</a:t>
            </a:r>
            <a:endParaRPr lang="es-PE" dirty="0">
              <a:solidFill>
                <a:srgbClr val="7150A0"/>
              </a:solidFill>
              <a:latin typeface="Calibri" panose="020F0502020204030204" pitchFamily="34" charset="0"/>
              <a:cs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2" name="Google Shape;182;p23"/>
          <p:cNvSpPr txBox="1"/>
          <p:nvPr/>
        </p:nvSpPr>
        <p:spPr>
          <a:xfrm>
            <a:off x="503238" y="912813"/>
            <a:ext cx="6343291" cy="221599"/>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rgbClr val="000000"/>
              </a:buClr>
              <a:buSzPts val="1600"/>
              <a:buFont typeface="Calibri"/>
              <a:buNone/>
            </a:pPr>
            <a:r>
              <a:rPr lang="es-PE" sz="1600" b="1" i="0" u="none" strike="noStrike" cap="none" dirty="0">
                <a:solidFill>
                  <a:srgbClr val="000000"/>
                </a:solidFill>
                <a:latin typeface="Calibri"/>
                <a:ea typeface="Calibri"/>
                <a:cs typeface="Calibri"/>
                <a:sym typeface="Calibri"/>
              </a:rPr>
              <a:t>ESCRIBIR EN LA BASE DE DATOS</a:t>
            </a:r>
            <a:endParaRPr dirty="0"/>
          </a:p>
        </p:txBody>
      </p:sp>
      <p:sp>
        <p:nvSpPr>
          <p:cNvPr id="2" name="Google Shape;127;p5">
            <a:extLst>
              <a:ext uri="{FF2B5EF4-FFF2-40B4-BE49-F238E27FC236}">
                <a16:creationId xmlns:a16="http://schemas.microsoft.com/office/drawing/2014/main" id="{1C5F601E-D5CC-5EA4-459C-EBFFE874AF25}"/>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CF8FDBA5-52C2-0160-26C4-3746B59C74A6}"/>
              </a:ext>
            </a:extLst>
          </p:cNvPr>
          <p:cNvSpPr txBox="1"/>
          <p:nvPr/>
        </p:nvSpPr>
        <p:spPr>
          <a:xfrm>
            <a:off x="503238" y="1235978"/>
            <a:ext cx="6913562" cy="2405746"/>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Escribir un dato simple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database.ref('users/1').set({</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username: "JohnDoe",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email: "john.doe@example.com"</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endParaRPr lang="es-PE" sz="1200" dirty="0">
              <a:solidFill>
                <a:schemeClr val="dk1"/>
              </a:solidFill>
              <a:latin typeface="Calibri" panose="020F0502020204030204" pitchFamily="34" charset="0"/>
              <a:ea typeface="Consolas"/>
              <a:cs typeface="Calibri" panose="020F0502020204030204" pitchFamily="34" charset="0"/>
              <a:sym typeface="Consolas"/>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Agregar un nuevo registro con un ID único generado automáticamente</a:t>
            </a: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database.ref('users').push({</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username: "JaneDoe",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email: "jane.doe@example.com"</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0" name="Google Shape;190;p24"/>
          <p:cNvSpPr txBox="1"/>
          <p:nvPr/>
        </p:nvSpPr>
        <p:spPr>
          <a:xfrm>
            <a:off x="503238" y="912813"/>
            <a:ext cx="457200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LEER DATOS DESDE LA BASE DE DATOS</a:t>
            </a:r>
            <a:endParaRPr dirty="0"/>
          </a:p>
        </p:txBody>
      </p:sp>
      <p:sp>
        <p:nvSpPr>
          <p:cNvPr id="2" name="Google Shape;127;p5">
            <a:extLst>
              <a:ext uri="{FF2B5EF4-FFF2-40B4-BE49-F238E27FC236}">
                <a16:creationId xmlns:a16="http://schemas.microsoft.com/office/drawing/2014/main" id="{19FB857A-AF8E-1697-76D9-37D31D8F1CB0}"/>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11FF8FEA-C32A-D8C6-D728-93252F691D29}"/>
              </a:ext>
            </a:extLst>
          </p:cNvPr>
          <p:cNvSpPr txBox="1"/>
          <p:nvPr/>
        </p:nvSpPr>
        <p:spPr>
          <a:xfrm>
            <a:off x="503238" y="1235978"/>
            <a:ext cx="6913562" cy="261606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Leer datos una vez</a:t>
            </a: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database.ref('users/1').once('value')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.then((snapshot) =&gt;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data = snapshot.val();</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console.log(data);</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endParaRPr lang="es-PE" sz="1200" dirty="0">
              <a:solidFill>
                <a:schemeClr val="dk1"/>
              </a:solidFill>
              <a:latin typeface="Calibri" panose="020F0502020204030204" pitchFamily="34" charset="0"/>
              <a:ea typeface="Consolas"/>
              <a:cs typeface="Calibri" panose="020F0502020204030204" pitchFamily="34" charset="0"/>
              <a:sym typeface="Consolas"/>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Suscribirse a los cambios en tiempo real</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database.ref('users').on('value', (snapshot) =&gt;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data = snapshot.val();</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console.log(data);</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7" name="Google Shape;197;p25"/>
          <p:cNvSpPr txBox="1"/>
          <p:nvPr/>
        </p:nvSpPr>
        <p:spPr>
          <a:xfrm>
            <a:off x="503238" y="912813"/>
            <a:ext cx="457200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ACTUALIZAR Y ELIMINAR DATOS</a:t>
            </a:r>
            <a:endParaRPr dirty="0"/>
          </a:p>
        </p:txBody>
      </p:sp>
      <p:sp>
        <p:nvSpPr>
          <p:cNvPr id="2" name="Google Shape;127;p5">
            <a:extLst>
              <a:ext uri="{FF2B5EF4-FFF2-40B4-BE49-F238E27FC236}">
                <a16:creationId xmlns:a16="http://schemas.microsoft.com/office/drawing/2014/main" id="{0DAC2780-D9C3-F126-C4CA-23371C1D51AC}"/>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F5F554EB-B419-F5F2-7A01-C9F006722571}"/>
              </a:ext>
            </a:extLst>
          </p:cNvPr>
          <p:cNvSpPr txBox="1"/>
          <p:nvPr/>
        </p:nvSpPr>
        <p:spPr>
          <a:xfrm>
            <a:off x="503238" y="1235978"/>
            <a:ext cx="6913562" cy="3036688"/>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Actualice datos</a:t>
            </a: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database.ref('users/1').update({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username: "UpdatedName"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endParaRPr lang="es-PE" sz="1200" dirty="0">
              <a:solidFill>
                <a:schemeClr val="dk1"/>
              </a:solidFill>
              <a:latin typeface="Calibri" panose="020F0502020204030204" pitchFamily="34" charset="0"/>
              <a:ea typeface="Consolas"/>
              <a:cs typeface="Calibri" panose="020F0502020204030204" pitchFamily="34" charset="0"/>
              <a:sym typeface="Consolas"/>
            </a:endParaRPr>
          </a:p>
          <a:p>
            <a:pPr marL="0" marR="0" lvl="0" indent="0" algn="l" rtl="0">
              <a:spcBef>
                <a:spcPts val="240"/>
              </a:spcBef>
              <a:spcAft>
                <a:spcPts val="0"/>
              </a:spcAft>
              <a:buClr>
                <a:schemeClr val="dk1"/>
              </a:buClr>
              <a:buSzPts val="1200"/>
              <a:buFont typeface="Arial"/>
              <a:buNone/>
            </a:pPr>
            <a:endParaRPr lang="es-PE" sz="1200" dirty="0">
              <a:solidFill>
                <a:schemeClr val="dk1"/>
              </a:solidFill>
              <a:latin typeface="Calibri" panose="020F0502020204030204" pitchFamily="34" charset="0"/>
              <a:ea typeface="Consolas"/>
              <a:cs typeface="Calibri" panose="020F0502020204030204" pitchFamily="34" charset="0"/>
              <a:sym typeface="Consolas"/>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Elimine datos</a:t>
            </a: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database.ref('users/1').remove()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.then(() =&gt;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console.log("User deleted successfully");</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.catch((error) =&gt;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console.error("Error deleting user:", error);</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5" name="Google Shape;205;p26"/>
          <p:cNvSpPr txBox="1"/>
          <p:nvPr/>
        </p:nvSpPr>
        <p:spPr>
          <a:xfrm>
            <a:off x="503238" y="912813"/>
            <a:ext cx="6988628" cy="1061829"/>
          </a:xfrm>
          <a:prstGeom prst="rect">
            <a:avLst/>
          </a:prstGeom>
          <a:noFill/>
          <a:ln>
            <a:noFill/>
          </a:ln>
        </p:spPr>
        <p:txBody>
          <a:bodyPr spcFirstLastPara="1" wrap="square" lIns="0" tIns="0" rIns="0" bIns="0" anchor="t" anchorCtr="0">
            <a:spAutoFit/>
          </a:bodyPr>
          <a:lstStyle/>
          <a:p>
            <a:pPr>
              <a:spcAft>
                <a:spcPts val="600"/>
              </a:spcAft>
              <a:buClr>
                <a:schemeClr val="dk1"/>
              </a:buClr>
              <a:buSzPts val="1600"/>
            </a:pPr>
            <a:r>
              <a:rPr lang="es-PE" sz="1600" b="1" dirty="0">
                <a:solidFill>
                  <a:schemeClr val="dk1"/>
                </a:solidFill>
                <a:latin typeface="Calibri"/>
                <a:ea typeface="Calibri"/>
                <a:cs typeface="Calibri"/>
                <a:sym typeface="Calibri"/>
              </a:rPr>
              <a:t>ALMACENAMIENTO REMOTO</a:t>
            </a:r>
            <a:endParaRPr lang="es-PE" sz="1600" dirty="0">
              <a:solidFill>
                <a:schemeClr val="dk1"/>
              </a:solidFill>
              <a:latin typeface="Calibri"/>
              <a:ea typeface="Calibri"/>
              <a:cs typeface="Calibri"/>
              <a:sym typeface="Calibri"/>
            </a:endParaRPr>
          </a:p>
          <a:p>
            <a:pPr marL="136525" marR="0" lvl="0" indent="-13652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En la consola de Firebase, seleccionar y configurar Storage.</a:t>
            </a:r>
            <a:endParaRPr dirty="0"/>
          </a:p>
          <a:p>
            <a:pPr marL="136525" marR="0" lvl="0" indent="-136525" algn="l" rtl="0">
              <a:spcBef>
                <a:spcPts val="0"/>
              </a:spcBef>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36525" marR="0" lvl="0" indent="-136525" algn="l" rtl="0">
              <a:spcBef>
                <a:spcPts val="0"/>
              </a:spcBef>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Integrar Firebase Storage en el proyecto.</a:t>
            </a:r>
            <a:endParaRPr dirty="0"/>
          </a:p>
        </p:txBody>
      </p:sp>
      <p:sp>
        <p:nvSpPr>
          <p:cNvPr id="2" name="Google Shape;127;p5">
            <a:extLst>
              <a:ext uri="{FF2B5EF4-FFF2-40B4-BE49-F238E27FC236}">
                <a16:creationId xmlns:a16="http://schemas.microsoft.com/office/drawing/2014/main" id="{489E66E1-5178-9920-8A7B-75D557322865}"/>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A162E706-FB6B-9266-EF91-CD182D92192B}"/>
              </a:ext>
            </a:extLst>
          </p:cNvPr>
          <p:cNvSpPr txBox="1"/>
          <p:nvPr/>
        </p:nvSpPr>
        <p:spPr>
          <a:xfrm>
            <a:off x="614074" y="2065153"/>
            <a:ext cx="6802726" cy="1615787"/>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80"/>
              </a:spcBef>
              <a:spcAft>
                <a:spcPts val="0"/>
              </a:spcAft>
              <a:buClr>
                <a:schemeClr val="accent1"/>
              </a:buClr>
              <a:buSzPts val="14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&lt;script src="https://www.gstatic.com/firebasejs/9.0.0/firebase-storage.js"&gt;&lt;/script&gt;</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dk1"/>
              </a:buClr>
              <a:buSzPts val="1400"/>
              <a:buFont typeface="Arial"/>
              <a:buNone/>
            </a:pPr>
            <a:endParaRPr lang="es-PE" dirty="0">
              <a:solidFill>
                <a:srgbClr val="7150A0"/>
              </a:solidFill>
              <a:latin typeface="Calibri" panose="020F0502020204030204" pitchFamily="34" charset="0"/>
              <a:ea typeface="Consolas"/>
              <a:cs typeface="Calibri" panose="020F0502020204030204" pitchFamily="34" charset="0"/>
              <a:sym typeface="Consolas"/>
            </a:endParaRPr>
          </a:p>
          <a:p>
            <a:pPr marL="0" marR="0" lvl="0" indent="0" algn="l" rtl="0">
              <a:spcBef>
                <a:spcPts val="280"/>
              </a:spcBef>
              <a:spcAft>
                <a:spcPts val="0"/>
              </a:spcAft>
              <a:buClr>
                <a:schemeClr val="accent1"/>
              </a:buClr>
              <a:buSzPts val="14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 Inicializa Firebase</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accent1"/>
              </a:buClr>
              <a:buSzPts val="14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firebase.initializeApp(firebaseConfig);</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accent1"/>
              </a:buClr>
              <a:buSzPts val="14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 Inicializa Firebase Storage</a:t>
            </a:r>
            <a:endParaRPr lang="es-PE" dirty="0">
              <a:solidFill>
                <a:srgbClr val="7150A0"/>
              </a:solidFill>
              <a:latin typeface="Calibri" panose="020F0502020204030204" pitchFamily="34" charset="0"/>
              <a:cs typeface="Calibri" panose="020F0502020204030204" pitchFamily="34" charset="0"/>
            </a:endParaRPr>
          </a:p>
          <a:p>
            <a:pPr marL="0" marR="0" lvl="0" indent="0" algn="l" rtl="0">
              <a:spcBef>
                <a:spcPts val="280"/>
              </a:spcBef>
              <a:spcAft>
                <a:spcPts val="0"/>
              </a:spcAft>
              <a:buClr>
                <a:schemeClr val="accent1"/>
              </a:buClr>
              <a:buSzPts val="1400"/>
              <a:buFont typeface="Arial"/>
              <a:buNone/>
            </a:pPr>
            <a:r>
              <a:rPr lang="es-PE" dirty="0">
                <a:solidFill>
                  <a:srgbClr val="7150A0"/>
                </a:solidFill>
                <a:latin typeface="Calibri" panose="020F0502020204030204" pitchFamily="34" charset="0"/>
                <a:ea typeface="Consolas"/>
                <a:cs typeface="Calibri" panose="020F0502020204030204" pitchFamily="34" charset="0"/>
                <a:sym typeface="Consolas"/>
              </a:rPr>
              <a:t>const storage = firebase.storage();</a:t>
            </a:r>
            <a:endParaRPr lang="es-PE" dirty="0">
              <a:solidFill>
                <a:srgbClr val="7150A0"/>
              </a:solidFill>
              <a:latin typeface="Calibri" panose="020F0502020204030204" pitchFamily="34" charset="0"/>
              <a:cs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2" name="Google Shape;212;p27"/>
          <p:cNvSpPr txBox="1"/>
          <p:nvPr/>
        </p:nvSpPr>
        <p:spPr>
          <a:xfrm>
            <a:off x="503238" y="912813"/>
            <a:ext cx="4572000"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CARGAR LOS ARCHIVOS AL ALMACENAMIENTO</a:t>
            </a:r>
            <a:endParaRPr dirty="0"/>
          </a:p>
        </p:txBody>
      </p:sp>
      <p:sp>
        <p:nvSpPr>
          <p:cNvPr id="2" name="Google Shape;127;p5">
            <a:extLst>
              <a:ext uri="{FF2B5EF4-FFF2-40B4-BE49-F238E27FC236}">
                <a16:creationId xmlns:a16="http://schemas.microsoft.com/office/drawing/2014/main" id="{82DE07C9-61AA-C9AC-D5BB-510CAB2D0FFA}"/>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0FD7B123-B9F4-5905-DC72-BBE097ED84DA}"/>
              </a:ext>
            </a:extLst>
          </p:cNvPr>
          <p:cNvSpPr txBox="1"/>
          <p:nvPr/>
        </p:nvSpPr>
        <p:spPr>
          <a:xfrm>
            <a:off x="503238" y="1235978"/>
            <a:ext cx="6913562" cy="3036688"/>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&lt;input type="file" id="fileInput"&gt;</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&lt;button id="uploadButton"&gt;Upload&lt;/button&gt;</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endParaRPr lang="es-PE" sz="1200" dirty="0">
              <a:solidFill>
                <a:schemeClr val="dk1"/>
              </a:solidFill>
              <a:latin typeface="Calibri" panose="020F0502020204030204" pitchFamily="34" charset="0"/>
              <a:ea typeface="Consolas"/>
              <a:cs typeface="Calibri" panose="020F0502020204030204" pitchFamily="34" charset="0"/>
              <a:sym typeface="Consolas"/>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document.getElementById('uploadButton').addEventListener('click', function()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file = document.getElementById('fileInput').files[0];</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if (file)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storageRef = firebase.storage().ref('uploads/' + file.name);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uploadTask = storageRef.put(file);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uploadTask.on('state_changed',</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function(snapshot) {</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 Observa el progreso del upload</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const progress = (snapshot.bytesTransferred / snapshot.totalBytes) * 100;</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console.log('Upload is ' + progress + '% done');</a:t>
            </a:r>
            <a:endParaRPr lang="es-PE" sz="1200" dirty="0">
              <a:latin typeface="Calibri" panose="020F0502020204030204" pitchFamily="34" charset="0"/>
              <a:cs typeface="Calibri" panose="020F0502020204030204" pitchFamily="34" charset="0"/>
            </a:endParaRPr>
          </a:p>
          <a:p>
            <a:pPr marL="0" marR="0" lvl="0" indent="0" algn="l" rtl="0">
              <a:spcBef>
                <a:spcPts val="240"/>
              </a:spcBef>
              <a:spcAft>
                <a:spcPts val="0"/>
              </a:spcAft>
              <a:buClr>
                <a:schemeClr val="dk1"/>
              </a:buClr>
              <a:buSzPts val="1200"/>
              <a:buFont typeface="Arial"/>
              <a:buNone/>
            </a:pPr>
            <a:r>
              <a:rPr lang="es-PE" sz="1200" dirty="0">
                <a:solidFill>
                  <a:schemeClr val="dk1"/>
                </a:solidFill>
                <a:latin typeface="Calibri" panose="020F0502020204030204" pitchFamily="34" charset="0"/>
                <a:ea typeface="Consolas"/>
                <a:cs typeface="Calibri" panose="020F0502020204030204" pitchFamily="34" charset="0"/>
                <a:sym typeface="Consolas"/>
              </a:rPr>
              <a:t>        },</a:t>
            </a:r>
            <a:endParaRPr lang="es-PE" sz="1200"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9" name="Google Shape;219;p28"/>
          <p:cNvSpPr txBox="1"/>
          <p:nvPr/>
        </p:nvSpPr>
        <p:spPr>
          <a:xfrm>
            <a:off x="503238" y="912813"/>
            <a:ext cx="7554685" cy="24622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s-PE" sz="1600" b="1" dirty="0">
                <a:solidFill>
                  <a:schemeClr val="dk1"/>
                </a:solidFill>
                <a:latin typeface="Calibri"/>
                <a:ea typeface="Calibri"/>
                <a:cs typeface="Calibri"/>
                <a:sym typeface="Calibri"/>
              </a:rPr>
              <a:t>CARGAR LOS ARCHIVOS AL ALMACENAMIENTO (CONTINUACIÓN)</a:t>
            </a:r>
            <a:endParaRPr dirty="0"/>
          </a:p>
        </p:txBody>
      </p:sp>
      <p:sp>
        <p:nvSpPr>
          <p:cNvPr id="2" name="Google Shape;127;p5">
            <a:extLst>
              <a:ext uri="{FF2B5EF4-FFF2-40B4-BE49-F238E27FC236}">
                <a16:creationId xmlns:a16="http://schemas.microsoft.com/office/drawing/2014/main" id="{D605EDC0-3604-F9EF-8572-F214F8F530FB}"/>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ANALÍTICA, MENSAJERÍA, BASES DE DATOS Y ALMACENAMIENTO</a:t>
            </a:r>
            <a:endParaRPr dirty="0"/>
          </a:p>
        </p:txBody>
      </p:sp>
      <p:sp>
        <p:nvSpPr>
          <p:cNvPr id="3" name="Google Shape;1269;p77">
            <a:extLst>
              <a:ext uri="{FF2B5EF4-FFF2-40B4-BE49-F238E27FC236}">
                <a16:creationId xmlns:a16="http://schemas.microsoft.com/office/drawing/2014/main" id="{EDD93798-516A-763F-B8E0-9DF2E43386BD}"/>
              </a:ext>
            </a:extLst>
          </p:cNvPr>
          <p:cNvSpPr txBox="1"/>
          <p:nvPr/>
        </p:nvSpPr>
        <p:spPr>
          <a:xfrm>
            <a:off x="503238" y="1235978"/>
            <a:ext cx="6913562" cy="3939500"/>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function(error)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 Maneja errores</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console.error('Upload failed:', error);</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function()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 Maneja la carga completa</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uploadTask.snapshot.ref.getDownloadURL().then(function(downloadURL)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console.log('File available at', downloadURL);</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 else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alert('Please select a file to upload');</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latin typeface="Calibri" panose="020F0502020204030204" pitchFamily="34" charset="0"/>
              <a:cs typeface="Calibri" panose="020F0502020204030204" pitchFamily="34" charset="0"/>
            </a:endParaRPr>
          </a:p>
          <a:p>
            <a:pPr marL="0" marR="0" lvl="0" indent="0" algn="l" rtl="0">
              <a:spcBef>
                <a:spcPts val="750"/>
              </a:spcBef>
              <a:spcAft>
                <a:spcPts val="0"/>
              </a:spcAft>
              <a:buClr>
                <a:srgbClr val="000000"/>
              </a:buClr>
              <a:buSzPts val="1000"/>
              <a:buFont typeface="Arial"/>
              <a:buNone/>
            </a:pPr>
            <a:r>
              <a:rPr lang="es-PE" sz="1000" b="0" i="0" u="none" strike="noStrike" cap="none" dirty="0">
                <a:solidFill>
                  <a:srgbClr val="000000"/>
                </a:solidFill>
                <a:latin typeface="Calibri" panose="020F0502020204030204" pitchFamily="34" charset="0"/>
                <a:ea typeface="Consolas"/>
                <a:cs typeface="Calibri" panose="020F0502020204030204" pitchFamily="34" charset="0"/>
                <a:sym typeface="Consolas"/>
              </a:rPr>
              <a:t>  });</a:t>
            </a:r>
            <a:endParaRPr lang="es-PE" sz="1000" dirty="0">
              <a:solidFill>
                <a:schemeClr val="dk1"/>
              </a:solidFill>
              <a:latin typeface="Calibri" panose="020F0502020204030204" pitchFamily="34" charset="0"/>
              <a:ea typeface="Consolas"/>
              <a:cs typeface="Calibri" panose="020F0502020204030204" pitchFamily="34" charset="0"/>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2" name="Google Shape;117;p5">
            <a:extLst>
              <a:ext uri="{FF2B5EF4-FFF2-40B4-BE49-F238E27FC236}">
                <a16:creationId xmlns:a16="http://schemas.microsoft.com/office/drawing/2014/main" id="{52C619BA-DA9B-346E-6A8D-ED36F11F0421}"/>
              </a:ext>
            </a:extLst>
          </p:cNvPr>
          <p:cNvSpPr txBox="1"/>
          <p:nvPr/>
        </p:nvSpPr>
        <p:spPr>
          <a:xfrm>
            <a:off x="1282298" y="918371"/>
            <a:ext cx="5458969" cy="3834896"/>
          </a:xfrm>
          <a:prstGeom prst="rect">
            <a:avLst/>
          </a:prstGeom>
          <a:noFill/>
          <a:ln>
            <a:noFill/>
          </a:ln>
        </p:spPr>
        <p:txBody>
          <a:bodyPr spcFirstLastPara="1" wrap="square" lIns="0" tIns="0" rIns="0" bIns="0" anchor="t" anchorCtr="0">
            <a:spAutoFit/>
          </a:bodyPr>
          <a:lstStyle/>
          <a:p>
            <a:pPr marR="0" lvl="0" algn="l" rtl="0">
              <a:lnSpc>
                <a:spcPct val="90000"/>
              </a:lnSpc>
              <a:spcBef>
                <a:spcPts val="0"/>
              </a:spcBef>
              <a:spcAft>
                <a:spcPts val="0"/>
              </a:spcAft>
              <a:buClr>
                <a:srgbClr val="000000"/>
              </a:buClr>
              <a:buSzPts val="1600"/>
            </a:pPr>
            <a:r>
              <a:rPr lang="es-PE" b="0" i="0" u="none" strike="noStrike" cap="none" dirty="0">
                <a:solidFill>
                  <a:srgbClr val="000000"/>
                </a:solidFill>
                <a:latin typeface="Calibri"/>
                <a:ea typeface="Calibri"/>
                <a:cs typeface="Calibri"/>
                <a:sym typeface="Calibri"/>
              </a:rPr>
              <a:t>Para el desarrollo de una aplicación web, móvil y de videojuegos es necesario un componente del lado del cliente y otro del lado del servidor. Al respecto, para poder enfocarnos en la funcionalidad de la aplicación que se da en el lado del cliente existen servicios como Firebase que presentan soluciones del lado del servidor ya listas para consumir y que permiten al desarrollador centrar su atención en la funcionalidad del lado del cliente.</a:t>
            </a:r>
          </a:p>
          <a:p>
            <a:pPr marR="0" lvl="0" algn="l" rtl="0">
              <a:lnSpc>
                <a:spcPct val="90000"/>
              </a:lnSpc>
              <a:spcBef>
                <a:spcPts val="0"/>
              </a:spcBef>
              <a:spcAft>
                <a:spcPts val="0"/>
              </a:spcAft>
              <a:buClr>
                <a:srgbClr val="000000"/>
              </a:buClr>
              <a:buSzPts val="1600"/>
            </a:pPr>
            <a:endParaRPr lang="es-PE" dirty="0">
              <a:latin typeface="Calibri"/>
              <a:cs typeface="Calibri"/>
              <a:sym typeface="Calibri"/>
            </a:endParaRPr>
          </a:p>
          <a:p>
            <a:pPr marL="11725" marR="0" lvl="0" algn="l" rtl="0">
              <a:lnSpc>
                <a:spcPct val="100000"/>
              </a:lnSpc>
              <a:spcBef>
                <a:spcPts val="0"/>
              </a:spcBef>
              <a:spcAft>
                <a:spcPts val="0"/>
              </a:spcAft>
              <a:buClr>
                <a:srgbClr val="000000"/>
              </a:buClr>
              <a:buSzPts val="1600"/>
            </a:pP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En esta sesión:</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i="0" u="none" strike="noStrike" cap="none" dirty="0">
                <a:solidFill>
                  <a:srgbClr val="000000"/>
                </a:solidFill>
                <a:latin typeface="Calibri" panose="020F0502020204030204" pitchFamily="34" charset="0"/>
                <a:ea typeface="Calibri"/>
                <a:cs typeface="Calibri" panose="020F0502020204030204" pitchFamily="34" charset="0"/>
                <a:sym typeface="Calibri"/>
              </a:rPr>
              <a:t>Aprenderás </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a usar la consola de Firebase para habilitar diversos servicios.</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dirty="0">
                <a:latin typeface="Calibri" panose="020F0502020204030204" pitchFamily="34" charset="0"/>
                <a:ea typeface="Calibri"/>
                <a:cs typeface="Calibri" panose="020F0502020204030204" pitchFamily="34" charset="0"/>
                <a:sym typeface="Calibri"/>
              </a:rPr>
              <a:t>Aplicarás</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 los servicios de autenticación de Google.</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i="0" u="none" strike="noStrike" cap="none" dirty="0">
                <a:solidFill>
                  <a:srgbClr val="000000"/>
                </a:solidFill>
                <a:latin typeface="Calibri" panose="020F0502020204030204" pitchFamily="34" charset="0"/>
                <a:ea typeface="Calibri"/>
                <a:cs typeface="Calibri" panose="020F0502020204030204" pitchFamily="34" charset="0"/>
                <a:sym typeface="Calibri"/>
              </a:rPr>
              <a:t>Harás</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 seguimiento a la aplicación mediante los servicios de Firebase Analytics.</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dirty="0">
                <a:solidFill>
                  <a:schemeClr val="dk1"/>
                </a:solidFill>
                <a:latin typeface="Calibri" panose="020F0502020204030204" pitchFamily="34" charset="0"/>
                <a:ea typeface="Calibri"/>
                <a:cs typeface="Calibri" panose="020F0502020204030204" pitchFamily="34" charset="0"/>
                <a:sym typeface="Calibri"/>
              </a:rPr>
              <a:t>Aplicarás</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 servicios de mensajería con Firebase Cloud Messaging.</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i="0" u="none" strike="noStrike" cap="none" dirty="0">
                <a:solidFill>
                  <a:srgbClr val="000000"/>
                </a:solidFill>
                <a:latin typeface="Calibri" panose="020F0502020204030204" pitchFamily="34" charset="0"/>
                <a:ea typeface="Calibri"/>
                <a:cs typeface="Calibri" panose="020F0502020204030204" pitchFamily="34" charset="0"/>
                <a:sym typeface="Calibri"/>
              </a:rPr>
              <a:t>Aprenderás</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 a almacenar datos en tiempo real con Realtime Database.</a:t>
            </a:r>
            <a:endParaRPr lang="es-PE" dirty="0">
              <a:latin typeface="Calibri" panose="020F0502020204030204" pitchFamily="34" charset="0"/>
              <a:cs typeface="Calibri" panose="020F0502020204030204" pitchFamily="34" charset="0"/>
            </a:endParaRPr>
          </a:p>
          <a:p>
            <a:pPr marL="185738" marR="0" lvl="1" indent="-177800" algn="l" rtl="0">
              <a:lnSpc>
                <a:spcPct val="120000"/>
              </a:lnSpc>
              <a:spcBef>
                <a:spcPts val="0"/>
              </a:spcBef>
              <a:spcAft>
                <a:spcPts val="0"/>
              </a:spcAft>
              <a:buClr>
                <a:srgbClr val="ED4342"/>
              </a:buClr>
              <a:buSzPct val="100000"/>
              <a:buFont typeface="Arial" panose="020B0604020202020204" pitchFamily="34" charset="0"/>
              <a:buChar char="•"/>
            </a:pPr>
            <a:r>
              <a:rPr lang="es-PE" b="1" i="0" u="none" strike="noStrike" cap="none" dirty="0">
                <a:solidFill>
                  <a:srgbClr val="000000"/>
                </a:solidFill>
                <a:latin typeface="Calibri" panose="020F0502020204030204" pitchFamily="34" charset="0"/>
                <a:ea typeface="Calibri"/>
                <a:cs typeface="Calibri" panose="020F0502020204030204" pitchFamily="34" charset="0"/>
                <a:sym typeface="Calibri"/>
              </a:rPr>
              <a:t>Aprenderás</a:t>
            </a:r>
            <a:r>
              <a:rPr lang="es-PE" b="0" i="0" u="none" strike="noStrike" cap="none" dirty="0">
                <a:solidFill>
                  <a:srgbClr val="000000"/>
                </a:solidFill>
                <a:latin typeface="Calibri" panose="020F0502020204030204" pitchFamily="34" charset="0"/>
                <a:ea typeface="Calibri"/>
                <a:cs typeface="Calibri" panose="020F0502020204030204" pitchFamily="34" charset="0"/>
                <a:sym typeface="Calibri"/>
              </a:rPr>
              <a:t> a almacenar archivos en los servicios de Firebase Storage.</a:t>
            </a:r>
            <a:endParaRPr lang="es-PE" dirty="0">
              <a:latin typeface="Calibri" panose="020F0502020204030204" pitchFamily="34" charset="0"/>
              <a:cs typeface="Calibri" panose="020F0502020204030204" pitchFamily="34" charset="0"/>
            </a:endParaRPr>
          </a:p>
          <a:p>
            <a:pPr marR="0" lvl="0" algn="l" rtl="0">
              <a:lnSpc>
                <a:spcPct val="90000"/>
              </a:lnSpc>
              <a:spcBef>
                <a:spcPts val="0"/>
              </a:spcBef>
              <a:spcAft>
                <a:spcPts val="0"/>
              </a:spcAft>
              <a:buClr>
                <a:srgbClr val="000000"/>
              </a:buClr>
              <a:buSzPts val="1600"/>
            </a:pPr>
            <a:endParaRPr lang="es-PE" dirty="0"/>
          </a:p>
        </p:txBody>
      </p:sp>
      <p:pic>
        <p:nvPicPr>
          <p:cNvPr id="3" name="Google Shape;121;p5">
            <a:extLst>
              <a:ext uri="{FF2B5EF4-FFF2-40B4-BE49-F238E27FC236}">
                <a16:creationId xmlns:a16="http://schemas.microsoft.com/office/drawing/2014/main" id="{8C2EF703-0BAC-45EE-7077-887F572A0BF2}"/>
              </a:ext>
            </a:extLst>
          </p:cNvPr>
          <p:cNvPicPr preferRelativeResize="0"/>
          <p:nvPr/>
        </p:nvPicPr>
        <p:blipFill rotWithShape="1">
          <a:blip r:embed="rId3">
            <a:alphaModFix amt="42000"/>
          </a:blip>
          <a:srcRect/>
          <a:stretch/>
        </p:blipFill>
        <p:spPr>
          <a:xfrm>
            <a:off x="6986661" y="3052731"/>
            <a:ext cx="1689027" cy="2181257"/>
          </a:xfrm>
          <a:prstGeom prst="rect">
            <a:avLst/>
          </a:prstGeom>
          <a:noFill/>
          <a:ln>
            <a:noFill/>
          </a:ln>
        </p:spPr>
      </p:pic>
      <p:pic>
        <p:nvPicPr>
          <p:cNvPr id="4" name="Google Shape;124;p5">
            <a:extLst>
              <a:ext uri="{FF2B5EF4-FFF2-40B4-BE49-F238E27FC236}">
                <a16:creationId xmlns:a16="http://schemas.microsoft.com/office/drawing/2014/main" id="{8AE5DBB3-F6AF-BFEE-B018-7A99B95C0A56}"/>
              </a:ext>
            </a:extLst>
          </p:cNvPr>
          <p:cNvPicPr preferRelativeResize="0"/>
          <p:nvPr/>
        </p:nvPicPr>
        <p:blipFill rotWithShape="1">
          <a:blip r:embed="rId4">
            <a:alphaModFix/>
          </a:blip>
          <a:srcRect/>
          <a:stretch/>
        </p:blipFill>
        <p:spPr>
          <a:xfrm>
            <a:off x="1010839" y="975168"/>
            <a:ext cx="117851" cy="121369"/>
          </a:xfrm>
          <a:prstGeom prst="rect">
            <a:avLst/>
          </a:prstGeom>
          <a:noFill/>
          <a:ln>
            <a:noFill/>
          </a:ln>
        </p:spPr>
      </p:pic>
      <p:sp>
        <p:nvSpPr>
          <p:cNvPr id="5" name="Google Shape;127;p5">
            <a:extLst>
              <a:ext uri="{FF2B5EF4-FFF2-40B4-BE49-F238E27FC236}">
                <a16:creationId xmlns:a16="http://schemas.microsoft.com/office/drawing/2014/main" id="{26DB7D7A-09B6-0BDA-151E-153EB9978281}"/>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ea typeface="Calibri"/>
                <a:cs typeface="Calibri"/>
                <a:sym typeface="Calibri"/>
              </a:rPr>
              <a:t>INTRODUCCIÓN </a:t>
            </a:r>
            <a:endParaRPr dirty="0"/>
          </a:p>
        </p:txBody>
      </p:sp>
      <p:sp>
        <p:nvSpPr>
          <p:cNvPr id="6" name="Rectángulo 5">
            <a:extLst>
              <a:ext uri="{FF2B5EF4-FFF2-40B4-BE49-F238E27FC236}">
                <a16:creationId xmlns:a16="http://schemas.microsoft.com/office/drawing/2014/main" id="{89216938-C5D2-1CAA-D117-45DF3ECCAD9D}"/>
              </a:ext>
            </a:extLst>
          </p:cNvPr>
          <p:cNvSpPr/>
          <p:nvPr/>
        </p:nvSpPr>
        <p:spPr>
          <a:xfrm>
            <a:off x="182879" y="5233989"/>
            <a:ext cx="8492809" cy="3529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7" name="Google Shape;124;p5">
            <a:extLst>
              <a:ext uri="{FF2B5EF4-FFF2-40B4-BE49-F238E27FC236}">
                <a16:creationId xmlns:a16="http://schemas.microsoft.com/office/drawing/2014/main" id="{852CF414-B693-2E6B-F96F-6B33FA26E450}"/>
              </a:ext>
            </a:extLst>
          </p:cNvPr>
          <p:cNvPicPr preferRelativeResize="0"/>
          <p:nvPr/>
        </p:nvPicPr>
        <p:blipFill rotWithShape="1">
          <a:blip r:embed="rId4">
            <a:alphaModFix/>
          </a:blip>
          <a:srcRect/>
          <a:stretch/>
        </p:blipFill>
        <p:spPr>
          <a:xfrm>
            <a:off x="1010839" y="2310909"/>
            <a:ext cx="117851" cy="12136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43;p89">
            <a:extLst>
              <a:ext uri="{FF2B5EF4-FFF2-40B4-BE49-F238E27FC236}">
                <a16:creationId xmlns:a16="http://schemas.microsoft.com/office/drawing/2014/main" id="{9AFA12CF-C6F6-5D03-518D-C77F0BF6F4D5}"/>
              </a:ext>
            </a:extLst>
          </p:cNvPr>
          <p:cNvSpPr/>
          <p:nvPr/>
        </p:nvSpPr>
        <p:spPr>
          <a:xfrm>
            <a:off x="0" y="0"/>
            <a:ext cx="9144000" cy="5715000"/>
          </a:xfrm>
          <a:prstGeom prst="rect">
            <a:avLst/>
          </a:prstGeom>
          <a:solidFill>
            <a:srgbClr val="654E9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3" name="Google Shape;1444;p89">
            <a:extLst>
              <a:ext uri="{FF2B5EF4-FFF2-40B4-BE49-F238E27FC236}">
                <a16:creationId xmlns:a16="http://schemas.microsoft.com/office/drawing/2014/main" id="{009C5591-0535-952D-8D80-EC6BCE0DCB17}"/>
              </a:ext>
            </a:extLst>
          </p:cNvPr>
          <p:cNvGrpSpPr/>
          <p:nvPr/>
        </p:nvGrpSpPr>
        <p:grpSpPr>
          <a:xfrm>
            <a:off x="2506315" y="2194222"/>
            <a:ext cx="4581728" cy="1326557"/>
            <a:chOff x="2403187" y="2211377"/>
            <a:chExt cx="4581728" cy="1326557"/>
          </a:xfrm>
        </p:grpSpPr>
        <p:sp>
          <p:nvSpPr>
            <p:cNvPr id="4" name="Google Shape;1445;p89">
              <a:extLst>
                <a:ext uri="{FF2B5EF4-FFF2-40B4-BE49-F238E27FC236}">
                  <a16:creationId xmlns:a16="http://schemas.microsoft.com/office/drawing/2014/main" id="{1E4F9FBE-D1BF-8F31-B6A9-736234EA8AAA}"/>
                </a:ext>
              </a:extLst>
            </p:cNvPr>
            <p:cNvSpPr txBox="1"/>
            <p:nvPr/>
          </p:nvSpPr>
          <p:spPr>
            <a:xfrm>
              <a:off x="2403187" y="2540738"/>
              <a:ext cx="4581728" cy="9971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3600" dirty="0">
                  <a:solidFill>
                    <a:schemeClr val="lt1"/>
                  </a:solidFill>
                  <a:latin typeface="Graphik Regular" panose="020B0503030202060203" pitchFamily="34" charset="77"/>
                  <a:sym typeface="Arial"/>
                </a:rPr>
                <a:t>CONCLUSIONES</a:t>
              </a:r>
              <a:br>
                <a:rPr lang="es-PE" sz="3600" dirty="0">
                  <a:solidFill>
                    <a:schemeClr val="lt1"/>
                  </a:solidFill>
                  <a:latin typeface="Graphik Regular" panose="020B0503030202060203" pitchFamily="34" charset="77"/>
                  <a:sym typeface="Arial"/>
                </a:rPr>
              </a:br>
              <a:r>
                <a:rPr lang="es-PE" sz="3600" b="1" dirty="0">
                  <a:solidFill>
                    <a:schemeClr val="lt1"/>
                  </a:solidFill>
                  <a:latin typeface="Graphik Bold" panose="020B0503030202060203" pitchFamily="34" charset="77"/>
                  <a:sym typeface="Arial"/>
                </a:rPr>
                <a:t>MÁS REFERENCIAS</a:t>
              </a:r>
              <a:endParaRPr b="1" dirty="0">
                <a:latin typeface="Graphik Bold" panose="020B0503030202060203" pitchFamily="34" charset="77"/>
              </a:endParaRPr>
            </a:p>
          </p:txBody>
        </p:sp>
        <p:pic>
          <p:nvPicPr>
            <p:cNvPr id="5" name="Google Shape;1446;p89">
              <a:extLst>
                <a:ext uri="{FF2B5EF4-FFF2-40B4-BE49-F238E27FC236}">
                  <a16:creationId xmlns:a16="http://schemas.microsoft.com/office/drawing/2014/main" id="{340DD4BB-095B-0214-D07C-600BD3D09711}"/>
                </a:ext>
              </a:extLst>
            </p:cNvPr>
            <p:cNvPicPr preferRelativeResize="0"/>
            <p:nvPr/>
          </p:nvPicPr>
          <p:blipFill rotWithShape="1">
            <a:blip r:embed="rId2">
              <a:alphaModFix/>
            </a:blip>
            <a:srcRect/>
            <a:stretch/>
          </p:blipFill>
          <p:spPr>
            <a:xfrm>
              <a:off x="2425491" y="2211377"/>
              <a:ext cx="202176" cy="208211"/>
            </a:xfrm>
            <a:prstGeom prst="rect">
              <a:avLst/>
            </a:prstGeom>
            <a:noFill/>
            <a:ln>
              <a:noFill/>
            </a:ln>
          </p:spPr>
        </p:pic>
      </p:grpSp>
      <p:pic>
        <p:nvPicPr>
          <p:cNvPr id="6" name="Google Shape;1447;p89">
            <a:extLst>
              <a:ext uri="{FF2B5EF4-FFF2-40B4-BE49-F238E27FC236}">
                <a16:creationId xmlns:a16="http://schemas.microsoft.com/office/drawing/2014/main" id="{975EACD4-8CE5-30C4-89B4-04B397FC4AEF}"/>
              </a:ext>
            </a:extLst>
          </p:cNvPr>
          <p:cNvPicPr preferRelativeResize="0"/>
          <p:nvPr/>
        </p:nvPicPr>
        <p:blipFill rotWithShape="1">
          <a:blip r:embed="rId3">
            <a:alphaModFix/>
          </a:blip>
          <a:srcRect/>
          <a:stretch/>
        </p:blipFill>
        <p:spPr>
          <a:xfrm>
            <a:off x="-1253" y="946969"/>
            <a:ext cx="2072214" cy="3898064"/>
          </a:xfrm>
          <a:prstGeom prst="rect">
            <a:avLst/>
          </a:prstGeom>
          <a:noFill/>
          <a:ln>
            <a:noFill/>
          </a:ln>
        </p:spPr>
      </p:pic>
    </p:spTree>
    <p:extLst>
      <p:ext uri="{BB962C8B-B14F-4D97-AF65-F5344CB8AC3E}">
        <p14:creationId xmlns:p14="http://schemas.microsoft.com/office/powerpoint/2010/main" val="37748316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 name="Google Shape;1453;p90">
            <a:extLst>
              <a:ext uri="{FF2B5EF4-FFF2-40B4-BE49-F238E27FC236}">
                <a16:creationId xmlns:a16="http://schemas.microsoft.com/office/drawing/2014/main" id="{2CE20643-7154-49FA-9BB3-0B75BD940217}"/>
              </a:ext>
            </a:extLst>
          </p:cNvPr>
          <p:cNvSpPr/>
          <p:nvPr/>
        </p:nvSpPr>
        <p:spPr>
          <a:xfrm>
            <a:off x="301556" y="5321030"/>
            <a:ext cx="8453337" cy="29183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1454;p90">
            <a:extLst>
              <a:ext uri="{FF2B5EF4-FFF2-40B4-BE49-F238E27FC236}">
                <a16:creationId xmlns:a16="http://schemas.microsoft.com/office/drawing/2014/main" id="{2E4C92FE-6393-0185-D50E-FDFE6211281E}"/>
              </a:ext>
            </a:extLst>
          </p:cNvPr>
          <p:cNvSpPr txBox="1"/>
          <p:nvPr/>
        </p:nvSpPr>
        <p:spPr>
          <a:xfrm>
            <a:off x="1279545" y="912813"/>
            <a:ext cx="5197455" cy="646331"/>
          </a:xfrm>
          <a:prstGeom prst="rect">
            <a:avLst/>
          </a:prstGeom>
          <a:noFill/>
          <a:ln>
            <a:noFill/>
          </a:ln>
        </p:spPr>
        <p:txBody>
          <a:bodyPr spcFirstLastPara="1" wrap="square" lIns="0" tIns="0" rIns="0" bIns="0" anchor="t" anchorCtr="0">
            <a:spAutoFit/>
          </a:bodyPr>
          <a:lstStyle/>
          <a:p>
            <a:pPr marR="0" lvl="0" algn="l" rtl="0">
              <a:lnSpc>
                <a:spcPct val="100000"/>
              </a:lnSpc>
              <a:spcBef>
                <a:spcPts val="0"/>
              </a:spcBef>
              <a:spcAft>
                <a:spcPts val="0"/>
              </a:spcAft>
              <a:buClr>
                <a:srgbClr val="FFFFFF"/>
              </a:buClr>
              <a:buSzPts val="1700"/>
            </a:pPr>
            <a:r>
              <a:rPr lang="es-PE" b="0" i="0" u="none" strike="noStrike" cap="none" dirty="0">
                <a:solidFill>
                  <a:schemeClr val="tx1"/>
                </a:solidFill>
                <a:latin typeface="Calibri"/>
                <a:ea typeface="Calibri"/>
                <a:cs typeface="Calibri"/>
                <a:sym typeface="Calibri"/>
              </a:rPr>
              <a:t>Con Firebase u otras soluciones similares se acelera el proceso de desarrollo de una ampliación, al contar con diversos o soluciones ya listas en el lado del servidor. </a:t>
            </a:r>
            <a:endParaRPr lang="es-PE" dirty="0">
              <a:solidFill>
                <a:schemeClr val="tx1"/>
              </a:solidFill>
            </a:endParaRPr>
          </a:p>
        </p:txBody>
      </p:sp>
      <p:pic>
        <p:nvPicPr>
          <p:cNvPr id="4" name="Google Shape;1455;p90">
            <a:extLst>
              <a:ext uri="{FF2B5EF4-FFF2-40B4-BE49-F238E27FC236}">
                <a16:creationId xmlns:a16="http://schemas.microsoft.com/office/drawing/2014/main" id="{7E3EACD9-75EF-9087-A38D-644596109748}"/>
              </a:ext>
            </a:extLst>
          </p:cNvPr>
          <p:cNvPicPr preferRelativeResize="0"/>
          <p:nvPr/>
        </p:nvPicPr>
        <p:blipFill rotWithShape="1">
          <a:blip r:embed="rId3">
            <a:alphaModFix/>
          </a:blip>
          <a:srcRect/>
          <a:stretch/>
        </p:blipFill>
        <p:spPr>
          <a:xfrm>
            <a:off x="1011260" y="954885"/>
            <a:ext cx="114138" cy="117546"/>
          </a:xfrm>
          <a:prstGeom prst="rect">
            <a:avLst/>
          </a:prstGeom>
          <a:noFill/>
          <a:ln>
            <a:noFill/>
          </a:ln>
        </p:spPr>
      </p:pic>
      <p:sp>
        <p:nvSpPr>
          <p:cNvPr id="6" name="Google Shape;1457;p90">
            <a:extLst>
              <a:ext uri="{FF2B5EF4-FFF2-40B4-BE49-F238E27FC236}">
                <a16:creationId xmlns:a16="http://schemas.microsoft.com/office/drawing/2014/main" id="{4B86D109-8021-C676-68B0-E53908986F35}"/>
              </a:ext>
            </a:extLst>
          </p:cNvPr>
          <p:cNvSpPr/>
          <p:nvPr/>
        </p:nvSpPr>
        <p:spPr>
          <a:xfrm>
            <a:off x="8133347" y="163629"/>
            <a:ext cx="808522" cy="754744"/>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7" name="Google Shape;1458;p90">
            <a:extLst>
              <a:ext uri="{FF2B5EF4-FFF2-40B4-BE49-F238E27FC236}">
                <a16:creationId xmlns:a16="http://schemas.microsoft.com/office/drawing/2014/main" id="{7183C065-F49C-B5EE-43BB-EBBA611DE564}"/>
              </a:ext>
            </a:extLst>
          </p:cNvPr>
          <p:cNvPicPr preferRelativeResize="0"/>
          <p:nvPr/>
        </p:nvPicPr>
        <p:blipFill rotWithShape="1">
          <a:blip r:embed="rId4">
            <a:alphaModFix amt="42000"/>
          </a:blip>
          <a:srcRect/>
          <a:stretch/>
        </p:blipFill>
        <p:spPr>
          <a:xfrm>
            <a:off x="6984999" y="3048772"/>
            <a:ext cx="1690689" cy="2185216"/>
          </a:xfrm>
          <a:prstGeom prst="rect">
            <a:avLst/>
          </a:prstGeom>
          <a:noFill/>
          <a:ln>
            <a:noFill/>
          </a:ln>
        </p:spPr>
      </p:pic>
      <p:sp>
        <p:nvSpPr>
          <p:cNvPr id="8" name="Google Shape;1459;p90">
            <a:extLst>
              <a:ext uri="{FF2B5EF4-FFF2-40B4-BE49-F238E27FC236}">
                <a16:creationId xmlns:a16="http://schemas.microsoft.com/office/drawing/2014/main" id="{2D04452A-3CBF-215F-5C76-F050400FCFBD}"/>
              </a:ext>
            </a:extLst>
          </p:cNvPr>
          <p:cNvSpPr/>
          <p:nvPr/>
        </p:nvSpPr>
        <p:spPr>
          <a:xfrm>
            <a:off x="503238" y="376836"/>
            <a:ext cx="2430462"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CONCLUSIONES </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484;p93">
            <a:extLst>
              <a:ext uri="{FF2B5EF4-FFF2-40B4-BE49-F238E27FC236}">
                <a16:creationId xmlns:a16="http://schemas.microsoft.com/office/drawing/2014/main" id="{C6C27B4F-856B-5ADB-46DB-B6B0EDC810AD}"/>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3" name="Google Shape;1485;p93">
            <a:extLst>
              <a:ext uri="{FF2B5EF4-FFF2-40B4-BE49-F238E27FC236}">
                <a16:creationId xmlns:a16="http://schemas.microsoft.com/office/drawing/2014/main" id="{0885A66D-4193-8214-6B0B-28F00800F3C1}"/>
              </a:ext>
            </a:extLst>
          </p:cNvPr>
          <p:cNvPicPr preferRelativeResize="0"/>
          <p:nvPr/>
        </p:nvPicPr>
        <p:blipFill rotWithShape="1">
          <a:blip r:embed="rId2">
            <a:alphaModFix/>
          </a:blip>
          <a:srcRect/>
          <a:stretch/>
        </p:blipFill>
        <p:spPr>
          <a:xfrm>
            <a:off x="3924199" y="2666298"/>
            <a:ext cx="1295601" cy="386803"/>
          </a:xfrm>
          <a:prstGeom prst="rect">
            <a:avLst/>
          </a:prstGeom>
          <a:noFill/>
          <a:ln>
            <a:noFill/>
          </a:ln>
        </p:spPr>
      </p:pic>
    </p:spTree>
    <p:extLst>
      <p:ext uri="{BB962C8B-B14F-4D97-AF65-F5344CB8AC3E}">
        <p14:creationId xmlns:p14="http://schemas.microsoft.com/office/powerpoint/2010/main" val="1103585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2" name="Google Shape;174;p10">
            <a:extLst>
              <a:ext uri="{FF2B5EF4-FFF2-40B4-BE49-F238E27FC236}">
                <a16:creationId xmlns:a16="http://schemas.microsoft.com/office/drawing/2014/main" id="{83B6B1AF-1EEF-7C85-F9F3-DF373DC47FE3}"/>
              </a:ext>
            </a:extLst>
          </p:cNvPr>
          <p:cNvSpPr/>
          <p:nvPr/>
        </p:nvSpPr>
        <p:spPr>
          <a:xfrm>
            <a:off x="0" y="0"/>
            <a:ext cx="9144000" cy="5715000"/>
          </a:xfrm>
          <a:prstGeom prst="rect">
            <a:avLst/>
          </a:prstGeom>
          <a:solidFill>
            <a:srgbClr val="8087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175;p10">
            <a:extLst>
              <a:ext uri="{FF2B5EF4-FFF2-40B4-BE49-F238E27FC236}">
                <a16:creationId xmlns:a16="http://schemas.microsoft.com/office/drawing/2014/main" id="{1D99C254-3287-2E31-D47F-75B8D158954B}"/>
              </a:ext>
            </a:extLst>
          </p:cNvPr>
          <p:cNvSpPr txBox="1"/>
          <p:nvPr/>
        </p:nvSpPr>
        <p:spPr>
          <a:xfrm>
            <a:off x="1008063" y="3157860"/>
            <a:ext cx="5993558" cy="77559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s-PE" sz="2800" dirty="0">
                <a:solidFill>
                  <a:schemeClr val="lt1"/>
                </a:solidFill>
                <a:latin typeface="Graphik Regular" panose="020B0503030202060203" pitchFamily="34" charset="77"/>
                <a:sym typeface="Calibri"/>
              </a:rPr>
              <a:t>INICIO Y CIERRE DE SESIÓN </a:t>
            </a:r>
          </a:p>
          <a:p>
            <a:pPr marL="0" marR="0" lvl="0" indent="0" algn="l" rtl="0">
              <a:lnSpc>
                <a:spcPct val="90000"/>
              </a:lnSpc>
              <a:spcBef>
                <a:spcPts val="0"/>
              </a:spcBef>
              <a:spcAft>
                <a:spcPts val="0"/>
              </a:spcAft>
              <a:buNone/>
            </a:pPr>
            <a:r>
              <a:rPr lang="es-PE" sz="2800" b="1" dirty="0">
                <a:solidFill>
                  <a:schemeClr val="lt1"/>
                </a:solidFill>
                <a:latin typeface="Graphik Bold" panose="020B0503030202060203" pitchFamily="34" charset="77"/>
                <a:sym typeface="Calibri"/>
              </a:rPr>
              <a:t>CON LA CUENTA DE GOOGLE</a:t>
            </a:r>
            <a:endParaRPr lang="es-PE" sz="2800" b="1" dirty="0">
              <a:solidFill>
                <a:schemeClr val="lt1"/>
              </a:solidFill>
              <a:latin typeface="Graphik Bold" panose="020B0503030202060203" pitchFamily="34" charset="77"/>
            </a:endParaRPr>
          </a:p>
        </p:txBody>
      </p:sp>
      <p:pic>
        <p:nvPicPr>
          <p:cNvPr id="4" name="Google Shape;176;p10">
            <a:extLst>
              <a:ext uri="{FF2B5EF4-FFF2-40B4-BE49-F238E27FC236}">
                <a16:creationId xmlns:a16="http://schemas.microsoft.com/office/drawing/2014/main" id="{82C16031-C2B4-6CB5-AC07-59507784AD38}"/>
              </a:ext>
            </a:extLst>
          </p:cNvPr>
          <p:cNvPicPr preferRelativeResize="0"/>
          <p:nvPr/>
        </p:nvPicPr>
        <p:blipFill rotWithShape="1">
          <a:blip r:embed="rId3">
            <a:alphaModFix/>
          </a:blip>
          <a:srcRect/>
          <a:stretch/>
        </p:blipFill>
        <p:spPr>
          <a:xfrm>
            <a:off x="1008063" y="2857500"/>
            <a:ext cx="195423" cy="20125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4"/>
          <p:cNvSpPr txBox="1">
            <a:spLocks noGrp="1"/>
          </p:cNvSpPr>
          <p:nvPr>
            <p:ph type="body" idx="1"/>
          </p:nvPr>
        </p:nvSpPr>
        <p:spPr>
          <a:xfrm>
            <a:off x="503238" y="912813"/>
            <a:ext cx="7446962" cy="2539157"/>
          </a:xfrm>
          <a:prstGeom prst="rect">
            <a:avLst/>
          </a:prstGeom>
          <a:noFill/>
          <a:ln>
            <a:noFill/>
          </a:ln>
        </p:spPr>
        <p:txBody>
          <a:bodyPr spcFirstLastPara="1" wrap="square" lIns="0" tIns="0" rIns="0" bIns="0" anchor="t" anchorCtr="0">
            <a:spAutoFit/>
          </a:bodyPr>
          <a:lstStyle/>
          <a:p>
            <a:pPr marR="0" lvl="0" algn="l" rtl="0">
              <a:spcAft>
                <a:spcPts val="600"/>
              </a:spcAft>
              <a:buClr>
                <a:schemeClr val="dk1"/>
              </a:buClr>
              <a:buSzPts val="1600"/>
            </a:pPr>
            <a:r>
              <a:rPr lang="es-PE" sz="1600" b="1" i="0" u="none" strike="noStrike" cap="none" dirty="0">
                <a:solidFill>
                  <a:srgbClr val="000000"/>
                </a:solidFill>
                <a:latin typeface="Calibri"/>
                <a:ea typeface="Calibri"/>
                <a:cs typeface="Calibri"/>
                <a:sym typeface="Calibri"/>
              </a:rPr>
              <a:t>FIREBASE</a:t>
            </a:r>
            <a:endParaRPr lang="es-PE" sz="1600" dirty="0">
              <a:solidFill>
                <a:schemeClr val="dk1"/>
              </a:solidFill>
              <a:latin typeface="Calibri"/>
              <a:ea typeface="Calibri"/>
              <a:cs typeface="Calibri"/>
              <a:sym typeface="Calibri"/>
            </a:endParaRPr>
          </a:p>
          <a:p>
            <a:pPr marL="177800" marR="0" lvl="0" indent="-177800"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Es una plataforma de desarrollo de aplicaciones creada por Google que proporciona un amplio conjunto de herramientas y servicios para ayudar a los desarrolladores a construir, mejorar y escalar aplicaciones móviles y web. </a:t>
            </a:r>
            <a:endParaRPr dirty="0"/>
          </a:p>
          <a:p>
            <a:pPr marL="177800" marR="0" lvl="0" indent="-177800" algn="l" rtl="0">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77800" marR="0" lvl="0" indent="-177800"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Su uso se ha incrementado debido a que facilita la implementación de funcionalidades complejas sin necesidad de gestionar la infraestructura en el lado del servidor.</a:t>
            </a:r>
            <a:endParaRPr dirty="0"/>
          </a:p>
          <a:p>
            <a:pPr marL="177800" marR="0" lvl="0" indent="-177800" algn="l" rtl="0">
              <a:spcAft>
                <a:spcPts val="0"/>
              </a:spcAft>
              <a:buClr>
                <a:schemeClr val="dk1"/>
              </a:buClr>
              <a:buSzPts val="1600"/>
              <a:buFont typeface="Arial"/>
              <a:buNone/>
            </a:pPr>
            <a:endParaRPr sz="1600" dirty="0">
              <a:solidFill>
                <a:schemeClr val="dk1"/>
              </a:solidFill>
              <a:latin typeface="Calibri"/>
              <a:ea typeface="Calibri"/>
              <a:cs typeface="Calibri"/>
              <a:sym typeface="Calibri"/>
            </a:endParaRPr>
          </a:p>
          <a:p>
            <a:pPr marL="177800" marR="0" lvl="0" indent="-177800" algn="l" rtl="0">
              <a:spcAft>
                <a:spcPts val="0"/>
              </a:spcAft>
              <a:buClr>
                <a:schemeClr val="dk1"/>
              </a:buClr>
              <a:buSzPts val="1600"/>
              <a:buFont typeface="Arial"/>
              <a:buChar char="•"/>
            </a:pPr>
            <a:r>
              <a:rPr lang="es-PE" sz="1600" dirty="0">
                <a:solidFill>
                  <a:schemeClr val="dk1"/>
                </a:solidFill>
                <a:latin typeface="Calibri"/>
                <a:ea typeface="Calibri"/>
                <a:cs typeface="Calibri"/>
                <a:sym typeface="Calibri"/>
              </a:rPr>
              <a:t>Esto permite al desarrollador concentrarse en la experiencia del usuario y en la lógica de la aplicación.</a:t>
            </a:r>
            <a:endParaRPr dirty="0"/>
          </a:p>
        </p:txBody>
      </p:sp>
      <p:sp>
        <p:nvSpPr>
          <p:cNvPr id="2" name="Google Shape;127;p5">
            <a:extLst>
              <a:ext uri="{FF2B5EF4-FFF2-40B4-BE49-F238E27FC236}">
                <a16:creationId xmlns:a16="http://schemas.microsoft.com/office/drawing/2014/main" id="{F3A1C63D-08A0-214B-59B4-72D6D5F32A64}"/>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5"/>
          <p:cNvSpPr txBox="1">
            <a:spLocks noGrp="1"/>
          </p:cNvSpPr>
          <p:nvPr>
            <p:ph type="body" idx="1"/>
          </p:nvPr>
        </p:nvSpPr>
        <p:spPr>
          <a:xfrm>
            <a:off x="503238" y="912813"/>
            <a:ext cx="8172450" cy="3524042"/>
          </a:xfrm>
          <a:prstGeom prst="rect">
            <a:avLst/>
          </a:prstGeom>
          <a:noFill/>
          <a:ln>
            <a:noFill/>
          </a:ln>
        </p:spPr>
        <p:txBody>
          <a:bodyPr spcFirstLastPara="1" wrap="square" lIns="0" tIns="0" rIns="0" bIns="0" anchor="t" anchorCtr="0">
            <a:spAutoFit/>
          </a:bodyPr>
          <a:lstStyle/>
          <a:p>
            <a:pPr>
              <a:spcAft>
                <a:spcPts val="600"/>
              </a:spcAft>
              <a:buClr>
                <a:schemeClr val="accent1"/>
              </a:buClr>
              <a:buSzPts val="1600"/>
            </a:pPr>
            <a:r>
              <a:rPr lang="es-PE" sz="1600" b="1" i="0" u="none" strike="noStrike" cap="none" dirty="0">
                <a:solidFill>
                  <a:srgbClr val="000000"/>
                </a:solidFill>
                <a:latin typeface="Calibri"/>
                <a:ea typeface="Calibri"/>
                <a:cs typeface="Calibri"/>
                <a:sym typeface="Calibri"/>
              </a:rPr>
              <a:t>ALGUNOS SERVICIOS</a:t>
            </a:r>
            <a:endParaRPr lang="es-PE" sz="1600" b="1" dirty="0">
              <a:solidFill>
                <a:schemeClr val="accent1"/>
              </a:solidFill>
              <a:latin typeface="Calibri"/>
              <a:ea typeface="Calibri"/>
              <a:cs typeface="Calibri"/>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a:ea typeface="Calibri"/>
                <a:cs typeface="Calibri"/>
                <a:sym typeface="Calibri"/>
              </a:rPr>
              <a:t>Autenticación (Firebase Authentication)</a:t>
            </a:r>
            <a:endParaRPr dirty="0">
              <a:solidFill>
                <a:srgbClr val="00B2C2"/>
              </a:solidFill>
            </a:endParaRPr>
          </a:p>
          <a:p>
            <a:pPr marL="312738" marR="0" lvl="1" indent="-1778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Ofrece formas para autenticar usuarios en aplicaciones, como el inicio de sesión con Google, Facebook, Twitter, correo electrónico-contraseña, etc.</a:t>
            </a:r>
            <a:endParaRPr dirty="0"/>
          </a:p>
          <a:p>
            <a:pPr marL="312738" marR="0" lvl="1" indent="-1778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Simplifica la gestión de usuarios y el flujo de inicio de sesión.</a:t>
            </a:r>
            <a:endParaRPr dirty="0"/>
          </a:p>
          <a:p>
            <a:pPr marL="136525" marR="0" lvl="0" indent="-136525" algn="l" rtl="0">
              <a:spcAft>
                <a:spcPts val="0"/>
              </a:spcAft>
              <a:buClr>
                <a:schemeClr val="dk1"/>
              </a:buClr>
              <a:buSzPts val="1600"/>
              <a:buFont typeface="Arial"/>
              <a:buNone/>
            </a:pPr>
            <a:endParaRPr sz="1600" b="1" dirty="0">
              <a:solidFill>
                <a:schemeClr val="dk1"/>
              </a:solidFill>
              <a:latin typeface="Calibri"/>
              <a:ea typeface="Calibri"/>
              <a:cs typeface="Calibri"/>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a:ea typeface="Calibri"/>
                <a:cs typeface="Calibri"/>
                <a:sym typeface="Calibri"/>
              </a:rPr>
              <a:t>Base de Datos en Tiempo Real (Firebase Realtime Database)</a:t>
            </a:r>
            <a:endParaRPr dirty="0">
              <a:solidFill>
                <a:srgbClr val="00B2C2"/>
              </a:solidFill>
            </a:endParaRPr>
          </a:p>
          <a:p>
            <a:pPr marL="312738" marR="0" lvl="1" indent="-1524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Base de datos NoSQL que almacena y sincroniza datos en tiempo real entre clientes.</a:t>
            </a:r>
            <a:endParaRPr dirty="0"/>
          </a:p>
          <a:p>
            <a:pPr marL="312738" marR="0" lvl="1" indent="-1524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Ideal para aplicaciones colaborativas como chats, juegos en tiempo real, etc.</a:t>
            </a:r>
            <a:endParaRPr dirty="0"/>
          </a:p>
          <a:p>
            <a:pPr marL="136525" marR="0" lvl="0" indent="-136525" algn="l" rtl="0">
              <a:spcAft>
                <a:spcPts val="0"/>
              </a:spcAft>
              <a:buClr>
                <a:schemeClr val="dk1"/>
              </a:buClr>
              <a:buSzPts val="1600"/>
              <a:buFont typeface="Arial"/>
              <a:buNone/>
            </a:pPr>
            <a:endParaRPr sz="1600" b="1" dirty="0">
              <a:solidFill>
                <a:schemeClr val="dk1"/>
              </a:solidFill>
              <a:latin typeface="Calibri"/>
              <a:ea typeface="Calibri"/>
              <a:cs typeface="Calibri"/>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a:ea typeface="Calibri"/>
                <a:cs typeface="Calibri"/>
                <a:sym typeface="Calibri"/>
              </a:rPr>
              <a:t>Cloud Firestore</a:t>
            </a:r>
            <a:endParaRPr sz="1600" b="1" dirty="0">
              <a:solidFill>
                <a:srgbClr val="00B2C2"/>
              </a:solidFill>
              <a:latin typeface="Calibri"/>
              <a:ea typeface="Calibri"/>
              <a:cs typeface="Calibri"/>
              <a:sym typeface="Calibri"/>
            </a:endParaRPr>
          </a:p>
          <a:p>
            <a:pPr marL="312738" marR="0" lvl="1" indent="-1270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Una base de datos NoSQL moderna que también ofrece sincronización en tiempo real y escalabilidad automática.</a:t>
            </a:r>
            <a:endParaRPr dirty="0"/>
          </a:p>
          <a:p>
            <a:pPr marL="312738" marR="0" lvl="1" indent="-1270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a:ea typeface="Calibri"/>
                <a:cs typeface="Calibri"/>
                <a:sym typeface="Calibri"/>
              </a:rPr>
              <a:t>Se utiliza para almacenar y sincronizar datos estructurados y no estructurados.</a:t>
            </a:r>
            <a:endParaRPr dirty="0"/>
          </a:p>
        </p:txBody>
      </p:sp>
      <p:sp>
        <p:nvSpPr>
          <p:cNvPr id="2" name="Google Shape;127;p5">
            <a:extLst>
              <a:ext uri="{FF2B5EF4-FFF2-40B4-BE49-F238E27FC236}">
                <a16:creationId xmlns:a16="http://schemas.microsoft.com/office/drawing/2014/main" id="{EBC1C5D4-4687-B226-319F-5733DDC2C55D}"/>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6"/>
          <p:cNvSpPr txBox="1">
            <a:spLocks noGrp="1"/>
          </p:cNvSpPr>
          <p:nvPr>
            <p:ph type="body" idx="1"/>
          </p:nvPr>
        </p:nvSpPr>
        <p:spPr>
          <a:xfrm>
            <a:off x="508358" y="912813"/>
            <a:ext cx="8167330" cy="2539157"/>
          </a:xfrm>
          <a:prstGeom prst="rect">
            <a:avLst/>
          </a:prstGeom>
          <a:noFill/>
          <a:ln>
            <a:noFill/>
          </a:ln>
        </p:spPr>
        <p:txBody>
          <a:bodyPr spcFirstLastPara="1" wrap="square" lIns="0" tIns="0" rIns="0" bIns="0" anchor="t" anchorCtr="0">
            <a:spAutoFit/>
          </a:bodyPr>
          <a:lstStyle/>
          <a:p>
            <a:pPr>
              <a:spcAft>
                <a:spcPts val="600"/>
              </a:spcAft>
              <a:buClr>
                <a:schemeClr val="accent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ALGUNOS SERVICIOS</a:t>
            </a:r>
            <a:endParaRPr lang="es-PE" sz="1600" b="1" dirty="0">
              <a:solidFill>
                <a:schemeClr val="accent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Almacenamiento en la Nube (Firebase Cloud Storage)</a:t>
            </a:r>
            <a:endParaRPr sz="1600" dirty="0">
              <a:solidFill>
                <a:srgbClr val="00B2C2"/>
              </a:solidFill>
              <a:latin typeface="Calibri" panose="020F0502020204030204" pitchFamily="34" charset="0"/>
              <a:cs typeface="Calibri" panose="020F0502020204030204" pitchFamily="34" charset="0"/>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Permite almacenar archivos (como imágenes, videos, y otros contenidos) de manera segura en la nube.</a:t>
            </a:r>
            <a:endParaRPr sz="1600" dirty="0">
              <a:latin typeface="Calibri" panose="020F0502020204030204" pitchFamily="34" charset="0"/>
              <a:cs typeface="Calibri" panose="020F0502020204030204" pitchFamily="34" charset="0"/>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Los archivos pueden ser subidos y descargados directamente desde dispositivos móviles y aplicaciones web.</a:t>
            </a:r>
            <a:endParaRPr sz="1600" dirty="0">
              <a:latin typeface="Calibri" panose="020F0502020204030204" pitchFamily="34" charset="0"/>
              <a:cs typeface="Calibri" panose="020F0502020204030204" pitchFamily="34" charset="0"/>
            </a:endParaRPr>
          </a:p>
          <a:p>
            <a:pPr marL="182563" marR="0" lvl="0" indent="-182563" algn="l" rtl="0">
              <a:spcAft>
                <a:spcPts val="0"/>
              </a:spcAft>
              <a:buClr>
                <a:schemeClr val="dk1"/>
              </a:buClr>
              <a:buSzPts val="1600"/>
              <a:buFont typeface="Arial"/>
              <a:buNone/>
              <a:tabLst>
                <a:tab pos="128588" algn="l"/>
              </a:tabLst>
            </a:pPr>
            <a:endParaRPr sz="1600" b="1"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tabLst>
                <a:tab pos="82550" algn="l"/>
              </a:tabLst>
            </a:pPr>
            <a:r>
              <a:rPr lang="es-PE" sz="1600" b="1" dirty="0">
                <a:solidFill>
                  <a:srgbClr val="00B2C2"/>
                </a:solidFill>
                <a:latin typeface="Calibri" panose="020F0502020204030204" pitchFamily="34" charset="0"/>
                <a:ea typeface="Calibri"/>
                <a:cs typeface="Calibri" panose="020F0502020204030204" pitchFamily="34" charset="0"/>
                <a:sym typeface="Calibri"/>
              </a:rPr>
              <a:t>Hosting de Firebase</a:t>
            </a:r>
            <a:endParaRPr sz="1600" b="1" dirty="0">
              <a:solidFill>
                <a:srgbClr val="00B2C2"/>
              </a:solidFill>
              <a:latin typeface="Calibri" panose="020F0502020204030204" pitchFamily="34" charset="0"/>
              <a:ea typeface="Calibri"/>
              <a:cs typeface="Calibri" panose="020F0502020204030204" pitchFamily="34" charset="0"/>
              <a:sym typeface="Calibri"/>
            </a:endParaRPr>
          </a:p>
          <a:p>
            <a:pPr marL="269875" marR="0" lvl="1" indent="-1524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Ofrece un servicio de hosting rápido y seguro para aplicaciones web estáticas y dinámicas.</a:t>
            </a:r>
            <a:endParaRPr sz="1600" dirty="0">
              <a:latin typeface="Calibri" panose="020F0502020204030204" pitchFamily="34" charset="0"/>
              <a:cs typeface="Calibri" panose="020F0502020204030204" pitchFamily="34" charset="0"/>
            </a:endParaRPr>
          </a:p>
          <a:p>
            <a:pPr marL="269875" marR="0" lvl="1" indent="-152400"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Incluye soporte para HTTPS, así como un CDN global para distribución de contenido.</a:t>
            </a:r>
            <a:endParaRPr sz="1600" dirty="0">
              <a:latin typeface="Calibri" panose="020F0502020204030204" pitchFamily="34" charset="0"/>
              <a:cs typeface="Calibri" panose="020F0502020204030204" pitchFamily="34" charset="0"/>
            </a:endParaRPr>
          </a:p>
        </p:txBody>
      </p:sp>
      <p:sp>
        <p:nvSpPr>
          <p:cNvPr id="2" name="Google Shape;127;p5">
            <a:extLst>
              <a:ext uri="{FF2B5EF4-FFF2-40B4-BE49-F238E27FC236}">
                <a16:creationId xmlns:a16="http://schemas.microsoft.com/office/drawing/2014/main" id="{F1DBA6A0-0C24-1617-3E55-AD51FB9BF9DD}"/>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7"/>
          <p:cNvSpPr txBox="1">
            <a:spLocks noGrp="1"/>
          </p:cNvSpPr>
          <p:nvPr>
            <p:ph type="body" idx="1"/>
          </p:nvPr>
        </p:nvSpPr>
        <p:spPr>
          <a:xfrm>
            <a:off x="508358" y="912813"/>
            <a:ext cx="8167330" cy="3031599"/>
          </a:xfrm>
          <a:prstGeom prst="rect">
            <a:avLst/>
          </a:prstGeom>
          <a:noFill/>
          <a:ln>
            <a:noFill/>
          </a:ln>
        </p:spPr>
        <p:txBody>
          <a:bodyPr spcFirstLastPara="1" wrap="square" lIns="0" tIns="0" rIns="0" bIns="0" anchor="t" anchorCtr="0">
            <a:spAutoFit/>
          </a:bodyPr>
          <a:lstStyle/>
          <a:p>
            <a:pPr>
              <a:spcAft>
                <a:spcPts val="600"/>
              </a:spcAft>
              <a:buClr>
                <a:schemeClr val="accent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ALGUNOS SERVICIOS</a:t>
            </a:r>
            <a:endParaRPr lang="es-PE" sz="1600" b="1" dirty="0">
              <a:solidFill>
                <a:schemeClr val="accent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Cloud Functions para Firebase</a:t>
            </a:r>
            <a:endParaRPr sz="1600" b="1" dirty="0">
              <a:solidFill>
                <a:srgbClr val="00B2C2"/>
              </a:solidFill>
              <a:latin typeface="Calibri" panose="020F0502020204030204" pitchFamily="34" charset="0"/>
              <a:ea typeface="Calibri"/>
              <a:cs typeface="Calibri" panose="020F0502020204030204" pitchFamily="34" charset="0"/>
              <a:sym typeface="Calibri"/>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Permite escribir funciones backend que responden a eventos desencadenados por otros servicios de Firebase o por solicitudes HTTP.</a:t>
            </a:r>
            <a:endParaRPr sz="1600" dirty="0">
              <a:latin typeface="Calibri" panose="020F0502020204030204" pitchFamily="34" charset="0"/>
              <a:cs typeface="Calibri" panose="020F0502020204030204" pitchFamily="34" charset="0"/>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Ayuda a automatizar procesos y a ejecutar lógica en el servidor sin necesidad de gestionar servidores físicos.</a:t>
            </a:r>
            <a:endParaRPr sz="1600" dirty="0">
              <a:latin typeface="Calibri" panose="020F0502020204030204" pitchFamily="34" charset="0"/>
              <a:cs typeface="Calibri" panose="020F0502020204030204" pitchFamily="34" charset="0"/>
            </a:endParaRPr>
          </a:p>
          <a:p>
            <a:pPr marL="342900" marR="0" lvl="0" indent="-241300" algn="l" rtl="0">
              <a:spcAft>
                <a:spcPts val="0"/>
              </a:spcAft>
              <a:buClr>
                <a:schemeClr val="dk1"/>
              </a:buClr>
              <a:buSzPts val="1600"/>
              <a:buFont typeface="Arial"/>
              <a:buNone/>
            </a:pPr>
            <a:endParaRPr sz="1600" b="1"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Firebase Analytics</a:t>
            </a:r>
            <a:endParaRPr sz="1600" b="1" dirty="0">
              <a:solidFill>
                <a:srgbClr val="00B2C2"/>
              </a:solidFill>
              <a:latin typeface="Calibri" panose="020F0502020204030204" pitchFamily="34" charset="0"/>
              <a:ea typeface="Calibri"/>
              <a:cs typeface="Calibri" panose="020F0502020204030204" pitchFamily="34" charset="0"/>
              <a:sym typeface="Calibri"/>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Proporciona herramientas de análisis detalladas para comprender el comportamiento de los usuarios en las aplicaciones.</a:t>
            </a:r>
            <a:endParaRPr sz="1600" dirty="0">
              <a:latin typeface="Calibri" panose="020F0502020204030204" pitchFamily="34" charset="0"/>
              <a:cs typeface="Calibri" panose="020F0502020204030204" pitchFamily="34" charset="0"/>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Integra fácilmente con otros servicios de Firebase para proporcionar una visión holística del uso de la aplicación.</a:t>
            </a:r>
            <a:endParaRPr sz="1600" dirty="0">
              <a:latin typeface="Calibri" panose="020F0502020204030204" pitchFamily="34" charset="0"/>
              <a:cs typeface="Calibri" panose="020F0502020204030204" pitchFamily="34" charset="0"/>
            </a:endParaRPr>
          </a:p>
        </p:txBody>
      </p:sp>
      <p:sp>
        <p:nvSpPr>
          <p:cNvPr id="2" name="Google Shape;127;p5">
            <a:extLst>
              <a:ext uri="{FF2B5EF4-FFF2-40B4-BE49-F238E27FC236}">
                <a16:creationId xmlns:a16="http://schemas.microsoft.com/office/drawing/2014/main" id="{F9268223-BDEA-9066-CD2D-4C4E3DD4040B}"/>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8"/>
          <p:cNvSpPr txBox="1">
            <a:spLocks noGrp="1"/>
          </p:cNvSpPr>
          <p:nvPr>
            <p:ph type="body" idx="1"/>
          </p:nvPr>
        </p:nvSpPr>
        <p:spPr>
          <a:xfrm>
            <a:off x="508358" y="912813"/>
            <a:ext cx="8167330" cy="3031599"/>
          </a:xfrm>
          <a:prstGeom prst="rect">
            <a:avLst/>
          </a:prstGeom>
          <a:noFill/>
          <a:ln>
            <a:noFill/>
          </a:ln>
        </p:spPr>
        <p:txBody>
          <a:bodyPr spcFirstLastPara="1" wrap="square" lIns="0" tIns="0" rIns="0" bIns="0" anchor="t" anchorCtr="0">
            <a:spAutoFit/>
          </a:bodyPr>
          <a:lstStyle/>
          <a:p>
            <a:pPr>
              <a:spcAft>
                <a:spcPts val="600"/>
              </a:spcAft>
              <a:buClr>
                <a:schemeClr val="accent1"/>
              </a:buClr>
              <a:buSzPts val="1600"/>
            </a:pPr>
            <a:r>
              <a:rPr lang="es-PE" sz="1600" b="1" i="0" u="none" strike="noStrike" cap="none" dirty="0">
                <a:solidFill>
                  <a:srgbClr val="000000"/>
                </a:solidFill>
                <a:latin typeface="Calibri" panose="020F0502020204030204" pitchFamily="34" charset="0"/>
                <a:ea typeface="Calibri"/>
                <a:cs typeface="Calibri" panose="020F0502020204030204" pitchFamily="34" charset="0"/>
                <a:sym typeface="Calibri"/>
              </a:rPr>
              <a:t>ALGUNOS SERVICIOS</a:t>
            </a:r>
            <a:endParaRPr lang="es-PE" sz="1600" b="1" dirty="0">
              <a:solidFill>
                <a:schemeClr val="accent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Firebase Cloud Messaging (FCM)</a:t>
            </a:r>
            <a:endParaRPr sz="1600" dirty="0">
              <a:solidFill>
                <a:srgbClr val="00B2C2"/>
              </a:solidFill>
              <a:latin typeface="Calibri" panose="020F0502020204030204" pitchFamily="34" charset="0"/>
              <a:cs typeface="Calibri" panose="020F0502020204030204" pitchFamily="34" charset="0"/>
            </a:endParaRPr>
          </a:p>
          <a:p>
            <a:pPr marL="269875" marR="0" lvl="1" indent="-134938" algn="l" rtl="0">
              <a:spcAft>
                <a:spcPts val="0"/>
              </a:spcAft>
              <a:buClr>
                <a:schemeClr val="dk1"/>
              </a:buClr>
              <a:buSzPts val="1600"/>
              <a:buFont typeface="Arial" panose="020B0604020202020204" pitchFamily="34" charset="0"/>
              <a:buChar char="•"/>
            </a:pPr>
            <a:r>
              <a:rPr lang="es-PE" sz="1600" b="0" i="0" u="none" strike="noStrike" cap="none" dirty="0">
                <a:solidFill>
                  <a:schemeClr val="dk1"/>
                </a:solidFill>
                <a:latin typeface="Calibri" panose="020F0502020204030204" pitchFamily="34" charset="0"/>
                <a:ea typeface="Calibri"/>
                <a:cs typeface="Calibri" panose="020F0502020204030204" pitchFamily="34" charset="0"/>
                <a:sym typeface="Calibri"/>
              </a:rPr>
              <a:t>Servicio que permite enviar notificaciones y mensajes push a dispositivos móviles y aplicaciones web de manera eficiente y confiable.</a:t>
            </a:r>
            <a:endParaRPr sz="1600" dirty="0">
              <a:latin typeface="Calibri" panose="020F0502020204030204" pitchFamily="34" charset="0"/>
              <a:cs typeface="Calibri" panose="020F0502020204030204" pitchFamily="34" charset="0"/>
            </a:endParaRPr>
          </a:p>
          <a:p>
            <a:pPr marL="342900" marR="0" lvl="0" indent="-241300" algn="l" rtl="0">
              <a:spcAft>
                <a:spcPts val="0"/>
              </a:spcAft>
              <a:buClr>
                <a:schemeClr val="dk1"/>
              </a:buClr>
              <a:buSzPts val="1600"/>
              <a:buFont typeface="Arial"/>
              <a:buNone/>
            </a:pPr>
            <a:endParaRPr sz="1600" b="1"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Firebase Remote Config</a:t>
            </a:r>
            <a:endParaRPr sz="1600" b="1" dirty="0">
              <a:solidFill>
                <a:srgbClr val="00B2C2"/>
              </a:solidFill>
              <a:latin typeface="Calibri" panose="020F0502020204030204" pitchFamily="34" charset="0"/>
              <a:ea typeface="Calibri"/>
              <a:cs typeface="Calibri" panose="020F0502020204030204" pitchFamily="34" charset="0"/>
              <a:sym typeface="Calibri"/>
            </a:endParaRPr>
          </a:p>
          <a:p>
            <a:pPr marL="269875" lvl="1" indent="-134938">
              <a:buClr>
                <a:schemeClr val="dk1"/>
              </a:buClr>
              <a:buSzPts val="1600"/>
              <a:buFont typeface="Arial" panose="020B0604020202020204" pitchFamily="34" charset="0"/>
              <a:buChar char="•"/>
            </a:pPr>
            <a:r>
              <a:rPr lang="es-PE" sz="1600" dirty="0">
                <a:solidFill>
                  <a:schemeClr val="dk1"/>
                </a:solidFill>
                <a:latin typeface="Calibri" panose="020F0502020204030204" pitchFamily="34" charset="0"/>
                <a:cs typeface="Calibri" panose="020F0502020204030204" pitchFamily="34" charset="0"/>
                <a:sym typeface="Calibri"/>
              </a:rPr>
              <a:t>Permite modificar la apariencia y el comportamiento de la aplicación en tiempo real sin necesidad de desplegar una nueva versión.</a:t>
            </a:r>
            <a:endParaRPr sz="1600" dirty="0">
              <a:solidFill>
                <a:schemeClr val="dk1"/>
              </a:solidFill>
              <a:latin typeface="Calibri" panose="020F0502020204030204" pitchFamily="34" charset="0"/>
              <a:cs typeface="Calibri" panose="020F0502020204030204" pitchFamily="34" charset="0"/>
            </a:endParaRPr>
          </a:p>
          <a:p>
            <a:pPr marL="342900" marR="0" lvl="0" indent="-241300" algn="l" rtl="0">
              <a:spcAft>
                <a:spcPts val="0"/>
              </a:spcAft>
              <a:buClr>
                <a:schemeClr val="dk1"/>
              </a:buClr>
              <a:buSzPts val="1600"/>
              <a:buFont typeface="Arial"/>
              <a:buNone/>
            </a:pPr>
            <a:endParaRPr sz="1600" b="1" dirty="0">
              <a:solidFill>
                <a:schemeClr val="dk1"/>
              </a:solidFill>
              <a:latin typeface="Calibri" panose="020F0502020204030204" pitchFamily="34" charset="0"/>
              <a:ea typeface="Calibri"/>
              <a:cs typeface="Calibri" panose="020F0502020204030204" pitchFamily="34" charset="0"/>
              <a:sym typeface="Calibri"/>
            </a:endParaRPr>
          </a:p>
          <a:p>
            <a:pPr marL="136525" marR="0" lvl="0" indent="-136525" algn="l" rtl="0">
              <a:spcAft>
                <a:spcPts val="0"/>
              </a:spcAft>
              <a:buClr>
                <a:srgbClr val="00B2C2"/>
              </a:buClr>
              <a:buSzPts val="1600"/>
              <a:buFont typeface="Arial"/>
              <a:buChar char="•"/>
            </a:pPr>
            <a:r>
              <a:rPr lang="es-PE" sz="1600" b="1" dirty="0">
                <a:solidFill>
                  <a:srgbClr val="00B2C2"/>
                </a:solidFill>
                <a:latin typeface="Calibri" panose="020F0502020204030204" pitchFamily="34" charset="0"/>
                <a:ea typeface="Calibri"/>
                <a:cs typeface="Calibri" panose="020F0502020204030204" pitchFamily="34" charset="0"/>
                <a:sym typeface="Calibri"/>
              </a:rPr>
              <a:t>Firebase Performance Monitoring</a:t>
            </a:r>
            <a:endParaRPr sz="1600" b="1" dirty="0">
              <a:solidFill>
                <a:srgbClr val="00B2C2"/>
              </a:solidFill>
              <a:latin typeface="Calibri" panose="020F0502020204030204" pitchFamily="34" charset="0"/>
              <a:ea typeface="Calibri"/>
              <a:cs typeface="Calibri" panose="020F0502020204030204" pitchFamily="34" charset="0"/>
              <a:sym typeface="Calibri"/>
            </a:endParaRPr>
          </a:p>
          <a:p>
            <a:pPr marL="269875" lvl="1" indent="-134938">
              <a:buClr>
                <a:schemeClr val="dk1"/>
              </a:buClr>
              <a:buSzPts val="1600"/>
              <a:buFont typeface="Arial" panose="020B0604020202020204" pitchFamily="34" charset="0"/>
              <a:buChar char="•"/>
            </a:pPr>
            <a:r>
              <a:rPr lang="es-PE" sz="1600" dirty="0">
                <a:solidFill>
                  <a:schemeClr val="dk1"/>
                </a:solidFill>
                <a:latin typeface="Calibri" panose="020F0502020204030204" pitchFamily="34" charset="0"/>
                <a:cs typeface="Calibri" panose="020F0502020204030204" pitchFamily="34" charset="0"/>
                <a:sym typeface="Calibri"/>
              </a:rPr>
              <a:t>Ofrece herramientas para monitorear y mejorar el rendimiento de las aplicaciones, identificando problemas de rendimiento en tiempo real.</a:t>
            </a:r>
            <a:endParaRPr sz="1600" dirty="0">
              <a:solidFill>
                <a:schemeClr val="dk1"/>
              </a:solidFill>
              <a:latin typeface="Calibri" panose="020F0502020204030204" pitchFamily="34" charset="0"/>
              <a:cs typeface="Calibri" panose="020F0502020204030204" pitchFamily="34" charset="0"/>
            </a:endParaRPr>
          </a:p>
        </p:txBody>
      </p:sp>
      <p:sp>
        <p:nvSpPr>
          <p:cNvPr id="2" name="Google Shape;127;p5">
            <a:extLst>
              <a:ext uri="{FF2B5EF4-FFF2-40B4-BE49-F238E27FC236}">
                <a16:creationId xmlns:a16="http://schemas.microsoft.com/office/drawing/2014/main" id="{18BED199-F8EA-42CC-DA8E-D81BC115459D}"/>
              </a:ext>
            </a:extLst>
          </p:cNvPr>
          <p:cNvSpPr/>
          <p:nvPr/>
        </p:nvSpPr>
        <p:spPr>
          <a:xfrm>
            <a:off x="503238" y="376836"/>
            <a:ext cx="4401784" cy="138499"/>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None/>
            </a:pPr>
            <a:r>
              <a:rPr lang="es-PE" sz="1000" b="1" dirty="0">
                <a:solidFill>
                  <a:srgbClr val="7F7F7F"/>
                </a:solidFill>
                <a:latin typeface="Calibri"/>
                <a:ea typeface="Calibri"/>
                <a:cs typeface="Calibri"/>
                <a:sym typeface="Calibri"/>
              </a:rPr>
              <a:t>+ </a:t>
            </a:r>
            <a:r>
              <a:rPr lang="es-PE" sz="1000" dirty="0">
                <a:solidFill>
                  <a:srgbClr val="A5A5A5"/>
                </a:solidFill>
                <a:latin typeface="Calibri"/>
                <a:cs typeface="Calibri"/>
                <a:sym typeface="Calibri"/>
              </a:rPr>
              <a:t>INICIO Y CIERRE DE SESIÓN CON LA CUENTA DE GOOGLE</a:t>
            </a:r>
            <a:endParaRPr dirty="0"/>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2300</Words>
  <Application>Microsoft Macintosh PowerPoint</Application>
  <PresentationFormat>Presentación en pantalla (16:10)</PresentationFormat>
  <Paragraphs>305</Paragraphs>
  <Slides>32</Slides>
  <Notes>29</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32</vt:i4>
      </vt:variant>
    </vt:vector>
  </HeadingPairs>
  <TitlesOfParts>
    <vt:vector size="40" baseType="lpstr">
      <vt:lpstr>Arial</vt:lpstr>
      <vt:lpstr>Calibri</vt:lpstr>
      <vt:lpstr>Consolas</vt:lpstr>
      <vt:lpstr>Graphik Bold</vt:lpstr>
      <vt:lpstr>Graphik Regular</vt:lpstr>
      <vt:lpstr>Graphik-Medium</vt:lpstr>
      <vt:lpstr>Play</vt:lpstr>
      <vt:lpstr>1_Office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Abel Chura Olazábal</dc:creator>
  <cp:lastModifiedBy>Mary Gabriela Romero Martinez </cp:lastModifiedBy>
  <cp:revision>5</cp:revision>
  <dcterms:created xsi:type="dcterms:W3CDTF">2024-04-22T03:45:47Z</dcterms:created>
  <dcterms:modified xsi:type="dcterms:W3CDTF">2024-09-03T15:14:47Z</dcterms:modified>
</cp:coreProperties>
</file>