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9" r:id="rId3"/>
    <p:sldId id="268" r:id="rId4"/>
    <p:sldId id="296" r:id="rId5"/>
    <p:sldId id="297" r:id="rId6"/>
    <p:sldId id="298" r:id="rId7"/>
    <p:sldId id="282" r:id="rId8"/>
    <p:sldId id="299" r:id="rId9"/>
    <p:sldId id="301" r:id="rId10"/>
    <p:sldId id="278" r:id="rId11"/>
    <p:sldId id="302" r:id="rId12"/>
    <p:sldId id="303" r:id="rId13"/>
    <p:sldId id="306" r:id="rId14"/>
    <p:sldId id="304" r:id="rId15"/>
    <p:sldId id="305" r:id="rId16"/>
    <p:sldId id="308" r:id="rId17"/>
    <p:sldId id="307" r:id="rId18"/>
    <p:sldId id="309" r:id="rId19"/>
    <p:sldId id="310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  <p:embeddedFont>
      <p:font typeface="Source Sans Pro" panose="020B0503030403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8F55BA-1D26-4A3C-8808-3F048720A6A3}">
  <a:tblStyle styleId="{CB8F55BA-1D26-4A3C-8808-3F048720A6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F1B525-2FAF-47DF-B33A-905AB876B2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404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135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364cc2e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c364cc2e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866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123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423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364cc2e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c364cc2e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84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23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360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351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3519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106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566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364cc2e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c364cc2e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4095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364cc2e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c364cc2e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880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3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" name="Google Shape;47;p8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 rot="10800000" flipH="1">
            <a:off x="-25" y="1289850"/>
            <a:ext cx="9144000" cy="38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COMPLEMENTARIO – SESION 1</a:t>
            </a:r>
            <a:endParaRPr dirty="0"/>
          </a:p>
        </p:txBody>
      </p:sp>
      <p:grpSp>
        <p:nvGrpSpPr>
          <p:cNvPr id="71" name="Google Shape;71;p13"/>
          <p:cNvGrpSpPr/>
          <p:nvPr/>
        </p:nvGrpSpPr>
        <p:grpSpPr>
          <a:xfrm>
            <a:off x="6991960" y="3047878"/>
            <a:ext cx="1006738" cy="954227"/>
            <a:chOff x="5300400" y="3670175"/>
            <a:chExt cx="421300" cy="399325"/>
          </a:xfrm>
        </p:grpSpPr>
        <p:sp>
          <p:nvSpPr>
            <p:cNvPr id="72" name="Google Shape;72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10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313" name="Google Shape;313;p35"/>
          <p:cNvSpPr txBox="1">
            <a:spLocks noGrp="1"/>
          </p:cNvSpPr>
          <p:nvPr>
            <p:ph type="body" idx="4294967295"/>
          </p:nvPr>
        </p:nvSpPr>
        <p:spPr>
          <a:xfrm>
            <a:off x="3258810" y="729355"/>
            <a:ext cx="2311410" cy="320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s-ES" sz="1400" b="1" dirty="0">
                <a:solidFill>
                  <a:schemeClr val="tx1"/>
                </a:solidFill>
                <a:latin typeface="Montserrat"/>
              </a:rPr>
              <a:t>Tipos de Fecha y Hora</a:t>
            </a:r>
            <a:endParaRPr lang="es-PE" sz="1400" b="1" dirty="0">
              <a:solidFill>
                <a:schemeClr val="tx1"/>
              </a:solidFill>
              <a:latin typeface="Montserrat"/>
            </a:endParaRPr>
          </a:p>
        </p:txBody>
      </p:sp>
      <p:grpSp>
        <p:nvGrpSpPr>
          <p:cNvPr id="314" name="Google Shape;314;p35"/>
          <p:cNvGrpSpPr/>
          <p:nvPr/>
        </p:nvGrpSpPr>
        <p:grpSpPr>
          <a:xfrm>
            <a:off x="708660" y="1036320"/>
            <a:ext cx="7606465" cy="3331786"/>
            <a:chOff x="3483388" y="1241131"/>
            <a:chExt cx="4831726" cy="2830850"/>
          </a:xfrm>
        </p:grpSpPr>
        <p:sp>
          <p:nvSpPr>
            <p:cNvPr id="315" name="Google Shape;315;p35"/>
            <p:cNvSpPr/>
            <p:nvPr/>
          </p:nvSpPr>
          <p:spPr>
            <a:xfrm>
              <a:off x="3878515" y="1241131"/>
              <a:ext cx="4039989" cy="2704207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3483388" y="3997486"/>
              <a:ext cx="4831726" cy="74496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3483388" y="3937889"/>
              <a:ext cx="4830981" cy="59596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5541028" y="3937889"/>
              <a:ext cx="707500" cy="37248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id="{EE2A21F1-CF5D-40FB-8D1E-09B7A14AC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099" y="1257743"/>
            <a:ext cx="5905501" cy="142012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4FA4442-7BF1-4B5C-95E1-709BF7BFB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099" y="2677874"/>
            <a:ext cx="5905501" cy="13778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11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313" name="Google Shape;313;p35"/>
          <p:cNvSpPr txBox="1">
            <a:spLocks noGrp="1"/>
          </p:cNvSpPr>
          <p:nvPr>
            <p:ph type="body" idx="4294967295"/>
          </p:nvPr>
        </p:nvSpPr>
        <p:spPr>
          <a:xfrm>
            <a:off x="3258810" y="729355"/>
            <a:ext cx="2311410" cy="320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s-ES" sz="1400" b="1" dirty="0">
                <a:solidFill>
                  <a:schemeClr val="tx1"/>
                </a:solidFill>
                <a:latin typeface="Montserrat"/>
              </a:rPr>
              <a:t>Tipos de Fecha y Hora</a:t>
            </a:r>
            <a:endParaRPr lang="es-PE" sz="1400" b="1" dirty="0">
              <a:solidFill>
                <a:schemeClr val="tx1"/>
              </a:solidFill>
              <a:latin typeface="Montserrat"/>
            </a:endParaRPr>
          </a:p>
        </p:txBody>
      </p:sp>
      <p:grpSp>
        <p:nvGrpSpPr>
          <p:cNvPr id="314" name="Google Shape;314;p35"/>
          <p:cNvGrpSpPr/>
          <p:nvPr/>
        </p:nvGrpSpPr>
        <p:grpSpPr>
          <a:xfrm>
            <a:off x="708660" y="1036320"/>
            <a:ext cx="7606465" cy="3331786"/>
            <a:chOff x="3483388" y="1241131"/>
            <a:chExt cx="4831726" cy="2830850"/>
          </a:xfrm>
        </p:grpSpPr>
        <p:sp>
          <p:nvSpPr>
            <p:cNvPr id="315" name="Google Shape;315;p35"/>
            <p:cNvSpPr/>
            <p:nvPr/>
          </p:nvSpPr>
          <p:spPr>
            <a:xfrm>
              <a:off x="3878515" y="1241131"/>
              <a:ext cx="4039989" cy="2704207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3483388" y="3997486"/>
              <a:ext cx="4831726" cy="74496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3483388" y="3937889"/>
              <a:ext cx="4830981" cy="59596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5541028" y="3937889"/>
              <a:ext cx="707500" cy="37248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4A4364C3-D8FD-491F-92CF-CB61AAD40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595" y="1169617"/>
            <a:ext cx="5899385" cy="151831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0D57290-8113-432B-8A6C-DFD825DB8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422" y="2687932"/>
            <a:ext cx="5899385" cy="134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44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12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313" name="Google Shape;313;p35"/>
          <p:cNvSpPr txBox="1">
            <a:spLocks noGrp="1"/>
          </p:cNvSpPr>
          <p:nvPr>
            <p:ph type="body" idx="4294967295"/>
          </p:nvPr>
        </p:nvSpPr>
        <p:spPr>
          <a:xfrm>
            <a:off x="3258810" y="729355"/>
            <a:ext cx="2311410" cy="320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s-ES" sz="1400" b="1" dirty="0">
                <a:solidFill>
                  <a:schemeClr val="tx1"/>
                </a:solidFill>
                <a:latin typeface="Montserrat"/>
              </a:rPr>
              <a:t>Tipos de Fecha y Hora</a:t>
            </a:r>
            <a:endParaRPr lang="es-PE" sz="1400" b="1" dirty="0">
              <a:solidFill>
                <a:schemeClr val="tx1"/>
              </a:solidFill>
              <a:latin typeface="Montserrat"/>
            </a:endParaRPr>
          </a:p>
        </p:txBody>
      </p:sp>
      <p:grpSp>
        <p:nvGrpSpPr>
          <p:cNvPr id="314" name="Google Shape;314;p35"/>
          <p:cNvGrpSpPr/>
          <p:nvPr/>
        </p:nvGrpSpPr>
        <p:grpSpPr>
          <a:xfrm>
            <a:off x="708660" y="1036320"/>
            <a:ext cx="7606465" cy="3331786"/>
            <a:chOff x="3483388" y="1241131"/>
            <a:chExt cx="4831726" cy="2830850"/>
          </a:xfrm>
        </p:grpSpPr>
        <p:sp>
          <p:nvSpPr>
            <p:cNvPr id="315" name="Google Shape;315;p35"/>
            <p:cNvSpPr/>
            <p:nvPr/>
          </p:nvSpPr>
          <p:spPr>
            <a:xfrm>
              <a:off x="3878515" y="1241131"/>
              <a:ext cx="4039989" cy="2704207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3483388" y="3997486"/>
              <a:ext cx="4831726" cy="74496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3483388" y="3937889"/>
              <a:ext cx="4830981" cy="59596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5541028" y="3937889"/>
              <a:ext cx="707500" cy="37248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8B0A5AEE-6552-48E8-98C8-0DC6A45FC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770" y="1536731"/>
            <a:ext cx="5017770" cy="221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27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EJEMPLOS – TIPOS DE TEXTO</a:t>
            </a:r>
            <a:endParaRPr sz="2400" dirty="0"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Creación de tablas e inserción de datos</a:t>
            </a:r>
            <a:endParaRPr dirty="0"/>
          </a:p>
        </p:txBody>
      </p:sp>
      <p:sp>
        <p:nvSpPr>
          <p:cNvPr id="349" name="Google Shape;349;p39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4.</a:t>
            </a:r>
            <a:endParaRPr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1351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14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313" name="Google Shape;313;p35"/>
          <p:cNvSpPr txBox="1">
            <a:spLocks noGrp="1"/>
          </p:cNvSpPr>
          <p:nvPr>
            <p:ph type="body" idx="4294967295"/>
          </p:nvPr>
        </p:nvSpPr>
        <p:spPr>
          <a:xfrm>
            <a:off x="3258810" y="729355"/>
            <a:ext cx="2311410" cy="320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 indent="0">
              <a:buNone/>
            </a:pPr>
            <a:r>
              <a:rPr lang="es-PE" sz="1400" b="1" dirty="0"/>
              <a:t>Tipos de Texto</a:t>
            </a:r>
          </a:p>
        </p:txBody>
      </p:sp>
      <p:grpSp>
        <p:nvGrpSpPr>
          <p:cNvPr id="314" name="Google Shape;314;p35"/>
          <p:cNvGrpSpPr/>
          <p:nvPr/>
        </p:nvGrpSpPr>
        <p:grpSpPr>
          <a:xfrm>
            <a:off x="708660" y="1036320"/>
            <a:ext cx="7606465" cy="3331786"/>
            <a:chOff x="3483388" y="1241131"/>
            <a:chExt cx="4831726" cy="2830850"/>
          </a:xfrm>
        </p:grpSpPr>
        <p:sp>
          <p:nvSpPr>
            <p:cNvPr id="315" name="Google Shape;315;p35"/>
            <p:cNvSpPr/>
            <p:nvPr/>
          </p:nvSpPr>
          <p:spPr>
            <a:xfrm>
              <a:off x="3878515" y="1241131"/>
              <a:ext cx="4039989" cy="2704207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3483388" y="3997486"/>
              <a:ext cx="4831726" cy="74496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3483388" y="3937889"/>
              <a:ext cx="4830981" cy="59596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5541028" y="3937889"/>
              <a:ext cx="707500" cy="37248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id="{9FED8392-6D3C-4DE1-A21B-165A73B88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059" y="1194512"/>
            <a:ext cx="5927417" cy="152575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03D6C11-CBD8-4ABD-9CB5-EF28797D9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059" y="2725794"/>
            <a:ext cx="5927417" cy="128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82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15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313" name="Google Shape;313;p35"/>
          <p:cNvSpPr txBox="1">
            <a:spLocks noGrp="1"/>
          </p:cNvSpPr>
          <p:nvPr>
            <p:ph type="body" idx="4294967295"/>
          </p:nvPr>
        </p:nvSpPr>
        <p:spPr>
          <a:xfrm>
            <a:off x="3662670" y="729355"/>
            <a:ext cx="2311410" cy="320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 indent="0">
              <a:buNone/>
            </a:pPr>
            <a:r>
              <a:rPr lang="es-PE" sz="1400" b="1" dirty="0"/>
              <a:t>Tipos de Texto</a:t>
            </a:r>
          </a:p>
        </p:txBody>
      </p:sp>
      <p:grpSp>
        <p:nvGrpSpPr>
          <p:cNvPr id="314" name="Google Shape;314;p35"/>
          <p:cNvGrpSpPr/>
          <p:nvPr/>
        </p:nvGrpSpPr>
        <p:grpSpPr>
          <a:xfrm>
            <a:off x="708660" y="1036320"/>
            <a:ext cx="7606465" cy="3331786"/>
            <a:chOff x="3483388" y="1241131"/>
            <a:chExt cx="4831726" cy="2830850"/>
          </a:xfrm>
        </p:grpSpPr>
        <p:sp>
          <p:nvSpPr>
            <p:cNvPr id="315" name="Google Shape;315;p35"/>
            <p:cNvSpPr/>
            <p:nvPr/>
          </p:nvSpPr>
          <p:spPr>
            <a:xfrm>
              <a:off x="3878515" y="1241131"/>
              <a:ext cx="4039989" cy="2704207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3483388" y="3997486"/>
              <a:ext cx="4831726" cy="74496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3483388" y="3937889"/>
              <a:ext cx="4830981" cy="59596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5541028" y="3937889"/>
              <a:ext cx="707500" cy="37248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id="{BA5AB09A-7F86-45D1-BA5F-23EE73A90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298" y="1846214"/>
            <a:ext cx="5908922" cy="176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6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EJEMPLOS – TIPOS NUMERICOS</a:t>
            </a:r>
            <a:endParaRPr sz="2400" dirty="0"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Creación de tablas e inserción de datos</a:t>
            </a:r>
            <a:endParaRPr dirty="0"/>
          </a:p>
        </p:txBody>
      </p:sp>
      <p:sp>
        <p:nvSpPr>
          <p:cNvPr id="349" name="Google Shape;349;p39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4.</a:t>
            </a:r>
            <a:endParaRPr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98908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17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313" name="Google Shape;313;p35"/>
          <p:cNvSpPr txBox="1">
            <a:spLocks noGrp="1"/>
          </p:cNvSpPr>
          <p:nvPr>
            <p:ph type="body" idx="4294967295"/>
          </p:nvPr>
        </p:nvSpPr>
        <p:spPr>
          <a:xfrm>
            <a:off x="3662670" y="729355"/>
            <a:ext cx="2311410" cy="320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 indent="0">
              <a:buNone/>
            </a:pPr>
            <a:r>
              <a:rPr lang="es-PE" sz="1400" b="1" dirty="0"/>
              <a:t>Tipos de Texto</a:t>
            </a:r>
          </a:p>
        </p:txBody>
      </p:sp>
      <p:grpSp>
        <p:nvGrpSpPr>
          <p:cNvPr id="314" name="Google Shape;314;p35"/>
          <p:cNvGrpSpPr/>
          <p:nvPr/>
        </p:nvGrpSpPr>
        <p:grpSpPr>
          <a:xfrm>
            <a:off x="708660" y="1036320"/>
            <a:ext cx="7606465" cy="3331786"/>
            <a:chOff x="3483388" y="1241131"/>
            <a:chExt cx="4831726" cy="2830850"/>
          </a:xfrm>
        </p:grpSpPr>
        <p:sp>
          <p:nvSpPr>
            <p:cNvPr id="315" name="Google Shape;315;p35"/>
            <p:cNvSpPr/>
            <p:nvPr/>
          </p:nvSpPr>
          <p:spPr>
            <a:xfrm>
              <a:off x="3878515" y="1241131"/>
              <a:ext cx="4039989" cy="2704207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3483388" y="3997486"/>
              <a:ext cx="4831726" cy="74496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3483388" y="3937889"/>
              <a:ext cx="4830981" cy="59596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5541028" y="3937889"/>
              <a:ext cx="707500" cy="37248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3E97CC39-71AD-4EC2-85AA-1DDA85401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662" y="1229815"/>
            <a:ext cx="5914318" cy="143718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C02675D-8DF3-4DA2-8065-42242CBB8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663" y="2667000"/>
            <a:ext cx="5914318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46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18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313" name="Google Shape;313;p35"/>
          <p:cNvSpPr txBox="1">
            <a:spLocks noGrp="1"/>
          </p:cNvSpPr>
          <p:nvPr>
            <p:ph type="body" idx="4294967295"/>
          </p:nvPr>
        </p:nvSpPr>
        <p:spPr>
          <a:xfrm>
            <a:off x="3662670" y="729355"/>
            <a:ext cx="2311410" cy="320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 indent="0">
              <a:buNone/>
            </a:pPr>
            <a:r>
              <a:rPr lang="es-PE" sz="1400" b="1" dirty="0"/>
              <a:t>Tipos de Texto</a:t>
            </a:r>
          </a:p>
        </p:txBody>
      </p:sp>
      <p:grpSp>
        <p:nvGrpSpPr>
          <p:cNvPr id="314" name="Google Shape;314;p35"/>
          <p:cNvGrpSpPr/>
          <p:nvPr/>
        </p:nvGrpSpPr>
        <p:grpSpPr>
          <a:xfrm>
            <a:off x="708660" y="1036320"/>
            <a:ext cx="7606465" cy="3331786"/>
            <a:chOff x="3483388" y="1241131"/>
            <a:chExt cx="4831726" cy="2830850"/>
          </a:xfrm>
        </p:grpSpPr>
        <p:sp>
          <p:nvSpPr>
            <p:cNvPr id="315" name="Google Shape;315;p35"/>
            <p:cNvSpPr/>
            <p:nvPr/>
          </p:nvSpPr>
          <p:spPr>
            <a:xfrm>
              <a:off x="3878515" y="1241131"/>
              <a:ext cx="4039989" cy="2704207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3483388" y="3997486"/>
              <a:ext cx="4831726" cy="74496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3483388" y="3937889"/>
              <a:ext cx="4830981" cy="59596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5541028" y="3937889"/>
              <a:ext cx="707500" cy="37248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" name="Imagen 12">
            <a:extLst>
              <a:ext uri="{FF2B5EF4-FFF2-40B4-BE49-F238E27FC236}">
                <a16:creationId xmlns:a16="http://schemas.microsoft.com/office/drawing/2014/main" id="{CEE4E4F8-22F4-4527-A697-5FA752E2C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773" y="1215496"/>
            <a:ext cx="5931447" cy="143794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02154FE-A254-49B5-AFB1-A1154CA19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799" y="2653445"/>
            <a:ext cx="5931447" cy="135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94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19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313" name="Google Shape;313;p35"/>
          <p:cNvSpPr txBox="1">
            <a:spLocks noGrp="1"/>
          </p:cNvSpPr>
          <p:nvPr>
            <p:ph type="body" idx="4294967295"/>
          </p:nvPr>
        </p:nvSpPr>
        <p:spPr>
          <a:xfrm>
            <a:off x="3662670" y="729355"/>
            <a:ext cx="2311410" cy="320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 indent="0">
              <a:buNone/>
            </a:pPr>
            <a:r>
              <a:rPr lang="es-PE" sz="1400" b="1" dirty="0"/>
              <a:t>Tipos de Texto</a:t>
            </a:r>
          </a:p>
        </p:txBody>
      </p:sp>
      <p:grpSp>
        <p:nvGrpSpPr>
          <p:cNvPr id="314" name="Google Shape;314;p35"/>
          <p:cNvGrpSpPr/>
          <p:nvPr/>
        </p:nvGrpSpPr>
        <p:grpSpPr>
          <a:xfrm>
            <a:off x="708660" y="1036320"/>
            <a:ext cx="7606465" cy="3331786"/>
            <a:chOff x="3483388" y="1241131"/>
            <a:chExt cx="4831726" cy="2830850"/>
          </a:xfrm>
        </p:grpSpPr>
        <p:sp>
          <p:nvSpPr>
            <p:cNvPr id="315" name="Google Shape;315;p35"/>
            <p:cNvSpPr/>
            <p:nvPr/>
          </p:nvSpPr>
          <p:spPr>
            <a:xfrm>
              <a:off x="3878515" y="1241131"/>
              <a:ext cx="4039989" cy="2704207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3483388" y="3997486"/>
              <a:ext cx="4831726" cy="74496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3483388" y="3937889"/>
              <a:ext cx="4830981" cy="59596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5541028" y="3937889"/>
              <a:ext cx="707500" cy="37248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D07DF0CB-D0DD-4AC4-BA83-04D4EEB8D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673" y="1758392"/>
            <a:ext cx="5899308" cy="179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3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TIPO DE DATOS</a:t>
            </a:r>
            <a:endParaRPr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de Datos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990600" y="648725"/>
            <a:ext cx="71509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TIPO DE DATOS</a:t>
            </a: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5" name="Google Shape;181;p25">
            <a:extLst>
              <a:ext uri="{FF2B5EF4-FFF2-40B4-BE49-F238E27FC236}">
                <a16:creationId xmlns:a16="http://schemas.microsoft.com/office/drawing/2014/main" id="{40E46D1A-5769-4D34-B853-97E21558D4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0594411"/>
              </p:ext>
            </p:extLst>
          </p:nvPr>
        </p:nvGraphicFramePr>
        <p:xfrm>
          <a:off x="769620" y="1664073"/>
          <a:ext cx="7650479" cy="1738328"/>
        </p:xfrm>
        <a:graphic>
          <a:graphicData uri="http://schemas.openxmlformats.org/drawingml/2006/table">
            <a:tbl>
              <a:tblPr>
                <a:noFill/>
                <a:tableStyleId>{CB8F55BA-1D26-4A3C-8808-3F048720A6A3}</a:tableStyleId>
              </a:tblPr>
              <a:tblGrid>
                <a:gridCol w="1658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803">
                <a:tc>
                  <a:txBody>
                    <a:bodyPr/>
                    <a:lstStyle/>
                    <a:p>
                      <a:r>
                        <a:rPr lang="es-PE" sz="1200" b="1" dirty="0"/>
                        <a:t>LONGBLOB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Datos binarios de longitud larga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/>
                        <a:t>Máximo de 4,294,967,295 bytes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53">
                <a:tc>
                  <a:txBody>
                    <a:bodyPr/>
                    <a:lstStyle/>
                    <a:p>
                      <a:r>
                        <a:rPr lang="es-PE" sz="1200" b="1" dirty="0"/>
                        <a:t>MEDIUMBLOB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Datos binarios de longitud media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/>
                        <a:t>Máximo de 16,777,215 bytes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s-PE" sz="1200" b="1" dirty="0"/>
                        <a:t>BLOB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Datos binarios de longitud variable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/>
                        <a:t>Máximo de 65,535 bytes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372">
                <a:tc>
                  <a:txBody>
                    <a:bodyPr/>
                    <a:lstStyle/>
                    <a:p>
                      <a:r>
                        <a:rPr lang="es-PE" sz="1200" b="1" dirty="0"/>
                        <a:t>YEAR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/>
                        <a:t>Año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/>
                        <a:t>De 1901 a 2155 (en formato de 4 dígitos)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oogle Shape;181;p25">
            <a:extLst>
              <a:ext uri="{FF2B5EF4-FFF2-40B4-BE49-F238E27FC236}">
                <a16:creationId xmlns:a16="http://schemas.microsoft.com/office/drawing/2014/main" id="{B7DD033B-646C-4E40-9872-79047E1EB4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8176185"/>
              </p:ext>
            </p:extLst>
          </p:nvPr>
        </p:nvGraphicFramePr>
        <p:xfrm>
          <a:off x="769620" y="3431238"/>
          <a:ext cx="7650479" cy="832443"/>
        </p:xfrm>
        <a:graphic>
          <a:graphicData uri="http://schemas.openxmlformats.org/drawingml/2006/table">
            <a:tbl>
              <a:tblPr>
                <a:noFill/>
                <a:tableStyleId>{CB8F55BA-1D26-4A3C-8808-3F048720A6A3}</a:tableStyleId>
              </a:tblPr>
              <a:tblGrid>
                <a:gridCol w="1658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811">
                <a:tc>
                  <a:txBody>
                    <a:bodyPr/>
                    <a:lstStyle/>
                    <a:p>
                      <a:r>
                        <a:rPr lang="es-PE" sz="1200" b="1" dirty="0"/>
                        <a:t>TIME</a:t>
                      </a:r>
                      <a:endParaRPr lang="es-PE" sz="1200" dirty="0"/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/>
                        <a:t>Hora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/>
                        <a:t>De '-838:59:59' a '838:59:59'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632">
                <a:tc>
                  <a:txBody>
                    <a:bodyPr/>
                    <a:lstStyle/>
                    <a:p>
                      <a:r>
                        <a:rPr lang="es-PE" sz="1200" b="1" dirty="0"/>
                        <a:t>TIMESTAMP</a:t>
                      </a:r>
                      <a:endParaRPr lang="es-PE" sz="1200" dirty="0"/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/>
                        <a:t>Marca de tiempo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/>
                        <a:t>De '1970-01-01 00:00:01' UTC a '2038-01-19 03:14:07' UTC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91FEC3B9-EAA2-4EC8-AAD5-DA6CF2D59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528927"/>
              </p:ext>
            </p:extLst>
          </p:nvPr>
        </p:nvGraphicFramePr>
        <p:xfrm>
          <a:off x="723900" y="1320125"/>
          <a:ext cx="7787640" cy="304800"/>
        </p:xfrm>
        <a:graphic>
          <a:graphicData uri="http://schemas.openxmlformats.org/drawingml/2006/table">
            <a:tbl>
              <a:tblPr/>
              <a:tblGrid>
                <a:gridCol w="2595880">
                  <a:extLst>
                    <a:ext uri="{9D8B030D-6E8A-4147-A177-3AD203B41FA5}">
                      <a16:colId xmlns:a16="http://schemas.microsoft.com/office/drawing/2014/main" val="3414595113"/>
                    </a:ext>
                  </a:extLst>
                </a:gridCol>
                <a:gridCol w="2595880">
                  <a:extLst>
                    <a:ext uri="{9D8B030D-6E8A-4147-A177-3AD203B41FA5}">
                      <a16:colId xmlns:a16="http://schemas.microsoft.com/office/drawing/2014/main" val="599623191"/>
                    </a:ext>
                  </a:extLst>
                </a:gridCol>
                <a:gridCol w="2595880">
                  <a:extLst>
                    <a:ext uri="{9D8B030D-6E8A-4147-A177-3AD203B41FA5}">
                      <a16:colId xmlns:a16="http://schemas.microsoft.com/office/drawing/2014/main" val="26918974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PE" b="1" dirty="0"/>
                        <a:t>Tipo de Dato</a:t>
                      </a:r>
                      <a:endParaRPr lang="es-P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b="1" dirty="0"/>
                        <a:t>Descripción</a:t>
                      </a:r>
                      <a:endParaRPr lang="es-P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b="1" dirty="0"/>
                        <a:t>Tamaño/Límite</a:t>
                      </a:r>
                      <a:endParaRPr lang="es-P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82017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990600" y="648725"/>
            <a:ext cx="71509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TIPO DE DATOS</a:t>
            </a: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5" name="Google Shape;181;p25">
            <a:extLst>
              <a:ext uri="{FF2B5EF4-FFF2-40B4-BE49-F238E27FC236}">
                <a16:creationId xmlns:a16="http://schemas.microsoft.com/office/drawing/2014/main" id="{40E46D1A-5769-4D34-B853-97E21558D4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4418783"/>
              </p:ext>
            </p:extLst>
          </p:nvPr>
        </p:nvGraphicFramePr>
        <p:xfrm>
          <a:off x="740810" y="1757227"/>
          <a:ext cx="7650479" cy="1761349"/>
        </p:xfrm>
        <a:graphic>
          <a:graphicData uri="http://schemas.openxmlformats.org/drawingml/2006/table">
            <a:tbl>
              <a:tblPr>
                <a:noFill/>
                <a:tableStyleId>{CB8F55BA-1D26-4A3C-8808-3F048720A6A3}</a:tableStyleId>
              </a:tblPr>
              <a:tblGrid>
                <a:gridCol w="1658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9969">
                <a:tc>
                  <a:txBody>
                    <a:bodyPr/>
                    <a:lstStyle/>
                    <a:p>
                      <a:r>
                        <a:rPr lang="es-PE" sz="1200" b="1" dirty="0"/>
                        <a:t>DATETIME</a:t>
                      </a:r>
                      <a:endParaRPr lang="es-PE" sz="1200" dirty="0"/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/>
                        <a:t>Fecha y hora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De '1000-01-01 00:00:00' a '9999-12-31 23:59:59'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69">
                <a:tc>
                  <a:txBody>
                    <a:bodyPr/>
                    <a:lstStyle/>
                    <a:p>
                      <a:r>
                        <a:rPr lang="es-PE" sz="1200" b="1" dirty="0"/>
                        <a:t>BIGINT</a:t>
                      </a:r>
                      <a:endParaRPr lang="es-PE" sz="1200" dirty="0"/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/>
                        <a:t>Entero grande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Con signo: -2^63 a 2^63-1. Sin signo: 0 a 2^64-1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969">
                <a:tc>
                  <a:txBody>
                    <a:bodyPr/>
                    <a:lstStyle/>
                    <a:p>
                      <a:r>
                        <a:rPr lang="es-PE" sz="1200" b="1" dirty="0"/>
                        <a:t>INT</a:t>
                      </a:r>
                      <a:endParaRPr lang="es-PE" sz="1200" dirty="0"/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Entero con signo o sin signo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Con signo: -2,147,483,648 a 2,147,483,647. Sin signo: 0 a 4,294,967,295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189">
                <a:tc>
                  <a:txBody>
                    <a:bodyPr/>
                    <a:lstStyle/>
                    <a:p>
                      <a:r>
                        <a:rPr lang="es-PE" sz="1200" b="1" dirty="0"/>
                        <a:t>TINYINT</a:t>
                      </a:r>
                      <a:endParaRPr lang="es-PE" sz="1200" dirty="0"/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/>
                        <a:t>Entero pequeño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Con signo: -128 a 127. Sin signo: 0 a 255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oogle Shape;181;p25">
            <a:extLst>
              <a:ext uri="{FF2B5EF4-FFF2-40B4-BE49-F238E27FC236}">
                <a16:creationId xmlns:a16="http://schemas.microsoft.com/office/drawing/2014/main" id="{B7DD033B-646C-4E40-9872-79047E1EB4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852893"/>
              </p:ext>
            </p:extLst>
          </p:nvPr>
        </p:nvGraphicFramePr>
        <p:xfrm>
          <a:off x="740810" y="3518576"/>
          <a:ext cx="7650479" cy="894352"/>
        </p:xfrm>
        <a:graphic>
          <a:graphicData uri="http://schemas.openxmlformats.org/drawingml/2006/table">
            <a:tbl>
              <a:tblPr>
                <a:noFill/>
                <a:tableStyleId>{CB8F55BA-1D26-4A3C-8808-3F048720A6A3}</a:tableStyleId>
              </a:tblPr>
              <a:tblGrid>
                <a:gridCol w="1658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811">
                <a:tc>
                  <a:txBody>
                    <a:bodyPr/>
                    <a:lstStyle/>
                    <a:p>
                      <a:r>
                        <a:rPr lang="es-PE" sz="1100" b="1" dirty="0"/>
                        <a:t>SMALLINT</a:t>
                      </a:r>
                      <a:endParaRPr lang="es-PE" sz="1100" dirty="0"/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/>
                        <a:t>Entero pequeño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Con signo: -32,768 a 32,767. Sin signo: 0 a 65,535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632">
                <a:tc>
                  <a:txBody>
                    <a:bodyPr/>
                    <a:lstStyle/>
                    <a:p>
                      <a:r>
                        <a:rPr lang="es-PE" sz="1100" b="1" dirty="0"/>
                        <a:t>MEDIUMINT</a:t>
                      </a:r>
                      <a:endParaRPr lang="es-PE" sz="1100" dirty="0"/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100"/>
                        <a:t>Entero medio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dirty="0"/>
                        <a:t>Con signo: -8,388,608 a 8,388,607. Sin signo: 0 a 16,777,215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91FEC3B9-EAA2-4EC8-AAD5-DA6CF2D59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129603"/>
              </p:ext>
            </p:extLst>
          </p:nvPr>
        </p:nvGraphicFramePr>
        <p:xfrm>
          <a:off x="740810" y="1386276"/>
          <a:ext cx="7787640" cy="304800"/>
        </p:xfrm>
        <a:graphic>
          <a:graphicData uri="http://schemas.openxmlformats.org/drawingml/2006/table">
            <a:tbl>
              <a:tblPr/>
              <a:tblGrid>
                <a:gridCol w="2595880">
                  <a:extLst>
                    <a:ext uri="{9D8B030D-6E8A-4147-A177-3AD203B41FA5}">
                      <a16:colId xmlns:a16="http://schemas.microsoft.com/office/drawing/2014/main" val="3414595113"/>
                    </a:ext>
                  </a:extLst>
                </a:gridCol>
                <a:gridCol w="2595880">
                  <a:extLst>
                    <a:ext uri="{9D8B030D-6E8A-4147-A177-3AD203B41FA5}">
                      <a16:colId xmlns:a16="http://schemas.microsoft.com/office/drawing/2014/main" val="599623191"/>
                    </a:ext>
                  </a:extLst>
                </a:gridCol>
                <a:gridCol w="2595880">
                  <a:extLst>
                    <a:ext uri="{9D8B030D-6E8A-4147-A177-3AD203B41FA5}">
                      <a16:colId xmlns:a16="http://schemas.microsoft.com/office/drawing/2014/main" val="26918974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PE" b="1" dirty="0"/>
                        <a:t>Tipo de Dato</a:t>
                      </a:r>
                      <a:endParaRPr lang="es-P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b="1" dirty="0"/>
                        <a:t>Descripción</a:t>
                      </a:r>
                      <a:endParaRPr lang="es-P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b="1" dirty="0"/>
                        <a:t>Tamaño/Límite</a:t>
                      </a:r>
                      <a:endParaRPr lang="es-P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820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91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990600" y="648725"/>
            <a:ext cx="71509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TIPO DE DATOS</a:t>
            </a: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5" name="Google Shape;181;p25">
            <a:extLst>
              <a:ext uri="{FF2B5EF4-FFF2-40B4-BE49-F238E27FC236}">
                <a16:creationId xmlns:a16="http://schemas.microsoft.com/office/drawing/2014/main" id="{40E46D1A-5769-4D34-B853-97E21558D4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9176410"/>
              </p:ext>
            </p:extLst>
          </p:nvPr>
        </p:nvGraphicFramePr>
        <p:xfrm>
          <a:off x="740808" y="1823378"/>
          <a:ext cx="7650479" cy="1734598"/>
        </p:xfrm>
        <a:graphic>
          <a:graphicData uri="http://schemas.openxmlformats.org/drawingml/2006/table">
            <a:tbl>
              <a:tblPr>
                <a:noFill/>
                <a:tableStyleId>{CB8F55BA-1D26-4A3C-8808-3F048720A6A3}</a:tableStyleId>
              </a:tblPr>
              <a:tblGrid>
                <a:gridCol w="1658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9969">
                <a:tc>
                  <a:txBody>
                    <a:bodyPr/>
                    <a:lstStyle/>
                    <a:p>
                      <a:r>
                        <a:rPr lang="es-PE" sz="1100" b="1" dirty="0"/>
                        <a:t>DECIMAL(M, D)</a:t>
                      </a:r>
                      <a:endParaRPr lang="es-PE" sz="1100" dirty="0"/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/>
                        <a:t>Número decimal con precisión fija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Máximo de 65 dígitos en total (M) y D dígitos después del punto decimal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69">
                <a:tc>
                  <a:txBody>
                    <a:bodyPr/>
                    <a:lstStyle/>
                    <a:p>
                      <a:r>
                        <a:rPr lang="es-PE" sz="1100" b="1" dirty="0"/>
                        <a:t>DOUBLE</a:t>
                      </a:r>
                      <a:endParaRPr lang="es-PE" sz="1100" dirty="0"/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Número de punto flotante doble precisión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De -1.7976931348623157E+308 a 1.7976931348623157E+308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969">
                <a:tc>
                  <a:txBody>
                    <a:bodyPr/>
                    <a:lstStyle/>
                    <a:p>
                      <a:r>
                        <a:rPr lang="es-PE" sz="1100" b="1" dirty="0"/>
                        <a:t>FLOAT</a:t>
                      </a:r>
                      <a:endParaRPr lang="es-PE" sz="1100" dirty="0"/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/>
                        <a:t>Número de punto flotante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De -3.402823466E+38 a 3.402823466E+38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189">
                <a:tc>
                  <a:txBody>
                    <a:bodyPr/>
                    <a:lstStyle/>
                    <a:p>
                      <a:r>
                        <a:rPr lang="es-PE" sz="1100" b="1" dirty="0"/>
                        <a:t>VARCHAR(N)</a:t>
                      </a:r>
                      <a:endParaRPr lang="es-PE" sz="1100" dirty="0"/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/>
                        <a:t>Cadena de longitud variable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Máximo de 65,535 bytes (depende de la codificación de caracteres)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oogle Shape;181;p25">
            <a:extLst>
              <a:ext uri="{FF2B5EF4-FFF2-40B4-BE49-F238E27FC236}">
                <a16:creationId xmlns:a16="http://schemas.microsoft.com/office/drawing/2014/main" id="{B7DD033B-646C-4E40-9872-79047E1EB4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210018"/>
              </p:ext>
            </p:extLst>
          </p:nvPr>
        </p:nvGraphicFramePr>
        <p:xfrm>
          <a:off x="740809" y="3557976"/>
          <a:ext cx="7650479" cy="832443"/>
        </p:xfrm>
        <a:graphic>
          <a:graphicData uri="http://schemas.openxmlformats.org/drawingml/2006/table">
            <a:tbl>
              <a:tblPr>
                <a:noFill/>
                <a:tableStyleId>{CB8F55BA-1D26-4A3C-8808-3F048720A6A3}</a:tableStyleId>
              </a:tblPr>
              <a:tblGrid>
                <a:gridCol w="1658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811">
                <a:tc>
                  <a:txBody>
                    <a:bodyPr/>
                    <a:lstStyle/>
                    <a:p>
                      <a:r>
                        <a:rPr lang="es-PE" sz="1100" b="1" dirty="0"/>
                        <a:t>TEXT</a:t>
                      </a:r>
                      <a:endParaRPr lang="es-PE" sz="1100" dirty="0"/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/>
                        <a:t>Cadena de texto de longitud variable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/>
                        <a:t>Máximo de 65,535 caracteres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632">
                <a:tc>
                  <a:txBody>
                    <a:bodyPr/>
                    <a:lstStyle/>
                    <a:p>
                      <a:r>
                        <a:rPr lang="es-PE" sz="1100" b="1" dirty="0"/>
                        <a:t>CHAR(N)</a:t>
                      </a:r>
                      <a:endParaRPr lang="es-PE" sz="1100" dirty="0"/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/>
                        <a:t>Cadena de longitud fija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/>
                        <a:t>N caracteres, máximo de 255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91FEC3B9-EAA2-4EC8-AAD5-DA6CF2D59B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0810" y="1386276"/>
          <a:ext cx="7787640" cy="304800"/>
        </p:xfrm>
        <a:graphic>
          <a:graphicData uri="http://schemas.openxmlformats.org/drawingml/2006/table">
            <a:tbl>
              <a:tblPr/>
              <a:tblGrid>
                <a:gridCol w="2595880">
                  <a:extLst>
                    <a:ext uri="{9D8B030D-6E8A-4147-A177-3AD203B41FA5}">
                      <a16:colId xmlns:a16="http://schemas.microsoft.com/office/drawing/2014/main" val="3414595113"/>
                    </a:ext>
                  </a:extLst>
                </a:gridCol>
                <a:gridCol w="2595880">
                  <a:extLst>
                    <a:ext uri="{9D8B030D-6E8A-4147-A177-3AD203B41FA5}">
                      <a16:colId xmlns:a16="http://schemas.microsoft.com/office/drawing/2014/main" val="599623191"/>
                    </a:ext>
                  </a:extLst>
                </a:gridCol>
                <a:gridCol w="2595880">
                  <a:extLst>
                    <a:ext uri="{9D8B030D-6E8A-4147-A177-3AD203B41FA5}">
                      <a16:colId xmlns:a16="http://schemas.microsoft.com/office/drawing/2014/main" val="26918974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PE" b="1" dirty="0"/>
                        <a:t>Tipo de Dato</a:t>
                      </a:r>
                      <a:endParaRPr lang="es-P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b="1" dirty="0"/>
                        <a:t>Descripción</a:t>
                      </a:r>
                      <a:endParaRPr lang="es-P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b="1" dirty="0"/>
                        <a:t>Tamaño/Límite</a:t>
                      </a:r>
                      <a:endParaRPr lang="es-P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820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99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990600" y="648725"/>
            <a:ext cx="71509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TIPO DE DATOS</a:t>
            </a: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5" name="Google Shape;181;p25">
            <a:extLst>
              <a:ext uri="{FF2B5EF4-FFF2-40B4-BE49-F238E27FC236}">
                <a16:creationId xmlns:a16="http://schemas.microsoft.com/office/drawing/2014/main" id="{40E46D1A-5769-4D34-B853-97E21558D4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3173259"/>
              </p:ext>
            </p:extLst>
          </p:nvPr>
        </p:nvGraphicFramePr>
        <p:xfrm>
          <a:off x="740810" y="1757227"/>
          <a:ext cx="7650479" cy="1199907"/>
        </p:xfrm>
        <a:graphic>
          <a:graphicData uri="http://schemas.openxmlformats.org/drawingml/2006/table">
            <a:tbl>
              <a:tblPr>
                <a:noFill/>
                <a:tableStyleId>{CB8F55BA-1D26-4A3C-8808-3F048720A6A3}</a:tableStyleId>
              </a:tblPr>
              <a:tblGrid>
                <a:gridCol w="1658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9969">
                <a:tc>
                  <a:txBody>
                    <a:bodyPr/>
                    <a:lstStyle/>
                    <a:p>
                      <a:r>
                        <a:rPr lang="es-PE" sz="1200" b="1" dirty="0"/>
                        <a:t>MEDIUMTEXT</a:t>
                      </a:r>
                      <a:endParaRPr lang="es-PE" sz="1200" dirty="0"/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Cadena de texto de longitud media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Máximo de 16,777,215 caracteres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69">
                <a:tc>
                  <a:txBody>
                    <a:bodyPr/>
                    <a:lstStyle/>
                    <a:p>
                      <a:r>
                        <a:rPr lang="es-PE" sz="1200" b="1" dirty="0"/>
                        <a:t>LONGTEXT</a:t>
                      </a:r>
                      <a:endParaRPr lang="es-PE" sz="1200" dirty="0"/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Cadena de texto de longitud larga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Máximo de 4,294,967,295 caracteres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969">
                <a:tc>
                  <a:txBody>
                    <a:bodyPr/>
                    <a:lstStyle/>
                    <a:p>
                      <a:r>
                        <a:rPr lang="es-PE" sz="1200" b="1" dirty="0"/>
                        <a:t>DATE</a:t>
                      </a:r>
                      <a:endParaRPr lang="es-PE" sz="1200" dirty="0"/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Fecha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De '1000-01-01' a '9999-12-31'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91FEC3B9-EAA2-4EC8-AAD5-DA6CF2D59B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0810" y="1386276"/>
          <a:ext cx="7787640" cy="304800"/>
        </p:xfrm>
        <a:graphic>
          <a:graphicData uri="http://schemas.openxmlformats.org/drawingml/2006/table">
            <a:tbl>
              <a:tblPr/>
              <a:tblGrid>
                <a:gridCol w="2595880">
                  <a:extLst>
                    <a:ext uri="{9D8B030D-6E8A-4147-A177-3AD203B41FA5}">
                      <a16:colId xmlns:a16="http://schemas.microsoft.com/office/drawing/2014/main" val="3414595113"/>
                    </a:ext>
                  </a:extLst>
                </a:gridCol>
                <a:gridCol w="2595880">
                  <a:extLst>
                    <a:ext uri="{9D8B030D-6E8A-4147-A177-3AD203B41FA5}">
                      <a16:colId xmlns:a16="http://schemas.microsoft.com/office/drawing/2014/main" val="599623191"/>
                    </a:ext>
                  </a:extLst>
                </a:gridCol>
                <a:gridCol w="2595880">
                  <a:extLst>
                    <a:ext uri="{9D8B030D-6E8A-4147-A177-3AD203B41FA5}">
                      <a16:colId xmlns:a16="http://schemas.microsoft.com/office/drawing/2014/main" val="26918974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PE" b="1" dirty="0"/>
                        <a:t>Tipo de Dato</a:t>
                      </a:r>
                      <a:endParaRPr lang="es-P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b="1" dirty="0"/>
                        <a:t>Descripción</a:t>
                      </a:r>
                      <a:endParaRPr lang="es-P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b="1" dirty="0"/>
                        <a:t>Tamaño/Límite</a:t>
                      </a:r>
                      <a:endParaRPr lang="es-P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820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287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</a:t>
            </a:r>
            <a:r>
              <a:rPr lang="es-PE" dirty="0"/>
              <a:t>IPO DE INDICE</a:t>
            </a:r>
            <a:endParaRPr dirty="0"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</a:t>
            </a:r>
            <a:r>
              <a:rPr lang="es-PE" dirty="0"/>
              <a:t>ase de Datos</a:t>
            </a:r>
            <a:endParaRPr dirty="0"/>
          </a:p>
        </p:txBody>
      </p:sp>
      <p:sp>
        <p:nvSpPr>
          <p:cNvPr id="349" name="Google Shape;349;p39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</a:t>
            </a:r>
            <a:endParaRPr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990600" y="648725"/>
            <a:ext cx="71509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TIPO DE DATOS</a:t>
            </a: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5" name="Google Shape;181;p25">
            <a:extLst>
              <a:ext uri="{FF2B5EF4-FFF2-40B4-BE49-F238E27FC236}">
                <a16:creationId xmlns:a16="http://schemas.microsoft.com/office/drawing/2014/main" id="{40E46D1A-5769-4D34-B853-97E21558D4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0433313"/>
              </p:ext>
            </p:extLst>
          </p:nvPr>
        </p:nvGraphicFramePr>
        <p:xfrm>
          <a:off x="740810" y="1754234"/>
          <a:ext cx="7650480" cy="2042160"/>
        </p:xfrm>
        <a:graphic>
          <a:graphicData uri="http://schemas.openxmlformats.org/drawingml/2006/table">
            <a:tbl>
              <a:tblPr>
                <a:noFill/>
                <a:tableStyleId>{CB8F55BA-1D26-4A3C-8808-3F048720A6A3}</a:tableStyleId>
              </a:tblPr>
              <a:tblGrid>
                <a:gridCol w="1568050">
                  <a:extLst>
                    <a:ext uri="{9D8B030D-6E8A-4147-A177-3AD203B41FA5}">
                      <a16:colId xmlns:a16="http://schemas.microsoft.com/office/drawing/2014/main" val="81413974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6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1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9969">
                <a:tc>
                  <a:txBody>
                    <a:bodyPr/>
                    <a:lstStyle/>
                    <a:p>
                      <a:r>
                        <a:rPr lang="es-PE" sz="1100" dirty="0"/>
                        <a:t>PRIMARY KEY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/>
                        <a:t>Sí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/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Identificar de forma única cada fila en una tabla.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69">
                <a:tc>
                  <a:txBody>
                    <a:bodyPr/>
                    <a:lstStyle/>
                    <a:p>
                      <a:r>
                        <a:rPr lang="es-PE" sz="1100" dirty="0"/>
                        <a:t>UNIQUE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/>
                        <a:t>Sí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/>
                        <a:t>Sí (un valor NULL)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Garantizar que no haya valores duplicados en una columna o grupo de columnas.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969">
                <a:tc>
                  <a:txBody>
                    <a:bodyPr/>
                    <a:lstStyle/>
                    <a:p>
                      <a:r>
                        <a:rPr lang="es-PE" sz="1100" dirty="0"/>
                        <a:t>SPATIAL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100"/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/>
                        <a:t>Sí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Optimizar consultas espaciales en columnas de tipo GEOMETRY.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189">
                <a:tc>
                  <a:txBody>
                    <a:bodyPr/>
                    <a:lstStyle/>
                    <a:p>
                      <a:r>
                        <a:rPr lang="es-PE" sz="1100" dirty="0"/>
                        <a:t>FULLTEXT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100"/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/>
                        <a:t>Sí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Optimizar búsquedas de texto en columnas de tipo CHAR, VARCHAR, o TEXT.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oogle Shape;181;p25">
            <a:extLst>
              <a:ext uri="{FF2B5EF4-FFF2-40B4-BE49-F238E27FC236}">
                <a16:creationId xmlns:a16="http://schemas.microsoft.com/office/drawing/2014/main" id="{B7DD033B-646C-4E40-9872-79047E1EB4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216196"/>
              </p:ext>
            </p:extLst>
          </p:nvPr>
        </p:nvGraphicFramePr>
        <p:xfrm>
          <a:off x="740810" y="3796394"/>
          <a:ext cx="7650480" cy="426720"/>
        </p:xfrm>
        <a:graphic>
          <a:graphicData uri="http://schemas.openxmlformats.org/drawingml/2006/table">
            <a:tbl>
              <a:tblPr>
                <a:noFill/>
                <a:tableStyleId>{CB8F55BA-1D26-4A3C-8808-3F048720A6A3}</a:tableStyleId>
              </a:tblPr>
              <a:tblGrid>
                <a:gridCol w="1583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4270865"/>
                    </a:ext>
                  </a:extLst>
                </a:gridCol>
                <a:gridCol w="2096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1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811">
                <a:tc>
                  <a:txBody>
                    <a:bodyPr/>
                    <a:lstStyle/>
                    <a:p>
                      <a:r>
                        <a:rPr lang="es-PE" sz="1100" dirty="0"/>
                        <a:t>INDEX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/>
                        <a:t>No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100" dirty="0"/>
                        <a:t>Sí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Mejorar la velocidad de las consultas de búsqueda.</a:t>
                      </a: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91FEC3B9-EAA2-4EC8-AAD5-DA6CF2D59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91747"/>
              </p:ext>
            </p:extLst>
          </p:nvPr>
        </p:nvGraphicFramePr>
        <p:xfrm>
          <a:off x="672230" y="1381085"/>
          <a:ext cx="7787640" cy="304800"/>
        </p:xfrm>
        <a:graphic>
          <a:graphicData uri="http://schemas.openxmlformats.org/drawingml/2006/table">
            <a:tbl>
              <a:tblPr/>
              <a:tblGrid>
                <a:gridCol w="1491850">
                  <a:extLst>
                    <a:ext uri="{9D8B030D-6E8A-4147-A177-3AD203B41FA5}">
                      <a16:colId xmlns:a16="http://schemas.microsoft.com/office/drawing/2014/main" val="15319524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414595113"/>
                    </a:ext>
                  </a:extLst>
                </a:gridCol>
                <a:gridCol w="1821180">
                  <a:extLst>
                    <a:ext uri="{9D8B030D-6E8A-4147-A177-3AD203B41FA5}">
                      <a16:colId xmlns:a16="http://schemas.microsoft.com/office/drawing/2014/main" val="599623191"/>
                    </a:ext>
                  </a:extLst>
                </a:gridCol>
                <a:gridCol w="2645810">
                  <a:extLst>
                    <a:ext uri="{9D8B030D-6E8A-4147-A177-3AD203B41FA5}">
                      <a16:colId xmlns:a16="http://schemas.microsoft.com/office/drawing/2014/main" val="26918974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PE" b="1" dirty="0"/>
                        <a:t>Tipo de Índice</a:t>
                      </a:r>
                      <a:endParaRPr lang="es-P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b="1" dirty="0"/>
                        <a:t>Garantiza Unicidad</a:t>
                      </a:r>
                      <a:endParaRPr lang="es-P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b="1" dirty="0"/>
                        <a:t>Permite NULL</a:t>
                      </a:r>
                      <a:endParaRPr lang="es-P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b="1" dirty="0"/>
                        <a:t>Uso Principal</a:t>
                      </a:r>
                      <a:endParaRPr lang="es-P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820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72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EJEMPLOS – TIPOS DE FECHA Y HORA</a:t>
            </a:r>
            <a:endParaRPr sz="2400" dirty="0"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Creación de tablas e inserción de datos</a:t>
            </a:r>
            <a:endParaRPr dirty="0"/>
          </a:p>
        </p:txBody>
      </p:sp>
      <p:sp>
        <p:nvSpPr>
          <p:cNvPr id="349" name="Google Shape;349;p39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  <a:endParaRPr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8696409"/>
      </p:ext>
    </p:extLst>
  </p:cSld>
  <p:clrMapOvr>
    <a:masterClrMapping/>
  </p:clrMapOvr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25516C"/>
      </a:dk1>
      <a:lt1>
        <a:srgbClr val="FFFFFF"/>
      </a:lt1>
      <a:dk2>
        <a:srgbClr val="666666"/>
      </a:dk2>
      <a:lt2>
        <a:srgbClr val="E2E7E9"/>
      </a:lt2>
      <a:accent1>
        <a:srgbClr val="00BEF2"/>
      </a:accent1>
      <a:accent2>
        <a:srgbClr val="2D82B0"/>
      </a:accent2>
      <a:accent3>
        <a:srgbClr val="25516C"/>
      </a:accent3>
      <a:accent4>
        <a:srgbClr val="67D6E9"/>
      </a:accent4>
      <a:accent5>
        <a:srgbClr val="41A2B3"/>
      </a:accent5>
      <a:accent6>
        <a:srgbClr val="0C8196"/>
      </a:accent6>
      <a:hlink>
        <a:srgbClr val="2D82B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4226</TotalTime>
  <Words>538</Words>
  <Application>Microsoft Office PowerPoint</Application>
  <PresentationFormat>Presentación en pantalla (16:9)</PresentationFormat>
  <Paragraphs>142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Montserrat</vt:lpstr>
      <vt:lpstr>Source Sans Pro</vt:lpstr>
      <vt:lpstr>Gremio template</vt:lpstr>
      <vt:lpstr>COMPLEMENTARIO – SESION 1</vt:lpstr>
      <vt:lpstr>TIPO DE DATOS</vt:lpstr>
      <vt:lpstr>TIPO DE DATOS</vt:lpstr>
      <vt:lpstr>TIPO DE DATOS</vt:lpstr>
      <vt:lpstr>TIPO DE DATOS</vt:lpstr>
      <vt:lpstr>TIPO DE DATOS</vt:lpstr>
      <vt:lpstr>TIPO DE INDICE</vt:lpstr>
      <vt:lpstr>TIPO DE DATOS</vt:lpstr>
      <vt:lpstr>EJEMPLOS – TIPOS DE FECHA Y HORA</vt:lpstr>
      <vt:lpstr>Presentación de PowerPoint</vt:lpstr>
      <vt:lpstr>Presentación de PowerPoint</vt:lpstr>
      <vt:lpstr>Presentación de PowerPoint</vt:lpstr>
      <vt:lpstr>EJEMPLOS – TIPOS DE TEXTO</vt:lpstr>
      <vt:lpstr>Presentación de PowerPoint</vt:lpstr>
      <vt:lpstr>Presentación de PowerPoint</vt:lpstr>
      <vt:lpstr>EJEMPLOS – TIPOS NUMERICOS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COMPLEMENTARIO – SESION 1</dc:title>
  <dc:creator>Josue Caleb Fiestas Kengua</dc:creator>
  <cp:lastModifiedBy>Josue Caleb Fiestas Kengua</cp:lastModifiedBy>
  <cp:revision>9</cp:revision>
  <dcterms:modified xsi:type="dcterms:W3CDTF">2025-04-07T14:25:59Z</dcterms:modified>
</cp:coreProperties>
</file>