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320" r:id="rId3"/>
    <p:sldId id="302" r:id="rId4"/>
    <p:sldId id="268" r:id="rId5"/>
    <p:sldId id="318" r:id="rId6"/>
    <p:sldId id="311" r:id="rId7"/>
    <p:sldId id="31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Montserrat" panose="020B0604020202020204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8F55BA-1D26-4A3C-8808-3F048720A6A3}">
  <a:tblStyle styleId="{CB8F55BA-1D26-4A3C-8808-3F048720A6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F1B525-2FAF-47DF-B33A-905AB876B22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3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404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30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359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78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" name="Google Shape;47;p8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 rot="10800000" flipH="1">
            <a:off x="-25" y="1289850"/>
            <a:ext cx="9144000" cy="38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2" descr="marc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Source Sans Pro"/>
              <a:buChar char="»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●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Char char="■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COMPLEMENTARIO – SESION 1</a:t>
            </a:r>
            <a:endParaRPr dirty="0"/>
          </a:p>
        </p:txBody>
      </p:sp>
      <p:grpSp>
        <p:nvGrpSpPr>
          <p:cNvPr id="71" name="Google Shape;71;p13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Google Shape;72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/>
              <a:t>PHP</a:t>
            </a:r>
            <a:endParaRPr dirty="0"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1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Conexion a la BD</a:t>
            </a:r>
            <a:r>
              <a:rPr lang="es-PE" dirty="0"/>
              <a:t>.</a:t>
            </a:r>
            <a:endParaRPr dirty="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4294967295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101" name="Google Shape;101;p16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4927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3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body" idx="4294967295"/>
          </p:nvPr>
        </p:nvSpPr>
        <p:spPr>
          <a:xfrm>
            <a:off x="3258810" y="729355"/>
            <a:ext cx="2311410" cy="320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s-ES" sz="1400" b="1" dirty="0">
                <a:solidFill>
                  <a:schemeClr val="tx1"/>
                </a:solidFill>
                <a:latin typeface="Montserrat"/>
              </a:rPr>
              <a:t>PHP - </a:t>
            </a:r>
            <a:r>
              <a:rPr lang="es-ES" sz="1400" b="1" dirty="0" err="1">
                <a:solidFill>
                  <a:schemeClr val="tx1"/>
                </a:solidFill>
                <a:latin typeface="Montserrat"/>
              </a:rPr>
              <a:t>Conexion</a:t>
            </a:r>
            <a:endParaRPr lang="es-PE" sz="1400" b="1" dirty="0">
              <a:solidFill>
                <a:schemeClr val="tx1"/>
              </a:solidFill>
              <a:latin typeface="Montserrat"/>
            </a:endParaRPr>
          </a:p>
        </p:txBody>
      </p:sp>
      <p:grpSp>
        <p:nvGrpSpPr>
          <p:cNvPr id="314" name="Google Shape;314;p35"/>
          <p:cNvGrpSpPr/>
          <p:nvPr/>
        </p:nvGrpSpPr>
        <p:grpSpPr>
          <a:xfrm>
            <a:off x="708660" y="1036320"/>
            <a:ext cx="7606465" cy="3331786"/>
            <a:chOff x="3483388" y="1241131"/>
            <a:chExt cx="4831726" cy="2830850"/>
          </a:xfrm>
        </p:grpSpPr>
        <p:sp>
          <p:nvSpPr>
            <p:cNvPr id="315" name="Google Shape;315;p35"/>
            <p:cNvSpPr/>
            <p:nvPr/>
          </p:nvSpPr>
          <p:spPr>
            <a:xfrm>
              <a:off x="3878515" y="1241131"/>
              <a:ext cx="4039989" cy="2704207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3483388" y="3997486"/>
              <a:ext cx="4831726" cy="74496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3483388" y="3937889"/>
              <a:ext cx="4830981" cy="59596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5541028" y="3937889"/>
              <a:ext cx="707500" cy="37248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1E4A3AF-8B21-46A8-AEB8-092BDFD7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707" y="1238941"/>
            <a:ext cx="5878285" cy="27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PHP - </a:t>
            </a:r>
            <a:r>
              <a:rPr lang="es-ES" dirty="0" err="1"/>
              <a:t>Conexion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3E05A-EC8D-4124-B829-9BF56559A135}"/>
              </a:ext>
            </a:extLst>
          </p:cNvPr>
          <p:cNvSpPr txBox="1"/>
          <p:nvPr/>
        </p:nvSpPr>
        <p:spPr>
          <a:xfrm>
            <a:off x="909773" y="1323079"/>
            <a:ext cx="3807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Desglosemos las siguientes líneas de código: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CD21F6-963A-4A07-80CF-01430AEF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95" y="1824921"/>
            <a:ext cx="3743458" cy="5923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276693-1DAB-41AE-BC1A-FBF1FD435B6E}"/>
              </a:ext>
            </a:extLst>
          </p:cNvPr>
          <p:cNvSpPr txBox="1"/>
          <p:nvPr/>
        </p:nvSpPr>
        <p:spPr>
          <a:xfrm>
            <a:off x="990600" y="2571750"/>
            <a:ext cx="69589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Las líneas 1 “</a:t>
            </a:r>
            <a:r>
              <a:rPr lang="es-ES" b="1" dirty="0"/>
              <a:t>&lt;?</a:t>
            </a:r>
            <a:r>
              <a:rPr lang="es-ES" b="1" dirty="0" err="1"/>
              <a:t>php</a:t>
            </a:r>
            <a:r>
              <a:rPr lang="es-ES" dirty="0"/>
              <a:t>”</a:t>
            </a:r>
            <a:r>
              <a:rPr lang="es-ES" b="1" dirty="0"/>
              <a:t> </a:t>
            </a:r>
            <a:r>
              <a:rPr lang="es-ES" dirty="0"/>
              <a:t>son la apertura de cada archivo que tenga la extensión en .</a:t>
            </a:r>
            <a:r>
              <a:rPr lang="es-ES" dirty="0" err="1"/>
              <a:t>php</a:t>
            </a:r>
            <a:r>
              <a:rPr lang="es-ES" dirty="0"/>
              <a:t>.</a:t>
            </a:r>
          </a:p>
          <a:p>
            <a:r>
              <a:rPr lang="es-ES" dirty="0"/>
              <a:t>Las líneas 2 </a:t>
            </a:r>
            <a:r>
              <a:rPr lang="es-ES" dirty="0" err="1"/>
              <a:t>function</a:t>
            </a:r>
            <a:r>
              <a:rPr lang="es-ES" dirty="0"/>
              <a:t> conectar($</a:t>
            </a:r>
            <a:r>
              <a:rPr lang="es-ES" dirty="0" err="1"/>
              <a:t>dbname</a:t>
            </a:r>
            <a:r>
              <a:rPr lang="es-ES" dirty="0"/>
              <a:t>) ,</a:t>
            </a:r>
            <a:r>
              <a:rPr lang="es-PE" dirty="0"/>
              <a:t>crea la función conectar la cual tendrá</a:t>
            </a:r>
          </a:p>
          <a:p>
            <a:r>
              <a:rPr lang="es-PE" dirty="0"/>
              <a:t>un parámetro $</a:t>
            </a:r>
            <a:r>
              <a:rPr lang="es-PE" dirty="0" err="1"/>
              <a:t>dbname</a:t>
            </a:r>
            <a:endParaRPr lang="es-P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PHP - </a:t>
            </a:r>
            <a:r>
              <a:rPr lang="es-ES" dirty="0" err="1"/>
              <a:t>Conexion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C3E05A-EC8D-4124-B829-9BF56559A135}"/>
              </a:ext>
            </a:extLst>
          </p:cNvPr>
          <p:cNvSpPr txBox="1"/>
          <p:nvPr/>
        </p:nvSpPr>
        <p:spPr>
          <a:xfrm>
            <a:off x="909773" y="1323079"/>
            <a:ext cx="3807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Desglosemos las siguientes líneas de código: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2276693-1DAB-41AE-BC1A-FBF1FD435B6E}"/>
              </a:ext>
            </a:extLst>
          </p:cNvPr>
          <p:cNvSpPr txBox="1"/>
          <p:nvPr/>
        </p:nvSpPr>
        <p:spPr>
          <a:xfrm>
            <a:off x="857836" y="2427732"/>
            <a:ext cx="771878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Las líneas </a:t>
            </a:r>
            <a:r>
              <a:rPr lang="es-ES" sz="1100" b="1" dirty="0"/>
              <a:t> </a:t>
            </a:r>
            <a:r>
              <a:rPr lang="es-PE" sz="1100" b="1" dirty="0"/>
              <a:t>$</a:t>
            </a:r>
            <a:r>
              <a:rPr lang="es-PE" sz="1100" b="1" dirty="0" err="1"/>
              <a:t>dsn</a:t>
            </a:r>
            <a:r>
              <a:rPr lang="es-PE" sz="1100" b="1" dirty="0"/>
              <a:t> = "</a:t>
            </a:r>
            <a:r>
              <a:rPr lang="es-PE" sz="1100" b="1" dirty="0" err="1"/>
              <a:t>mysql:host</a:t>
            </a:r>
            <a:r>
              <a:rPr lang="es-PE" sz="1100" b="1" dirty="0"/>
              <a:t>=</a:t>
            </a:r>
            <a:r>
              <a:rPr lang="es-PE" sz="1100" b="1" dirty="0" err="1"/>
              <a:t>localhost;dbname</a:t>
            </a:r>
            <a:r>
              <a:rPr lang="es-PE" sz="1100" b="1" dirty="0"/>
              <a:t>=$</a:t>
            </a:r>
            <a:r>
              <a:rPr lang="es-PE" sz="1100" b="1" dirty="0" err="1"/>
              <a:t>dbname;charset</a:t>
            </a:r>
            <a:r>
              <a:rPr lang="es-PE" sz="1100" b="1" dirty="0"/>
              <a:t>=utf8";</a:t>
            </a:r>
          </a:p>
          <a:p>
            <a:r>
              <a:rPr lang="es-ES" sz="1100" dirty="0"/>
              <a:t>”</a:t>
            </a:r>
            <a:r>
              <a:rPr lang="es-ES" sz="1100" b="1" dirty="0"/>
              <a:t> </a:t>
            </a:r>
            <a:r>
              <a:rPr lang="es-ES" sz="1100" dirty="0"/>
              <a:t>El DSN (Data </a:t>
            </a:r>
            <a:r>
              <a:rPr lang="es-ES" sz="1100" dirty="0" err="1"/>
              <a:t>Source</a:t>
            </a:r>
            <a:r>
              <a:rPr lang="es-ES" sz="1100" dirty="0"/>
              <a:t> </a:t>
            </a:r>
            <a:r>
              <a:rPr lang="es-ES" sz="1100" dirty="0" err="1"/>
              <a:t>Name</a:t>
            </a:r>
            <a:r>
              <a:rPr lang="es-ES" sz="1100" dirty="0"/>
              <a:t>) es una cadena que contiene la información necesaria para conectarse a la base de datos.</a:t>
            </a:r>
          </a:p>
          <a:p>
            <a:r>
              <a:rPr lang="es-ES" sz="1100" dirty="0"/>
              <a:t>En este caso:</a:t>
            </a:r>
          </a:p>
          <a:p>
            <a:r>
              <a:rPr lang="es-ES" sz="1100" dirty="0"/>
              <a:t>     * </a:t>
            </a:r>
            <a:r>
              <a:rPr lang="es-ES" sz="1100" dirty="0" err="1"/>
              <a:t>mysql</a:t>
            </a:r>
            <a:r>
              <a:rPr lang="es-ES" sz="1100" dirty="0"/>
              <a:t>: indica que estamos usando el controlador MySQL.</a:t>
            </a:r>
          </a:p>
          <a:p>
            <a:r>
              <a:rPr lang="es-ES" sz="1100" dirty="0"/>
              <a:t>     * host=localhost; especifica que la base de datos está en el mismo servidor donde se ejecuta el script.</a:t>
            </a:r>
          </a:p>
          <a:p>
            <a:r>
              <a:rPr lang="es-ES" sz="1100" dirty="0"/>
              <a:t>     * </a:t>
            </a:r>
            <a:r>
              <a:rPr lang="es-ES" sz="1100" dirty="0" err="1"/>
              <a:t>dbname</a:t>
            </a:r>
            <a:r>
              <a:rPr lang="es-ES" sz="1100" dirty="0"/>
              <a:t>=$</a:t>
            </a:r>
            <a:r>
              <a:rPr lang="es-ES" sz="1100" dirty="0" err="1"/>
              <a:t>dbname</a:t>
            </a:r>
            <a:r>
              <a:rPr lang="es-ES" sz="1100" dirty="0"/>
              <a:t>; define el nombre de la base de datos, pasado como argumento a la función.</a:t>
            </a:r>
          </a:p>
          <a:p>
            <a:r>
              <a:rPr lang="es-ES" sz="1100" dirty="0"/>
              <a:t>     * </a:t>
            </a:r>
            <a:r>
              <a:rPr lang="es-ES" sz="1100" dirty="0" err="1"/>
              <a:t>charset</a:t>
            </a:r>
            <a:r>
              <a:rPr lang="es-ES" sz="1100" dirty="0"/>
              <a:t>=utf8; asegura que los datos se manejen con el conjunto de caracteres UTF-8 para evitar problemas </a:t>
            </a:r>
          </a:p>
          <a:p>
            <a:r>
              <a:rPr lang="es-ES" sz="1100" dirty="0"/>
              <a:t>        de acentuación.</a:t>
            </a:r>
          </a:p>
          <a:p>
            <a:r>
              <a:rPr lang="es-ES" dirty="0"/>
              <a:t>    * </a:t>
            </a:r>
            <a:r>
              <a:rPr lang="es-ES" sz="1100" dirty="0"/>
              <a:t>El nombre de usuario para acceder a la base de datos.</a:t>
            </a:r>
          </a:p>
          <a:p>
            <a:r>
              <a:rPr lang="es-ES" sz="1100" dirty="0"/>
              <a:t>     * En este caso, se utiliza </a:t>
            </a:r>
            <a:r>
              <a:rPr lang="es-ES" sz="1100" dirty="0" err="1"/>
              <a:t>root</a:t>
            </a:r>
            <a:r>
              <a:rPr lang="es-ES" sz="1100" dirty="0"/>
              <a:t>, que es el usuario por defecto en la mayoría de los servidores locales </a:t>
            </a:r>
          </a:p>
          <a:p>
            <a:r>
              <a:rPr lang="es-ES" sz="1100" dirty="0"/>
              <a:t>        (como XAMPP o WAMP).</a:t>
            </a:r>
          </a:p>
          <a:p>
            <a:endParaRPr lang="es-ES" sz="11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B72F709-B431-4F8E-BC8D-EE87984D1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73" y="1630856"/>
            <a:ext cx="6054806" cy="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9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PHP - </a:t>
            </a:r>
            <a:r>
              <a:rPr lang="es-ES" dirty="0" err="1"/>
              <a:t>Conexion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22D4AAC-054B-444F-BA39-E059D280D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2360"/>
            <a:ext cx="5419725" cy="6572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DF01964-E6F2-4FC7-88E8-87634174B9E1}"/>
              </a:ext>
            </a:extLst>
          </p:cNvPr>
          <p:cNvSpPr/>
          <p:nvPr/>
        </p:nvSpPr>
        <p:spPr>
          <a:xfrm>
            <a:off x="889876" y="1356096"/>
            <a:ext cx="71508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* Se crea una nueva instancia de la clase PDO usando los parámetros previamente definidos.</a:t>
            </a:r>
          </a:p>
          <a:p>
            <a:r>
              <a:rPr lang="es-E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* Si la conexión falla, lanzará una excepción que será capturada en el bloque catch.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6A2EFD-1E0A-4041-BD95-9893BCDA0B15}"/>
              </a:ext>
            </a:extLst>
          </p:cNvPr>
          <p:cNvSpPr/>
          <p:nvPr/>
        </p:nvSpPr>
        <p:spPr>
          <a:xfrm>
            <a:off x="934288" y="2869974"/>
            <a:ext cx="72635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Configura el modo de error de PDO.</a:t>
            </a:r>
          </a:p>
          <a:p>
            <a:r>
              <a:rPr lang="es-E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* PDO::ATTR_ERRMODE define cómo manejar los errores.</a:t>
            </a:r>
          </a:p>
          <a:p>
            <a:r>
              <a:rPr lang="es-E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* PDO::ERRMODE_EXCEPTION indica que los errores se manejarán mediante excepciones, lo que facilita el manejo y la depuración.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3E43B0-F70E-4801-BE7F-753850F35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737202"/>
            <a:ext cx="56483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7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990600" y="648725"/>
            <a:ext cx="71509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S" dirty="0"/>
              <a:t>PHP - </a:t>
            </a:r>
            <a:r>
              <a:rPr lang="es-ES" dirty="0" err="1"/>
              <a:t>Conexion</a:t>
            </a:r>
            <a:endParaRPr dirty="0"/>
          </a:p>
        </p:txBody>
      </p:sp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49C3E62-6B33-40BE-9AED-72B52AC3D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5717"/>
            <a:ext cx="4622897" cy="1234167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34D5263-9E01-4AFC-8C0B-B18440DC9AC9}"/>
              </a:ext>
            </a:extLst>
          </p:cNvPr>
          <p:cNvSpPr/>
          <p:nvPr/>
        </p:nvSpPr>
        <p:spPr>
          <a:xfrm>
            <a:off x="785100" y="1421391"/>
            <a:ext cx="71508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Si ocurre un error en el bloque try, el control pasa al bloque catch.</a:t>
            </a:r>
          </a:p>
          <a:p>
            <a:r>
              <a:rPr lang="es-E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  * </a:t>
            </a:r>
            <a:r>
              <a:rPr lang="es-ES" sz="11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PDOException</a:t>
            </a:r>
            <a:r>
              <a:rPr lang="es-E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es una excepción específica para errores en PDO.</a:t>
            </a:r>
          </a:p>
          <a:p>
            <a:r>
              <a:rPr lang="es-ES" sz="11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  * Se imprime el mensaje de error usando:</a:t>
            </a:r>
          </a:p>
        </p:txBody>
      </p:sp>
    </p:spTree>
    <p:extLst>
      <p:ext uri="{BB962C8B-B14F-4D97-AF65-F5344CB8AC3E}">
        <p14:creationId xmlns:p14="http://schemas.microsoft.com/office/powerpoint/2010/main" val="3004020279"/>
      </p:ext>
    </p:extLst>
  </p:cSld>
  <p:clrMapOvr>
    <a:masterClrMapping/>
  </p:clrMapOvr>
</p:sld>
</file>

<file path=ppt/theme/theme1.xml><?xml version="1.0" encoding="utf-8"?>
<a:theme xmlns:a="http://schemas.openxmlformats.org/drawingml/2006/main" name="Gremio template">
  <a:themeElements>
    <a:clrScheme name="Custom 347">
      <a:dk1>
        <a:srgbClr val="25516C"/>
      </a:dk1>
      <a:lt1>
        <a:srgbClr val="FFFFFF"/>
      </a:lt1>
      <a:dk2>
        <a:srgbClr val="666666"/>
      </a:dk2>
      <a:lt2>
        <a:srgbClr val="E2E7E9"/>
      </a:lt2>
      <a:accent1>
        <a:srgbClr val="00BEF2"/>
      </a:accent1>
      <a:accent2>
        <a:srgbClr val="2D82B0"/>
      </a:accent2>
      <a:accent3>
        <a:srgbClr val="25516C"/>
      </a:accent3>
      <a:accent4>
        <a:srgbClr val="67D6E9"/>
      </a:accent4>
      <a:accent5>
        <a:srgbClr val="41A2B3"/>
      </a:accent5>
      <a:accent6>
        <a:srgbClr val="0C8196"/>
      </a:accent6>
      <a:hlink>
        <a:srgbClr val="2D82B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398</Words>
  <Application>Microsoft Office PowerPoint</Application>
  <PresentationFormat>Presentación en pantalla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Montserrat</vt:lpstr>
      <vt:lpstr>Source Sans Pro</vt:lpstr>
      <vt:lpstr>Gremio template</vt:lpstr>
      <vt:lpstr>COMPLEMENTARIO – SESION 1</vt:lpstr>
      <vt:lpstr>PHP</vt:lpstr>
      <vt:lpstr>Presentación de PowerPoint</vt:lpstr>
      <vt:lpstr>PHP - Conexion</vt:lpstr>
      <vt:lpstr>PHP - Conexion</vt:lpstr>
      <vt:lpstr>PHP - Conexion</vt:lpstr>
      <vt:lpstr>PHP - Conexion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COMPLEMENTARIO – SESION 1</dc:title>
  <dc:creator>Josue Caleb Fiestas Kengua</dc:creator>
  <cp:lastModifiedBy>Josue Caleb Fiestas Kengua</cp:lastModifiedBy>
  <cp:revision>18</cp:revision>
  <dcterms:modified xsi:type="dcterms:W3CDTF">2025-04-07T16:30:15Z</dcterms:modified>
</cp:coreProperties>
</file>