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65" r:id="rId4"/>
    <p:sldId id="269" r:id="rId5"/>
    <p:sldId id="268" r:id="rId6"/>
    <p:sldId id="258" r:id="rId7"/>
    <p:sldId id="262" r:id="rId8"/>
    <p:sldId id="259" r:id="rId9"/>
    <p:sldId id="260" r:id="rId10"/>
    <p:sldId id="270" r:id="rId11"/>
    <p:sldId id="281" r:id="rId12"/>
    <p:sldId id="279" r:id="rId13"/>
    <p:sldId id="264" r:id="rId14"/>
    <p:sldId id="271" r:id="rId15"/>
    <p:sldId id="280" r:id="rId16"/>
    <p:sldId id="272" r:id="rId17"/>
    <p:sldId id="276" r:id="rId18"/>
    <p:sldId id="275" r:id="rId19"/>
    <p:sldId id="277" r:id="rId20"/>
    <p:sldId id="274" r:id="rId21"/>
    <p:sldId id="278" r:id="rId22"/>
    <p:sldId id="273" r:id="rId23"/>
    <p:sldId id="263" r:id="rId24"/>
    <p:sldId id="261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2968"/>
            <a:ext cx="595031" cy="5950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2968"/>
            <a:ext cx="595031" cy="5950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2968"/>
            <a:ext cx="595031" cy="59503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2968"/>
            <a:ext cx="595031" cy="59503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Measurement Modeling </a:t>
            </a:r>
            <a:r>
              <a:rPr lang="en-US" dirty="0" smtClean="0"/>
              <a:t>Using Signals</a:t>
            </a:r>
            <a:endParaRPr lang="en-US" sz="1400" i="1" dirty="0" smtClean="0"/>
          </a:p>
          <a:p>
            <a:endParaRPr lang="en-US" sz="1400" i="1" dirty="0"/>
          </a:p>
          <a:p>
            <a:r>
              <a:rPr lang="en-US" sz="1400" i="1" dirty="0" smtClean="0"/>
              <a:t>Darrel J. Conway</a:t>
            </a:r>
          </a:p>
          <a:p>
            <a:r>
              <a:rPr lang="en-US" sz="1400" i="1" dirty="0" smtClean="0"/>
              <a:t>Thinking Systems, Inc.</a:t>
            </a:r>
            <a:endParaRPr lang="en-US" sz="14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Measurement Model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3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Path Examples  </a:t>
            </a:r>
            <a:r>
              <a:rPr lang="en-US" dirty="0" smtClean="0">
                <a:solidFill>
                  <a:srgbClr val="FF0000"/>
                </a:solidFill>
              </a:rPr>
              <a:t>(Original Slide)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534401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Explicit Scripting Example:  Geometric Range</a:t>
            </a:r>
            <a:endParaRPr lang="en-US" dirty="0"/>
          </a:p>
          <a:p>
            <a:pPr marL="40005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Create </a:t>
            </a:r>
            <a:r>
              <a:rPr lang="en-US" sz="1600" dirty="0" err="1">
                <a:latin typeface="Courier"/>
                <a:cs typeface="Courier"/>
              </a:rPr>
              <a:t>TrackingFileSet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geomRange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geomRange.AddTrackingConfig</a:t>
            </a:r>
            <a:r>
              <a:rPr lang="en-US" sz="1600" dirty="0" smtClean="0">
                <a:latin typeface="Courier"/>
                <a:cs typeface="Courier"/>
              </a:rPr>
              <a:t> = {</a:t>
            </a:r>
            <a:r>
              <a:rPr lang="en-US" sz="1600" dirty="0" smtClean="0">
                <a:solidFill>
                  <a:srgbClr val="CCFFCC"/>
                </a:solidFill>
                <a:latin typeface="Courier"/>
                <a:cs typeface="Courier"/>
              </a:rPr>
              <a:t>{</a:t>
            </a:r>
            <a:r>
              <a:rPr lang="en-US" sz="1600" dirty="0" err="1" smtClean="0">
                <a:solidFill>
                  <a:srgbClr val="CCFFCC"/>
                </a:solidFill>
                <a:latin typeface="Courier"/>
                <a:cs typeface="Courier"/>
              </a:rPr>
              <a:t>ODSat</a:t>
            </a:r>
            <a:r>
              <a:rPr lang="en-US" sz="1600" dirty="0">
                <a:solidFill>
                  <a:srgbClr val="CCFFCC"/>
                </a:solidFill>
                <a:latin typeface="Courier"/>
                <a:cs typeface="Courier"/>
              </a:rPr>
              <a:t>, </a:t>
            </a:r>
            <a:r>
              <a:rPr lang="en-US" sz="1600" dirty="0" smtClean="0">
                <a:solidFill>
                  <a:srgbClr val="CCFFCC"/>
                </a:solidFill>
                <a:latin typeface="Courier"/>
                <a:cs typeface="Courier"/>
              </a:rPr>
              <a:t>Maui}</a:t>
            </a:r>
            <a:r>
              <a:rPr lang="en-US" sz="1600" dirty="0" smtClean="0">
                <a:latin typeface="Courier"/>
                <a:cs typeface="Courier"/>
              </a:rPr>
              <a:t>, ’Range’}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geomRange.Filename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GeoRangeData.gmd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geomRange.UseLighttime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false;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Explicit Scripting Example:  USN 2-way Range</a:t>
            </a:r>
            <a:endParaRPr lang="en-US" dirty="0"/>
          </a:p>
          <a:p>
            <a:pPr marL="400050" lvl="1" indent="0">
              <a:buNone/>
            </a:pPr>
            <a:r>
              <a:rPr lang="en-US" sz="1600" dirty="0">
                <a:latin typeface="Courier"/>
                <a:cs typeface="Courier"/>
              </a:rPr>
              <a:t>Create </a:t>
            </a:r>
            <a:r>
              <a:rPr lang="en-US" sz="1600" dirty="0" err="1">
                <a:latin typeface="Courier"/>
                <a:cs typeface="Courier"/>
              </a:rPr>
              <a:t>TrackingFileSet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usnRange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usnRange.AddTrackingConfig</a:t>
            </a:r>
            <a:r>
              <a:rPr lang="en-US" sz="1600" dirty="0">
                <a:latin typeface="Courier"/>
                <a:cs typeface="Courier"/>
              </a:rPr>
              <a:t> = {</a:t>
            </a:r>
            <a:r>
              <a:rPr lang="en-US" sz="1600" dirty="0">
                <a:solidFill>
                  <a:srgbClr val="CCFFCC"/>
                </a:solidFill>
                <a:latin typeface="Courier"/>
                <a:cs typeface="Courier"/>
              </a:rPr>
              <a:t>{</a:t>
            </a:r>
            <a:r>
              <a:rPr lang="en-US" sz="1600" dirty="0" err="1">
                <a:solidFill>
                  <a:srgbClr val="CCFFCC"/>
                </a:solidFill>
                <a:latin typeface="Courier"/>
                <a:cs typeface="Courier"/>
              </a:rPr>
              <a:t>Maui</a:t>
            </a:r>
            <a:r>
              <a:rPr lang="en-US" sz="1600" dirty="0" err="1" smtClean="0">
                <a:solidFill>
                  <a:srgbClr val="CCFFCC"/>
                </a:solidFill>
                <a:latin typeface="Courier"/>
                <a:cs typeface="Courier"/>
              </a:rPr>
              <a:t>,ODSat,Maui</a:t>
            </a:r>
            <a:r>
              <a:rPr lang="en-US" sz="1600" dirty="0">
                <a:solidFill>
                  <a:srgbClr val="CCFFCC"/>
                </a:solidFill>
                <a:latin typeface="Courier"/>
                <a:cs typeface="Courier"/>
              </a:rPr>
              <a:t>}</a:t>
            </a:r>
            <a:r>
              <a:rPr lang="en-US" sz="1600" dirty="0" smtClean="0">
                <a:latin typeface="Courier"/>
                <a:cs typeface="Courier"/>
              </a:rPr>
              <a:t>,’Range}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usnRange.Filename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RangeData.gmd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usnRange.UseLighttime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true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Path Examples  </a:t>
            </a:r>
            <a:r>
              <a:rPr lang="en-US" dirty="0" smtClean="0">
                <a:solidFill>
                  <a:srgbClr val="FF0000"/>
                </a:solidFill>
              </a:rPr>
              <a:t>(Updates From </a:t>
            </a:r>
            <a:r>
              <a:rPr lang="en-US" dirty="0" smtClean="0">
                <a:solidFill>
                  <a:srgbClr val="FF0000"/>
                </a:solidFill>
              </a:rPr>
              <a:t>Discussion)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534401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Explicit Scripting Example:  Geometric Range</a:t>
            </a:r>
            <a:endParaRPr lang="en-US" dirty="0"/>
          </a:p>
          <a:p>
            <a:pPr marL="40005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Create </a:t>
            </a:r>
            <a:r>
              <a:rPr lang="en-US" sz="1600" dirty="0" err="1">
                <a:latin typeface="Courier"/>
                <a:cs typeface="Courier"/>
              </a:rPr>
              <a:t>TrackingFileSet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geomRange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geomRange.AddTrackingConfig</a:t>
            </a:r>
            <a:r>
              <a:rPr lang="en-US" sz="1600" dirty="0" smtClean="0">
                <a:latin typeface="Courier"/>
                <a:cs typeface="Courier"/>
              </a:rPr>
              <a:t> = {</a:t>
            </a:r>
            <a:r>
              <a:rPr lang="en-US" sz="1600" dirty="0" smtClean="0">
                <a:solidFill>
                  <a:srgbClr val="CCFFCC"/>
                </a:solidFill>
                <a:latin typeface="Courier"/>
                <a:cs typeface="Courier"/>
              </a:rPr>
              <a:t>{</a:t>
            </a:r>
            <a:r>
              <a:rPr lang="en-US" sz="1600" dirty="0" err="1" smtClean="0">
                <a:solidFill>
                  <a:srgbClr val="CCFFCC"/>
                </a:solidFill>
                <a:latin typeface="Courier"/>
                <a:cs typeface="Courier"/>
              </a:rPr>
              <a:t>ODSat</a:t>
            </a:r>
            <a:r>
              <a:rPr lang="en-US" sz="1600" dirty="0">
                <a:solidFill>
                  <a:srgbClr val="CCFFCC"/>
                </a:solidFill>
                <a:latin typeface="Courier"/>
                <a:cs typeface="Courier"/>
              </a:rPr>
              <a:t>, </a:t>
            </a:r>
            <a:r>
              <a:rPr lang="en-US" sz="1600" dirty="0" smtClean="0">
                <a:solidFill>
                  <a:srgbClr val="CCFFCC"/>
                </a:solidFill>
                <a:latin typeface="Courier"/>
                <a:cs typeface="Courier"/>
              </a:rPr>
              <a:t>Maui}</a:t>
            </a:r>
            <a:r>
              <a:rPr lang="en-US" sz="1600" dirty="0" smtClean="0">
                <a:latin typeface="Courier"/>
                <a:cs typeface="Courier"/>
              </a:rPr>
              <a:t>, ’Range’}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geomRange.Filename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GeoRangeData.gmd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geomRange.UseLighttime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false;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Explicit Scripting Example:  USN 2-way Range</a:t>
            </a:r>
            <a:endParaRPr lang="en-US" dirty="0"/>
          </a:p>
          <a:p>
            <a:pPr marL="400050" lvl="1" indent="0">
              <a:buNone/>
            </a:pPr>
            <a:r>
              <a:rPr lang="en-US" sz="1600" dirty="0">
                <a:latin typeface="Courier"/>
                <a:cs typeface="Courier"/>
              </a:rPr>
              <a:t>Create </a:t>
            </a:r>
            <a:r>
              <a:rPr lang="en-US" sz="1600" dirty="0" err="1">
                <a:latin typeface="Courier"/>
                <a:cs typeface="Courier"/>
              </a:rPr>
              <a:t>TrackingFileSet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usnRange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usnRange.AddTrackingConfig</a:t>
            </a:r>
            <a:r>
              <a:rPr lang="en-US" sz="1600" dirty="0">
                <a:latin typeface="Courier"/>
                <a:cs typeface="Courier"/>
              </a:rPr>
              <a:t> = {</a:t>
            </a:r>
            <a:r>
              <a:rPr lang="en-US" sz="1600" dirty="0">
                <a:solidFill>
                  <a:srgbClr val="CCFFCC"/>
                </a:solidFill>
                <a:latin typeface="Courier"/>
                <a:cs typeface="Courier"/>
              </a:rPr>
              <a:t>{</a:t>
            </a:r>
            <a:r>
              <a:rPr lang="en-US" sz="1600" dirty="0" err="1">
                <a:solidFill>
                  <a:srgbClr val="CCFFCC"/>
                </a:solidFill>
                <a:latin typeface="Courier"/>
                <a:cs typeface="Courier"/>
              </a:rPr>
              <a:t>Maui</a:t>
            </a:r>
            <a:r>
              <a:rPr lang="en-US" sz="1600" dirty="0" err="1" smtClean="0">
                <a:solidFill>
                  <a:srgbClr val="CCFFCC"/>
                </a:solidFill>
                <a:latin typeface="Courier"/>
                <a:cs typeface="Courier"/>
              </a:rPr>
              <a:t>,ODSat,Maui</a:t>
            </a:r>
            <a:r>
              <a:rPr lang="en-US" sz="1600" dirty="0">
                <a:solidFill>
                  <a:srgbClr val="CCFFCC"/>
                </a:solidFill>
                <a:latin typeface="Courier"/>
                <a:cs typeface="Courier"/>
              </a:rPr>
              <a:t>}</a:t>
            </a:r>
            <a:r>
              <a:rPr lang="en-US" sz="1600" dirty="0" smtClean="0">
                <a:latin typeface="Courier"/>
                <a:cs typeface="Courier"/>
              </a:rPr>
              <a:t>,’</a:t>
            </a:r>
            <a:r>
              <a:rPr lang="en-US" sz="1600" dirty="0" err="1" smtClean="0">
                <a:latin typeface="Courier"/>
                <a:cs typeface="Courier"/>
              </a:rPr>
              <a:t>Range,‘Doppler</a:t>
            </a:r>
            <a:r>
              <a:rPr lang="en-US" sz="1600" dirty="0" smtClean="0">
                <a:latin typeface="Courier"/>
                <a:cs typeface="Courier"/>
              </a:rPr>
              <a:t>’}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usnRange.Range.Filename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RangeData.gmd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usnRange.Doppler.Filename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DopplerData.gmd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usnRange.Filter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MyFilter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usnRange.UseLighttime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true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Create </a:t>
            </a:r>
            <a:r>
              <a:rPr lang="en-US" sz="1600" dirty="0" err="1" smtClean="0">
                <a:latin typeface="Courier"/>
                <a:cs typeface="Courier"/>
              </a:rPr>
              <a:t>DataFilter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MyFilter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myFilter.file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RangeData.gmd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myFilter.StartEpoch</a:t>
            </a:r>
            <a:r>
              <a:rPr lang="en-US" sz="1600" dirty="0" smtClean="0">
                <a:latin typeface="Courier"/>
                <a:cs typeface="Courier"/>
              </a:rPr>
              <a:t> = …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myFilter.DataThinning</a:t>
            </a:r>
            <a:r>
              <a:rPr lang="en-US" sz="1600" dirty="0" smtClean="0">
                <a:latin typeface="Courier"/>
                <a:cs typeface="Courier"/>
              </a:rPr>
              <a:t> = 0.2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Path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Explicit Scripting Example:  TDRSS 5-leg 2-way Doppler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Create </a:t>
            </a:r>
            <a:r>
              <a:rPr lang="en-US" sz="1600" dirty="0" err="1">
                <a:latin typeface="Courier"/>
                <a:cs typeface="Courier"/>
              </a:rPr>
              <a:t>TrackingFileSet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tdrssDoppler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tdrssDoppler</a:t>
            </a:r>
            <a:r>
              <a:rPr lang="en-US" sz="1600" dirty="0" err="1" smtClean="0">
                <a:latin typeface="Courier"/>
                <a:cs typeface="Courier"/>
              </a:rPr>
              <a:t>.AddTrackingConfig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 </a:t>
            </a:r>
            <a:r>
              <a:rPr lang="en-US" sz="1600" dirty="0" smtClean="0">
                <a:latin typeface="Courier"/>
                <a:cs typeface="Courier"/>
              </a:rPr>
              <a:t>{…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CCFFCC"/>
                </a:solidFill>
                <a:latin typeface="Courier"/>
                <a:cs typeface="Courier"/>
              </a:rPr>
              <a:t>{</a:t>
            </a:r>
            <a:r>
              <a:rPr lang="en-US" sz="1600" dirty="0" err="1" smtClean="0">
                <a:solidFill>
                  <a:srgbClr val="CCFFCC"/>
                </a:solidFill>
                <a:latin typeface="Courier"/>
                <a:cs typeface="Courier"/>
              </a:rPr>
              <a:t>WhiteSands</a:t>
            </a:r>
            <a:r>
              <a:rPr lang="en-US" sz="1600" dirty="0" smtClean="0">
                <a:solidFill>
                  <a:srgbClr val="CCFFCC"/>
                </a:solidFill>
                <a:latin typeface="Courier"/>
                <a:cs typeface="Courier"/>
              </a:rPr>
              <a:t>, TDRSS4, </a:t>
            </a:r>
            <a:r>
              <a:rPr lang="en-US" sz="1600" dirty="0" err="1">
                <a:solidFill>
                  <a:srgbClr val="CCFFCC"/>
                </a:solidFill>
                <a:latin typeface="Courier"/>
                <a:cs typeface="Courier"/>
              </a:rPr>
              <a:t>ODSat</a:t>
            </a:r>
            <a:r>
              <a:rPr lang="en-US" sz="1600" dirty="0">
                <a:solidFill>
                  <a:srgbClr val="CCFFCC"/>
                </a:solidFill>
                <a:latin typeface="Courier"/>
                <a:cs typeface="Courier"/>
              </a:rPr>
              <a:t>, </a:t>
            </a:r>
            <a:r>
              <a:rPr lang="en-US" sz="1600" dirty="0" smtClean="0">
                <a:solidFill>
                  <a:srgbClr val="CCFFCC"/>
                </a:solidFill>
                <a:latin typeface="Courier"/>
                <a:cs typeface="Courier"/>
              </a:rPr>
              <a:t>TDRSS4, </a:t>
            </a:r>
            <a:r>
              <a:rPr lang="en-US" sz="1600" dirty="0" err="1" smtClean="0">
                <a:solidFill>
                  <a:srgbClr val="CCFFCC"/>
                </a:solidFill>
                <a:latin typeface="Courier"/>
                <a:cs typeface="Courier"/>
              </a:rPr>
              <a:t>WhiteSands</a:t>
            </a:r>
            <a:r>
              <a:rPr lang="en-US" sz="1600" dirty="0" smtClean="0">
                <a:solidFill>
                  <a:srgbClr val="CCFFCC"/>
                </a:solidFill>
                <a:latin typeface="Courier"/>
                <a:cs typeface="Courier"/>
              </a:rPr>
              <a:t>}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…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{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WhiteSands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, TDRSS4, </a:t>
            </a:r>
            <a:r>
              <a:rPr lang="en-US" sz="1600" dirty="0" err="1" smtClean="0">
                <a:solidFill>
                  <a:srgbClr val="FFFF00"/>
                </a:solidFill>
                <a:latin typeface="Courier"/>
                <a:cs typeface="Courier"/>
              </a:rPr>
              <a:t>WhiteSands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}</a:t>
            </a:r>
            <a:r>
              <a:rPr lang="en-US" sz="1600" dirty="0" smtClean="0">
                <a:latin typeface="Courier"/>
                <a:cs typeface="Courier"/>
              </a:rPr>
              <a:t>, ’Doppler’}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tdrssDoppler</a:t>
            </a:r>
            <a:r>
              <a:rPr lang="en-US" sz="1600" dirty="0" err="1" smtClean="0">
                <a:latin typeface="Courier"/>
                <a:cs typeface="Courier"/>
              </a:rPr>
              <a:t>.Filename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DopplerData.gmd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tdrssDoppler</a:t>
            </a:r>
            <a:r>
              <a:rPr lang="en-US" sz="1600" dirty="0" err="1" smtClean="0">
                <a:latin typeface="Courier"/>
                <a:cs typeface="Courier"/>
              </a:rPr>
              <a:t>.UseLighttime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true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5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Classes, Interfaces, and </a:t>
            </a:r>
            <a:r>
              <a:rPr lang="en-US" dirty="0"/>
              <a:t>O</a:t>
            </a:r>
            <a:r>
              <a:rPr lang="en-US" dirty="0" smtClean="0"/>
              <a:t>ther Miscellany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TrackingFileSet</a:t>
            </a:r>
            <a:endParaRPr lang="en-US" sz="1800" dirty="0" smtClean="0"/>
          </a:p>
          <a:p>
            <a:pPr lvl="1"/>
            <a:r>
              <a:rPr lang="en-US" sz="1800" dirty="0" smtClean="0"/>
              <a:t>Specifies Signal Paths to Model</a:t>
            </a:r>
          </a:p>
          <a:p>
            <a:pPr lvl="1"/>
            <a:r>
              <a:rPr lang="en-US" sz="1800" dirty="0" smtClean="0"/>
              <a:t>Specifies Measurement Types</a:t>
            </a:r>
          </a:p>
          <a:p>
            <a:pPr lvl="1"/>
            <a:r>
              <a:rPr lang="en-US" sz="1800" dirty="0" smtClean="0"/>
              <a:t>Sets the Measurement Data File</a:t>
            </a:r>
          </a:p>
          <a:p>
            <a:pPr lvl="1"/>
            <a:r>
              <a:rPr lang="en-US" sz="1800" dirty="0" smtClean="0"/>
              <a:t>Toggles Light Time Solution</a:t>
            </a:r>
          </a:p>
          <a:p>
            <a:pPr lvl="1"/>
            <a:r>
              <a:rPr lang="en-US" sz="1800" dirty="0" smtClean="0"/>
              <a:t>Activates Additional Corrections </a:t>
            </a:r>
          </a:p>
          <a:p>
            <a:r>
              <a:rPr lang="en-US" sz="1800" dirty="0" smtClean="0"/>
              <a:t>Assembles Adapter Objects Needed for Computed Values</a:t>
            </a:r>
          </a:p>
          <a:p>
            <a:r>
              <a:rPr lang="en-US" sz="1800" dirty="0" smtClean="0"/>
              <a:t>Passes in Needed Reference Objects (e.g. Solar System, Propagator) </a:t>
            </a:r>
          </a:p>
          <a:p>
            <a:r>
              <a:rPr lang="en-US" sz="1800" dirty="0" smtClean="0"/>
              <a:t>Connects Observation Files/Data and Adapters Together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Resource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6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 smtClean="0"/>
              <a:t>Signal Classes</a:t>
            </a:r>
          </a:p>
          <a:p>
            <a:pPr lvl="1"/>
            <a:r>
              <a:rPr lang="en-US" sz="1600" dirty="0" smtClean="0"/>
              <a:t>Signal from Transmitter to Receiver</a:t>
            </a:r>
          </a:p>
          <a:p>
            <a:pPr lvl="1"/>
            <a:r>
              <a:rPr lang="en-US" sz="1600" dirty="0" smtClean="0"/>
              <a:t>Includes Light Time Solution</a:t>
            </a:r>
          </a:p>
          <a:p>
            <a:pPr lvl="1"/>
            <a:r>
              <a:rPr lang="en-US" sz="1600" dirty="0" smtClean="0"/>
              <a:t>Three Classes</a:t>
            </a:r>
          </a:p>
          <a:p>
            <a:pPr lvl="2"/>
            <a:r>
              <a:rPr lang="en-US" sz="1600" dirty="0" err="1" smtClean="0"/>
              <a:t>SignalBase</a:t>
            </a:r>
            <a:endParaRPr lang="en-US" sz="1600" dirty="0" smtClean="0"/>
          </a:p>
          <a:p>
            <a:pPr lvl="2"/>
            <a:r>
              <a:rPr lang="en-US" sz="1600" dirty="0" err="1" smtClean="0"/>
              <a:t>PhysicalSignal</a:t>
            </a:r>
            <a:endParaRPr lang="en-US" sz="1600" dirty="0" smtClean="0"/>
          </a:p>
          <a:p>
            <a:pPr lvl="2"/>
            <a:r>
              <a:rPr lang="en-US" sz="1600" dirty="0" err="1" smtClean="0"/>
              <a:t>SinglePointSignal</a:t>
            </a:r>
            <a:endParaRPr lang="en-US" sz="1600" dirty="0" smtClean="0"/>
          </a:p>
          <a:p>
            <a:r>
              <a:rPr lang="en-US" sz="1600" dirty="0" err="1" smtClean="0"/>
              <a:t>MeasureModel</a:t>
            </a:r>
            <a:r>
              <a:rPr lang="en-US" sz="1600" dirty="0" smtClean="0"/>
              <a:t> Class</a:t>
            </a:r>
          </a:p>
          <a:p>
            <a:pPr lvl="1"/>
            <a:r>
              <a:rPr lang="en-US" sz="1600" dirty="0" smtClean="0"/>
              <a:t>Collects Signals</a:t>
            </a:r>
          </a:p>
          <a:p>
            <a:pPr lvl="1"/>
            <a:r>
              <a:rPr lang="en-US" sz="1600" dirty="0" smtClean="0"/>
              <a:t>Drives the “Model” Calculations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Adapter Classes</a:t>
            </a:r>
          </a:p>
          <a:p>
            <a:pPr lvl="1"/>
            <a:r>
              <a:rPr lang="en-US" sz="1600" dirty="0" smtClean="0"/>
              <a:t>Interface to the Solvers</a:t>
            </a:r>
          </a:p>
          <a:p>
            <a:pPr lvl="1"/>
            <a:r>
              <a:rPr lang="en-US" sz="1600" dirty="0" smtClean="0"/>
              <a:t>Perform Model </a:t>
            </a:r>
            <a:r>
              <a:rPr lang="en-US" sz="1600" dirty="0" smtClean="0">
                <a:sym typeface="Wingdings"/>
              </a:rPr>
              <a:t> View Translation</a:t>
            </a:r>
            <a:endParaRPr lang="en-US" sz="1600" dirty="0" smtClean="0"/>
          </a:p>
          <a:p>
            <a:pPr lvl="1"/>
            <a:r>
              <a:rPr lang="en-US" sz="1600" dirty="0" smtClean="0"/>
              <a:t>Currently Two Classes</a:t>
            </a:r>
          </a:p>
          <a:p>
            <a:pPr lvl="2"/>
            <a:r>
              <a:rPr lang="en-US" sz="1600" dirty="0" err="1" smtClean="0"/>
              <a:t>TrackingDataAdapter</a:t>
            </a:r>
            <a:endParaRPr lang="en-US" sz="1600" dirty="0" smtClean="0"/>
          </a:p>
          <a:p>
            <a:pPr lvl="2"/>
            <a:r>
              <a:rPr lang="en-US" sz="1600" dirty="0" err="1" smtClean="0"/>
              <a:t>RangeAdapterKm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Internal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3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Hierarchy: Adapters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9462"/>
            <a:ext cx="5818332" cy="26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0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Data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Built Internally when a </a:t>
            </a:r>
            <a:r>
              <a:rPr lang="en-US" dirty="0" err="1" smtClean="0"/>
              <a:t>TrackingFileSet</a:t>
            </a:r>
            <a:r>
              <a:rPr lang="en-US" dirty="0" smtClean="0"/>
              <a:t> Object is Initialized</a:t>
            </a:r>
          </a:p>
          <a:p>
            <a:r>
              <a:rPr lang="en-US" dirty="0" smtClean="0"/>
              <a:t>Respond to requests for Measurement Calculations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Calling its </a:t>
            </a:r>
            <a:r>
              <a:rPr lang="en-US" dirty="0" err="1" smtClean="0"/>
              <a:t>MeasureModel</a:t>
            </a:r>
            <a:r>
              <a:rPr lang="en-US" dirty="0" smtClean="0"/>
              <a:t> to Compute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Taking Computed Data and Building a Measurement Calculated Value </a:t>
            </a:r>
          </a:p>
          <a:p>
            <a:pPr marL="400050"/>
            <a:r>
              <a:rPr lang="en-US" dirty="0" smtClean="0"/>
              <a:t>Example – Calls for </a:t>
            </a:r>
            <a:r>
              <a:rPr lang="en-US" dirty="0" err="1" smtClean="0"/>
              <a:t>RangeAdapterKm</a:t>
            </a:r>
            <a:r>
              <a:rPr lang="en-US" dirty="0" smtClean="0"/>
              <a:t>:</a:t>
            </a:r>
          </a:p>
          <a:p>
            <a:pPr marL="800100" lvl="1"/>
            <a:r>
              <a:rPr lang="en-US" dirty="0" err="1"/>
              <a:t>MeasurementManager</a:t>
            </a:r>
            <a:r>
              <a:rPr lang="en-US" dirty="0"/>
              <a:t>:</a:t>
            </a:r>
            <a:r>
              <a:rPr lang="en-US" dirty="0" smtClean="0"/>
              <a:t>:</a:t>
            </a:r>
            <a:r>
              <a:rPr lang="en-US" dirty="0" err="1" smtClean="0"/>
              <a:t>CalculateMeasurements</a:t>
            </a:r>
            <a:r>
              <a:rPr lang="en-US" dirty="0" smtClean="0"/>
              <a:t>() calls  </a:t>
            </a:r>
            <a:r>
              <a:rPr lang="en-US" dirty="0" err="1" smtClean="0"/>
              <a:t>RangeAdapterKm</a:t>
            </a:r>
            <a:r>
              <a:rPr lang="en-US" dirty="0" smtClean="0"/>
              <a:t>::</a:t>
            </a:r>
            <a:r>
              <a:rPr lang="en-US" dirty="0" err="1" smtClean="0"/>
              <a:t>CalculateMeasurement</a:t>
            </a:r>
            <a:r>
              <a:rPr lang="en-US" dirty="0" smtClean="0"/>
              <a:t>()</a:t>
            </a:r>
          </a:p>
          <a:p>
            <a:pPr marL="800100" lvl="1"/>
            <a:r>
              <a:rPr lang="en-US" dirty="0" err="1" smtClean="0"/>
              <a:t>RangeAdapterKm</a:t>
            </a:r>
            <a:r>
              <a:rPr lang="en-US" dirty="0" smtClean="0"/>
              <a:t>::</a:t>
            </a:r>
            <a:r>
              <a:rPr lang="en-US" dirty="0" err="1" smtClean="0"/>
              <a:t>CalculateMeasurement</a:t>
            </a:r>
            <a:r>
              <a:rPr lang="en-US" dirty="0" smtClean="0"/>
              <a:t>() calls</a:t>
            </a:r>
            <a:br>
              <a:rPr lang="en-US" dirty="0" smtClean="0"/>
            </a:br>
            <a:r>
              <a:rPr lang="en-US" dirty="0" err="1" smtClean="0"/>
              <a:t>MeasureModel</a:t>
            </a:r>
            <a:r>
              <a:rPr lang="en-US" dirty="0" smtClean="0"/>
              <a:t>::</a:t>
            </a:r>
            <a:r>
              <a:rPr lang="en-US" dirty="0" err="1" smtClean="0"/>
              <a:t>CalculateMeasurement</a:t>
            </a:r>
            <a:r>
              <a:rPr lang="en-US" dirty="0" smtClean="0"/>
              <a:t>()</a:t>
            </a:r>
          </a:p>
          <a:p>
            <a:pPr marL="8001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Hierarchy: Measure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672336"/>
            <a:ext cx="5818335" cy="15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Container Class for Signals</a:t>
            </a:r>
          </a:p>
          <a:p>
            <a:r>
              <a:rPr lang="en-US" dirty="0" smtClean="0"/>
              <a:t>Built during Adapter Initialization</a:t>
            </a:r>
          </a:p>
          <a:p>
            <a:r>
              <a:rPr lang="en-US" dirty="0" smtClean="0"/>
              <a:t>Responds to Measurement Requests by Looping Through Signals</a:t>
            </a:r>
          </a:p>
          <a:p>
            <a:r>
              <a:rPr lang="en-US" dirty="0" smtClean="0"/>
              <a:t>Example – Two Way Range Request</a:t>
            </a:r>
          </a:p>
          <a:p>
            <a:pPr lvl="1"/>
            <a:r>
              <a:rPr lang="en-US" dirty="0" smtClean="0"/>
              <a:t>Range Adapter calls </a:t>
            </a:r>
            <a:r>
              <a:rPr lang="en-US" dirty="0" err="1" smtClean="0"/>
              <a:t>MeasureModel</a:t>
            </a:r>
            <a:r>
              <a:rPr lang="en-US" dirty="0" smtClean="0"/>
              <a:t>::</a:t>
            </a:r>
            <a:r>
              <a:rPr lang="en-US" dirty="0" err="1" smtClean="0"/>
              <a:t>CalculateMeasurement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For Each Signal Path, </a:t>
            </a:r>
            <a:r>
              <a:rPr lang="en-US" dirty="0" err="1" smtClean="0"/>
              <a:t>MeasureModel</a:t>
            </a:r>
            <a:r>
              <a:rPr lang="en-US" dirty="0" smtClean="0"/>
              <a:t> Locates First Node to Compute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PhysicalSignal</a:t>
            </a:r>
            <a:r>
              <a:rPr lang="en-US" dirty="0" smtClean="0"/>
              <a:t>::</a:t>
            </a:r>
            <a:r>
              <a:rPr lang="en-US" dirty="0" err="1" smtClean="0"/>
              <a:t>ModelSignal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List of Measurement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Scripting Approach</a:t>
            </a:r>
          </a:p>
          <a:p>
            <a:pPr lvl="1"/>
            <a:r>
              <a:rPr lang="en-US" dirty="0" smtClean="0"/>
              <a:t>Scripted Tracking File Sets</a:t>
            </a:r>
          </a:p>
          <a:p>
            <a:pPr lvl="1"/>
            <a:r>
              <a:rPr lang="en-US" dirty="0" smtClean="0"/>
              <a:t>No Explicit Measurements </a:t>
            </a:r>
          </a:p>
          <a:p>
            <a:r>
              <a:rPr lang="en-US" dirty="0" smtClean="0"/>
              <a:t>Code Structure</a:t>
            </a:r>
          </a:p>
          <a:p>
            <a:pPr lvl="1"/>
            <a:r>
              <a:rPr lang="en-US" dirty="0" smtClean="0"/>
              <a:t>Tracking File Set</a:t>
            </a:r>
          </a:p>
          <a:p>
            <a:pPr lvl="1"/>
            <a:r>
              <a:rPr lang="en-US" dirty="0" smtClean="0"/>
              <a:t>Adapters</a:t>
            </a:r>
          </a:p>
          <a:p>
            <a:pPr lvl="1"/>
            <a:r>
              <a:rPr lang="en-US" dirty="0" smtClean="0"/>
              <a:t>Signals</a:t>
            </a:r>
          </a:p>
          <a:p>
            <a:r>
              <a:rPr lang="en-US" dirty="0" smtClean="0"/>
              <a:t>Implementation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6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Hierarchy: Signals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02" y="2139462"/>
            <a:ext cx="4986329" cy="26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Doubly Linked List of Signals</a:t>
            </a:r>
          </a:p>
          <a:p>
            <a:pPr lvl="1"/>
            <a:r>
              <a:rPr lang="en-US" dirty="0" smtClean="0"/>
              <a:t>Allows Computations to Start at Either End of a Signal Path</a:t>
            </a:r>
          </a:p>
          <a:p>
            <a:r>
              <a:rPr lang="en-US" dirty="0" smtClean="0"/>
              <a:t>Computes Core Data Needed for Measurement</a:t>
            </a:r>
          </a:p>
          <a:p>
            <a:pPr lvl="1"/>
            <a:r>
              <a:rPr lang="en-US" dirty="0" smtClean="0"/>
              <a:t>Range Vectors, Range Rate Vectors</a:t>
            </a:r>
          </a:p>
          <a:p>
            <a:pPr lvl="1"/>
            <a:r>
              <a:rPr lang="en-US" dirty="0" smtClean="0"/>
              <a:t>Light Time Solutions</a:t>
            </a:r>
          </a:p>
          <a:p>
            <a:pPr lvl="1"/>
            <a:r>
              <a:rPr lang="en-US" dirty="0" smtClean="0"/>
              <a:t>Constraints (e.g. Elevation Angle)</a:t>
            </a:r>
          </a:p>
          <a:p>
            <a:pPr lvl="1"/>
            <a:r>
              <a:rPr lang="en-US" dirty="0" smtClean="0"/>
              <a:t>Corrections</a:t>
            </a:r>
          </a:p>
          <a:p>
            <a:r>
              <a:rPr lang="en-US" dirty="0" smtClean="0"/>
              <a:t>Calls for Computation on Next Signal in the Path</a:t>
            </a:r>
          </a:p>
          <a:p>
            <a:r>
              <a:rPr lang="en-US" dirty="0" smtClean="0"/>
              <a:t>Returns Linked List of Computed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3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Another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One More Class: Progress Reporter</a:t>
            </a:r>
          </a:p>
          <a:p>
            <a:pPr lvl="1"/>
            <a:r>
              <a:rPr lang="en-US" dirty="0" smtClean="0"/>
              <a:t>Allows for Custom Reporting of Data </a:t>
            </a:r>
          </a:p>
          <a:p>
            <a:pPr lvl="1"/>
            <a:r>
              <a:rPr lang="en-US" dirty="0" smtClean="0"/>
              <a:t>Can be made Scriptable</a:t>
            </a:r>
          </a:p>
          <a:p>
            <a:pPr lvl="1"/>
            <a:r>
              <a:rPr lang="en-US" dirty="0" smtClean="0"/>
              <a:t>Can be set to Different Verbosity Level </a:t>
            </a:r>
          </a:p>
          <a:p>
            <a:pPr lvl="2"/>
            <a:r>
              <a:rPr lang="en-US" dirty="0" smtClean="0"/>
              <a:t>Verbosity Set Locally</a:t>
            </a:r>
          </a:p>
          <a:p>
            <a:pPr lvl="2"/>
            <a:r>
              <a:rPr lang="en-US" dirty="0" err="1" smtClean="0"/>
              <a:t>Tailorable</a:t>
            </a:r>
            <a:r>
              <a:rPr lang="en-US" dirty="0"/>
              <a:t> </a:t>
            </a:r>
            <a:r>
              <a:rPr lang="en-US" dirty="0" smtClean="0"/>
              <a:t>at the Component Level</a:t>
            </a:r>
          </a:p>
          <a:p>
            <a:pPr lvl="2"/>
            <a:r>
              <a:rPr lang="en-US" dirty="0" smtClean="0"/>
              <a:t>Used in Thinking Systems Unit Testing</a:t>
            </a:r>
          </a:p>
          <a:p>
            <a:pPr lvl="1"/>
            <a:r>
              <a:rPr lang="en-US" dirty="0" smtClean="0"/>
              <a:t>Delivered and Available for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Next Steps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9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merged into navigation branch that</a:t>
            </a:r>
          </a:p>
          <a:p>
            <a:pPr lvl="1"/>
            <a:r>
              <a:rPr lang="en-US" dirty="0" smtClean="0"/>
              <a:t>Generates simulated data</a:t>
            </a:r>
          </a:p>
          <a:p>
            <a:pPr lvl="1"/>
            <a:r>
              <a:rPr lang="en-US" dirty="0" smtClean="0"/>
              <a:t>Works correctly for geometric range, one leg, two leg, and 4 leg signals</a:t>
            </a:r>
          </a:p>
          <a:p>
            <a:pPr lvl="1"/>
            <a:r>
              <a:rPr lang="en-US" dirty="0" smtClean="0"/>
              <a:t>Works correctly for one-way light time solution based ranging</a:t>
            </a:r>
          </a:p>
          <a:p>
            <a:r>
              <a:rPr lang="en-US" dirty="0" smtClean="0"/>
              <a:t>Updates planned for</a:t>
            </a:r>
          </a:p>
          <a:p>
            <a:pPr lvl="1"/>
            <a:r>
              <a:rPr lang="en-US" dirty="0" smtClean="0"/>
              <a:t>Simulated two way ranging</a:t>
            </a:r>
          </a:p>
          <a:p>
            <a:pPr lvl="1"/>
            <a:r>
              <a:rPr lang="en-US" dirty="0" smtClean="0"/>
              <a:t>Elevation angle constraints on ground stations</a:t>
            </a:r>
          </a:p>
          <a:p>
            <a:pPr lvl="1"/>
            <a:r>
              <a:rPr lang="en-US" dirty="0" smtClean="0"/>
              <a:t>Derivative modeling for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0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Notes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5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 During the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Need to Sync Files More Regularly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err="1" smtClean="0"/>
              <a:t>Nav</a:t>
            </a:r>
            <a:r>
              <a:rPr lang="en-US" dirty="0" smtClean="0"/>
              <a:t> Code is pre-R2014a </a:t>
            </a:r>
            <a:r>
              <a:rPr lang="en-US" smtClean="0"/>
              <a:t>and </a:t>
            </a:r>
            <a:r>
              <a:rPr lang="en-US" smtClean="0"/>
              <a:t>Should </a:t>
            </a:r>
            <a:r>
              <a:rPr lang="en-US" dirty="0" smtClean="0"/>
              <a:t>Be Sync’d</a:t>
            </a:r>
          </a:p>
          <a:p>
            <a:pPr lvl="1"/>
            <a:r>
              <a:rPr lang="en-US" dirty="0" smtClean="0"/>
              <a:t>Merge of GOATS-9 into </a:t>
            </a:r>
            <a:r>
              <a:rPr lang="en-US" dirty="0" err="1" smtClean="0"/>
              <a:t>Nav</a:t>
            </a:r>
            <a:r>
              <a:rPr lang="en-US" dirty="0" smtClean="0"/>
              <a:t> Complicated Because I Didn’t Sync Frequently</a:t>
            </a:r>
          </a:p>
          <a:p>
            <a:r>
              <a:rPr lang="en-US" dirty="0" smtClean="0"/>
              <a:t>Sometimes Merges Need to be Done Manually</a:t>
            </a:r>
          </a:p>
          <a:p>
            <a:pPr lvl="1"/>
            <a:r>
              <a:rPr lang="en-US" dirty="0" smtClean="0"/>
              <a:t>Replace Tabs with Spaces</a:t>
            </a:r>
          </a:p>
          <a:p>
            <a:pPr lvl="1"/>
            <a:r>
              <a:rPr lang="en-US" dirty="0" smtClean="0"/>
              <a:t>Try to Keep Line Lengths Short</a:t>
            </a:r>
          </a:p>
          <a:p>
            <a:endParaRPr lang="en-US" dirty="0"/>
          </a:p>
        </p:txBody>
      </p:sp>
      <p:pic>
        <p:nvPicPr>
          <p:cNvPr id="4" name="Picture 3" descr="NoTab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95" y="3182815"/>
            <a:ext cx="4445280" cy="26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7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Approach and Implementation Plan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8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Simplify Coding for </a:t>
            </a:r>
            <a:r>
              <a:rPr lang="en-US" dirty="0" smtClean="0"/>
              <a:t>Measurements</a:t>
            </a:r>
          </a:p>
          <a:p>
            <a:r>
              <a:rPr lang="en-US" dirty="0" smtClean="0"/>
              <a:t>Simplify User Access to Measurements</a:t>
            </a:r>
            <a:endParaRPr lang="en-US" dirty="0"/>
          </a:p>
          <a:p>
            <a:r>
              <a:rPr lang="en-US" dirty="0" smtClean="0"/>
              <a:t>Make the Code More Maintainable</a:t>
            </a:r>
          </a:p>
          <a:p>
            <a:pPr lvl="1"/>
            <a:r>
              <a:rPr lang="en-US" dirty="0" smtClean="0"/>
              <a:t>Standardize </a:t>
            </a:r>
            <a:r>
              <a:rPr lang="en-US" dirty="0"/>
              <a:t>Model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Collect Common Code Centrally</a:t>
            </a:r>
          </a:p>
          <a:p>
            <a:pPr lvl="1"/>
            <a:r>
              <a:rPr lang="en-US" dirty="0" smtClean="0"/>
              <a:t>Separate Model (Physics) from View (Calculated Measurements)</a:t>
            </a:r>
            <a:endParaRPr lang="en-US" dirty="0"/>
          </a:p>
          <a:p>
            <a:r>
              <a:rPr lang="en-US" dirty="0"/>
              <a:t>Closely Match Models with </a:t>
            </a:r>
            <a:r>
              <a:rPr lang="en-US" dirty="0" smtClean="0"/>
              <a:t>Inputs (Similar to Strategy in CCSDS TDM)</a:t>
            </a:r>
          </a:p>
          <a:p>
            <a:r>
              <a:rPr lang="en-US" dirty="0" smtClean="0"/>
              <a:t>Make Modeled Measurements Obvious</a:t>
            </a:r>
          </a:p>
          <a:p>
            <a:pPr lvl="1"/>
            <a:r>
              <a:rPr lang="en-US" dirty="0" smtClean="0"/>
              <a:t>Avoid Listing Participants in Random Order</a:t>
            </a:r>
          </a:p>
          <a:p>
            <a:pPr lvl="1"/>
            <a:r>
              <a:rPr lang="en-US" dirty="0" smtClean="0"/>
              <a:t>Make Corrections Applied Explicit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 Measurements on Signals Between Participants</a:t>
            </a:r>
          </a:p>
          <a:p>
            <a:pPr lvl="1"/>
            <a:r>
              <a:rPr lang="en-US" dirty="0" smtClean="0"/>
              <a:t>A “Signal” is a transmission from a “Transmitter” </a:t>
            </a:r>
            <a:br>
              <a:rPr lang="en-US" dirty="0" smtClean="0"/>
            </a:br>
            <a:r>
              <a:rPr lang="en-US" dirty="0" smtClean="0"/>
              <a:t>to a “Receiver”</a:t>
            </a:r>
          </a:p>
          <a:p>
            <a:pPr lvl="1"/>
            <a:r>
              <a:rPr lang="en-US" dirty="0" smtClean="0"/>
              <a:t>Signals can be Light Time Adjusted</a:t>
            </a:r>
          </a:p>
          <a:p>
            <a:pPr lvl="1"/>
            <a:r>
              <a:rPr lang="en-US" dirty="0" smtClean="0"/>
              <a:t>Signals can have Corrections </a:t>
            </a:r>
          </a:p>
          <a:p>
            <a:pPr lvl="1"/>
            <a:r>
              <a:rPr lang="en-US" dirty="0" smtClean="0"/>
              <a:t>Signal Paths Consist of One or More Signals</a:t>
            </a:r>
          </a:p>
          <a:p>
            <a:r>
              <a:rPr lang="en-US" dirty="0"/>
              <a:t>Measurements are Defined by Signal Paths</a:t>
            </a:r>
          </a:p>
          <a:p>
            <a:r>
              <a:rPr lang="en-US" dirty="0" smtClean="0"/>
              <a:t>Complex Measurements are Collections of Signal Paths</a:t>
            </a:r>
          </a:p>
          <a:p>
            <a:r>
              <a:rPr lang="en-US" dirty="0" smtClean="0"/>
              <a:t>Approach Maps to CCSDS TDM and </a:t>
            </a:r>
            <a:r>
              <a:rPr lang="en-US" dirty="0" err="1" smtClean="0"/>
              <a:t>Geodyn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41" y="1504461"/>
            <a:ext cx="2973625" cy="32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Implement Class Structure</a:t>
            </a:r>
          </a:p>
          <a:p>
            <a:r>
              <a:rPr lang="en-US" dirty="0" smtClean="0"/>
              <a:t>Build Code to Support Range Measurements</a:t>
            </a:r>
          </a:p>
          <a:p>
            <a:r>
              <a:rPr lang="en-US" dirty="0" smtClean="0"/>
              <a:t>Add Light Time Solution</a:t>
            </a:r>
          </a:p>
          <a:p>
            <a:r>
              <a:rPr lang="en-US" dirty="0" smtClean="0"/>
              <a:t>Implement Elevation Constraint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Scripting the Signal Based Measurements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6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4343400" cy="3505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Create </a:t>
            </a:r>
            <a:r>
              <a:rPr lang="en-US" sz="1400" dirty="0" err="1"/>
              <a:t>TrackingFileSet</a:t>
            </a:r>
            <a:r>
              <a:rPr lang="en-US" sz="1400" dirty="0"/>
              <a:t> </a:t>
            </a:r>
            <a:r>
              <a:rPr lang="en-US" sz="1400" dirty="0" err="1" smtClean="0"/>
              <a:t>tfs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tfs.AddTrackingConfig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 {</a:t>
            </a:r>
            <a:r>
              <a:rPr lang="en-US" sz="1400" dirty="0"/>
              <a:t>{Maui, </a:t>
            </a:r>
            <a:r>
              <a:rPr lang="en-US" sz="1400" dirty="0" err="1"/>
              <a:t>ODSat</a:t>
            </a:r>
            <a:r>
              <a:rPr lang="en-US" sz="1400" dirty="0"/>
              <a:t>, Maui}, 'Range'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err="1" smtClean="0"/>
              <a:t>tfs.Filename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ODSatMauiTwoWayRange.gmd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% Note: “Format” not in the current implementation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tfs.UseLighttime</a:t>
            </a:r>
            <a:r>
              <a:rPr lang="en-US" sz="1400" dirty="0"/>
              <a:t> = true;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Create </a:t>
            </a:r>
            <a:r>
              <a:rPr lang="en-US" sz="1400" dirty="0"/>
              <a:t>Simulator </a:t>
            </a:r>
            <a:r>
              <a:rPr lang="en-US" sz="1400" dirty="0" err="1" smtClean="0"/>
              <a:t>MeasSim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MeasSim.AddData</a:t>
            </a:r>
            <a:r>
              <a:rPr lang="en-US" sz="1400" dirty="0" smtClean="0"/>
              <a:t>         </a:t>
            </a:r>
            <a:r>
              <a:rPr lang="en-US" sz="1400" dirty="0"/>
              <a:t>= {</a:t>
            </a:r>
            <a:r>
              <a:rPr lang="en-US" sz="1400" dirty="0" err="1"/>
              <a:t>simData</a:t>
            </a:r>
            <a:r>
              <a:rPr lang="en-US" sz="1400" dirty="0"/>
              <a:t>}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 err="1" smtClean="0"/>
              <a:t>DataFile</a:t>
            </a:r>
            <a:r>
              <a:rPr lang="en-US" dirty="0" smtClean="0"/>
              <a:t> mmd</a:t>
            </a:r>
          </a:p>
          <a:p>
            <a:pPr marL="0" indent="0">
              <a:buNone/>
            </a:pPr>
            <a:r>
              <a:rPr lang="en-US" dirty="0" err="1" smtClean="0"/>
              <a:t>mmd.Filename</a:t>
            </a:r>
            <a:r>
              <a:rPr lang="en-US" dirty="0" smtClean="0"/>
              <a:t> = </a:t>
            </a:r>
            <a:r>
              <a:rPr lang="en-US" dirty="0" err="1" smtClean="0"/>
              <a:t>Maui_USNRange.gmd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mmd.Format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dirty="0" err="1" smtClean="0"/>
              <a:t>GMATInternal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 err="1"/>
              <a:t>MeasurementModel</a:t>
            </a:r>
            <a:r>
              <a:rPr lang="en-US" dirty="0"/>
              <a:t> </a:t>
            </a:r>
            <a:r>
              <a:rPr lang="en-US" dirty="0" err="1" smtClean="0"/>
              <a:t>RangeMeas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RangeMeas.ObservationData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mmd;</a:t>
            </a:r>
          </a:p>
          <a:p>
            <a:pPr marL="0" indent="0">
              <a:buNone/>
            </a:pPr>
            <a:r>
              <a:rPr lang="en-US" dirty="0" err="1" smtClean="0"/>
              <a:t>RangeMeas.Type</a:t>
            </a:r>
            <a:r>
              <a:rPr lang="en-US" dirty="0" smtClean="0"/>
              <a:t>   </a:t>
            </a:r>
            <a:r>
              <a:rPr lang="en-US" dirty="0"/>
              <a:t>= </a:t>
            </a:r>
            <a:r>
              <a:rPr lang="en-US" dirty="0" err="1"/>
              <a:t>USNTwoWayRange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RangeMeas.Participants</a:t>
            </a:r>
            <a:r>
              <a:rPr lang="en-US" dirty="0" smtClean="0"/>
              <a:t> </a:t>
            </a:r>
            <a:r>
              <a:rPr lang="en-US" dirty="0"/>
              <a:t>= { Maui, </a:t>
            </a:r>
            <a:r>
              <a:rPr lang="en-US" dirty="0" err="1"/>
              <a:t>ODSat</a:t>
            </a:r>
            <a:r>
              <a:rPr lang="en-US" dirty="0"/>
              <a:t> 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Simulator </a:t>
            </a:r>
            <a:r>
              <a:rPr lang="en-US" dirty="0" err="1" smtClean="0"/>
              <a:t>MeasSim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MeasSim.AddData</a:t>
            </a:r>
            <a:r>
              <a:rPr lang="en-US" dirty="0" smtClean="0"/>
              <a:t>         </a:t>
            </a:r>
            <a:r>
              <a:rPr lang="en-US" dirty="0"/>
              <a:t>= {</a:t>
            </a:r>
            <a:r>
              <a:rPr lang="en-US" dirty="0" err="1" smtClean="0"/>
              <a:t>RangeMeas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Scripting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TrackingFileSet</a:t>
            </a:r>
            <a:r>
              <a:rPr lang="en-US" dirty="0" smtClean="0"/>
              <a:t> is similar to </a:t>
            </a:r>
            <a:r>
              <a:rPr lang="en-US" dirty="0" err="1" smtClean="0"/>
              <a:t>TrackingSystem</a:t>
            </a:r>
            <a:endParaRPr lang="en-US" dirty="0" smtClean="0"/>
          </a:p>
          <a:p>
            <a:r>
              <a:rPr lang="en-US" dirty="0" smtClean="0"/>
              <a:t>Hides the data file and measurement objects inside the tracking file set</a:t>
            </a:r>
          </a:p>
          <a:p>
            <a:r>
              <a:rPr lang="en-US" dirty="0" smtClean="0"/>
              <a:t>Actual path(s) the signal(s) traverse are specified</a:t>
            </a:r>
          </a:p>
          <a:p>
            <a:r>
              <a:rPr lang="en-US" dirty="0" smtClean="0"/>
              <a:t>Multiple Path Measurements Explicit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Defines data file and measurement separately</a:t>
            </a:r>
          </a:p>
          <a:p>
            <a:r>
              <a:rPr lang="en-US" dirty="0" smtClean="0"/>
              <a:t>(Not Shown) Collect Models into </a:t>
            </a:r>
            <a:r>
              <a:rPr lang="en-US" dirty="0" err="1" smtClean="0"/>
              <a:t>TrackingSystems</a:t>
            </a:r>
            <a:endParaRPr lang="en-US" dirty="0" smtClean="0"/>
          </a:p>
          <a:p>
            <a:r>
              <a:rPr lang="en-US" dirty="0" smtClean="0"/>
              <a:t>Participant list is assembled into models on a case-by-case basis</a:t>
            </a:r>
          </a:p>
          <a:p>
            <a:r>
              <a:rPr lang="en-US" dirty="0" smtClean="0"/>
              <a:t>Multiple Path Measurements Difficult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Comparison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Scripting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1474</TotalTime>
  <Words>814</Words>
  <Application>Microsoft Macintosh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Measurement Model Refactoring</vt:lpstr>
      <vt:lpstr>Outline</vt:lpstr>
      <vt:lpstr>Overview</vt:lpstr>
      <vt:lpstr>Design Goals</vt:lpstr>
      <vt:lpstr>Design Overview</vt:lpstr>
      <vt:lpstr>Refactoring Plan</vt:lpstr>
      <vt:lpstr>User Interface</vt:lpstr>
      <vt:lpstr>Scripting Approach</vt:lpstr>
      <vt:lpstr>Feature Comparison</vt:lpstr>
      <vt:lpstr>Single Path Examples  (Original Slide)</vt:lpstr>
      <vt:lpstr>Single Path Examples  (Updates From Discussion)</vt:lpstr>
      <vt:lpstr>Multiple Path Example</vt:lpstr>
      <vt:lpstr>Code Structure</vt:lpstr>
      <vt:lpstr>New Resource Class</vt:lpstr>
      <vt:lpstr>New Internal Classes</vt:lpstr>
      <vt:lpstr>Class Hierarchy: Adapters</vt:lpstr>
      <vt:lpstr>Tracking Data Adapters</vt:lpstr>
      <vt:lpstr>Class Hierarchy: Measure Models</vt:lpstr>
      <vt:lpstr>Measure Models</vt:lpstr>
      <vt:lpstr>Class Hierarchy: Signals</vt:lpstr>
      <vt:lpstr>Signals</vt:lpstr>
      <vt:lpstr>…And Another Thing</vt:lpstr>
      <vt:lpstr>Implementation Status</vt:lpstr>
      <vt:lpstr>Implementation Status</vt:lpstr>
      <vt:lpstr>Other Notes </vt:lpstr>
      <vt:lpstr>Issues encountered During the Merge</vt:lpstr>
    </vt:vector>
  </TitlesOfParts>
  <Company>Thinking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Darrel Conway</dc:creator>
  <cp:lastModifiedBy>Darrel Conway</cp:lastModifiedBy>
  <cp:revision>44</cp:revision>
  <dcterms:created xsi:type="dcterms:W3CDTF">2014-06-16T14:06:28Z</dcterms:created>
  <dcterms:modified xsi:type="dcterms:W3CDTF">2014-06-18T18:44:28Z</dcterms:modified>
</cp:coreProperties>
</file>