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2" r:id="rId4"/>
    <p:sldId id="277" r:id="rId5"/>
    <p:sldId id="278" r:id="rId6"/>
    <p:sldId id="260" r:id="rId7"/>
    <p:sldId id="279" r:id="rId8"/>
    <p:sldId id="261" r:id="rId9"/>
    <p:sldId id="280" r:id="rId10"/>
    <p:sldId id="269" r:id="rId11"/>
    <p:sldId id="270" r:id="rId12"/>
    <p:sldId id="272" r:id="rId13"/>
    <p:sldId id="271" r:id="rId14"/>
    <p:sldId id="263" r:id="rId15"/>
    <p:sldId id="273" r:id="rId16"/>
    <p:sldId id="274" r:id="rId17"/>
    <p:sldId id="275" r:id="rId18"/>
    <p:sldId id="276" r:id="rId19"/>
    <p:sldId id="264" r:id="rId20"/>
    <p:sldId id="265" r:id="rId21"/>
    <p:sldId id="283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23C9-1515-4E5D-B4C1-481C409E1B8C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E9F8-6C9A-482F-A408-ADABA77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EE9F8-6C9A-482F-A408-ADABA77C3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8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98EC-E5F9-43C6-BFD4-4D8D300A204A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A47E-B1B3-4CCC-B23E-0BD0E0AB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tp://naif.jpl.nasa.gov/pub/naif/toolkit/C/PC_Windows_VisualC_32bit/packages/cspice.zip" TargetMode="External"/><Relationship Id="rId2" Type="http://schemas.openxmlformats.org/officeDocument/2006/relationships/hyperlink" Target="http://naif.jpl.nasa.gov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rdownloads.sourceforge.net/wxwindows/wxMSW-2.8.12.zip" TargetMode="External"/><Relationship Id="rId2" Type="http://schemas.openxmlformats.org/officeDocument/2006/relationships/hyperlink" Target="http://wxwidgets.org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mat.ed-pages.com/wiki" TargetMode="External"/><Relationship Id="rId7" Type="http://schemas.openxmlformats.org/officeDocument/2006/relationships/hyperlink" Target="mailto:djc@thinksysinc.com" TargetMode="External"/><Relationship Id="rId2" Type="http://schemas.openxmlformats.org/officeDocument/2006/relationships/hyperlink" Target="http://gmat.ed-pages.com/wiki/Compiling+G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endy.c.shoan@nasa.gov" TargetMode="External"/><Relationship Id="rId5" Type="http://schemas.openxmlformats.org/officeDocument/2006/relationships/hyperlink" Target="mailto:linda.jun@nasa.gov" TargetMode="External"/><Relationship Id="rId4" Type="http://schemas.openxmlformats.org/officeDocument/2006/relationships/hyperlink" Target="mailto:j.parker@nasa.gov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xwidgets.org/" TargetMode="External"/><Relationship Id="rId2" Type="http://schemas.openxmlformats.org/officeDocument/2006/relationships/hyperlink" Target="http://www.microsoft.com/visualstudio/eng/products/visual-studio-2010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works.com/products/matlab/" TargetMode="External"/><Relationship Id="rId5" Type="http://schemas.openxmlformats.org/officeDocument/2006/relationships/hyperlink" Target="http://www.netlib.org/f2c/" TargetMode="External"/><Relationship Id="rId4" Type="http://schemas.openxmlformats.org/officeDocument/2006/relationships/hyperlink" Target="http://naif.jpl.nasa.gov/naif/toolki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64-187.members.linode.com:8080/browse/GMT-28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Compiling GMAT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 Parker</a:t>
            </a:r>
          </a:p>
          <a:p>
            <a:r>
              <a:rPr lang="en-US" dirty="0" smtClean="0"/>
              <a:t>KARI</a:t>
            </a:r>
          </a:p>
          <a:p>
            <a:r>
              <a:rPr lang="en-US" dirty="0" smtClean="0"/>
              <a:t>September 26,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Configure File System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GmatDevelopment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Folder structure must exist as shown in working directory</a:t>
            </a:r>
          </a:p>
          <a:p>
            <a:r>
              <a:rPr lang="en-US" dirty="0"/>
              <a:t>Gmat3rdParty: prerequisites</a:t>
            </a:r>
          </a:p>
          <a:p>
            <a:r>
              <a:rPr lang="en-US" dirty="0" err="1"/>
              <a:t>GmatDevelopment</a:t>
            </a:r>
            <a:r>
              <a:rPr lang="en-US" dirty="0"/>
              <a:t>: source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Configure File System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cspice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data\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doc\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GmatDevelopment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naif.jpl.nasa.gov</a:t>
            </a:r>
            <a:endParaRPr lang="en-US" dirty="0" smtClean="0"/>
          </a:p>
          <a:p>
            <a:pPr lvl="1">
              <a:buFont typeface="Calibri" pitchFamily="34" charset="0"/>
              <a:buChar char="›"/>
            </a:pPr>
            <a:r>
              <a:rPr lang="en-US" dirty="0" smtClean="0"/>
              <a:t>“Toolkit”</a:t>
            </a:r>
          </a:p>
          <a:p>
            <a:pPr lvl="1">
              <a:buFont typeface="Calibri" pitchFamily="34" charset="0"/>
              <a:buChar char="›"/>
            </a:pPr>
            <a:r>
              <a:rPr lang="en-US" dirty="0" smtClean="0"/>
              <a:t>“Toolkits for C”</a:t>
            </a:r>
          </a:p>
          <a:p>
            <a:pPr lvl="1">
              <a:buFont typeface="Calibri" pitchFamily="34" charset="0"/>
              <a:buChar char="›"/>
            </a:pPr>
            <a:r>
              <a:rPr lang="en-US" dirty="0" smtClean="0"/>
              <a:t>“PC</a:t>
            </a:r>
            <a:r>
              <a:rPr lang="en-US" dirty="0"/>
              <a:t>, Windows, Microsoft Visual C, </a:t>
            </a:r>
            <a:r>
              <a:rPr lang="en-US" dirty="0" smtClean="0"/>
              <a:t>32bit”</a:t>
            </a:r>
            <a:br>
              <a:rPr lang="en-US" dirty="0" smtClean="0"/>
            </a:b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cspice.zip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Extract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Configure File System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cspice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data\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doc\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wxWidgets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art\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build\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GmatDevelopment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http://wxwidgets.org</a:t>
            </a:r>
            <a:endParaRPr lang="en-US" dirty="0"/>
          </a:p>
          <a:p>
            <a:pPr lvl="1">
              <a:buFont typeface="Calibri" pitchFamily="34" charset="0"/>
              <a:buChar char="›"/>
            </a:pPr>
            <a:r>
              <a:rPr lang="en-US" dirty="0" smtClean="0"/>
              <a:t>“Downloads”</a:t>
            </a:r>
            <a:endParaRPr lang="en-US" dirty="0"/>
          </a:p>
          <a:p>
            <a:pPr lvl="1">
              <a:buFont typeface="Calibri" pitchFamily="34" charset="0"/>
              <a:buChar char="›"/>
            </a:pPr>
            <a:r>
              <a:rPr lang="en-US" dirty="0" smtClean="0"/>
              <a:t>“Current Stable Release”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>
                <a:hlinkClick r:id="rId3"/>
              </a:rPr>
              <a:t>wxMSW</a:t>
            </a:r>
            <a:r>
              <a:rPr lang="en-US" dirty="0" smtClean="0">
                <a:hlinkClick r:id="rId3"/>
              </a:rPr>
              <a:t> (zip)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endParaRPr lang="en-US" dirty="0" smtClean="0"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Rename to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wxWidgets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Configure File System 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cspice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data\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doc\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wxWidgets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art\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build\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GmatDevelopment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application\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build\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Check out GMAT sources from </a:t>
            </a:r>
            <a:r>
              <a:rPr lang="en-US" dirty="0" err="1" smtClean="0"/>
              <a:t>SourceForge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any Subversion tool:</a:t>
            </a:r>
          </a:p>
          <a:p>
            <a:pPr lvl="1"/>
            <a:r>
              <a:rPr lang="en-US" dirty="0" err="1" smtClean="0"/>
              <a:t>TortoiseSVN</a:t>
            </a:r>
            <a:endParaRPr lang="en-US" dirty="0" smtClean="0"/>
          </a:p>
          <a:p>
            <a:pPr lvl="1"/>
            <a:r>
              <a:rPr lang="en-US" dirty="0" err="1" smtClean="0"/>
              <a:t>SmartSVN</a:t>
            </a:r>
            <a:endParaRPr lang="en-US" dirty="0" smtClean="0"/>
          </a:p>
          <a:p>
            <a:pPr lvl="1"/>
            <a:r>
              <a:rPr lang="en-US" dirty="0" smtClean="0"/>
              <a:t>Command-line tools</a:t>
            </a:r>
          </a:p>
          <a:p>
            <a:pPr lvl="1"/>
            <a:endParaRPr lang="en-US" dirty="0" smtClean="0"/>
          </a:p>
          <a:p>
            <a:r>
              <a:rPr lang="en-US" dirty="0"/>
              <a:t>SVN URL: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gmat.svn.sourceforge.net/svnroot/gmat/trunk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Build </a:t>
            </a:r>
            <a:r>
              <a:rPr lang="en-US" dirty="0" err="1" smtClean="0"/>
              <a:t>wxWidgets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wxWidgets</a:t>
            </a:r>
            <a:r>
              <a:rPr lang="en-US" dirty="0" smtClean="0"/>
              <a:t> includes build files for VS2005</a:t>
            </a:r>
          </a:p>
          <a:p>
            <a:r>
              <a:rPr lang="en-US" dirty="0" smtClean="0"/>
              <a:t>GMAT includes modified files for VS2010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Find:</a:t>
            </a:r>
            <a:br>
              <a:rPr lang="en-US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GmatDevelopment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build\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	windows-VS2010\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		wxWidgets.zip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Extract over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wxWidgets</a:t>
            </a:r>
            <a:r>
              <a:rPr lang="en-US" dirty="0" smtClean="0"/>
              <a:t>, overwriting files</a:t>
            </a:r>
          </a:p>
        </p:txBody>
      </p:sp>
    </p:spTree>
    <p:extLst>
      <p:ext uri="{BB962C8B-B14F-4D97-AF65-F5344CB8AC3E}">
        <p14:creationId xmlns:p14="http://schemas.microsoft.com/office/powerpoint/2010/main" val="40563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Build </a:t>
            </a:r>
            <a:r>
              <a:rPr lang="en-US" dirty="0" err="1" smtClean="0"/>
              <a:t>wxWidgets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Visual Studio, open:</a:t>
            </a:r>
            <a:br>
              <a:rPr lang="en-US" dirty="0" smtClean="0"/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Gmat3rdParty\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wxWidgets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\build\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msw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\wx_dll.sln</a:t>
            </a:r>
            <a:endParaRPr lang="en-US" dirty="0" smtClean="0"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Expand the “</a:t>
            </a:r>
            <a:r>
              <a:rPr lang="en-US" dirty="0" err="1" smtClean="0">
                <a:cs typeface="Consolas" pitchFamily="49" charset="0"/>
              </a:rPr>
              <a:t>adv</a:t>
            </a:r>
            <a:r>
              <a:rPr lang="en-US" dirty="0" smtClean="0">
                <a:cs typeface="Consolas" pitchFamily="49" charset="0"/>
              </a:rPr>
              <a:t>” project, then “Setup Headers”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Open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setup.h</a:t>
            </a:r>
            <a:r>
              <a:rPr lang="en-US" dirty="0" smtClean="0">
                <a:cs typeface="Consolas" pitchFamily="49" charset="0"/>
              </a:rPr>
              <a:t>. Make sure this line is at the top:</a:t>
            </a:r>
            <a:br>
              <a:rPr lang="en-US" dirty="0" smtClean="0">
                <a:cs typeface="Consolas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/>
              </a:rPr>
              <a:t>// Name: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wx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msw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setup.h</a:t>
            </a:r>
            <a:endParaRPr lang="en-US" sz="2400" dirty="0" smtClean="0">
              <a:solidFill>
                <a:srgbClr val="008000"/>
              </a:solidFill>
              <a:latin typeface="Consolas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Set this line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cs typeface="Consolas" pitchFamily="49" charset="0"/>
              </a:rPr>
              <a:t>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1: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wxUSE_GLCANVAS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Build </a:t>
            </a:r>
            <a:r>
              <a:rPr lang="en-US" dirty="0" err="1" smtClean="0"/>
              <a:t>wxWidgets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In Visual Studio, choose the “DLL Release” configuration for Win32.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Right-click the solution and click “Build Solution”.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Repeat until 19 of the 20 projects build successfully.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In Visual Studio, open: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wxWidgets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contrib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\build\wxcontrib_dll.sln</a:t>
            </a:r>
            <a:endParaRPr lang="en-US" dirty="0" smtClean="0"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6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Build </a:t>
            </a:r>
            <a:r>
              <a:rPr lang="en-US" dirty="0" err="1" smtClean="0"/>
              <a:t>wxWidgets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 err="1" smtClean="0"/>
              <a:t>wxWidgets</a:t>
            </a:r>
            <a:r>
              <a:rPr lang="en-US" dirty="0" smtClean="0"/>
              <a:t> contributed libraries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In Visual Studio, open: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wxWidgets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contrib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\build\wxcontrib_dll.sln</a:t>
            </a:r>
            <a:endParaRPr lang="en-US" dirty="0" smtClean="0"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Choose </a:t>
            </a:r>
            <a:r>
              <a:rPr lang="en-US" dirty="0">
                <a:cs typeface="Consolas" pitchFamily="49" charset="0"/>
              </a:rPr>
              <a:t>the “DLL Release” configuration for Win32</a:t>
            </a:r>
            <a:r>
              <a:rPr lang="en-US" dirty="0" smtClean="0">
                <a:cs typeface="Consolas" pitchFamily="49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cs typeface="Consolas" pitchFamily="49" charset="0"/>
              </a:rPr>
              <a:t>Right-click the solution and click “Build Solution”.</a:t>
            </a:r>
            <a:endParaRPr lang="en-US" dirty="0" smtClean="0"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0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Build </a:t>
            </a:r>
            <a:r>
              <a:rPr lang="en-US" dirty="0" err="1" smtClean="0"/>
              <a:t>wxWidgets</a:t>
            </a:r>
            <a:r>
              <a:rPr lang="en-US" dirty="0" smtClean="0"/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DLL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In Windows Explorer, open: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Gmat3rdParty\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wxWidgets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\lib\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vc_dll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endParaRPr lang="en-US" dirty="0" smtClean="0"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Make sure you have 15 .</a:t>
            </a:r>
            <a:r>
              <a:rPr lang="en-US" dirty="0" err="1" smtClean="0">
                <a:cs typeface="Consolas" pitchFamily="49" charset="0"/>
              </a:rPr>
              <a:t>dll</a:t>
            </a:r>
            <a:r>
              <a:rPr lang="en-US" dirty="0" smtClean="0">
                <a:cs typeface="Consolas" pitchFamily="49" charset="0"/>
              </a:rPr>
              <a:t> files.</a:t>
            </a:r>
            <a:br>
              <a:rPr lang="en-US" dirty="0" smtClean="0">
                <a:cs typeface="Consolas" pitchFamily="49" charset="0"/>
              </a:rPr>
            </a:br>
            <a:endParaRPr lang="en-US" dirty="0" smtClean="0">
              <a:cs typeface="Consolas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nsolas" pitchFamily="49" charset="0"/>
              </a:rPr>
              <a:t>Copy these files to:</a:t>
            </a:r>
            <a:br>
              <a:rPr lang="en-US" dirty="0" smtClean="0"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GmatDevelopment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\application\bin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1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Build GMAT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Visual Studio, open:</a:t>
            </a:r>
            <a:br>
              <a:rPr lang="en-US" dirty="0"/>
            </a:br>
            <a:r>
              <a:rPr lang="en-US" dirty="0" err="1" smtClean="0"/>
              <a:t>GmatDevelopment</a:t>
            </a:r>
            <a:r>
              <a:rPr lang="en-US" dirty="0" smtClean="0"/>
              <a:t>\build\windows-VS2010\GmatVS2010.sln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the </a:t>
            </a:r>
            <a:r>
              <a:rPr lang="en-US" dirty="0" err="1" smtClean="0"/>
              <a:t>ReleaseWithSPICE</a:t>
            </a:r>
            <a:r>
              <a:rPr lang="en-US" dirty="0" smtClean="0"/>
              <a:t> configuration for Win32.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Right-click the </a:t>
            </a:r>
            <a:r>
              <a:rPr lang="en-US" dirty="0" err="1" smtClean="0"/>
              <a:t>GMAT_wxGui</a:t>
            </a:r>
            <a:r>
              <a:rPr lang="en-US" dirty="0" smtClean="0"/>
              <a:t> project and click “Rebuild”.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libGmatBase</a:t>
            </a:r>
            <a:r>
              <a:rPr lang="en-US" dirty="0" smtClean="0"/>
              <a:t> and </a:t>
            </a:r>
            <a:r>
              <a:rPr lang="en-US" dirty="0" err="1" smtClean="0"/>
              <a:t>GMAT_wxGui</a:t>
            </a:r>
            <a:r>
              <a:rPr lang="en-US" dirty="0" smtClean="0"/>
              <a:t> projects should complete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GMAT is a complex app with many different configurations</a:t>
            </a:r>
          </a:p>
          <a:p>
            <a:r>
              <a:rPr lang="en-US" dirty="0" smtClean="0"/>
              <a:t>Three platforms: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Mac OS X</a:t>
            </a:r>
          </a:p>
          <a:p>
            <a:pPr lvl="1"/>
            <a:r>
              <a:rPr lang="en-US" dirty="0" smtClean="0"/>
              <a:t>Linux</a:t>
            </a:r>
          </a:p>
          <a:p>
            <a:r>
              <a:rPr lang="en-US" dirty="0"/>
              <a:t>T</a:t>
            </a:r>
            <a:r>
              <a:rPr lang="en-US" dirty="0" smtClean="0"/>
              <a:t>wo architectures: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smtClean="0"/>
              <a:t>x86-64 (64-bit)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be built in different forms:</a:t>
            </a:r>
          </a:p>
          <a:p>
            <a:pPr lvl="1"/>
            <a:r>
              <a:rPr lang="en-US" dirty="0" err="1" smtClean="0"/>
              <a:t>libGmatBase</a:t>
            </a:r>
            <a:endParaRPr lang="en-US" dirty="0" smtClean="0"/>
          </a:p>
          <a:p>
            <a:pPr lvl="1"/>
            <a:r>
              <a:rPr lang="en-US" dirty="0" smtClean="0"/>
              <a:t>GUI app</a:t>
            </a:r>
          </a:p>
          <a:p>
            <a:pPr lvl="1"/>
            <a:r>
              <a:rPr lang="en-US" dirty="0" smtClean="0"/>
              <a:t>Console app</a:t>
            </a:r>
          </a:p>
          <a:p>
            <a:r>
              <a:rPr lang="en-US" dirty="0" smtClean="0"/>
              <a:t>And in different configurations:</a:t>
            </a:r>
          </a:p>
          <a:p>
            <a:pPr lvl="1"/>
            <a:r>
              <a:rPr lang="en-US" dirty="0" smtClean="0"/>
              <a:t>Debug or release</a:t>
            </a:r>
          </a:p>
          <a:p>
            <a:pPr lvl="1"/>
            <a:r>
              <a:rPr lang="en-US" dirty="0" smtClean="0"/>
              <a:t>With or without supporting libraries</a:t>
            </a:r>
          </a:p>
          <a:p>
            <a:r>
              <a:rPr lang="en-US" dirty="0" smtClean="0"/>
              <a:t>Also, offers several optional plugins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Run GMAT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Windows Explorer, open:</a:t>
            </a:r>
            <a:br>
              <a:rPr lang="en-US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GmatDevelopment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\application\bin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GMAT.exe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Run to run the default mission.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3952874"/>
            <a:ext cx="35433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0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build instructions are linked from the “</a:t>
            </a:r>
            <a:r>
              <a:rPr lang="en-US" dirty="0" smtClean="0">
                <a:hlinkClick r:id="rId2"/>
              </a:rPr>
              <a:t>Compiling GMAT</a:t>
            </a:r>
            <a:r>
              <a:rPr lang="en-US" dirty="0" smtClean="0"/>
              <a:t>” wiki page: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http://gmat.ed-pages.com/wiki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“Development” on the left-hand menu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“Compiling GMAT” link</a:t>
            </a:r>
          </a:p>
          <a:p>
            <a:pPr marL="571500" indent="-514350"/>
            <a:r>
              <a:rPr lang="en-US" dirty="0" smtClean="0"/>
              <a:t>Contacts:</a:t>
            </a:r>
          </a:p>
          <a:p>
            <a:pPr marL="971550" lvl="1" indent="-514350"/>
            <a:r>
              <a:rPr lang="en-US" dirty="0" smtClean="0"/>
              <a:t>Any: Joel Parker (</a:t>
            </a:r>
            <a:r>
              <a:rPr lang="en-US" dirty="0" smtClean="0">
                <a:hlinkClick r:id="rId4"/>
              </a:rPr>
              <a:t>j.parker@nasa.gov</a:t>
            </a:r>
            <a:r>
              <a:rPr lang="en-US" dirty="0" smtClean="0"/>
              <a:t>)</a:t>
            </a:r>
          </a:p>
          <a:p>
            <a:pPr marL="971550" lvl="1" indent="-514350"/>
            <a:r>
              <a:rPr lang="en-US" dirty="0" smtClean="0"/>
              <a:t>Windows: Linda Jun (</a:t>
            </a:r>
            <a:r>
              <a:rPr lang="en-US" dirty="0" smtClean="0">
                <a:hlinkClick r:id="rId5"/>
              </a:rPr>
              <a:t>linda.jun@nasa.gov</a:t>
            </a:r>
            <a:r>
              <a:rPr lang="en-US" dirty="0" smtClean="0"/>
              <a:t>)</a:t>
            </a:r>
          </a:p>
          <a:p>
            <a:pPr marL="971550" lvl="1" indent="-514350"/>
            <a:r>
              <a:rPr lang="en-US" dirty="0" smtClean="0"/>
              <a:t>Mac OS X: Wendy Shoan (</a:t>
            </a:r>
            <a:r>
              <a:rPr lang="en-US" dirty="0" smtClean="0">
                <a:hlinkClick r:id="rId6"/>
              </a:rPr>
              <a:t>wendy.c.shoan@nasa.gov</a:t>
            </a:r>
            <a:r>
              <a:rPr lang="en-US" dirty="0" smtClean="0"/>
              <a:t>)</a:t>
            </a:r>
          </a:p>
          <a:p>
            <a:pPr marL="971550" lvl="1" indent="-514350"/>
            <a:r>
              <a:rPr lang="en-US" dirty="0" smtClean="0"/>
              <a:t>Linux: Darrel Conway (</a:t>
            </a:r>
            <a:r>
              <a:rPr lang="en-US" dirty="0" smtClean="0">
                <a:hlinkClick r:id="rId7"/>
              </a:rPr>
              <a:t>djc@thinksysinc.com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16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Next-generation build system in development</a:t>
            </a:r>
          </a:p>
          <a:p>
            <a:r>
              <a:rPr lang="en-US" dirty="0" smtClean="0"/>
              <a:t>One, combined build system instead of two</a:t>
            </a:r>
          </a:p>
          <a:p>
            <a:r>
              <a:rPr lang="en-US" dirty="0" smtClean="0"/>
              <a:t>Likely based on </a:t>
            </a:r>
            <a:r>
              <a:rPr lang="en-US" dirty="0" err="1" smtClean="0"/>
              <a:t>CMake</a:t>
            </a:r>
            <a:r>
              <a:rPr lang="en-US" dirty="0" smtClean="0"/>
              <a:t> or equivalent tool</a:t>
            </a:r>
          </a:p>
          <a:p>
            <a:r>
              <a:rPr lang="en-US" dirty="0" smtClean="0"/>
              <a:t>Target: Mid-October</a:t>
            </a:r>
            <a:endParaRPr lang="en-US" dirty="0"/>
          </a:p>
          <a:p>
            <a:r>
              <a:rPr lang="en-US" dirty="0" smtClean="0"/>
              <a:t>Will be available in parallel with current systems through R2013a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1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Relationships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81100" y="1295400"/>
            <a:ext cx="6781800" cy="5257800"/>
            <a:chOff x="1181100" y="1295400"/>
            <a:chExt cx="6781800" cy="5257800"/>
          </a:xfrm>
        </p:grpSpPr>
        <p:grpSp>
          <p:nvGrpSpPr>
            <p:cNvPr id="4" name="Group 3"/>
            <p:cNvGrpSpPr/>
            <p:nvPr/>
          </p:nvGrpSpPr>
          <p:grpSpPr>
            <a:xfrm>
              <a:off x="1181100" y="2057400"/>
              <a:ext cx="6781800" cy="4495800"/>
              <a:chOff x="1447800" y="1828800"/>
              <a:chExt cx="6781800" cy="4495800"/>
            </a:xfrm>
          </p:grpSpPr>
          <p:sp>
            <p:nvSpPr>
              <p:cNvPr id="3" name="L-Shape 2"/>
              <p:cNvSpPr/>
              <p:nvPr/>
            </p:nvSpPr>
            <p:spPr>
              <a:xfrm flipH="1">
                <a:off x="2774812" y="1835284"/>
                <a:ext cx="5452353" cy="2821021"/>
              </a:xfrm>
              <a:prstGeom prst="corner">
                <a:avLst>
                  <a:gd name="adj1" fmla="val 62069"/>
                  <a:gd name="adj2" fmla="val 244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libGmatBase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47800" y="1828800"/>
                <a:ext cx="23622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GUI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10000" y="1835285"/>
                <a:ext cx="2095500" cy="10603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Console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05500" y="1835284"/>
                <a:ext cx="1638300" cy="10603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libCInterface</a:t>
                </a:r>
                <a:endParaRPr lang="en-US" sz="16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58891" y="3665706"/>
                <a:ext cx="1170709" cy="9906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Plugins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47800" y="2895600"/>
                <a:ext cx="1329446" cy="2438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ysClr val="windowText" lastClr="000000"/>
                    </a:solidFill>
                  </a:rPr>
                  <a:t>wxWidgets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447800" y="5334000"/>
                <a:ext cx="6781800" cy="990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77247" y="4656306"/>
                <a:ext cx="2726175" cy="6776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SPICE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03422" y="4656306"/>
                <a:ext cx="2726177" cy="6776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F2C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1181100" y="1295400"/>
              <a:ext cx="6779365" cy="6858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Targets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9184065"/>
              </p:ext>
            </p:extLst>
          </p:nvPr>
        </p:nvGraphicFramePr>
        <p:xfrm>
          <a:off x="457200" y="1371600"/>
          <a:ext cx="4038904" cy="52578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3824"/>
                <a:gridCol w="738936"/>
                <a:gridCol w="315525"/>
                <a:gridCol w="315525"/>
                <a:gridCol w="315525"/>
                <a:gridCol w="539135"/>
                <a:gridCol w="408773"/>
                <a:gridCol w="471661"/>
              </a:tblGrid>
              <a:tr h="207257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OS</a:t>
                      </a:r>
                      <a:endParaRPr lang="en-US" sz="1400" b="1" dirty="0"/>
                    </a:p>
                  </a:txBody>
                  <a:tcPr marL="94332" marR="943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Arch.</a:t>
                      </a:r>
                      <a:endParaRPr lang="en-US" sz="1400" b="1" dirty="0"/>
                    </a:p>
                  </a:txBody>
                  <a:tcPr marL="94332" marR="94332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libGmatBase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4332" marR="94332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GUI</a:t>
                      </a:r>
                      <a:endParaRPr lang="en-US" sz="1600" dirty="0"/>
                    </a:p>
                  </a:txBody>
                  <a:tcPr marL="94332" marR="94332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Console</a:t>
                      </a:r>
                      <a:endParaRPr lang="en-US" sz="1600" dirty="0"/>
                    </a:p>
                  </a:txBody>
                  <a:tcPr marL="94332" marR="94332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libMatlabInterface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4332" marR="94332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libFminconOptimizer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4332" marR="94332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other plugins</a:t>
                      </a:r>
                      <a:endParaRPr lang="en-US" sz="1600" dirty="0"/>
                    </a:p>
                  </a:txBody>
                  <a:tcPr marL="94332" marR="94332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0871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</a:t>
                      </a:r>
                      <a:endParaRPr lang="en-US" sz="1400" dirty="0"/>
                    </a:p>
                  </a:txBody>
                  <a:tcPr marL="94332" marR="943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0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x86-64</a:t>
                      </a:r>
                      <a:endParaRPr lang="en-US" sz="1400" dirty="0"/>
                    </a:p>
                  </a:txBody>
                  <a:tcPr marL="94332" marR="943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087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 OS X</a:t>
                      </a:r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</a:t>
                      </a:r>
                      <a:endParaRPr lang="en-US" sz="1400" dirty="0"/>
                    </a:p>
                  </a:txBody>
                  <a:tcPr marL="94332" marR="943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✗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0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x86-64</a:t>
                      </a:r>
                      <a:endParaRPr lang="en-US" sz="1400" dirty="0"/>
                    </a:p>
                  </a:txBody>
                  <a:tcPr marL="94332" marR="943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✗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✗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✗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087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Linux</a:t>
                      </a:r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</a:t>
                      </a:r>
                      <a:endParaRPr lang="en-US" sz="1400" dirty="0"/>
                    </a:p>
                  </a:txBody>
                  <a:tcPr marL="94332" marR="943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✗</a:t>
                      </a:r>
                      <a:endParaRPr lang="en-US" dirty="0" smtClean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30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x86-64</a:t>
                      </a:r>
                      <a:endParaRPr lang="en-US" sz="1400" dirty="0"/>
                    </a:p>
                  </a:txBody>
                  <a:tcPr marL="94332" marR="9433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✗</a:t>
                      </a:r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94332" marR="94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libGmatBase</a:t>
            </a:r>
            <a:endParaRPr lang="en-US" dirty="0"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Base shared library</a:t>
            </a:r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Graphical application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GMAT.exe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Console application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GMATConsole.exe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Plugins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libMatlabInterface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libFminconOptimizer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libCInterface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libEstimation</a:t>
            </a:r>
            <a:r>
              <a:rPr lang="en-US" dirty="0" smtClean="0"/>
              <a:t> [alpha]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76800" y="5807811"/>
            <a:ext cx="2679398" cy="900766"/>
            <a:chOff x="4876800" y="5807811"/>
            <a:chExt cx="2679398" cy="900766"/>
          </a:xfrm>
        </p:grpSpPr>
        <p:grpSp>
          <p:nvGrpSpPr>
            <p:cNvPr id="7" name="Group 6"/>
            <p:cNvGrpSpPr/>
            <p:nvPr/>
          </p:nvGrpSpPr>
          <p:grpSpPr>
            <a:xfrm>
              <a:off x="4876800" y="5807811"/>
              <a:ext cx="2679398" cy="307777"/>
              <a:chOff x="4876800" y="5867400"/>
              <a:chExt cx="267939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Arial Unicode MS"/>
                    <a:ea typeface="Arial Unicode MS"/>
                    <a:cs typeface="Arial Unicode MS"/>
                  </a:rPr>
                  <a:t>✓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105399" y="5867400"/>
                <a:ext cx="2450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Supported and regularly tested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876800" y="6093023"/>
              <a:ext cx="2305066" cy="307777"/>
              <a:chOff x="4876800" y="5867400"/>
              <a:chExt cx="2305066" cy="3077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Arial Unicode MS"/>
                    <a:ea typeface="Arial Unicode MS"/>
                    <a:cs typeface="Arial Unicode MS"/>
                  </a:rPr>
                  <a:t>•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05400" y="5867400"/>
                <a:ext cx="2076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Supported, but not tested</a:t>
                </a:r>
                <a:endParaRPr lang="en-US" sz="1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76800" y="6400800"/>
              <a:ext cx="1478942" cy="307777"/>
              <a:chOff x="4876800" y="5867400"/>
              <a:chExt cx="1478942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Arial Unicode MS"/>
                    <a:ea typeface="Arial Unicode MS"/>
                    <a:cs typeface="Arial Unicode MS"/>
                  </a:rPr>
                  <a:t>✗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05400" y="5867400"/>
                <a:ext cx="1250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Not supported</a:t>
                </a:r>
                <a:endParaRPr lang="en-US" sz="1400" dirty="0"/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7201744" y="6185357"/>
            <a:ext cx="1797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*Unsupported by new MATLAB releases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30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9103440"/>
              </p:ext>
            </p:extLst>
          </p:nvPr>
        </p:nvGraphicFramePr>
        <p:xfrm>
          <a:off x="457200" y="1600200"/>
          <a:ext cx="4037979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378"/>
                <a:gridCol w="772369"/>
                <a:gridCol w="757153"/>
                <a:gridCol w="610994"/>
                <a:gridCol w="903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OS</a:t>
                      </a:r>
                      <a:endParaRPr lang="en-US" sz="1400" b="1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Arch.</a:t>
                      </a:r>
                      <a:endParaRPr lang="en-US" sz="1400" b="1" dirty="0"/>
                    </a:p>
                  </a:txBody>
                  <a:tcPr marL="81451" marR="81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VS2010</a:t>
                      </a:r>
                      <a:endParaRPr lang="en-US" sz="1400" dirty="0"/>
                    </a:p>
                  </a:txBody>
                  <a:tcPr marL="81451" marR="8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GCC</a:t>
                      </a:r>
                      <a:endParaRPr lang="en-US" sz="1400" dirty="0"/>
                    </a:p>
                  </a:txBody>
                  <a:tcPr marL="81451" marR="81451" anchor="ctr"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Next-Gen</a:t>
                      </a:r>
                      <a:endParaRPr lang="en-US" sz="1400" dirty="0"/>
                    </a:p>
                  </a:txBody>
                  <a:tcPr marL="81451" marR="81451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 marL="81451" marR="8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</a:t>
                      </a:r>
                      <a:endParaRPr lang="en-US" sz="1400" dirty="0"/>
                    </a:p>
                  </a:txBody>
                  <a:tcPr marL="81451" marR="81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81451" marR="81451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x86-64</a:t>
                      </a:r>
                      <a:endParaRPr lang="en-US" sz="1400" dirty="0"/>
                    </a:p>
                  </a:txBody>
                  <a:tcPr marL="81451" marR="81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81451" marR="81451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 OS X</a:t>
                      </a:r>
                    </a:p>
                  </a:txBody>
                  <a:tcPr marL="81451" marR="8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</a:t>
                      </a:r>
                      <a:endParaRPr lang="en-US" sz="1400" dirty="0"/>
                    </a:p>
                  </a:txBody>
                  <a:tcPr marL="81451" marR="81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81451" marR="81451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x86-64</a:t>
                      </a:r>
                      <a:endParaRPr lang="en-US" sz="1400" dirty="0"/>
                    </a:p>
                  </a:txBody>
                  <a:tcPr marL="81451" marR="81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81451" marR="81451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Linux</a:t>
                      </a:r>
                    </a:p>
                  </a:txBody>
                  <a:tcPr marL="81451" marR="8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</a:t>
                      </a:r>
                      <a:endParaRPr lang="en-US" sz="1400" dirty="0"/>
                    </a:p>
                  </a:txBody>
                  <a:tcPr marL="81451" marR="81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81451" marR="81451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x86-64</a:t>
                      </a:r>
                      <a:endParaRPr lang="en-US" sz="1400" dirty="0"/>
                    </a:p>
                  </a:txBody>
                  <a:tcPr marL="81451" marR="81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✓</a:t>
                      </a:r>
                      <a:endParaRPr lang="en-US" dirty="0"/>
                    </a:p>
                  </a:txBody>
                  <a:tcPr marL="81451" marR="8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81451" marR="81451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2010</a:t>
            </a:r>
          </a:p>
          <a:p>
            <a:pPr lvl="1"/>
            <a:r>
              <a:rPr lang="en-US" dirty="0" smtClean="0"/>
              <a:t>Windows-only</a:t>
            </a:r>
            <a:endParaRPr lang="en-US" dirty="0"/>
          </a:p>
          <a:p>
            <a:pPr lvl="1"/>
            <a:r>
              <a:rPr lang="en-US" dirty="0" smtClean="0"/>
              <a:t>Performance </a:t>
            </a:r>
            <a:r>
              <a:rPr lang="en-US" smtClean="0"/>
              <a:t>and configuration </a:t>
            </a:r>
            <a:r>
              <a:rPr lang="en-US" dirty="0" smtClean="0"/>
              <a:t>benefits</a:t>
            </a:r>
            <a:endParaRPr lang="en-US" dirty="0"/>
          </a:p>
          <a:p>
            <a:r>
              <a:rPr lang="en-US" dirty="0" smtClean="0"/>
              <a:t>GCC</a:t>
            </a:r>
            <a:endParaRPr lang="en-US" dirty="0"/>
          </a:p>
          <a:p>
            <a:pPr lvl="1"/>
            <a:r>
              <a:rPr lang="en-US" dirty="0" smtClean="0"/>
              <a:t>Uses GNU tools</a:t>
            </a:r>
          </a:p>
          <a:p>
            <a:pPr lvl="1"/>
            <a:r>
              <a:rPr lang="en-US" dirty="0" smtClean="0"/>
              <a:t>Can use Eclipse IDE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MinGW</a:t>
            </a:r>
            <a:r>
              <a:rPr lang="en-US" dirty="0" smtClean="0"/>
              <a:t>/MSYS on Windows</a:t>
            </a:r>
            <a:endParaRPr lang="en-US" dirty="0"/>
          </a:p>
          <a:p>
            <a:r>
              <a:rPr lang="en-US" dirty="0"/>
              <a:t>Next-Generation (coming soon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5807811"/>
            <a:ext cx="2679398" cy="900766"/>
            <a:chOff x="4876800" y="5807811"/>
            <a:chExt cx="2679398" cy="900766"/>
          </a:xfrm>
        </p:grpSpPr>
        <p:grpSp>
          <p:nvGrpSpPr>
            <p:cNvPr id="7" name="Group 6"/>
            <p:cNvGrpSpPr/>
            <p:nvPr/>
          </p:nvGrpSpPr>
          <p:grpSpPr>
            <a:xfrm>
              <a:off x="4876800" y="5807811"/>
              <a:ext cx="2679398" cy="307777"/>
              <a:chOff x="4876800" y="5867400"/>
              <a:chExt cx="2679398" cy="30777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Arial Unicode MS"/>
                    <a:ea typeface="Arial Unicode MS"/>
                    <a:cs typeface="Arial Unicode MS"/>
                  </a:rPr>
                  <a:t>✓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5399" y="5867400"/>
                <a:ext cx="2450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Supported and regularly tested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876800" y="6093023"/>
              <a:ext cx="2305066" cy="307777"/>
              <a:chOff x="4876800" y="5867400"/>
              <a:chExt cx="2305066" cy="30777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Arial Unicode MS"/>
                    <a:ea typeface="Arial Unicode MS"/>
                    <a:cs typeface="Arial Unicode MS"/>
                  </a:rPr>
                  <a:t>•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05400" y="5867400"/>
                <a:ext cx="2076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Supported, but not tested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76800" y="6400800"/>
              <a:ext cx="1478942" cy="307777"/>
              <a:chOff x="4876800" y="5867400"/>
              <a:chExt cx="1478942" cy="30777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ysClr val="windowText" lastClr="000000"/>
                  </a:solidFill>
                  <a:latin typeface="Arial Unicode MS"/>
                  <a:ea typeface="Arial Unicode MS"/>
                  <a:cs typeface="Arial Unicode M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105400" y="5867400"/>
                <a:ext cx="1250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Not supported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Microsoft Visual C++ 2010</a:t>
            </a:r>
            <a:endParaRPr lang="en-US" dirty="0" smtClean="0"/>
          </a:p>
          <a:p>
            <a:pPr lvl="1"/>
            <a:r>
              <a:rPr lang="en-US" dirty="0" smtClean="0"/>
              <a:t>Any edition (including Express)</a:t>
            </a:r>
          </a:p>
          <a:p>
            <a:pPr lvl="1"/>
            <a:r>
              <a:rPr lang="en-US" dirty="0" smtClean="0"/>
              <a:t>Install and configure the Windows SDK to build GMAT 64-bit.</a:t>
            </a:r>
          </a:p>
          <a:p>
            <a:r>
              <a:rPr lang="en-US" dirty="0" err="1" smtClean="0">
                <a:hlinkClick r:id="rId3"/>
              </a:rPr>
              <a:t>wxWidgets</a:t>
            </a:r>
            <a:r>
              <a:rPr lang="en-US" dirty="0" smtClean="0"/>
              <a:t> 2.8</a:t>
            </a:r>
          </a:p>
          <a:p>
            <a:pPr lvl="1"/>
            <a:r>
              <a:rPr lang="en-US" dirty="0" smtClean="0"/>
              <a:t>GUI library</a:t>
            </a:r>
          </a:p>
          <a:p>
            <a:pPr lvl="1"/>
            <a:r>
              <a:rPr lang="en-US" dirty="0" smtClean="0"/>
              <a:t>Latest is 2.8.12</a:t>
            </a:r>
          </a:p>
          <a:p>
            <a:r>
              <a:rPr lang="en-US" dirty="0" smtClean="0">
                <a:hlinkClick r:id="rId4"/>
              </a:rPr>
              <a:t>SPICE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Adds support for SPICE ephemerides and propagation</a:t>
            </a:r>
          </a:p>
          <a:p>
            <a:pPr lvl="1"/>
            <a:r>
              <a:rPr lang="en-US" dirty="0" smtClean="0"/>
              <a:t>Binaries from NAIF</a:t>
            </a:r>
          </a:p>
          <a:p>
            <a:r>
              <a:rPr lang="en-US" dirty="0" smtClean="0">
                <a:hlinkClick r:id="rId5"/>
              </a:rPr>
              <a:t>F2C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Needed for MSISE atmosphere models</a:t>
            </a:r>
          </a:p>
          <a:p>
            <a:pPr lvl="1"/>
            <a:r>
              <a:rPr lang="en-US" dirty="0" smtClean="0"/>
              <a:t>Binaries provided in GMAT repository</a:t>
            </a:r>
          </a:p>
          <a:p>
            <a:r>
              <a:rPr lang="en-US" dirty="0" smtClean="0">
                <a:hlinkClick r:id="rId6"/>
              </a:rPr>
              <a:t>MATLAB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Needed by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ibMatlabInterface</a:t>
            </a:r>
            <a:r>
              <a:rPr lang="en-US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24451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VS2010 Configurations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1657391"/>
              </p:ext>
            </p:extLst>
          </p:nvPr>
        </p:nvGraphicFramePr>
        <p:xfrm>
          <a:off x="457200" y="2565400"/>
          <a:ext cx="387087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330"/>
                <a:gridCol w="1093486"/>
                <a:gridCol w="502686"/>
                <a:gridCol w="650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Configuration</a:t>
                      </a:r>
                      <a:endParaRPr lang="en-US" sz="1400" b="1" dirty="0"/>
                    </a:p>
                  </a:txBody>
                  <a:tcPr marL="79502" marR="79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wxWidgets</a:t>
                      </a:r>
                      <a:endParaRPr lang="en-US" sz="1600" dirty="0"/>
                    </a:p>
                  </a:txBody>
                  <a:tcPr marL="79502" marR="79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F2C</a:t>
                      </a:r>
                      <a:endParaRPr lang="en-US" sz="1600" dirty="0"/>
                    </a:p>
                  </a:txBody>
                  <a:tcPr marL="79502" marR="795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SPICE</a:t>
                      </a:r>
                      <a:endParaRPr lang="en-US" sz="1600" dirty="0"/>
                    </a:p>
                  </a:txBody>
                  <a:tcPr marL="79502" marR="79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Debug*</a:t>
                      </a:r>
                      <a:endParaRPr lang="en-US" sz="1400" dirty="0"/>
                    </a:p>
                  </a:txBody>
                  <a:tcPr marL="79502" marR="79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</a:t>
                      </a:r>
                      <a:endParaRPr lang="en-US" sz="1400" dirty="0"/>
                    </a:p>
                  </a:txBody>
                  <a:tcPr marL="79502" marR="79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ReleaseWithoutF2C</a:t>
                      </a:r>
                      <a:endParaRPr lang="en-US" sz="1400" dirty="0"/>
                    </a:p>
                  </a:txBody>
                  <a:tcPr marL="79502" marR="79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ReleaseWithSPICE</a:t>
                      </a:r>
                      <a:endParaRPr lang="en-US" sz="1400" dirty="0"/>
                    </a:p>
                  </a:txBody>
                  <a:tcPr marL="79502" marR="79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/>
                          <a:ea typeface="Arial Unicode MS"/>
                          <a:cs typeface="Arial Unicode MS"/>
                        </a:rPr>
                        <a:t>•</a:t>
                      </a:r>
                      <a:endParaRPr lang="en-US" dirty="0"/>
                    </a:p>
                  </a:txBody>
                  <a:tcPr marL="79502" marR="79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Debug</a:t>
            </a:r>
          </a:p>
          <a:p>
            <a:pPr lvl="1"/>
            <a:r>
              <a:rPr lang="en-US" dirty="0" smtClean="0"/>
              <a:t>Used for development</a:t>
            </a:r>
          </a:p>
          <a:p>
            <a:pPr lvl="1"/>
            <a:r>
              <a:rPr lang="en-US" dirty="0" smtClean="0"/>
              <a:t>Allows debugging in Visual studio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Release</a:t>
            </a:r>
          </a:p>
          <a:p>
            <a:pPr lvl="1"/>
            <a:r>
              <a:rPr lang="en-US" dirty="0" smtClean="0"/>
              <a:t>Non-debug version, with F2C-based models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ReleaseWithoutF2C</a:t>
            </a:r>
          </a:p>
          <a:p>
            <a:pPr lvl="1"/>
            <a:r>
              <a:rPr lang="en-US" dirty="0" smtClean="0"/>
              <a:t>Stripped-down, with minimal external dependencies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ReleaseWithSPICE</a:t>
            </a:r>
            <a:endParaRPr lang="en-US" b="1" dirty="0" smtClean="0"/>
          </a:p>
          <a:p>
            <a:pPr lvl="1"/>
            <a:r>
              <a:rPr lang="en-US" dirty="0" smtClean="0"/>
              <a:t>“Full” release, with SPICE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available </a:t>
            </a:r>
            <a:r>
              <a:rPr lang="en-US" dirty="0" smtClean="0"/>
              <a:t>for </a:t>
            </a:r>
            <a:r>
              <a:rPr lang="en-US" dirty="0"/>
              <a:t>x86 and </a:t>
            </a:r>
            <a:r>
              <a:rPr lang="en-US" dirty="0" smtClean="0"/>
              <a:t>x86-64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5807811"/>
            <a:ext cx="4725268" cy="1116209"/>
            <a:chOff x="4876800" y="5807811"/>
            <a:chExt cx="4725268" cy="1116209"/>
          </a:xfrm>
        </p:grpSpPr>
        <p:grpSp>
          <p:nvGrpSpPr>
            <p:cNvPr id="16" name="Group 15"/>
            <p:cNvGrpSpPr/>
            <p:nvPr/>
          </p:nvGrpSpPr>
          <p:grpSpPr>
            <a:xfrm>
              <a:off x="4876800" y="5807811"/>
              <a:ext cx="2012357" cy="307777"/>
              <a:chOff x="4876800" y="5867400"/>
              <a:chExt cx="2012357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black"/>
                    </a:solidFill>
                    <a:latin typeface="Arial Unicode MS"/>
                    <a:ea typeface="Arial Unicode MS"/>
                    <a:cs typeface="Arial Unicode MS"/>
                  </a:rPr>
                  <a:t>•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05399" y="5867400"/>
                <a:ext cx="178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Required dependency</a:t>
                </a:r>
                <a:endParaRPr lang="en-US" sz="1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876800" y="6093023"/>
              <a:ext cx="3692690" cy="307777"/>
              <a:chOff x="4876800" y="5867400"/>
              <a:chExt cx="3692690" cy="3077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76800" y="5906988"/>
                <a:ext cx="228600" cy="228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05400" y="5867400"/>
                <a:ext cx="3464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Supported and regularly tested configuration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876800" y="6400800"/>
              <a:ext cx="4725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 </a:t>
              </a:r>
              <a:r>
                <a:rPr lang="en-US" sz="1400" dirty="0"/>
                <a:t>Debug configuration is currently not working; see </a:t>
              </a:r>
              <a:r>
                <a:rPr lang="en-US" sz="1400" dirty="0">
                  <a:hlinkClick r:id="rId3"/>
                </a:rPr>
                <a:t>GMT-2820</a:t>
              </a:r>
              <a:endParaRPr lang="en-US" sz="1400" dirty="0"/>
            </a:p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89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OS: Windows</a:t>
            </a:r>
          </a:p>
          <a:p>
            <a:r>
              <a:rPr lang="en-US" dirty="0" smtClean="0"/>
              <a:t>Architecture: x86 (32-bit)</a:t>
            </a:r>
          </a:p>
          <a:p>
            <a:r>
              <a:rPr lang="en-US" dirty="0" smtClean="0"/>
              <a:t>Build System: VS2010</a:t>
            </a:r>
          </a:p>
          <a:p>
            <a:pPr lvl="1"/>
            <a:r>
              <a:rPr lang="en-US" dirty="0" smtClean="0"/>
              <a:t>using Visual Studio 2010 Express</a:t>
            </a:r>
          </a:p>
          <a:p>
            <a:r>
              <a:rPr lang="en-US" dirty="0" smtClean="0">
                <a:cs typeface="Consolas" pitchFamily="49" charset="0"/>
              </a:rPr>
              <a:t>Build Targets: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libGmatBase</a:t>
            </a:r>
            <a:r>
              <a:rPr lang="en-US" dirty="0" smtClean="0"/>
              <a:t> and GUI</a:t>
            </a:r>
          </a:p>
          <a:p>
            <a:r>
              <a:rPr lang="en-US" dirty="0" smtClean="0"/>
              <a:t>Configuration: </a:t>
            </a:r>
            <a:r>
              <a:rPr lang="en-US" dirty="0" err="1" smtClean="0"/>
              <a:t>ReleaseWithSPICE</a:t>
            </a:r>
            <a:endParaRPr lang="en-US" dirty="0" smtClean="0"/>
          </a:p>
          <a:p>
            <a:pPr lvl="1"/>
            <a:r>
              <a:rPr lang="en-US" dirty="0" smtClean="0"/>
              <a:t>Required dependencies: </a:t>
            </a:r>
            <a:r>
              <a:rPr lang="en-US" dirty="0" err="1" smtClean="0"/>
              <a:t>wxWidgets</a:t>
            </a:r>
            <a:r>
              <a:rPr lang="en-US" dirty="0" smtClean="0"/>
              <a:t>, SPICE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GMAT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782</Words>
  <Application>Microsoft Office PowerPoint</Application>
  <PresentationFormat>On-screen Show (4:3)</PresentationFormat>
  <Paragraphs>339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Compiling GMAT</vt:lpstr>
      <vt:lpstr>Overview</vt:lpstr>
      <vt:lpstr>Technology Relationships</vt:lpstr>
      <vt:lpstr>Build Targets</vt:lpstr>
      <vt:lpstr>Build Systems</vt:lpstr>
      <vt:lpstr>Build Prerequisites</vt:lpstr>
      <vt:lpstr>VS2010 Configurations</vt:lpstr>
      <vt:lpstr>Build Process Walkthrough</vt:lpstr>
      <vt:lpstr>Build Process Overview</vt:lpstr>
      <vt:lpstr>Step 1: Configure File System (1)</vt:lpstr>
      <vt:lpstr>Step 1: Configure File System (2)</vt:lpstr>
      <vt:lpstr>Step 1: Configure File System (3)</vt:lpstr>
      <vt:lpstr>Step 1: Configure File System (4)</vt:lpstr>
      <vt:lpstr>Step 2: Build wxWidgets (1)</vt:lpstr>
      <vt:lpstr>Step 2: Build wxWidgets (2)</vt:lpstr>
      <vt:lpstr>Step 2: Build wxWidgets (3)</vt:lpstr>
      <vt:lpstr>Step 2: Build wxWidgets (4)</vt:lpstr>
      <vt:lpstr>Step 2: Build wxWidgets (5)</vt:lpstr>
      <vt:lpstr>Step 3: Build GMAT</vt:lpstr>
      <vt:lpstr>Step 4: Run GMAT</vt:lpstr>
      <vt:lpstr>Resources</vt:lpstr>
      <vt:lpstr>Future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GMAT</dc:title>
  <dc:creator>Parker, Joel J. K. (GSFC-5950)</dc:creator>
  <cp:lastModifiedBy>Parker, Joel J. K. (GSFC-5950)</cp:lastModifiedBy>
  <cp:revision>164</cp:revision>
  <dcterms:created xsi:type="dcterms:W3CDTF">2012-09-17T15:18:43Z</dcterms:created>
  <dcterms:modified xsi:type="dcterms:W3CDTF">2012-09-27T17:32:49Z</dcterms:modified>
</cp:coreProperties>
</file>