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9"/>
  </p:notesMasterIdLst>
  <p:handoutMasterIdLst>
    <p:handoutMasterId r:id="rId40"/>
  </p:handoutMasterIdLst>
  <p:sldIdLst>
    <p:sldId id="256" r:id="rId2"/>
    <p:sldId id="389" r:id="rId3"/>
    <p:sldId id="392" r:id="rId4"/>
    <p:sldId id="391" r:id="rId5"/>
    <p:sldId id="393" r:id="rId6"/>
    <p:sldId id="388" r:id="rId7"/>
    <p:sldId id="382" r:id="rId8"/>
    <p:sldId id="383" r:id="rId9"/>
    <p:sldId id="390" r:id="rId10"/>
    <p:sldId id="384" r:id="rId11"/>
    <p:sldId id="385" r:id="rId12"/>
    <p:sldId id="386" r:id="rId13"/>
    <p:sldId id="387" r:id="rId14"/>
    <p:sldId id="396" r:id="rId15"/>
    <p:sldId id="400" r:id="rId16"/>
    <p:sldId id="401" r:id="rId17"/>
    <p:sldId id="402" r:id="rId18"/>
    <p:sldId id="403" r:id="rId19"/>
    <p:sldId id="397" r:id="rId20"/>
    <p:sldId id="404" r:id="rId21"/>
    <p:sldId id="405" r:id="rId22"/>
    <p:sldId id="406" r:id="rId23"/>
    <p:sldId id="407" r:id="rId24"/>
    <p:sldId id="381" r:id="rId25"/>
    <p:sldId id="370" r:id="rId26"/>
    <p:sldId id="371" r:id="rId27"/>
    <p:sldId id="372" r:id="rId28"/>
    <p:sldId id="373" r:id="rId29"/>
    <p:sldId id="374" r:id="rId30"/>
    <p:sldId id="375" r:id="rId31"/>
    <p:sldId id="376" r:id="rId32"/>
    <p:sldId id="377" r:id="rId33"/>
    <p:sldId id="378" r:id="rId34"/>
    <p:sldId id="379" r:id="rId35"/>
    <p:sldId id="380" r:id="rId36"/>
    <p:sldId id="394" r:id="rId37"/>
    <p:sldId id="39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4" d="100"/>
          <a:sy n="104" d="100"/>
        </p:scale>
        <p:origin x="-816"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1" d="100"/>
          <a:sy n="71" d="100"/>
        </p:scale>
        <p:origin x="-166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1404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8EC1C9-C601-45FE-8937-F55E8CA35C81}" type="datetimeFigureOut">
              <a:rPr lang="en-US" smtClean="0"/>
              <a:t>7/14/2014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5F1602-725C-4255-BB21-FC815BA11168}" type="slidenum">
              <a:rPr lang="en-US" smtClean="0"/>
              <a:t>‹#›</a:t>
            </a:fld>
            <a:endParaRPr lang="en-US" dirty="0"/>
          </a:p>
        </p:txBody>
      </p:sp>
    </p:spTree>
    <p:extLst>
      <p:ext uri="{BB962C8B-B14F-4D97-AF65-F5344CB8AC3E}">
        <p14:creationId xmlns:p14="http://schemas.microsoft.com/office/powerpoint/2010/main" val="3114129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2438400" y="4191000"/>
            <a:ext cx="5943600" cy="1165225"/>
          </a:xfrm>
          <a:prstGeom prst="rect">
            <a:avLst/>
          </a:prstGeom>
        </p:spPr>
        <p:txBody>
          <a:bodyPr>
            <a:normAutofit/>
          </a:bodyPr>
          <a:lstStyle>
            <a:lvl1pPr algn="l">
              <a:defRPr sz="3600" b="1">
                <a:solidFill>
                  <a:srgbClr val="FFF2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23532" y="5410200"/>
            <a:ext cx="5653668" cy="8382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2423532" y="6356350"/>
            <a:ext cx="2895600" cy="365125"/>
          </a:xfrm>
        </p:spPr>
        <p:txBody>
          <a:bodyPr/>
          <a:lstStyle/>
          <a:p>
            <a:r>
              <a:rPr lang="en-US" dirty="0" smtClean="0"/>
              <a:t>NASA Goddard Space Flight Center</a:t>
            </a:r>
            <a:endParaRPr lang="en-US" dirty="0"/>
          </a:p>
        </p:txBody>
      </p:sp>
    </p:spTree>
    <p:extLst>
      <p:ext uri="{BB962C8B-B14F-4D97-AF65-F5344CB8AC3E}">
        <p14:creationId xmlns:p14="http://schemas.microsoft.com/office/powerpoint/2010/main" val="39349138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457200" y="6356350"/>
            <a:ext cx="2514600" cy="365125"/>
          </a:xfrm>
          <a:prstGeom prst="rect">
            <a:avLst/>
          </a:prstGeom>
        </p:spPr>
        <p:txBody>
          <a:bodyPr vert="horz" lIns="91440" tIns="45720" rIns="91440" bIns="45720" rtlCol="0" anchor="ctr"/>
          <a:lstStyle>
            <a:lvl1pPr algn="l">
              <a:defRPr sz="1200" b="1">
                <a:solidFill>
                  <a:srgbClr val="274299"/>
                </a:solidFill>
              </a:defRPr>
            </a:lvl1pPr>
          </a:lstStyle>
          <a:p>
            <a:r>
              <a:rPr lang="en-US" dirty="0" smtClean="0"/>
              <a:t>General Mission Analysis Tool</a:t>
            </a:r>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274299"/>
                </a:solidFill>
              </a:defRPr>
            </a:lvl1pPr>
          </a:lstStyle>
          <a:p>
            <a:r>
              <a:rPr lang="en-US" dirty="0" smtClean="0"/>
              <a:t>NASA Goddard Space Flight Center</a:t>
            </a:r>
            <a:endParaRPr lang="en-US" dirty="0"/>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rgbClr val="274299"/>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511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3"/>
          <p:cNvSpPr>
            <a:spLocks noGrp="1"/>
          </p:cNvSpPr>
          <p:nvPr>
            <p:ph type="dt" sz="half" idx="2"/>
          </p:nvPr>
        </p:nvSpPr>
        <p:spPr>
          <a:xfrm>
            <a:off x="457200" y="6356350"/>
            <a:ext cx="2514600" cy="365125"/>
          </a:xfrm>
          <a:prstGeom prst="rect">
            <a:avLst/>
          </a:prstGeom>
        </p:spPr>
        <p:txBody>
          <a:bodyPr vert="horz" lIns="91440" tIns="45720" rIns="91440" bIns="45720" rtlCol="0" anchor="ctr"/>
          <a:lstStyle>
            <a:lvl1pPr algn="l">
              <a:defRPr sz="1200">
                <a:solidFill>
                  <a:srgbClr val="274299"/>
                </a:solidFill>
              </a:defRPr>
            </a:lvl1pPr>
          </a:lstStyle>
          <a:p>
            <a:r>
              <a:rPr lang="en-US" dirty="0" smtClean="0"/>
              <a:t>General Mission Analysis Tool</a:t>
            </a:r>
            <a:endParaRPr lang="en-US" dirty="0"/>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274299"/>
                </a:solidFill>
              </a:defRPr>
            </a:lvl1pPr>
          </a:lstStyle>
          <a:p>
            <a:r>
              <a:rPr lang="en-US" dirty="0" smtClean="0"/>
              <a:t>NASA Goddard Space Flight Center</a:t>
            </a:r>
            <a:endParaRPr lang="en-US" dirty="0"/>
          </a:p>
        </p:txBody>
      </p:sp>
      <p:sp>
        <p:nvSpPr>
          <p:cNvPr id="12"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274299"/>
                </a:solidFill>
              </a:defRPr>
            </a:lvl1pPr>
          </a:lstStyle>
          <a:p>
            <a:fld id="{B6F15528-21DE-4FAA-801E-634DDDAF4B2B}" type="slidenum">
              <a:rPr lang="en-US" smtClean="0"/>
              <a:pPr/>
              <a:t>‹#›</a:t>
            </a:fld>
            <a:endParaRPr lang="en-US" dirty="0"/>
          </a:p>
        </p:txBody>
      </p:sp>
      <p:sp>
        <p:nvSpPr>
          <p:cNvPr id="13" name="Title Placeholder 10"/>
          <p:cNvSpPr>
            <a:spLocks noGrp="1"/>
          </p:cNvSpPr>
          <p:nvPr>
            <p:ph type="title"/>
          </p:nvPr>
        </p:nvSpPr>
        <p:spPr>
          <a:xfrm>
            <a:off x="457200" y="274638"/>
            <a:ext cx="8229600" cy="1143000"/>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757456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457200" y="6356350"/>
            <a:ext cx="2514600" cy="365125"/>
          </a:xfrm>
          <a:prstGeom prst="rect">
            <a:avLst/>
          </a:prstGeom>
        </p:spPr>
        <p:txBody>
          <a:bodyPr vert="horz" lIns="91440" tIns="45720" rIns="91440" bIns="45720" rtlCol="0" anchor="ctr"/>
          <a:lstStyle>
            <a:lvl1pPr algn="l">
              <a:defRPr sz="1200" b="1">
                <a:solidFill>
                  <a:srgbClr val="274299"/>
                </a:solidFill>
              </a:defRPr>
            </a:lvl1pPr>
          </a:lstStyle>
          <a:p>
            <a:r>
              <a:rPr lang="en-US" dirty="0" smtClean="0"/>
              <a:t>General Mission Analysis Tool</a:t>
            </a:r>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274299"/>
                </a:solidFill>
              </a:defRPr>
            </a:lvl1pPr>
          </a:lstStyle>
          <a:p>
            <a:r>
              <a:rPr lang="en-US" dirty="0" smtClean="0"/>
              <a:t>NASA Goddard Space Flight Center</a:t>
            </a:r>
            <a:endParaRPr lang="en-US" dirty="0"/>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rgbClr val="274299"/>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16550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457200" y="6356350"/>
            <a:ext cx="2514600" cy="365125"/>
          </a:xfrm>
          <a:prstGeom prst="rect">
            <a:avLst/>
          </a:prstGeom>
        </p:spPr>
        <p:txBody>
          <a:bodyPr vert="horz" lIns="91440" tIns="45720" rIns="91440" bIns="45720" rtlCol="0" anchor="ctr"/>
          <a:lstStyle>
            <a:lvl1pPr algn="l">
              <a:defRPr sz="1200" b="1">
                <a:solidFill>
                  <a:srgbClr val="274299"/>
                </a:solidFill>
              </a:defRPr>
            </a:lvl1pPr>
          </a:lstStyle>
          <a:p>
            <a:r>
              <a:rPr lang="en-US" dirty="0" smtClean="0"/>
              <a:t>General Mission Analysis Tool</a:t>
            </a:r>
            <a:endParaRPr lang="en-US" dirty="0"/>
          </a:p>
        </p:txBody>
      </p:sp>
      <p:sp>
        <p:nvSpPr>
          <p:cNvPr id="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274299"/>
                </a:solidFill>
              </a:defRPr>
            </a:lvl1pPr>
          </a:lstStyle>
          <a:p>
            <a:r>
              <a:rPr lang="en-US" dirty="0" smtClean="0"/>
              <a:t>NASA Goddard Space Flight Center</a:t>
            </a:r>
            <a:endParaRPr lang="en-US" dirty="0"/>
          </a:p>
        </p:txBody>
      </p:sp>
      <p:sp>
        <p:nvSpPr>
          <p:cNvPr id="1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rgbClr val="274299"/>
                </a:solidFill>
              </a:defRPr>
            </a:lvl1pPr>
          </a:lstStyle>
          <a:p>
            <a:fld id="{B6F15528-21DE-4FAA-801E-634DDDAF4B2B}" type="slidenum">
              <a:rPr lang="en-US" smtClean="0"/>
              <a:pPr/>
              <a:t>‹#›</a:t>
            </a:fld>
            <a:endParaRPr lang="en-US" dirty="0"/>
          </a:p>
        </p:txBody>
      </p:sp>
      <p:sp>
        <p:nvSpPr>
          <p:cNvPr id="11" name="Title Placeholder 10"/>
          <p:cNvSpPr>
            <a:spLocks noGrp="1"/>
          </p:cNvSpPr>
          <p:nvPr>
            <p:ph type="title"/>
          </p:nvPr>
        </p:nvSpPr>
        <p:spPr>
          <a:xfrm>
            <a:off x="457200" y="274638"/>
            <a:ext cx="8229600" cy="1143000"/>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9823977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457200" y="6356350"/>
            <a:ext cx="2514600" cy="365125"/>
          </a:xfrm>
          <a:prstGeom prst="rect">
            <a:avLst/>
          </a:prstGeom>
        </p:spPr>
        <p:txBody>
          <a:bodyPr vert="horz" lIns="91440" tIns="45720" rIns="91440" bIns="45720" rtlCol="0" anchor="ctr"/>
          <a:lstStyle>
            <a:lvl1pPr algn="l">
              <a:defRPr sz="1200" b="1">
                <a:solidFill>
                  <a:srgbClr val="274299"/>
                </a:solidFill>
              </a:defRPr>
            </a:lvl1pPr>
          </a:lstStyle>
          <a:p>
            <a:r>
              <a:rPr lang="en-US" dirty="0" smtClean="0"/>
              <a:t>General Mission Analysis Tool</a:t>
            </a:r>
            <a:endParaRPr lang="en-US" dirty="0"/>
          </a:p>
        </p:txBody>
      </p:sp>
      <p:sp>
        <p:nvSpPr>
          <p:cNvPr id="11"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rgbClr val="274299"/>
                </a:solidFill>
              </a:defRPr>
            </a:lvl1pPr>
          </a:lstStyle>
          <a:p>
            <a:r>
              <a:rPr lang="en-US" dirty="0" smtClean="0"/>
              <a:t>NASA Goddard Space Flight Center</a:t>
            </a:r>
            <a:endParaRPr lang="en-US" dirty="0"/>
          </a:p>
        </p:txBody>
      </p:sp>
      <p:sp>
        <p:nvSpPr>
          <p:cNvPr id="12"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lvl1pPr algn="r">
              <a:defRPr sz="1000">
                <a:solidFill>
                  <a:srgbClr val="274299"/>
                </a:solidFill>
              </a:defRPr>
            </a:lvl1pPr>
          </a:lstStyle>
          <a:p>
            <a:fld id="{B6F15528-21DE-4FAA-801E-634DDDAF4B2B}" type="slidenum">
              <a:rPr lang="en-US" smtClean="0"/>
              <a:pPr/>
              <a:t>‹#›</a:t>
            </a:fld>
            <a:endParaRPr lang="en-US" dirty="0"/>
          </a:p>
        </p:txBody>
      </p:sp>
      <p:sp>
        <p:nvSpPr>
          <p:cNvPr id="13" name="Title Placeholder 10"/>
          <p:cNvSpPr>
            <a:spLocks noGrp="1"/>
          </p:cNvSpPr>
          <p:nvPr>
            <p:ph type="title"/>
          </p:nvPr>
        </p:nvSpPr>
        <p:spPr>
          <a:xfrm>
            <a:off x="457200" y="274638"/>
            <a:ext cx="8229600" cy="1143000"/>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48990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3"/>
          <p:cNvSpPr>
            <a:spLocks noGrp="1"/>
          </p:cNvSpPr>
          <p:nvPr>
            <p:ph type="dt" sz="half" idx="2"/>
          </p:nvPr>
        </p:nvSpPr>
        <p:spPr>
          <a:xfrm>
            <a:off x="457200" y="6356350"/>
            <a:ext cx="2514600" cy="365125"/>
          </a:xfrm>
          <a:prstGeom prst="rect">
            <a:avLst/>
          </a:prstGeom>
        </p:spPr>
        <p:txBody>
          <a:bodyPr vert="horz" lIns="91440" tIns="45720" rIns="91440" bIns="45720" rtlCol="0" anchor="ctr"/>
          <a:lstStyle>
            <a:lvl1pPr algn="l">
              <a:defRPr sz="1200" b="1">
                <a:solidFill>
                  <a:srgbClr val="274299"/>
                </a:solidFill>
              </a:defRPr>
            </a:lvl1pPr>
          </a:lstStyle>
          <a:p>
            <a:r>
              <a:rPr lang="en-US" dirty="0" smtClean="0"/>
              <a:t>General Mission Analysis Tool</a:t>
            </a:r>
            <a:endParaRPr lang="en-US" dirty="0"/>
          </a:p>
        </p:txBody>
      </p:sp>
      <p:sp>
        <p:nvSpPr>
          <p:cNvPr id="7"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274299"/>
                </a:solidFill>
              </a:defRPr>
            </a:lvl1pPr>
          </a:lstStyle>
          <a:p>
            <a:r>
              <a:rPr lang="en-US" dirty="0" smtClean="0"/>
              <a:t>NASA Goddard Space Flight Center</a:t>
            </a:r>
            <a:endParaRPr lang="en-US" dirty="0"/>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rgbClr val="274299"/>
                </a:solidFill>
              </a:defRPr>
            </a:lvl1pPr>
          </a:lstStyle>
          <a:p>
            <a:fld id="{B6F15528-21DE-4FAA-801E-634DDDAF4B2B}" type="slidenum">
              <a:rPr lang="en-US" smtClean="0"/>
              <a:pPr/>
              <a:t>‹#›</a:t>
            </a:fld>
            <a:endParaRPr lang="en-US" dirty="0"/>
          </a:p>
        </p:txBody>
      </p:sp>
      <p:sp>
        <p:nvSpPr>
          <p:cNvPr id="9" name="Title Placeholder 10"/>
          <p:cNvSpPr>
            <a:spLocks noGrp="1"/>
          </p:cNvSpPr>
          <p:nvPr>
            <p:ph type="title"/>
          </p:nvPr>
        </p:nvSpPr>
        <p:spPr>
          <a:xfrm>
            <a:off x="457200" y="274638"/>
            <a:ext cx="8229600" cy="1143000"/>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51679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457200" y="6356350"/>
            <a:ext cx="2514600" cy="365125"/>
          </a:xfrm>
          <a:prstGeom prst="rect">
            <a:avLst/>
          </a:prstGeom>
        </p:spPr>
        <p:txBody>
          <a:bodyPr vert="horz" lIns="91440" tIns="45720" rIns="91440" bIns="45720" rtlCol="0" anchor="ctr"/>
          <a:lstStyle>
            <a:lvl1pPr algn="l">
              <a:defRPr sz="1200" b="1">
                <a:solidFill>
                  <a:srgbClr val="274299"/>
                </a:solidFill>
              </a:defRPr>
            </a:lvl1pPr>
          </a:lstStyle>
          <a:p>
            <a:r>
              <a:rPr lang="en-US" dirty="0" smtClean="0"/>
              <a:t>General Mission Analysis Tool</a:t>
            </a:r>
            <a:endParaRPr lang="en-US" dirty="0"/>
          </a:p>
        </p:txBody>
      </p:sp>
      <p:sp>
        <p:nvSpPr>
          <p:cNvPr id="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274299"/>
                </a:solidFill>
              </a:defRPr>
            </a:lvl1pPr>
          </a:lstStyle>
          <a:p>
            <a:r>
              <a:rPr lang="en-US" dirty="0" smtClean="0"/>
              <a:t>NASA Goddard Space Flight Center</a:t>
            </a:r>
            <a:endParaRPr lang="en-US" dirty="0"/>
          </a:p>
        </p:txBody>
      </p:sp>
      <p:sp>
        <p:nvSpPr>
          <p:cNvPr id="1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rgbClr val="274299"/>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34724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457200" y="6356350"/>
            <a:ext cx="2514600" cy="365125"/>
          </a:xfrm>
          <a:prstGeom prst="rect">
            <a:avLst/>
          </a:prstGeom>
        </p:spPr>
        <p:txBody>
          <a:bodyPr vert="horz" lIns="91440" tIns="45720" rIns="91440" bIns="45720" rtlCol="0" anchor="ctr"/>
          <a:lstStyle>
            <a:lvl1pPr algn="l">
              <a:defRPr sz="1200" b="1">
                <a:solidFill>
                  <a:srgbClr val="274299"/>
                </a:solidFill>
              </a:defRPr>
            </a:lvl1pPr>
          </a:lstStyle>
          <a:p>
            <a:r>
              <a:rPr lang="en-US" dirty="0" smtClean="0"/>
              <a:t>General Mission Analysis Tool</a:t>
            </a:r>
            <a:endParaRPr lang="en-US" dirty="0"/>
          </a:p>
        </p:txBody>
      </p:sp>
      <p:sp>
        <p:nvSpPr>
          <p:cNvPr id="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274299"/>
                </a:solidFill>
              </a:defRPr>
            </a:lvl1pPr>
          </a:lstStyle>
          <a:p>
            <a:r>
              <a:rPr lang="en-US" dirty="0" smtClean="0"/>
              <a:t>NASA Goddard Space Flight Center</a:t>
            </a:r>
            <a:endParaRPr lang="en-US" dirty="0"/>
          </a:p>
        </p:txBody>
      </p:sp>
      <p:sp>
        <p:nvSpPr>
          <p:cNvPr id="1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rgbClr val="274299"/>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54111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457200" y="6356350"/>
            <a:ext cx="2514600" cy="365125"/>
          </a:xfrm>
          <a:prstGeom prst="rect">
            <a:avLst/>
          </a:prstGeom>
        </p:spPr>
        <p:txBody>
          <a:bodyPr vert="horz" lIns="91440" tIns="45720" rIns="91440" bIns="45720" rtlCol="0" anchor="ctr"/>
          <a:lstStyle>
            <a:lvl1pPr algn="l">
              <a:defRPr sz="1200" b="1">
                <a:solidFill>
                  <a:srgbClr val="274299"/>
                </a:solidFill>
              </a:defRPr>
            </a:lvl1pPr>
          </a:lstStyle>
          <a:p>
            <a:r>
              <a:rPr lang="en-US" dirty="0" smtClean="0"/>
              <a:t>General Mission Analysis Tool</a:t>
            </a:r>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274299"/>
                </a:solidFill>
              </a:defRPr>
            </a:lvl1pPr>
          </a:lstStyle>
          <a:p>
            <a:r>
              <a:rPr lang="en-US" dirty="0" smtClean="0"/>
              <a:t>NASA Goddard Space Flight Center</a:t>
            </a:r>
            <a:endParaRPr lang="en-US" dirty="0"/>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rgbClr val="274299"/>
                </a:solidFill>
              </a:defRPr>
            </a:lvl1pPr>
          </a:lstStyle>
          <a:p>
            <a:fld id="{B6F15528-21DE-4FAA-801E-634DDDAF4B2B}" type="slidenum">
              <a:rPr lang="en-US" smtClean="0"/>
              <a:pPr/>
              <a:t>‹#›</a:t>
            </a:fld>
            <a:endParaRPr lang="en-US" dirty="0"/>
          </a:p>
        </p:txBody>
      </p:sp>
      <p:sp>
        <p:nvSpPr>
          <p:cNvPr id="10" name="Title Placeholder 10"/>
          <p:cNvSpPr>
            <a:spLocks noGrp="1"/>
          </p:cNvSpPr>
          <p:nvPr>
            <p:ph type="title"/>
          </p:nvPr>
        </p:nvSpPr>
        <p:spPr>
          <a:xfrm>
            <a:off x="457200" y="274638"/>
            <a:ext cx="8229600" cy="1143000"/>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4218029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1447800"/>
          </a:xfrm>
          <a:prstGeom prst="rect">
            <a:avLst/>
          </a:prstGeom>
          <a:gradFill>
            <a:gsLst>
              <a:gs pos="1000">
                <a:srgbClr val="1E2D89"/>
              </a:gs>
              <a:gs pos="48000">
                <a:srgbClr val="1C88C9"/>
              </a:gs>
              <a:gs pos="100000">
                <a:srgbClr val="061F35"/>
              </a:gs>
            </a:gsLst>
            <a:lin ang="0" scaled="0"/>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itle Placeholder 10"/>
          <p:cNvSpPr>
            <a:spLocks noGrp="1"/>
          </p:cNvSpPr>
          <p:nvPr>
            <p:ph type="title"/>
          </p:nvPr>
        </p:nvSpPr>
        <p:spPr>
          <a:xfrm>
            <a:off x="457200" y="274638"/>
            <a:ext cx="8229600" cy="1143000"/>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514600" cy="365125"/>
          </a:xfrm>
          <a:prstGeom prst="rect">
            <a:avLst/>
          </a:prstGeom>
        </p:spPr>
        <p:txBody>
          <a:bodyPr vert="horz" lIns="91440" tIns="45720" rIns="91440" bIns="45720" rtlCol="0" anchor="ctr"/>
          <a:lstStyle>
            <a:lvl1pPr algn="l">
              <a:defRPr sz="1200" b="1">
                <a:solidFill>
                  <a:srgbClr val="274299"/>
                </a:solidFill>
              </a:defRPr>
            </a:lvl1pPr>
          </a:lstStyle>
          <a:p>
            <a:r>
              <a:rPr lang="en-US" dirty="0" smtClean="0"/>
              <a:t>General Mission Analysis Tool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274299"/>
                </a:solidFill>
              </a:defRPr>
            </a:lvl1pPr>
          </a:lstStyle>
          <a:p>
            <a:r>
              <a:rPr lang="en-US" dirty="0" smtClean="0"/>
              <a:t>NASA Goddard Space Flight Center</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rgbClr val="274299"/>
                </a:solidFill>
              </a:defRPr>
            </a:lvl1pPr>
          </a:lstStyle>
          <a:p>
            <a:fld id="{B6F15528-21DE-4FAA-801E-634DDDAF4B2B}" type="slidenum">
              <a:rPr lang="en-US" smtClean="0"/>
              <a:pPr/>
              <a:t>‹#›</a:t>
            </a:fld>
            <a:endParaRPr lang="en-US" dirty="0"/>
          </a:p>
        </p:txBody>
      </p:sp>
      <p:cxnSp>
        <p:nvCxnSpPr>
          <p:cNvPr id="10" name="Straight Connector 9"/>
          <p:cNvCxnSpPr/>
          <p:nvPr userDrawn="1"/>
        </p:nvCxnSpPr>
        <p:spPr>
          <a:xfrm>
            <a:off x="457200" y="6248400"/>
            <a:ext cx="82296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47891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iming>
    <p:tnLst>
      <p:par>
        <p:cTn id="1" dur="indefinite" restart="never" nodeType="tmRoot"/>
      </p:par>
    </p:tnLst>
  </p:timing>
  <p:hf hdr="0"/>
  <p:txStyles>
    <p:titleStyle>
      <a:lvl1pPr marL="0" marR="0" indent="0" algn="l" defTabSz="914400" rtl="0" eaLnBrk="1" fontAlgn="auto" latinLnBrk="0" hangingPunct="1">
        <a:lnSpc>
          <a:spcPct val="100000"/>
        </a:lnSpc>
        <a:spcBef>
          <a:spcPct val="0"/>
        </a:spcBef>
        <a:spcAft>
          <a:spcPts val="0"/>
        </a:spcAft>
        <a:buClrTx/>
        <a:buSzTx/>
        <a:buFontTx/>
        <a:buNone/>
        <a:tabLst/>
        <a:defRPr sz="4000" b="1" kern="1200">
          <a:solidFill>
            <a:srgbClr val="FFF200"/>
          </a:solidFill>
          <a:latin typeface="+mj-lt"/>
          <a:ea typeface="+mj-ea"/>
          <a:cs typeface="+mj-cs"/>
        </a:defRPr>
      </a:lvl1pPr>
    </p:titleStyle>
    <p:bodyStyle>
      <a:lvl1pPr marL="228600" indent="-228600" algn="l" defTabSz="914400" rtl="0" eaLnBrk="1" latinLnBrk="0" hangingPunct="1">
        <a:spcBef>
          <a:spcPct val="20000"/>
        </a:spcBef>
        <a:buClr>
          <a:srgbClr val="FF0000"/>
        </a:buClr>
        <a:buFont typeface="Arial" pitchFamily="34" charset="0"/>
        <a:buChar char="•"/>
        <a:defRPr sz="3200" kern="1200">
          <a:solidFill>
            <a:schemeClr val="tx1"/>
          </a:solidFill>
          <a:latin typeface="+mn-lt"/>
          <a:ea typeface="+mn-ea"/>
          <a:cs typeface="+mn-cs"/>
        </a:defRPr>
      </a:lvl1pPr>
      <a:lvl2pPr marL="573088" indent="-344488" algn="l" defTabSz="914400" rtl="0" eaLnBrk="1" latinLnBrk="0" hangingPunct="1">
        <a:spcBef>
          <a:spcPct val="20000"/>
        </a:spcBef>
        <a:buClr>
          <a:srgbClr val="FF0000"/>
        </a:buClr>
        <a:buFont typeface="Arial" pitchFamily="34" charset="0"/>
        <a:buChar char="–"/>
        <a:defRPr sz="2800" kern="1200">
          <a:solidFill>
            <a:schemeClr val="tx1"/>
          </a:solidFill>
          <a:latin typeface="+mn-lt"/>
          <a:ea typeface="+mn-ea"/>
          <a:cs typeface="+mn-cs"/>
        </a:defRPr>
      </a:lvl2pPr>
      <a:lvl3pPr marL="741363" indent="-168275" algn="l" defTabSz="914400" rtl="0" eaLnBrk="1" latinLnBrk="0" hangingPunct="1">
        <a:spcBef>
          <a:spcPct val="20000"/>
        </a:spcBef>
        <a:buClr>
          <a:srgbClr val="FF0000"/>
        </a:buClr>
        <a:buFont typeface="Arial" pitchFamily="34" charset="0"/>
        <a:buChar char="•"/>
        <a:defRPr sz="2400" kern="1200">
          <a:solidFill>
            <a:schemeClr val="tx1"/>
          </a:solidFill>
          <a:latin typeface="+mn-lt"/>
          <a:ea typeface="+mn-ea"/>
          <a:cs typeface="+mn-cs"/>
        </a:defRPr>
      </a:lvl3pPr>
      <a:lvl4pPr marL="969963" indent="-228600" algn="l" defTabSz="914400" rtl="0" eaLnBrk="1" latinLnBrk="0" hangingPunct="1">
        <a:spcBef>
          <a:spcPct val="20000"/>
        </a:spcBef>
        <a:buClr>
          <a:srgbClr val="FF0000"/>
        </a:buClr>
        <a:buFont typeface="Arial" pitchFamily="34" charset="0"/>
        <a:buChar char="–"/>
        <a:defRPr sz="2000" kern="1200">
          <a:solidFill>
            <a:schemeClr val="tx1"/>
          </a:solidFill>
          <a:latin typeface="+mn-lt"/>
          <a:ea typeface="+mn-ea"/>
          <a:cs typeface="+mn-cs"/>
        </a:defRPr>
      </a:lvl4pPr>
      <a:lvl5pPr marL="1200150" indent="-230188" algn="l" defTabSz="914400" rtl="0" eaLnBrk="1" latinLnBrk="0" hangingPunct="1">
        <a:spcBef>
          <a:spcPct val="20000"/>
        </a:spcBef>
        <a:buClr>
          <a:srgbClr val="FF000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gray"/>
        <p:txBody>
          <a:bodyPr>
            <a:normAutofit fontScale="90000"/>
          </a:bodyPr>
          <a:lstStyle/>
          <a:p>
            <a:r>
              <a:rPr lang="en-US" dirty="0" smtClean="0"/>
              <a:t>Verification and Validation of the General Mission Analysis Tool (GMAT)</a:t>
            </a:r>
            <a:endParaRPr lang="en-US" dirty="0"/>
          </a:p>
        </p:txBody>
      </p:sp>
      <p:sp>
        <p:nvSpPr>
          <p:cNvPr id="3" name="Subtitle 2"/>
          <p:cNvSpPr>
            <a:spLocks noGrp="1"/>
          </p:cNvSpPr>
          <p:nvPr>
            <p:ph type="subTitle" idx="1"/>
          </p:nvPr>
        </p:nvSpPr>
        <p:spPr bwMode="gray">
          <a:xfrm>
            <a:off x="2423532" y="5516390"/>
            <a:ext cx="5653668" cy="838200"/>
          </a:xfrm>
        </p:spPr>
        <p:txBody>
          <a:bodyPr>
            <a:normAutofit/>
          </a:bodyPr>
          <a:lstStyle/>
          <a:p>
            <a:r>
              <a:rPr lang="en-US" sz="1600" dirty="0" smtClean="0"/>
              <a:t>S. Hughes</a:t>
            </a:r>
          </a:p>
          <a:p>
            <a:r>
              <a:rPr lang="en-US" sz="1600" dirty="0" smtClean="0"/>
              <a:t>Aug, 8 2014</a:t>
            </a:r>
            <a:endParaRPr lang="en-US" sz="1600" dirty="0"/>
          </a:p>
        </p:txBody>
      </p:sp>
      <p:sp>
        <p:nvSpPr>
          <p:cNvPr id="4" name="Rectangle 3"/>
          <p:cNvSpPr/>
          <p:nvPr/>
        </p:nvSpPr>
        <p:spPr>
          <a:xfrm>
            <a:off x="2423532" y="6248400"/>
            <a:ext cx="4829183" cy="276999"/>
          </a:xfrm>
          <a:prstGeom prst="rect">
            <a:avLst/>
          </a:prstGeom>
        </p:spPr>
        <p:txBody>
          <a:bodyPr wrap="square">
            <a:spAutoFit/>
          </a:bodyPr>
          <a:lstStyle/>
          <a:p>
            <a:r>
              <a:rPr lang="en-US" sz="1200" dirty="0">
                <a:solidFill>
                  <a:srgbClr val="FFFFFF"/>
                </a:solidFill>
              </a:rPr>
              <a:t>NASA Goddard Space Flight Center</a:t>
            </a:r>
          </a:p>
        </p:txBody>
      </p:sp>
    </p:spTree>
    <p:extLst>
      <p:ext uri="{BB962C8B-B14F-4D97-AF65-F5344CB8AC3E}">
        <p14:creationId xmlns:p14="http://schemas.microsoft.com/office/powerpoint/2010/main" val="39723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631593986"/>
              </p:ext>
            </p:extLst>
          </p:nvPr>
        </p:nvGraphicFramePr>
        <p:xfrm>
          <a:off x="914400" y="1905000"/>
          <a:ext cx="7391400" cy="3048000"/>
        </p:xfrm>
        <a:graphic>
          <a:graphicData uri="http://schemas.openxmlformats.org/drawingml/2006/table">
            <a:tbl>
              <a:tblPr firstRow="1" firstCol="1" bandRow="1">
                <a:tableStyleId>{5C22544A-7EE6-4342-B048-85BDC9FD1C3A}</a:tableStyleId>
              </a:tblPr>
              <a:tblGrid>
                <a:gridCol w="1099722"/>
                <a:gridCol w="761346"/>
                <a:gridCol w="845940"/>
                <a:gridCol w="784609"/>
                <a:gridCol w="664063"/>
                <a:gridCol w="634455"/>
                <a:gridCol w="634455"/>
                <a:gridCol w="697900"/>
                <a:gridCol w="635160"/>
                <a:gridCol w="633750"/>
              </a:tblGrid>
              <a:tr h="182880">
                <a:tc>
                  <a:txBody>
                    <a:bodyPr/>
                    <a:lstStyle/>
                    <a:p>
                      <a:pPr marL="0" marR="0" algn="l">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b"/>
                </a:tc>
                <a:tc gridSpan="9">
                  <a:txBody>
                    <a:bodyPr/>
                    <a:lstStyle/>
                    <a:p>
                      <a:pPr marL="0" marR="0" algn="ctr">
                        <a:spcBef>
                          <a:spcPts val="0"/>
                        </a:spcBef>
                        <a:spcAft>
                          <a:spcPts val="0"/>
                        </a:spcAft>
                      </a:pPr>
                      <a:r>
                        <a:rPr lang="en-US" sz="1000" dirty="0">
                          <a:effectLst/>
                        </a:rPr>
                        <a:t>Dynamics Model</a:t>
                      </a:r>
                      <a:endParaRPr lang="en-US" sz="1000" dirty="0">
                        <a:effectLst/>
                        <a:latin typeface="Times New Roman"/>
                        <a:ea typeface="Times New Roman"/>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402080">
                <a:tc>
                  <a:txBody>
                    <a:bodyPr/>
                    <a:lstStyle/>
                    <a:p>
                      <a:pPr marL="0" marR="0" algn="ctr">
                        <a:spcBef>
                          <a:spcPts val="0"/>
                        </a:spcBef>
                        <a:spcAft>
                          <a:spcPts val="0"/>
                        </a:spcAft>
                      </a:pPr>
                      <a:r>
                        <a:rPr lang="en-US" sz="1000" dirty="0">
                          <a:effectLst/>
                        </a:rPr>
                        <a:t>Orbital </a:t>
                      </a:r>
                      <a:br>
                        <a:rPr lang="en-US" sz="1000" dirty="0">
                          <a:effectLst/>
                        </a:rPr>
                      </a:br>
                      <a:r>
                        <a:rPr lang="en-US" sz="1000" dirty="0">
                          <a:effectLst/>
                        </a:rPr>
                        <a:t>Regime</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Spherical Gravity</a:t>
                      </a:r>
                      <a:endParaRPr lang="en-US" sz="1000">
                        <a:effectLst/>
                        <a:latin typeface="Times New Roman"/>
                        <a:ea typeface="Times New Roman"/>
                      </a:endParaRPr>
                    </a:p>
                  </a:txBody>
                  <a:tcPr marL="68580" marR="68580" marT="0" marB="0" vert="vert270" anchor="ctr"/>
                </a:tc>
                <a:tc>
                  <a:txBody>
                    <a:bodyPr/>
                    <a:lstStyle/>
                    <a:p>
                      <a:pPr marL="0" marR="0" algn="ctr">
                        <a:spcBef>
                          <a:spcPts val="0"/>
                        </a:spcBef>
                        <a:spcAft>
                          <a:spcPts val="0"/>
                        </a:spcAft>
                      </a:pPr>
                      <a:r>
                        <a:rPr lang="en-US" sz="1000">
                          <a:effectLst/>
                        </a:rPr>
                        <a:t>Harmonic gravity</a:t>
                      </a:r>
                      <a:endParaRPr lang="en-US" sz="1000">
                        <a:effectLst/>
                        <a:latin typeface="Times New Roman"/>
                        <a:ea typeface="Times New Roman"/>
                      </a:endParaRPr>
                    </a:p>
                  </a:txBody>
                  <a:tcPr marL="68580" marR="68580" marT="0" marB="0" vert="vert270" anchor="ctr"/>
                </a:tc>
                <a:tc>
                  <a:txBody>
                    <a:bodyPr/>
                    <a:lstStyle/>
                    <a:p>
                      <a:pPr marL="0" marR="0" algn="ctr">
                        <a:spcBef>
                          <a:spcPts val="0"/>
                        </a:spcBef>
                        <a:spcAft>
                          <a:spcPts val="0"/>
                        </a:spcAft>
                      </a:pPr>
                      <a:r>
                        <a:rPr lang="en-US" sz="1000">
                          <a:effectLst/>
                        </a:rPr>
                        <a:t>Tides</a:t>
                      </a:r>
                      <a:endParaRPr lang="en-US" sz="1000">
                        <a:effectLst/>
                        <a:latin typeface="Times New Roman"/>
                        <a:ea typeface="Times New Roman"/>
                      </a:endParaRPr>
                    </a:p>
                  </a:txBody>
                  <a:tcPr marL="68580" marR="68580" marT="0" marB="0" vert="vert270" anchor="ctr"/>
                </a:tc>
                <a:tc>
                  <a:txBody>
                    <a:bodyPr/>
                    <a:lstStyle/>
                    <a:p>
                      <a:pPr marL="0" marR="0" algn="ctr">
                        <a:spcBef>
                          <a:spcPts val="0"/>
                        </a:spcBef>
                        <a:spcAft>
                          <a:spcPts val="0"/>
                        </a:spcAft>
                      </a:pPr>
                      <a:r>
                        <a:rPr lang="en-US" sz="1000">
                          <a:effectLst/>
                        </a:rPr>
                        <a:t>Point mass perturbation</a:t>
                      </a:r>
                      <a:endParaRPr lang="en-US" sz="1000">
                        <a:effectLst/>
                        <a:latin typeface="Times New Roman"/>
                        <a:ea typeface="Times New Roman"/>
                      </a:endParaRPr>
                    </a:p>
                  </a:txBody>
                  <a:tcPr marL="68580" marR="68580" marT="0" marB="0" vert="vert270" anchor="ctr"/>
                </a:tc>
                <a:tc>
                  <a:txBody>
                    <a:bodyPr/>
                    <a:lstStyle/>
                    <a:p>
                      <a:pPr marL="0" marR="0" algn="ctr">
                        <a:spcBef>
                          <a:spcPts val="0"/>
                        </a:spcBef>
                        <a:spcAft>
                          <a:spcPts val="0"/>
                        </a:spcAft>
                      </a:pPr>
                      <a:r>
                        <a:rPr lang="en-US" sz="1000">
                          <a:effectLst/>
                        </a:rPr>
                        <a:t>SRP</a:t>
                      </a:r>
                      <a:endParaRPr lang="en-US" sz="1000">
                        <a:effectLst/>
                        <a:latin typeface="Times New Roman"/>
                        <a:ea typeface="Times New Roman"/>
                      </a:endParaRPr>
                    </a:p>
                  </a:txBody>
                  <a:tcPr marL="68580" marR="68580" marT="0" marB="0" vert="vert270" anchor="ctr"/>
                </a:tc>
                <a:tc>
                  <a:txBody>
                    <a:bodyPr/>
                    <a:lstStyle/>
                    <a:p>
                      <a:pPr marL="0" marR="0" algn="ctr">
                        <a:spcBef>
                          <a:spcPts val="0"/>
                        </a:spcBef>
                        <a:spcAft>
                          <a:spcPts val="0"/>
                        </a:spcAft>
                      </a:pPr>
                      <a:r>
                        <a:rPr lang="en-US" sz="1000">
                          <a:effectLst/>
                        </a:rPr>
                        <a:t>MSISE90</a:t>
                      </a:r>
                      <a:endParaRPr lang="en-US" sz="1000">
                        <a:effectLst/>
                        <a:latin typeface="Times New Roman"/>
                        <a:ea typeface="Times New Roman"/>
                      </a:endParaRPr>
                    </a:p>
                  </a:txBody>
                  <a:tcPr marL="68580" marR="68580" marT="0" marB="0" vert="vert270" anchor="ctr"/>
                </a:tc>
                <a:tc>
                  <a:txBody>
                    <a:bodyPr/>
                    <a:lstStyle/>
                    <a:p>
                      <a:pPr marL="0" marR="0" algn="ctr">
                        <a:spcBef>
                          <a:spcPts val="0"/>
                        </a:spcBef>
                        <a:spcAft>
                          <a:spcPts val="0"/>
                        </a:spcAft>
                      </a:pPr>
                      <a:r>
                        <a:rPr lang="en-US" sz="1000">
                          <a:effectLst/>
                        </a:rPr>
                        <a:t>NRLMSISE00</a:t>
                      </a:r>
                      <a:endParaRPr lang="en-US" sz="1000">
                        <a:effectLst/>
                        <a:latin typeface="Times New Roman"/>
                        <a:ea typeface="Times New Roman"/>
                      </a:endParaRPr>
                    </a:p>
                  </a:txBody>
                  <a:tcPr marL="68580" marR="68580" marT="0" marB="0" vert="vert270" anchor="ctr"/>
                </a:tc>
                <a:tc>
                  <a:txBody>
                    <a:bodyPr/>
                    <a:lstStyle/>
                    <a:p>
                      <a:pPr marL="0" marR="0" algn="ctr">
                        <a:spcBef>
                          <a:spcPts val="0"/>
                        </a:spcBef>
                        <a:spcAft>
                          <a:spcPts val="0"/>
                        </a:spcAft>
                      </a:pPr>
                      <a:r>
                        <a:rPr lang="en-US" sz="1000">
                          <a:effectLst/>
                        </a:rPr>
                        <a:t>Jacchia-Roberts</a:t>
                      </a:r>
                      <a:endParaRPr lang="en-US" sz="1000">
                        <a:effectLst/>
                        <a:latin typeface="Times New Roman"/>
                        <a:ea typeface="Times New Roman"/>
                      </a:endParaRPr>
                    </a:p>
                  </a:txBody>
                  <a:tcPr marL="68580" marR="68580" marT="0" marB="0" vert="vert270" anchor="ctr"/>
                </a:tc>
                <a:tc>
                  <a:txBody>
                    <a:bodyPr/>
                    <a:lstStyle/>
                    <a:p>
                      <a:pPr marL="0" marR="0" algn="ctr">
                        <a:spcBef>
                          <a:spcPts val="0"/>
                        </a:spcBef>
                        <a:spcAft>
                          <a:spcPts val="0"/>
                        </a:spcAft>
                      </a:pPr>
                      <a:r>
                        <a:rPr lang="en-US" sz="1000">
                          <a:effectLst/>
                        </a:rPr>
                        <a:t>Relativistic Correction</a:t>
                      </a:r>
                      <a:endParaRPr lang="en-US" sz="1000">
                        <a:effectLst/>
                        <a:latin typeface="Times New Roman"/>
                        <a:ea typeface="Times New Roman"/>
                      </a:endParaRPr>
                    </a:p>
                  </a:txBody>
                  <a:tcPr marL="68580" marR="68580" marT="0" marB="0" vert="vert270" anchor="ctr"/>
                </a:tc>
              </a:tr>
              <a:tr h="182880">
                <a:tc>
                  <a:txBody>
                    <a:bodyPr/>
                    <a:lstStyle/>
                    <a:p>
                      <a:pPr marL="0" marR="0" algn="l">
                        <a:spcBef>
                          <a:spcPts val="0"/>
                        </a:spcBef>
                        <a:spcAft>
                          <a:spcPts val="0"/>
                        </a:spcAft>
                      </a:pPr>
                      <a:r>
                        <a:rPr lang="en-US" sz="1000">
                          <a:effectLst/>
                        </a:rPr>
                        <a:t>ISS</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7.1E-06</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2.5E-03</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3.3E-01</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1.5E-05</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1.3E-01</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1.8E-01</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1.1E+00</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1.9E+00</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3.8E-02</a:t>
                      </a:r>
                      <a:endParaRPr lang="en-US" sz="1000">
                        <a:effectLst/>
                        <a:latin typeface="Times New Roman"/>
                        <a:ea typeface="Times New Roman"/>
                      </a:endParaRPr>
                    </a:p>
                  </a:txBody>
                  <a:tcPr marL="68580" marR="68580" marT="0" marB="0" anchor="ctr"/>
                </a:tc>
              </a:tr>
              <a:tr h="182880">
                <a:tc>
                  <a:txBody>
                    <a:bodyPr/>
                    <a:lstStyle/>
                    <a:p>
                      <a:pPr marL="0" marR="0" algn="l">
                        <a:spcBef>
                          <a:spcPts val="0"/>
                        </a:spcBef>
                        <a:spcAft>
                          <a:spcPts val="0"/>
                        </a:spcAft>
                      </a:pPr>
                      <a:r>
                        <a:rPr lang="en-US" sz="1000">
                          <a:effectLst/>
                        </a:rPr>
                        <a:t>Sun Sync</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3.9E-05</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5.0E-04</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5.7E-01</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3.6E-05</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1.7E-01</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1.8E-02</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5.8E+00</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2.0E+00</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r>
              <a:tr h="182880">
                <a:tc>
                  <a:txBody>
                    <a:bodyPr/>
                    <a:lstStyle/>
                    <a:p>
                      <a:pPr marL="0" marR="0" algn="l">
                        <a:spcBef>
                          <a:spcPts val="0"/>
                        </a:spcBef>
                        <a:spcAft>
                          <a:spcPts val="0"/>
                        </a:spcAft>
                      </a:pPr>
                      <a:r>
                        <a:rPr lang="en-US" sz="1000">
                          <a:effectLst/>
                        </a:rPr>
                        <a:t>GPS</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2.7E-06</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1.5E-04</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2.5E-02</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2.3E-05</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4.7E-02</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1.4E-05</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4.2E-06</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2.7E-06</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r>
              <a:tr h="182880">
                <a:tc>
                  <a:txBody>
                    <a:bodyPr/>
                    <a:lstStyle/>
                    <a:p>
                      <a:pPr marL="0" marR="0" algn="l">
                        <a:spcBef>
                          <a:spcPts val="0"/>
                        </a:spcBef>
                        <a:spcAft>
                          <a:spcPts val="0"/>
                        </a:spcAft>
                      </a:pPr>
                      <a:r>
                        <a:rPr lang="en-US" sz="1000">
                          <a:effectLst/>
                        </a:rPr>
                        <a:t>GEO</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6.3E-06</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2.8E-05</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5.0E-02</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1.8E-04</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2.4E-05</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6.3E-06</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5.2E-05</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6.3E-06</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2.3E-03</a:t>
                      </a:r>
                      <a:endParaRPr lang="en-US" sz="1000">
                        <a:effectLst/>
                        <a:latin typeface="Times New Roman"/>
                        <a:ea typeface="Times New Roman"/>
                      </a:endParaRPr>
                    </a:p>
                  </a:txBody>
                  <a:tcPr marL="68580" marR="68580" marT="0" marB="0" anchor="ctr"/>
                </a:tc>
              </a:tr>
              <a:tr h="182880">
                <a:tc>
                  <a:txBody>
                    <a:bodyPr/>
                    <a:lstStyle/>
                    <a:p>
                      <a:pPr marL="0" marR="0" algn="l">
                        <a:spcBef>
                          <a:spcPts val="0"/>
                        </a:spcBef>
                        <a:spcAft>
                          <a:spcPts val="0"/>
                        </a:spcAft>
                      </a:pPr>
                      <a:r>
                        <a:rPr lang="en-US" sz="1000">
                          <a:effectLst/>
                        </a:rPr>
                        <a:t>Molniya</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2.4E-04</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6.1E-03</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6.0E+00</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2.0E-04</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5.8E-01</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1.8E-03</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4.3E+00</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1.3E-01</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r>
              <a:tr h="182880">
                <a:tc>
                  <a:txBody>
                    <a:bodyPr/>
                    <a:lstStyle/>
                    <a:p>
                      <a:pPr marL="0" marR="0" algn="l">
                        <a:spcBef>
                          <a:spcPts val="0"/>
                        </a:spcBef>
                        <a:spcAft>
                          <a:spcPts val="0"/>
                        </a:spcAft>
                      </a:pPr>
                      <a:r>
                        <a:rPr lang="en-US" sz="1000">
                          <a:effectLst/>
                        </a:rPr>
                        <a:t>Luna</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7.3E-05</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1.9E-04</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N/A</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2.2E-04</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1.1E-04</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N/A</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N/A</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N/A</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r>
              <a:tr h="182880">
                <a:tc>
                  <a:txBody>
                    <a:bodyPr/>
                    <a:lstStyle/>
                    <a:p>
                      <a:pPr marL="0" marR="0" algn="l">
                        <a:spcBef>
                          <a:spcPts val="0"/>
                        </a:spcBef>
                        <a:spcAft>
                          <a:spcPts val="0"/>
                        </a:spcAft>
                      </a:pPr>
                      <a:r>
                        <a:rPr lang="en-US" sz="1000">
                          <a:effectLst/>
                        </a:rPr>
                        <a:t>Venus</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9.0E-03</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1.1E-02</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N/A</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1.4E-02</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3.7E-02</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N/A</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N/A</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N/A</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r>
              <a:tr h="182880">
                <a:tc>
                  <a:txBody>
                    <a:bodyPr/>
                    <a:lstStyle/>
                    <a:p>
                      <a:pPr marL="0" marR="0" algn="l">
                        <a:spcBef>
                          <a:spcPts val="0"/>
                        </a:spcBef>
                        <a:spcAft>
                          <a:spcPts val="0"/>
                        </a:spcAft>
                      </a:pPr>
                      <a:r>
                        <a:rPr lang="en-US" sz="1000">
                          <a:effectLst/>
                        </a:rPr>
                        <a:t>Mars</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6.1E-02</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1.2E-01</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N/A</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3.2E-01</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6.0E-01</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N/A</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N/A</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N/A</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r>
            </a:tbl>
          </a:graphicData>
        </a:graphic>
      </p:graphicFrame>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10</a:t>
            </a:fld>
            <a:endParaRPr lang="en-US" dirty="0"/>
          </a:p>
        </p:txBody>
      </p:sp>
      <p:sp>
        <p:nvSpPr>
          <p:cNvPr id="6" name="Title 5"/>
          <p:cNvSpPr>
            <a:spLocks noGrp="1"/>
          </p:cNvSpPr>
          <p:nvPr>
            <p:ph type="title"/>
          </p:nvPr>
        </p:nvSpPr>
        <p:spPr/>
        <p:txBody>
          <a:bodyPr>
            <a:normAutofit fontScale="90000"/>
          </a:bodyPr>
          <a:lstStyle/>
          <a:p>
            <a:r>
              <a:rPr lang="en-US" dirty="0" smtClean="0"/>
              <a:t>Orbit Propagation Comparison:</a:t>
            </a:r>
            <a:br>
              <a:rPr lang="en-US" dirty="0" smtClean="0"/>
            </a:br>
            <a:r>
              <a:rPr lang="en-US" dirty="0" smtClean="0"/>
              <a:t>Individual Force Modeling</a:t>
            </a:r>
            <a:endParaRPr lang="en-US" dirty="0"/>
          </a:p>
        </p:txBody>
      </p:sp>
    </p:spTree>
    <p:extLst>
      <p:ext uri="{BB962C8B-B14F-4D97-AF65-F5344CB8AC3E}">
        <p14:creationId xmlns:p14="http://schemas.microsoft.com/office/powerpoint/2010/main" val="111831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730659977"/>
              </p:ext>
            </p:extLst>
          </p:nvPr>
        </p:nvGraphicFramePr>
        <p:xfrm>
          <a:off x="457200" y="1752600"/>
          <a:ext cx="4191000" cy="3840480"/>
        </p:xfrm>
        <a:graphic>
          <a:graphicData uri="http://schemas.openxmlformats.org/drawingml/2006/table">
            <a:tbl>
              <a:tblPr firstRow="1" firstCol="1" bandRow="1">
                <a:tableStyleId>{5C22544A-7EE6-4342-B048-85BDC9FD1C3A}</a:tableStyleId>
              </a:tblPr>
              <a:tblGrid>
                <a:gridCol w="2971800"/>
                <a:gridCol w="1219200"/>
              </a:tblGrid>
              <a:tr h="327660">
                <a:tc>
                  <a:txBody>
                    <a:bodyPr/>
                    <a:lstStyle/>
                    <a:p>
                      <a:pPr marL="0" marR="0" algn="l">
                        <a:spcBef>
                          <a:spcPts val="0"/>
                        </a:spcBef>
                        <a:spcAft>
                          <a:spcPts val="0"/>
                        </a:spcAft>
                      </a:pPr>
                      <a:r>
                        <a:rPr lang="en-US" sz="1400" dirty="0">
                          <a:effectLst/>
                        </a:rPr>
                        <a:t>Test Case ID</a:t>
                      </a:r>
                      <a:endParaRPr lang="en-US" sz="14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400">
                          <a:effectLst/>
                        </a:rPr>
                        <a:t>Max Position </a:t>
                      </a:r>
                      <a:br>
                        <a:rPr lang="en-US" sz="1400">
                          <a:effectLst/>
                        </a:rPr>
                      </a:br>
                      <a:r>
                        <a:rPr lang="en-US" sz="1400">
                          <a:effectLst/>
                        </a:rPr>
                        <a:t>Diff. RSS (m)</a:t>
                      </a:r>
                      <a:endParaRPr lang="en-US" sz="1400">
                        <a:effectLst/>
                        <a:latin typeface="Times New Roman"/>
                        <a:ea typeface="Times New Roman"/>
                      </a:endParaRPr>
                    </a:p>
                  </a:txBody>
                  <a:tcPr marL="68580" marR="68580" marT="0" marB="0" anchor="b"/>
                </a:tc>
              </a:tr>
              <a:tr h="167640">
                <a:tc>
                  <a:txBody>
                    <a:bodyPr/>
                    <a:lstStyle/>
                    <a:p>
                      <a:pPr marL="0" marR="0" algn="l">
                        <a:spcBef>
                          <a:spcPts val="0"/>
                        </a:spcBef>
                        <a:spcAft>
                          <a:spcPts val="0"/>
                        </a:spcAft>
                      </a:pPr>
                      <a:r>
                        <a:rPr lang="en-US" sz="1400" dirty="0">
                          <a:effectLst/>
                        </a:rPr>
                        <a:t>GEO (</a:t>
                      </a:r>
                      <a:r>
                        <a:rPr lang="en-US" sz="1400" dirty="0" err="1">
                          <a:effectLst/>
                        </a:rPr>
                        <a:t>TBPM,HG,Drag,SRP,Tide</a:t>
                      </a:r>
                      <a:r>
                        <a:rPr lang="en-US" sz="1400" dirty="0">
                          <a:effectLst/>
                        </a:rPr>
                        <a:t>)</a:t>
                      </a:r>
                      <a:endParaRPr lang="en-US" sz="14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400">
                          <a:effectLst/>
                        </a:rPr>
                        <a:t>9.2227E-01</a:t>
                      </a:r>
                      <a:endParaRPr lang="en-US" sz="1400">
                        <a:effectLst/>
                        <a:latin typeface="Times New Roman"/>
                        <a:ea typeface="Times New Roman"/>
                      </a:endParaRPr>
                    </a:p>
                  </a:txBody>
                  <a:tcPr marL="68580" marR="68580" marT="0" marB="0" anchor="b"/>
                </a:tc>
              </a:tr>
              <a:tr h="167640">
                <a:tc>
                  <a:txBody>
                    <a:bodyPr/>
                    <a:lstStyle/>
                    <a:p>
                      <a:pPr marL="0" marR="0" algn="l">
                        <a:spcBef>
                          <a:spcPts val="0"/>
                        </a:spcBef>
                        <a:spcAft>
                          <a:spcPts val="0"/>
                        </a:spcAft>
                      </a:pPr>
                      <a:r>
                        <a:rPr lang="en-US" sz="1400" dirty="0">
                          <a:effectLst/>
                        </a:rPr>
                        <a:t>GEO (</a:t>
                      </a:r>
                      <a:r>
                        <a:rPr lang="en-US" sz="1400" dirty="0" err="1">
                          <a:effectLst/>
                        </a:rPr>
                        <a:t>TBPM,HG,Drag,SRP</a:t>
                      </a:r>
                      <a:r>
                        <a:rPr lang="en-US" sz="1400" dirty="0">
                          <a:effectLst/>
                        </a:rPr>
                        <a:t>)</a:t>
                      </a:r>
                      <a:endParaRPr lang="en-US" sz="14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400">
                          <a:effectLst/>
                        </a:rPr>
                        <a:t>1.7184E-04</a:t>
                      </a:r>
                      <a:endParaRPr lang="en-US" sz="1400">
                        <a:effectLst/>
                        <a:latin typeface="Times New Roman"/>
                        <a:ea typeface="Times New Roman"/>
                      </a:endParaRPr>
                    </a:p>
                  </a:txBody>
                  <a:tcPr marL="68580" marR="68580" marT="0" marB="0" anchor="b"/>
                </a:tc>
              </a:tr>
              <a:tr h="167640">
                <a:tc>
                  <a:txBody>
                    <a:bodyPr/>
                    <a:lstStyle/>
                    <a:p>
                      <a:pPr marL="0" marR="0" algn="l">
                        <a:spcBef>
                          <a:spcPts val="0"/>
                        </a:spcBef>
                        <a:spcAft>
                          <a:spcPts val="0"/>
                        </a:spcAft>
                      </a:pPr>
                      <a:r>
                        <a:rPr lang="en-US" sz="1400" dirty="0">
                          <a:effectLst/>
                        </a:rPr>
                        <a:t>GPS (</a:t>
                      </a:r>
                      <a:r>
                        <a:rPr lang="en-US" sz="1400" dirty="0" err="1">
                          <a:effectLst/>
                        </a:rPr>
                        <a:t>TBPM,HG,Drag,SRP,Tide</a:t>
                      </a:r>
                      <a:r>
                        <a:rPr lang="en-US" sz="1400" dirty="0">
                          <a:effectLst/>
                        </a:rPr>
                        <a:t>)</a:t>
                      </a:r>
                      <a:endParaRPr lang="en-US" sz="14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400">
                          <a:effectLst/>
                        </a:rPr>
                        <a:t>5.2289E-01</a:t>
                      </a:r>
                      <a:endParaRPr lang="en-US" sz="1400">
                        <a:effectLst/>
                        <a:latin typeface="Times New Roman"/>
                        <a:ea typeface="Times New Roman"/>
                      </a:endParaRPr>
                    </a:p>
                  </a:txBody>
                  <a:tcPr marL="68580" marR="68580" marT="0" marB="0" anchor="b"/>
                </a:tc>
              </a:tr>
              <a:tr h="167640">
                <a:tc>
                  <a:txBody>
                    <a:bodyPr/>
                    <a:lstStyle/>
                    <a:p>
                      <a:pPr marL="0" marR="0" algn="l">
                        <a:spcBef>
                          <a:spcPts val="0"/>
                        </a:spcBef>
                        <a:spcAft>
                          <a:spcPts val="0"/>
                        </a:spcAft>
                      </a:pPr>
                      <a:r>
                        <a:rPr lang="en-US" sz="1400" dirty="0">
                          <a:effectLst/>
                        </a:rPr>
                        <a:t>GPS (</a:t>
                      </a:r>
                      <a:r>
                        <a:rPr lang="en-US" sz="1400" dirty="0" err="1">
                          <a:effectLst/>
                        </a:rPr>
                        <a:t>TBPM,HG,Drag,SRP</a:t>
                      </a:r>
                      <a:r>
                        <a:rPr lang="en-US" sz="1400" dirty="0">
                          <a:effectLst/>
                        </a:rPr>
                        <a:t>)</a:t>
                      </a:r>
                      <a:endParaRPr lang="en-US" sz="14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400">
                          <a:effectLst/>
                        </a:rPr>
                        <a:t>7.5020E-02</a:t>
                      </a:r>
                      <a:endParaRPr lang="en-US" sz="1400">
                        <a:effectLst/>
                        <a:latin typeface="Times New Roman"/>
                        <a:ea typeface="Times New Roman"/>
                      </a:endParaRPr>
                    </a:p>
                  </a:txBody>
                  <a:tcPr marL="68580" marR="68580" marT="0" marB="0" anchor="b"/>
                </a:tc>
              </a:tr>
              <a:tr h="167640">
                <a:tc>
                  <a:txBody>
                    <a:bodyPr/>
                    <a:lstStyle/>
                    <a:p>
                      <a:pPr marL="0" marR="0" algn="l">
                        <a:spcBef>
                          <a:spcPts val="0"/>
                        </a:spcBef>
                        <a:spcAft>
                          <a:spcPts val="0"/>
                        </a:spcAft>
                      </a:pPr>
                      <a:r>
                        <a:rPr lang="en-US" sz="1400" dirty="0">
                          <a:effectLst/>
                        </a:rPr>
                        <a:t>ISS (</a:t>
                      </a:r>
                      <a:r>
                        <a:rPr lang="en-US" sz="1400" dirty="0" err="1">
                          <a:effectLst/>
                        </a:rPr>
                        <a:t>TBPM,HG,Drag,SRP,Tide</a:t>
                      </a:r>
                      <a:r>
                        <a:rPr lang="en-US" sz="1400" dirty="0">
                          <a:effectLst/>
                        </a:rPr>
                        <a:t>)</a:t>
                      </a:r>
                      <a:endParaRPr lang="en-US" sz="14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400" dirty="0">
                          <a:effectLst/>
                        </a:rPr>
                        <a:t>1.9932E+00</a:t>
                      </a:r>
                      <a:endParaRPr lang="en-US" sz="1400" dirty="0">
                        <a:effectLst/>
                        <a:latin typeface="Times New Roman"/>
                        <a:ea typeface="Times New Roman"/>
                      </a:endParaRPr>
                    </a:p>
                  </a:txBody>
                  <a:tcPr marL="68580" marR="68580" marT="0" marB="0" anchor="b"/>
                </a:tc>
              </a:tr>
              <a:tr h="167640">
                <a:tc>
                  <a:txBody>
                    <a:bodyPr/>
                    <a:lstStyle/>
                    <a:p>
                      <a:pPr marL="0" marR="0" algn="l">
                        <a:spcBef>
                          <a:spcPts val="0"/>
                        </a:spcBef>
                        <a:spcAft>
                          <a:spcPts val="0"/>
                        </a:spcAft>
                      </a:pPr>
                      <a:r>
                        <a:rPr lang="en-US" sz="1400" dirty="0">
                          <a:effectLst/>
                        </a:rPr>
                        <a:t>ISS (</a:t>
                      </a:r>
                      <a:r>
                        <a:rPr lang="en-US" sz="1400" dirty="0" err="1">
                          <a:effectLst/>
                        </a:rPr>
                        <a:t>TBPM,HG,Drag,SRP</a:t>
                      </a:r>
                      <a:r>
                        <a:rPr lang="en-US" sz="1400" dirty="0">
                          <a:effectLst/>
                        </a:rPr>
                        <a:t>)</a:t>
                      </a:r>
                      <a:endParaRPr lang="en-US" sz="14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400" dirty="0">
                          <a:effectLst/>
                        </a:rPr>
                        <a:t>1.6639E+00</a:t>
                      </a:r>
                      <a:endParaRPr lang="en-US" sz="1400" dirty="0">
                        <a:effectLst/>
                        <a:latin typeface="Times New Roman"/>
                        <a:ea typeface="Times New Roman"/>
                      </a:endParaRPr>
                    </a:p>
                  </a:txBody>
                  <a:tcPr marL="68580" marR="68580" marT="0" marB="0" anchor="b"/>
                </a:tc>
              </a:tr>
              <a:tr h="167640">
                <a:tc>
                  <a:txBody>
                    <a:bodyPr/>
                    <a:lstStyle/>
                    <a:p>
                      <a:pPr marL="0" marR="0" algn="l">
                        <a:spcBef>
                          <a:spcPts val="0"/>
                        </a:spcBef>
                        <a:spcAft>
                          <a:spcPts val="0"/>
                        </a:spcAft>
                      </a:pPr>
                      <a:r>
                        <a:rPr lang="en-US" sz="1400" dirty="0" err="1">
                          <a:effectLst/>
                        </a:rPr>
                        <a:t>Molniya</a:t>
                      </a:r>
                      <a:r>
                        <a:rPr lang="en-US" sz="1400" dirty="0">
                          <a:effectLst/>
                        </a:rPr>
                        <a:t> (</a:t>
                      </a:r>
                      <a:r>
                        <a:rPr lang="en-US" sz="1400" dirty="0" err="1">
                          <a:effectLst/>
                        </a:rPr>
                        <a:t>TBPM,HG,Drag,SRP</a:t>
                      </a:r>
                      <a:r>
                        <a:rPr lang="en-US" sz="1400" dirty="0">
                          <a:effectLst/>
                        </a:rPr>
                        <a:t>)</a:t>
                      </a:r>
                      <a:endParaRPr lang="en-US" sz="14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400" dirty="0">
                          <a:effectLst/>
                        </a:rPr>
                        <a:t>5.1301E-01</a:t>
                      </a:r>
                      <a:endParaRPr lang="en-US" sz="1400" dirty="0">
                        <a:effectLst/>
                        <a:latin typeface="Times New Roman"/>
                        <a:ea typeface="Times New Roman"/>
                      </a:endParaRPr>
                    </a:p>
                  </a:txBody>
                  <a:tcPr marL="68580" marR="68580" marT="0" marB="0" anchor="b"/>
                </a:tc>
              </a:tr>
              <a:tr h="167640">
                <a:tc>
                  <a:txBody>
                    <a:bodyPr/>
                    <a:lstStyle/>
                    <a:p>
                      <a:pPr marL="0" marR="0" algn="l">
                        <a:spcBef>
                          <a:spcPts val="0"/>
                        </a:spcBef>
                        <a:spcAft>
                          <a:spcPts val="0"/>
                        </a:spcAft>
                      </a:pPr>
                      <a:r>
                        <a:rPr lang="en-US" sz="1400" dirty="0" err="1">
                          <a:effectLst/>
                        </a:rPr>
                        <a:t>SunSync</a:t>
                      </a:r>
                      <a:r>
                        <a:rPr lang="en-US" sz="1400" dirty="0">
                          <a:effectLst/>
                        </a:rPr>
                        <a:t> (</a:t>
                      </a:r>
                      <a:r>
                        <a:rPr lang="en-US" sz="1400" dirty="0" err="1">
                          <a:effectLst/>
                        </a:rPr>
                        <a:t>TBPM,HG,Drag,SRP</a:t>
                      </a:r>
                      <a:r>
                        <a:rPr lang="en-US" sz="1400" dirty="0">
                          <a:effectLst/>
                        </a:rPr>
                        <a:t>)</a:t>
                      </a:r>
                      <a:endParaRPr lang="en-US" sz="14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400" dirty="0">
                          <a:effectLst/>
                        </a:rPr>
                        <a:t>3.3214E-01</a:t>
                      </a:r>
                      <a:endParaRPr lang="en-US" sz="1400" dirty="0">
                        <a:effectLst/>
                        <a:latin typeface="Times New Roman"/>
                        <a:ea typeface="Times New Roman"/>
                      </a:endParaRPr>
                    </a:p>
                  </a:txBody>
                  <a:tcPr marL="68580" marR="68580" marT="0" marB="0" anchor="b"/>
                </a:tc>
              </a:tr>
              <a:tr h="167640">
                <a:tc>
                  <a:txBody>
                    <a:bodyPr/>
                    <a:lstStyle/>
                    <a:p>
                      <a:pPr marL="0" marR="0" algn="l">
                        <a:spcBef>
                          <a:spcPts val="0"/>
                        </a:spcBef>
                        <a:spcAft>
                          <a:spcPts val="0"/>
                        </a:spcAft>
                      </a:pPr>
                      <a:r>
                        <a:rPr lang="en-US" sz="1400">
                          <a:effectLst/>
                        </a:rPr>
                        <a:t>Lunar Transfer  (TBPM, HG, SRP)</a:t>
                      </a:r>
                      <a:endParaRPr lang="en-US" sz="14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400" dirty="0">
                          <a:effectLst/>
                        </a:rPr>
                        <a:t>8.6480E-01</a:t>
                      </a:r>
                      <a:endParaRPr lang="en-US" sz="1400" dirty="0">
                        <a:effectLst/>
                        <a:latin typeface="Times New Roman"/>
                        <a:ea typeface="Times New Roman"/>
                      </a:endParaRPr>
                    </a:p>
                  </a:txBody>
                  <a:tcPr marL="68580" marR="68580" marT="0" marB="0" anchor="b"/>
                </a:tc>
              </a:tr>
              <a:tr h="167640">
                <a:tc>
                  <a:txBody>
                    <a:bodyPr/>
                    <a:lstStyle/>
                    <a:p>
                      <a:pPr marL="0" marR="0" algn="l">
                        <a:spcBef>
                          <a:spcPts val="0"/>
                        </a:spcBef>
                        <a:spcAft>
                          <a:spcPts val="0"/>
                        </a:spcAft>
                      </a:pPr>
                      <a:r>
                        <a:rPr lang="en-US" sz="1400">
                          <a:effectLst/>
                        </a:rPr>
                        <a:t>Mars Transfer  (TBPM, HG, SRP)</a:t>
                      </a:r>
                      <a:endParaRPr lang="en-US" sz="14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400" dirty="0">
                          <a:effectLst/>
                        </a:rPr>
                        <a:t>5.2626E+00</a:t>
                      </a:r>
                      <a:endParaRPr lang="en-US" sz="1400" dirty="0">
                        <a:effectLst/>
                        <a:latin typeface="Times New Roman"/>
                        <a:ea typeface="Times New Roman"/>
                      </a:endParaRPr>
                    </a:p>
                  </a:txBody>
                  <a:tcPr marL="68580" marR="68580" marT="0" marB="0" anchor="b"/>
                </a:tc>
              </a:tr>
              <a:tr h="167640">
                <a:tc>
                  <a:txBody>
                    <a:bodyPr/>
                    <a:lstStyle/>
                    <a:p>
                      <a:pPr marL="0" marR="0" algn="l">
                        <a:spcBef>
                          <a:spcPts val="0"/>
                        </a:spcBef>
                        <a:spcAft>
                          <a:spcPts val="0"/>
                        </a:spcAft>
                      </a:pPr>
                      <a:r>
                        <a:rPr lang="en-US" sz="1400">
                          <a:effectLst/>
                        </a:rPr>
                        <a:t>Asteroid  (TBPM, HG, SRP)</a:t>
                      </a:r>
                      <a:endParaRPr lang="en-US" sz="14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400" dirty="0">
                          <a:effectLst/>
                        </a:rPr>
                        <a:t>4.6731E-03</a:t>
                      </a:r>
                      <a:endParaRPr lang="en-US" sz="1400" dirty="0">
                        <a:effectLst/>
                        <a:latin typeface="Times New Roman"/>
                        <a:ea typeface="Times New Roman"/>
                      </a:endParaRPr>
                    </a:p>
                  </a:txBody>
                  <a:tcPr marL="68580" marR="68580" marT="0" marB="0" anchor="b"/>
                </a:tc>
              </a:tr>
              <a:tr h="167640">
                <a:tc>
                  <a:txBody>
                    <a:bodyPr/>
                    <a:lstStyle/>
                    <a:p>
                      <a:pPr marL="0" marR="0" algn="l">
                        <a:spcBef>
                          <a:spcPts val="0"/>
                        </a:spcBef>
                        <a:spcAft>
                          <a:spcPts val="0"/>
                        </a:spcAft>
                      </a:pPr>
                      <a:r>
                        <a:rPr lang="en-US" sz="1400">
                          <a:effectLst/>
                        </a:rPr>
                        <a:t>Earth Moon L2 (TBPM, SRP)</a:t>
                      </a:r>
                      <a:endParaRPr lang="en-US" sz="14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400" dirty="0">
                          <a:effectLst/>
                        </a:rPr>
                        <a:t>8.0749E-01</a:t>
                      </a:r>
                      <a:endParaRPr lang="en-US" sz="1400" dirty="0">
                        <a:effectLst/>
                        <a:latin typeface="Times New Roman"/>
                        <a:ea typeface="Times New Roman"/>
                      </a:endParaRPr>
                    </a:p>
                  </a:txBody>
                  <a:tcPr marL="68580" marR="68580" marT="0" marB="0" anchor="b"/>
                </a:tc>
              </a:tr>
              <a:tr h="167640">
                <a:tc>
                  <a:txBody>
                    <a:bodyPr/>
                    <a:lstStyle/>
                    <a:p>
                      <a:pPr marL="0" marR="0" algn="l">
                        <a:spcBef>
                          <a:spcPts val="0"/>
                        </a:spcBef>
                        <a:spcAft>
                          <a:spcPts val="0"/>
                        </a:spcAft>
                      </a:pPr>
                      <a:r>
                        <a:rPr lang="en-US" sz="1400">
                          <a:effectLst/>
                        </a:rPr>
                        <a:t>Deep Space (TBPM, Rel)</a:t>
                      </a:r>
                      <a:endParaRPr lang="en-US" sz="14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400" dirty="0">
                          <a:effectLst/>
                        </a:rPr>
                        <a:t>3.8275E-02</a:t>
                      </a:r>
                      <a:endParaRPr lang="en-US" sz="1400" dirty="0">
                        <a:effectLst/>
                        <a:latin typeface="Times New Roman"/>
                        <a:ea typeface="Times New Roman"/>
                      </a:endParaRPr>
                    </a:p>
                  </a:txBody>
                  <a:tcPr marL="68580" marR="68580" marT="0" marB="0" anchor="b"/>
                </a:tc>
              </a:tr>
              <a:tr h="167640">
                <a:tc>
                  <a:txBody>
                    <a:bodyPr/>
                    <a:lstStyle/>
                    <a:p>
                      <a:pPr marL="0" marR="0" algn="l">
                        <a:spcBef>
                          <a:spcPts val="0"/>
                        </a:spcBef>
                        <a:spcAft>
                          <a:spcPts val="0"/>
                        </a:spcAft>
                      </a:pPr>
                      <a:r>
                        <a:rPr lang="en-US" sz="1400" dirty="0">
                          <a:effectLst/>
                        </a:rPr>
                        <a:t>Titan(TBPM, SRP)</a:t>
                      </a:r>
                      <a:endParaRPr lang="en-US" sz="14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400" dirty="0">
                          <a:effectLst/>
                        </a:rPr>
                        <a:t>2.5002E-01</a:t>
                      </a:r>
                      <a:endParaRPr lang="en-US" sz="1400" dirty="0">
                        <a:effectLst/>
                        <a:latin typeface="Times New Roman"/>
                        <a:ea typeface="Times New Roman"/>
                      </a:endParaRPr>
                    </a:p>
                  </a:txBody>
                  <a:tcPr marL="68580" marR="68580" marT="0" marB="0" anchor="b"/>
                </a:tc>
              </a:tr>
            </a:tbl>
          </a:graphicData>
        </a:graphic>
      </p:graphicFrame>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11</a:t>
            </a:fld>
            <a:endParaRPr lang="en-US" dirty="0"/>
          </a:p>
        </p:txBody>
      </p:sp>
      <p:sp>
        <p:nvSpPr>
          <p:cNvPr id="6" name="Title 5"/>
          <p:cNvSpPr>
            <a:spLocks noGrp="1"/>
          </p:cNvSpPr>
          <p:nvPr>
            <p:ph type="title"/>
          </p:nvPr>
        </p:nvSpPr>
        <p:spPr/>
        <p:txBody>
          <a:bodyPr>
            <a:normAutofit fontScale="90000"/>
          </a:bodyPr>
          <a:lstStyle/>
          <a:p>
            <a:r>
              <a:rPr lang="en-US" dirty="0" smtClean="0"/>
              <a:t>Orbit Propagation Comparison: Combined Force Modelin</a:t>
            </a:r>
            <a:r>
              <a:rPr lang="en-US" dirty="0"/>
              <a:t>g</a:t>
            </a:r>
          </a:p>
        </p:txBody>
      </p:sp>
      <p:graphicFrame>
        <p:nvGraphicFramePr>
          <p:cNvPr id="8" name="Table 7"/>
          <p:cNvGraphicFramePr>
            <a:graphicFrameLocks noGrp="1"/>
          </p:cNvGraphicFramePr>
          <p:nvPr>
            <p:extLst>
              <p:ext uri="{D42A27DB-BD31-4B8C-83A1-F6EECF244321}">
                <p14:modId xmlns:p14="http://schemas.microsoft.com/office/powerpoint/2010/main" val="1380727905"/>
              </p:ext>
            </p:extLst>
          </p:nvPr>
        </p:nvGraphicFramePr>
        <p:xfrm>
          <a:off x="5106228" y="2209800"/>
          <a:ext cx="3809172" cy="1280160"/>
        </p:xfrm>
        <a:graphic>
          <a:graphicData uri="http://schemas.openxmlformats.org/drawingml/2006/table">
            <a:tbl>
              <a:tblPr firstRow="1" firstCol="1" bandRow="1">
                <a:tableStyleId>{5C22544A-7EE6-4342-B048-85BDC9FD1C3A}</a:tableStyleId>
              </a:tblPr>
              <a:tblGrid>
                <a:gridCol w="1217236"/>
                <a:gridCol w="710218"/>
                <a:gridCol w="659908"/>
                <a:gridCol w="594571"/>
                <a:gridCol w="627239"/>
              </a:tblGrid>
              <a:tr h="365760">
                <a:tc>
                  <a:txBody>
                    <a:bodyPr/>
                    <a:lstStyle/>
                    <a:p>
                      <a:pPr marL="0" marR="0" algn="l">
                        <a:spcBef>
                          <a:spcPts val="0"/>
                        </a:spcBef>
                        <a:spcAft>
                          <a:spcPts val="0"/>
                        </a:spcAft>
                      </a:pPr>
                      <a:r>
                        <a:rPr lang="en-US" sz="1200" dirty="0">
                          <a:effectLst/>
                        </a:rPr>
                        <a:t>Software</a:t>
                      </a:r>
                      <a:endParaRPr lang="en-US" sz="1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dirty="0" smtClean="0">
                          <a:effectLst/>
                        </a:rPr>
                        <a:t>Harm.</a:t>
                      </a:r>
                      <a:r>
                        <a:rPr lang="en-US" sz="1200" dirty="0">
                          <a:effectLst/>
                        </a:rPr>
                        <a:t/>
                      </a:r>
                      <a:br>
                        <a:rPr lang="en-US" sz="1200" dirty="0">
                          <a:effectLst/>
                        </a:rPr>
                      </a:br>
                      <a:r>
                        <a:rPr lang="en-US" sz="1200" dirty="0">
                          <a:effectLst/>
                        </a:rPr>
                        <a:t>Gravity</a:t>
                      </a:r>
                      <a:endParaRPr lang="en-US" sz="1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dirty="0">
                          <a:effectLst/>
                        </a:rPr>
                        <a:t>Point </a:t>
                      </a:r>
                      <a:r>
                        <a:rPr lang="en-US" sz="1200" dirty="0" smtClean="0">
                          <a:effectLst/>
                        </a:rPr>
                        <a:t>Mass</a:t>
                      </a:r>
                      <a:endParaRPr lang="en-US" sz="1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a:effectLst/>
                        </a:rPr>
                        <a:t>SRP</a:t>
                      </a:r>
                      <a:endParaRPr lang="en-US" sz="1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a:effectLst/>
                        </a:rPr>
                        <a:t>Drag</a:t>
                      </a:r>
                      <a:endParaRPr lang="en-US" sz="1200">
                        <a:effectLst/>
                        <a:latin typeface="Times New Roman"/>
                        <a:ea typeface="Times New Roman"/>
                      </a:endParaRPr>
                    </a:p>
                  </a:txBody>
                  <a:tcPr marL="68580" marR="68580" marT="0" marB="0" anchor="b"/>
                </a:tc>
              </a:tr>
              <a:tr h="182880">
                <a:tc>
                  <a:txBody>
                    <a:bodyPr/>
                    <a:lstStyle/>
                    <a:p>
                      <a:pPr marL="0" marR="0" algn="l">
                        <a:spcBef>
                          <a:spcPts val="0"/>
                        </a:spcBef>
                        <a:spcAft>
                          <a:spcPts val="0"/>
                        </a:spcAft>
                      </a:pPr>
                      <a:r>
                        <a:rPr lang="en-US" sz="1200" dirty="0">
                          <a:effectLst/>
                        </a:rPr>
                        <a:t>GTDS</a:t>
                      </a:r>
                      <a:endParaRPr lang="en-US" sz="1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dirty="0">
                          <a:effectLst/>
                        </a:rPr>
                        <a:t>0.07</a:t>
                      </a:r>
                      <a:endParaRPr lang="en-US" sz="1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a:effectLst/>
                        </a:rPr>
                        <a:t>0.06</a:t>
                      </a:r>
                      <a:endParaRPr lang="en-US" sz="1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a:effectLst/>
                        </a:rPr>
                        <a:t>2.50</a:t>
                      </a:r>
                      <a:endParaRPr lang="en-US" sz="1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a:effectLst/>
                        </a:rPr>
                        <a:t>575.00</a:t>
                      </a:r>
                      <a:endParaRPr lang="en-US" sz="1200">
                        <a:effectLst/>
                        <a:latin typeface="Times New Roman"/>
                        <a:ea typeface="Times New Roman"/>
                      </a:endParaRPr>
                    </a:p>
                  </a:txBody>
                  <a:tcPr marL="68580" marR="68580" marT="0" marB="0" anchor="b"/>
                </a:tc>
              </a:tr>
              <a:tr h="182880">
                <a:tc>
                  <a:txBody>
                    <a:bodyPr/>
                    <a:lstStyle/>
                    <a:p>
                      <a:pPr marL="0" marR="0" algn="l">
                        <a:spcBef>
                          <a:spcPts val="0"/>
                        </a:spcBef>
                        <a:spcAft>
                          <a:spcPts val="0"/>
                        </a:spcAft>
                      </a:pPr>
                      <a:r>
                        <a:rPr lang="en-US" sz="1200" dirty="0">
                          <a:effectLst/>
                        </a:rPr>
                        <a:t>TRACE</a:t>
                      </a:r>
                      <a:endParaRPr lang="en-US" sz="1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b="1" dirty="0">
                          <a:effectLst/>
                        </a:rPr>
                        <a:t>0.0020</a:t>
                      </a:r>
                      <a:endParaRPr lang="en-US" sz="1200" b="1"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dirty="0">
                          <a:effectLst/>
                        </a:rPr>
                        <a:t>0.02</a:t>
                      </a:r>
                      <a:endParaRPr lang="en-US" sz="1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dirty="0">
                          <a:effectLst/>
                        </a:rPr>
                        <a:t>1.50</a:t>
                      </a:r>
                      <a:endParaRPr lang="en-US" sz="1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dirty="0">
                          <a:effectLst/>
                        </a:rPr>
                        <a:t>750.00</a:t>
                      </a:r>
                      <a:endParaRPr lang="en-US" sz="1200" dirty="0">
                        <a:effectLst/>
                        <a:latin typeface="Times New Roman"/>
                        <a:ea typeface="Times New Roman"/>
                      </a:endParaRPr>
                    </a:p>
                  </a:txBody>
                  <a:tcPr marL="68580" marR="68580" marT="0" marB="0" anchor="b"/>
                </a:tc>
              </a:tr>
              <a:tr h="182880">
                <a:tc>
                  <a:txBody>
                    <a:bodyPr/>
                    <a:lstStyle/>
                    <a:p>
                      <a:pPr marL="0" marR="0" algn="l">
                        <a:spcBef>
                          <a:spcPts val="0"/>
                        </a:spcBef>
                        <a:spcAft>
                          <a:spcPts val="0"/>
                        </a:spcAft>
                      </a:pPr>
                      <a:r>
                        <a:rPr lang="en-US" sz="1200">
                          <a:effectLst/>
                        </a:rPr>
                        <a:t>Special K</a:t>
                      </a:r>
                      <a:endParaRPr lang="en-US" sz="1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a:effectLst/>
                        </a:rPr>
                        <a:t>N/A</a:t>
                      </a:r>
                      <a:endParaRPr lang="en-US" sz="1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dirty="0">
                          <a:effectLst/>
                        </a:rPr>
                        <a:t>0.07</a:t>
                      </a:r>
                      <a:endParaRPr lang="en-US" sz="1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a:effectLst/>
                        </a:rPr>
                        <a:t>N/A</a:t>
                      </a:r>
                      <a:endParaRPr lang="en-US" sz="1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dirty="0">
                          <a:effectLst/>
                        </a:rPr>
                        <a:t>N/A</a:t>
                      </a:r>
                      <a:endParaRPr lang="en-US" sz="1200" dirty="0">
                        <a:effectLst/>
                        <a:latin typeface="Times New Roman"/>
                        <a:ea typeface="Times New Roman"/>
                      </a:endParaRPr>
                    </a:p>
                  </a:txBody>
                  <a:tcPr marL="68580" marR="68580" marT="0" marB="0" anchor="b"/>
                </a:tc>
              </a:tr>
              <a:tr h="182880">
                <a:tc>
                  <a:txBody>
                    <a:bodyPr/>
                    <a:lstStyle/>
                    <a:p>
                      <a:pPr marL="0" marR="0" algn="l">
                        <a:spcBef>
                          <a:spcPts val="0"/>
                        </a:spcBef>
                        <a:spcAft>
                          <a:spcPts val="0"/>
                        </a:spcAft>
                      </a:pPr>
                      <a:r>
                        <a:rPr lang="en-US" sz="1200">
                          <a:effectLst/>
                        </a:rPr>
                        <a:t>GMAT</a:t>
                      </a:r>
                      <a:endParaRPr lang="en-US" sz="1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a:effectLst/>
                        </a:rPr>
                        <a:t>0.01</a:t>
                      </a:r>
                      <a:endParaRPr lang="en-US" sz="1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b="1" dirty="0">
                          <a:effectLst/>
                        </a:rPr>
                        <a:t>0.0002</a:t>
                      </a:r>
                      <a:endParaRPr lang="en-US" sz="1200" b="1"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b="1" dirty="0">
                          <a:effectLst/>
                        </a:rPr>
                        <a:t>0.58</a:t>
                      </a:r>
                      <a:endParaRPr lang="en-US" sz="1200" b="1"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b="1" dirty="0">
                          <a:effectLst/>
                        </a:rPr>
                        <a:t>5.77</a:t>
                      </a:r>
                      <a:endParaRPr lang="en-US" sz="1200" b="1" dirty="0">
                        <a:effectLst/>
                        <a:latin typeface="Times New Roman"/>
                        <a:ea typeface="Times New Roman"/>
                      </a:endParaRPr>
                    </a:p>
                  </a:txBody>
                  <a:tcPr marL="68580" marR="68580" marT="0" marB="0" anchor="b"/>
                </a:tc>
              </a:tr>
              <a:tr h="182880">
                <a:tc>
                  <a:txBody>
                    <a:bodyPr/>
                    <a:lstStyle/>
                    <a:p>
                      <a:pPr marL="0" marR="0" algn="l">
                        <a:spcBef>
                          <a:spcPts val="0"/>
                        </a:spcBef>
                        <a:spcAft>
                          <a:spcPts val="0"/>
                        </a:spcAft>
                      </a:pPr>
                      <a:r>
                        <a:rPr lang="en-US" sz="1200">
                          <a:effectLst/>
                        </a:rPr>
                        <a:t>GEODYN</a:t>
                      </a:r>
                      <a:endParaRPr lang="en-US" sz="1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dirty="0">
                          <a:effectLst/>
                        </a:rPr>
                        <a:t>N/A</a:t>
                      </a:r>
                      <a:endParaRPr lang="en-US" sz="1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a:effectLst/>
                        </a:rPr>
                        <a:t>N/A</a:t>
                      </a:r>
                      <a:endParaRPr lang="en-US" sz="1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a:effectLst/>
                        </a:rPr>
                        <a:t>N/A</a:t>
                      </a:r>
                      <a:endParaRPr lang="en-US" sz="1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200" dirty="0">
                          <a:effectLst/>
                        </a:rPr>
                        <a:t>1000</a:t>
                      </a:r>
                      <a:endParaRPr lang="en-US" sz="1200" dirty="0">
                        <a:effectLst/>
                        <a:latin typeface="Times New Roman"/>
                        <a:ea typeface="Times New Roman"/>
                      </a:endParaRPr>
                    </a:p>
                  </a:txBody>
                  <a:tcPr marL="68580" marR="68580" marT="0" marB="0" anchor="b"/>
                </a:tc>
              </a:tr>
            </a:tbl>
          </a:graphicData>
        </a:graphic>
      </p:graphicFrame>
      <p:sp>
        <p:nvSpPr>
          <p:cNvPr id="9" name="TextBox 8"/>
          <p:cNvSpPr txBox="1"/>
          <p:nvPr/>
        </p:nvSpPr>
        <p:spPr>
          <a:xfrm>
            <a:off x="304800" y="5735287"/>
            <a:ext cx="5186035" cy="369332"/>
          </a:xfrm>
          <a:prstGeom prst="rect">
            <a:avLst/>
          </a:prstGeom>
          <a:noFill/>
          <a:ln w="6350" cmpd="dbl">
            <a:solidFill>
              <a:schemeClr val="tx1"/>
            </a:solidFill>
          </a:ln>
        </p:spPr>
        <p:txBody>
          <a:bodyPr wrap="none" rtlCol="0">
            <a:spAutoFit/>
          </a:bodyPr>
          <a:lstStyle/>
          <a:p>
            <a:r>
              <a:rPr lang="en-US" dirty="0" smtClean="0"/>
              <a:t>Meter or better agreement for full force modelling</a:t>
            </a:r>
            <a:endParaRPr lang="en-US" dirty="0"/>
          </a:p>
        </p:txBody>
      </p:sp>
      <p:sp>
        <p:nvSpPr>
          <p:cNvPr id="10" name="TextBox 9"/>
          <p:cNvSpPr txBox="1"/>
          <p:nvPr/>
        </p:nvSpPr>
        <p:spPr>
          <a:xfrm>
            <a:off x="5257800" y="3816096"/>
            <a:ext cx="3585835" cy="923330"/>
          </a:xfrm>
          <a:prstGeom prst="rect">
            <a:avLst/>
          </a:prstGeom>
          <a:noFill/>
          <a:ln w="6350" cmpd="dbl">
            <a:solidFill>
              <a:schemeClr val="tx1"/>
            </a:solidFill>
          </a:ln>
        </p:spPr>
        <p:txBody>
          <a:bodyPr wrap="square" rtlCol="0">
            <a:spAutoFit/>
          </a:bodyPr>
          <a:lstStyle/>
          <a:p>
            <a:r>
              <a:rPr lang="en-US" dirty="0" smtClean="0"/>
              <a:t>Worst Case Comparisons Across Industry Standard Tools.  GMAT Compares Very Well.</a:t>
            </a:r>
            <a:endParaRPr lang="en-US" dirty="0"/>
          </a:p>
        </p:txBody>
      </p:sp>
    </p:spTree>
    <p:extLst>
      <p:ext uri="{BB962C8B-B14F-4D97-AF65-F5344CB8AC3E}">
        <p14:creationId xmlns:p14="http://schemas.microsoft.com/office/powerpoint/2010/main" val="70946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385812396"/>
              </p:ext>
            </p:extLst>
          </p:nvPr>
        </p:nvGraphicFramePr>
        <p:xfrm>
          <a:off x="1295400" y="2057400"/>
          <a:ext cx="6781799" cy="2377440"/>
        </p:xfrm>
        <a:graphic>
          <a:graphicData uri="http://schemas.openxmlformats.org/drawingml/2006/table">
            <a:tbl>
              <a:tblPr firstRow="1" firstCol="1" bandRow="1">
                <a:tableStyleId>{5C22544A-7EE6-4342-B048-85BDC9FD1C3A}</a:tableStyleId>
              </a:tblPr>
              <a:tblGrid>
                <a:gridCol w="1052481"/>
                <a:gridCol w="893127"/>
                <a:gridCol w="721392"/>
                <a:gridCol w="762000"/>
                <a:gridCol w="762000"/>
                <a:gridCol w="914400"/>
                <a:gridCol w="838200"/>
                <a:gridCol w="838199"/>
              </a:tblGrid>
              <a:tr h="182880">
                <a:tc>
                  <a:txBody>
                    <a:bodyPr/>
                    <a:lstStyle/>
                    <a:p>
                      <a:pPr marL="0" marR="0" algn="ctr">
                        <a:spcBef>
                          <a:spcPts val="0"/>
                        </a:spcBef>
                        <a:spcAft>
                          <a:spcPts val="0"/>
                        </a:spcAft>
                      </a:pPr>
                      <a:r>
                        <a:rPr lang="en-US" sz="1100" dirty="0">
                          <a:effectLst/>
                        </a:rPr>
                        <a:t>Orbit</a:t>
                      </a:r>
                      <a:endParaRPr lang="en-US" sz="10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dirty="0">
                          <a:effectLst/>
                        </a:rPr>
                        <a:t>Data</a:t>
                      </a:r>
                      <a:endParaRPr lang="en-US" sz="10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dirty="0">
                          <a:effectLst/>
                        </a:rPr>
                        <a:t>RKV89</a:t>
                      </a:r>
                      <a:endParaRPr lang="en-US" sz="10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dirty="0">
                          <a:effectLst/>
                        </a:rPr>
                        <a:t>RKN68</a:t>
                      </a:r>
                      <a:endParaRPr lang="en-US" sz="10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dirty="0">
                          <a:effectLst/>
                        </a:rPr>
                        <a:t>RK56</a:t>
                      </a:r>
                      <a:endParaRPr lang="en-US" sz="10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dirty="0">
                          <a:effectLst/>
                        </a:rPr>
                        <a:t>PD45</a:t>
                      </a:r>
                      <a:endParaRPr lang="en-US" sz="10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dirty="0">
                          <a:effectLst/>
                        </a:rPr>
                        <a:t>PD78</a:t>
                      </a:r>
                      <a:endParaRPr lang="en-US" sz="10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dirty="0">
                          <a:effectLst/>
                        </a:rPr>
                        <a:t>ABM</a:t>
                      </a:r>
                      <a:endParaRPr lang="en-US" sz="1000" dirty="0">
                        <a:effectLst/>
                        <a:latin typeface="Times New Roman"/>
                        <a:ea typeface="Times New Roman"/>
                      </a:endParaRPr>
                    </a:p>
                  </a:txBody>
                  <a:tcPr marL="68580" marR="68580" marT="0" marB="0" anchor="b"/>
                </a:tc>
              </a:tr>
              <a:tr h="182880">
                <a:tc rowSpan="2">
                  <a:txBody>
                    <a:bodyPr/>
                    <a:lstStyle/>
                    <a:p>
                      <a:pPr marL="0" marR="0" algn="l">
                        <a:spcBef>
                          <a:spcPts val="0"/>
                        </a:spcBef>
                        <a:spcAft>
                          <a:spcPts val="0"/>
                        </a:spcAft>
                      </a:pPr>
                      <a:r>
                        <a:rPr lang="en-US" sz="1100">
                          <a:effectLst/>
                        </a:rPr>
                        <a:t>ISS</a:t>
                      </a:r>
                      <a:endParaRPr lang="en-US" sz="1000">
                        <a:effectLst/>
                        <a:latin typeface="Times New Roman"/>
                        <a:ea typeface="Times New Roman"/>
                      </a:endParaRPr>
                    </a:p>
                  </a:txBody>
                  <a:tcPr marL="68580" marR="68580" marT="0" marB="0" anchor="ctr"/>
                </a:tc>
                <a:tc>
                  <a:txBody>
                    <a:bodyPr/>
                    <a:lstStyle/>
                    <a:p>
                      <a:pPr marL="0" marR="0" algn="l">
                        <a:spcBef>
                          <a:spcPts val="0"/>
                        </a:spcBef>
                        <a:spcAft>
                          <a:spcPts val="0"/>
                        </a:spcAft>
                      </a:pPr>
                      <a:r>
                        <a:rPr lang="en-US" sz="1100">
                          <a:effectLst/>
                        </a:rPr>
                        <a:t>Run Time</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1.53</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b="1" dirty="0">
                          <a:effectLst/>
                        </a:rPr>
                        <a:t>1.00</a:t>
                      </a:r>
                      <a:endParaRPr lang="en-US" sz="1000" b="1"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2.14</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2.78</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1.46</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dirty="0">
                          <a:effectLst/>
                        </a:rPr>
                        <a:t>3.41</a:t>
                      </a:r>
                      <a:endParaRPr lang="en-US" sz="1000" dirty="0">
                        <a:effectLst/>
                        <a:latin typeface="Times New Roman"/>
                        <a:ea typeface="Times New Roman"/>
                      </a:endParaRPr>
                    </a:p>
                  </a:txBody>
                  <a:tcPr marL="68580" marR="68580" marT="0" marB="0" anchor="b"/>
                </a:tc>
              </a:tr>
              <a:tr h="182880">
                <a:tc vMerge="1">
                  <a:txBody>
                    <a:bodyPr/>
                    <a:lstStyle/>
                    <a:p>
                      <a:endParaRPr lang="en-US"/>
                    </a:p>
                  </a:txBody>
                  <a:tcPr/>
                </a:tc>
                <a:tc>
                  <a:txBody>
                    <a:bodyPr/>
                    <a:lstStyle/>
                    <a:p>
                      <a:pPr marL="0" marR="0" algn="l">
                        <a:spcBef>
                          <a:spcPts val="0"/>
                        </a:spcBef>
                        <a:spcAft>
                          <a:spcPts val="0"/>
                        </a:spcAft>
                      </a:pPr>
                      <a:r>
                        <a:rPr lang="en-US" sz="1100">
                          <a:effectLst/>
                        </a:rPr>
                        <a:t>Error (m)</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0.003</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64.060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0.022</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0.002</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0.006</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dirty="0">
                          <a:effectLst/>
                        </a:rPr>
                        <a:t>0.012</a:t>
                      </a:r>
                      <a:endParaRPr lang="en-US" sz="1000" dirty="0">
                        <a:effectLst/>
                        <a:latin typeface="Times New Roman"/>
                        <a:ea typeface="Times New Roman"/>
                      </a:endParaRPr>
                    </a:p>
                  </a:txBody>
                  <a:tcPr marL="68580" marR="68580" marT="0" marB="0" anchor="b"/>
                </a:tc>
              </a:tr>
              <a:tr h="182880">
                <a:tc rowSpan="2">
                  <a:txBody>
                    <a:bodyPr/>
                    <a:lstStyle/>
                    <a:p>
                      <a:pPr marL="0" marR="0" algn="l">
                        <a:spcBef>
                          <a:spcPts val="0"/>
                        </a:spcBef>
                        <a:spcAft>
                          <a:spcPts val="0"/>
                        </a:spcAft>
                      </a:pPr>
                      <a:r>
                        <a:rPr lang="en-US" sz="1100">
                          <a:effectLst/>
                        </a:rPr>
                        <a:t>Molniya</a:t>
                      </a:r>
                      <a:endParaRPr lang="en-US" sz="1000">
                        <a:effectLst/>
                        <a:latin typeface="Times New Roman"/>
                        <a:ea typeface="Times New Roman"/>
                      </a:endParaRPr>
                    </a:p>
                  </a:txBody>
                  <a:tcPr marL="68580" marR="68580" marT="0" marB="0" anchor="ctr"/>
                </a:tc>
                <a:tc>
                  <a:txBody>
                    <a:bodyPr/>
                    <a:lstStyle/>
                    <a:p>
                      <a:pPr marL="0" marR="0" algn="l">
                        <a:spcBef>
                          <a:spcPts val="0"/>
                        </a:spcBef>
                        <a:spcAft>
                          <a:spcPts val="0"/>
                        </a:spcAft>
                      </a:pPr>
                      <a:r>
                        <a:rPr lang="en-US" sz="1100">
                          <a:effectLst/>
                        </a:rPr>
                        <a:t>Run Time</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1.32</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1.47</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1.99</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3.08</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b="1" dirty="0">
                          <a:effectLst/>
                        </a:rPr>
                        <a:t>1.00</a:t>
                      </a:r>
                      <a:endParaRPr lang="en-US" sz="1000" b="1"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dirty="0">
                          <a:effectLst/>
                        </a:rPr>
                        <a:t>3.35</a:t>
                      </a:r>
                      <a:endParaRPr lang="en-US" sz="1000" dirty="0">
                        <a:effectLst/>
                        <a:latin typeface="Times New Roman"/>
                        <a:ea typeface="Times New Roman"/>
                      </a:endParaRPr>
                    </a:p>
                  </a:txBody>
                  <a:tcPr marL="68580" marR="68580" marT="0" marB="0" anchor="b"/>
                </a:tc>
              </a:tr>
              <a:tr h="182880">
                <a:tc vMerge="1">
                  <a:txBody>
                    <a:bodyPr/>
                    <a:lstStyle/>
                    <a:p>
                      <a:endParaRPr lang="en-US"/>
                    </a:p>
                  </a:txBody>
                  <a:tcPr/>
                </a:tc>
                <a:tc>
                  <a:txBody>
                    <a:bodyPr/>
                    <a:lstStyle/>
                    <a:p>
                      <a:pPr marL="0" marR="0" algn="l">
                        <a:spcBef>
                          <a:spcPts val="0"/>
                        </a:spcBef>
                        <a:spcAft>
                          <a:spcPts val="0"/>
                        </a:spcAft>
                      </a:pPr>
                      <a:r>
                        <a:rPr lang="en-US" sz="1100">
                          <a:effectLst/>
                        </a:rPr>
                        <a:t>Error (m)</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0.007</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0.601</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0.059</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0.032</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0.043</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dirty="0">
                          <a:effectLst/>
                        </a:rPr>
                        <a:t>380.125</a:t>
                      </a:r>
                      <a:endParaRPr lang="en-US" sz="1000" dirty="0">
                        <a:effectLst/>
                        <a:latin typeface="Times New Roman"/>
                        <a:ea typeface="Times New Roman"/>
                      </a:endParaRPr>
                    </a:p>
                  </a:txBody>
                  <a:tcPr marL="68580" marR="68580" marT="0" marB="0" anchor="b"/>
                </a:tc>
              </a:tr>
              <a:tr h="182880">
                <a:tc rowSpan="2">
                  <a:txBody>
                    <a:bodyPr/>
                    <a:lstStyle/>
                    <a:p>
                      <a:pPr marL="0" marR="0" algn="l">
                        <a:spcBef>
                          <a:spcPts val="0"/>
                        </a:spcBef>
                        <a:spcAft>
                          <a:spcPts val="0"/>
                        </a:spcAft>
                      </a:pPr>
                      <a:r>
                        <a:rPr lang="en-US" sz="1100">
                          <a:effectLst/>
                        </a:rPr>
                        <a:t>Lunar Flyby</a:t>
                      </a:r>
                      <a:endParaRPr lang="en-US" sz="1000">
                        <a:effectLst/>
                        <a:latin typeface="Times New Roman"/>
                        <a:ea typeface="Times New Roman"/>
                      </a:endParaRPr>
                    </a:p>
                  </a:txBody>
                  <a:tcPr marL="68580" marR="68580" marT="0" marB="0" anchor="ctr"/>
                </a:tc>
                <a:tc>
                  <a:txBody>
                    <a:bodyPr/>
                    <a:lstStyle/>
                    <a:p>
                      <a:pPr marL="0" marR="0" algn="l">
                        <a:spcBef>
                          <a:spcPts val="0"/>
                        </a:spcBef>
                        <a:spcAft>
                          <a:spcPts val="0"/>
                        </a:spcAft>
                      </a:pPr>
                      <a:r>
                        <a:rPr lang="en-US" sz="1100">
                          <a:effectLst/>
                        </a:rPr>
                        <a:t>Run Time</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b="1" dirty="0">
                          <a:effectLst/>
                        </a:rPr>
                        <a:t>1.00</a:t>
                      </a:r>
                      <a:endParaRPr lang="en-US" sz="1000" b="1"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1.01</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2.26</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2.98</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2.21</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dirty="0">
                          <a:effectLst/>
                        </a:rPr>
                        <a:t>3.30</a:t>
                      </a:r>
                      <a:endParaRPr lang="en-US" sz="1000" dirty="0">
                        <a:effectLst/>
                        <a:latin typeface="Times New Roman"/>
                        <a:ea typeface="Times New Roman"/>
                      </a:endParaRPr>
                    </a:p>
                  </a:txBody>
                  <a:tcPr marL="68580" marR="68580" marT="0" marB="0" anchor="b"/>
                </a:tc>
              </a:tr>
              <a:tr h="182880">
                <a:tc vMerge="1">
                  <a:txBody>
                    <a:bodyPr/>
                    <a:lstStyle/>
                    <a:p>
                      <a:endParaRPr lang="en-US"/>
                    </a:p>
                  </a:txBody>
                  <a:tcPr/>
                </a:tc>
                <a:tc>
                  <a:txBody>
                    <a:bodyPr/>
                    <a:lstStyle/>
                    <a:p>
                      <a:pPr marL="0" marR="0" algn="l">
                        <a:spcBef>
                          <a:spcPts val="0"/>
                        </a:spcBef>
                        <a:spcAft>
                          <a:spcPts val="0"/>
                        </a:spcAft>
                      </a:pPr>
                      <a:r>
                        <a:rPr lang="en-US" sz="1100">
                          <a:effectLst/>
                        </a:rPr>
                        <a:t>Error (m)</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0.063</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0.017</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0.002</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0.023</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0.000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dirty="0">
                          <a:effectLst/>
                        </a:rPr>
                        <a:t>0.236</a:t>
                      </a:r>
                      <a:endParaRPr lang="en-US" sz="1000" dirty="0">
                        <a:effectLst/>
                        <a:latin typeface="Times New Roman"/>
                        <a:ea typeface="Times New Roman"/>
                      </a:endParaRPr>
                    </a:p>
                  </a:txBody>
                  <a:tcPr marL="68580" marR="68580" marT="0" marB="0" anchor="b"/>
                </a:tc>
              </a:tr>
              <a:tr h="182880">
                <a:tc rowSpan="2">
                  <a:txBody>
                    <a:bodyPr/>
                    <a:lstStyle/>
                    <a:p>
                      <a:pPr marL="0" marR="0" algn="l">
                        <a:spcBef>
                          <a:spcPts val="0"/>
                        </a:spcBef>
                        <a:spcAft>
                          <a:spcPts val="0"/>
                        </a:spcAft>
                      </a:pPr>
                      <a:r>
                        <a:rPr lang="en-US" sz="1100">
                          <a:effectLst/>
                        </a:rPr>
                        <a:t>Mars Transfer</a:t>
                      </a:r>
                      <a:endParaRPr lang="en-US" sz="1000">
                        <a:effectLst/>
                        <a:latin typeface="Times New Roman"/>
                        <a:ea typeface="Times New Roman"/>
                      </a:endParaRPr>
                    </a:p>
                  </a:txBody>
                  <a:tcPr marL="68580" marR="68580" marT="0" marB="0" anchor="ctr"/>
                </a:tc>
                <a:tc>
                  <a:txBody>
                    <a:bodyPr/>
                    <a:lstStyle/>
                    <a:p>
                      <a:pPr marL="0" marR="0" algn="l">
                        <a:spcBef>
                          <a:spcPts val="0"/>
                        </a:spcBef>
                        <a:spcAft>
                          <a:spcPts val="0"/>
                        </a:spcAft>
                      </a:pPr>
                      <a:r>
                        <a:rPr lang="en-US" sz="1100">
                          <a:effectLst/>
                        </a:rPr>
                        <a:t>Run Time</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1.02</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1.04</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1.14</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1.40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b="1" dirty="0">
                          <a:effectLst/>
                        </a:rPr>
                        <a:t>1.00</a:t>
                      </a:r>
                      <a:endParaRPr lang="en-US" sz="1000" b="1"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dirty="0">
                          <a:effectLst/>
                        </a:rPr>
                        <a:t>3.07</a:t>
                      </a:r>
                      <a:endParaRPr lang="en-US" sz="1000" dirty="0">
                        <a:effectLst/>
                        <a:latin typeface="Times New Roman"/>
                        <a:ea typeface="Times New Roman"/>
                      </a:endParaRPr>
                    </a:p>
                  </a:txBody>
                  <a:tcPr marL="68580" marR="68580" marT="0" marB="0" anchor="b"/>
                </a:tc>
              </a:tr>
              <a:tr h="182880">
                <a:tc vMerge="1">
                  <a:txBody>
                    <a:bodyPr/>
                    <a:lstStyle/>
                    <a:p>
                      <a:endParaRPr lang="en-US"/>
                    </a:p>
                  </a:txBody>
                  <a:tcPr/>
                </a:tc>
                <a:tc>
                  <a:txBody>
                    <a:bodyPr/>
                    <a:lstStyle/>
                    <a:p>
                      <a:pPr marL="0" marR="0" algn="l">
                        <a:spcBef>
                          <a:spcPts val="0"/>
                        </a:spcBef>
                        <a:spcAft>
                          <a:spcPts val="0"/>
                        </a:spcAft>
                      </a:pPr>
                      <a:r>
                        <a:rPr lang="en-US" sz="1100">
                          <a:effectLst/>
                        </a:rPr>
                        <a:t>Error (m)</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0.030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0.001</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0.043</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0.194</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0.009</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dirty="0">
                          <a:effectLst/>
                        </a:rPr>
                        <a:t>25.231</a:t>
                      </a:r>
                      <a:endParaRPr lang="en-US" sz="1000" dirty="0">
                        <a:effectLst/>
                        <a:latin typeface="Times New Roman"/>
                        <a:ea typeface="Times New Roman"/>
                      </a:endParaRPr>
                    </a:p>
                  </a:txBody>
                  <a:tcPr marL="68580" marR="68580" marT="0" marB="0" anchor="b"/>
                </a:tc>
              </a:tr>
              <a:tr h="182880">
                <a:tc rowSpan="2">
                  <a:txBody>
                    <a:bodyPr/>
                    <a:lstStyle/>
                    <a:p>
                      <a:pPr marL="0" marR="0" algn="l">
                        <a:spcBef>
                          <a:spcPts val="0"/>
                        </a:spcBef>
                        <a:spcAft>
                          <a:spcPts val="0"/>
                        </a:spcAft>
                      </a:pPr>
                      <a:r>
                        <a:rPr lang="en-US" sz="1100">
                          <a:effectLst/>
                        </a:rPr>
                        <a:t>Finite burn 1</a:t>
                      </a:r>
                      <a:endParaRPr lang="en-US" sz="1000">
                        <a:effectLst/>
                        <a:latin typeface="Times New Roman"/>
                        <a:ea typeface="Times New Roman"/>
                      </a:endParaRPr>
                    </a:p>
                  </a:txBody>
                  <a:tcPr marL="68580" marR="68580" marT="0" marB="0" anchor="ctr"/>
                </a:tc>
                <a:tc>
                  <a:txBody>
                    <a:bodyPr/>
                    <a:lstStyle/>
                    <a:p>
                      <a:pPr marL="0" marR="0" algn="l">
                        <a:spcBef>
                          <a:spcPts val="0"/>
                        </a:spcBef>
                        <a:spcAft>
                          <a:spcPts val="0"/>
                        </a:spcAft>
                      </a:pPr>
                      <a:r>
                        <a:rPr lang="en-US" sz="1100">
                          <a:effectLst/>
                        </a:rPr>
                        <a:t>Run Time</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1.27</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N/A</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1.24</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1.26</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b="1" dirty="0">
                          <a:effectLst/>
                        </a:rPr>
                        <a:t>1.00</a:t>
                      </a:r>
                      <a:endParaRPr lang="en-US" sz="1000" b="1"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dirty="0">
                          <a:effectLst/>
                        </a:rPr>
                        <a:t>1.45</a:t>
                      </a:r>
                      <a:endParaRPr lang="en-US" sz="1000" dirty="0">
                        <a:effectLst/>
                        <a:latin typeface="Times New Roman"/>
                        <a:ea typeface="Times New Roman"/>
                      </a:endParaRPr>
                    </a:p>
                  </a:txBody>
                  <a:tcPr marL="68580" marR="68580" marT="0" marB="0" anchor="b"/>
                </a:tc>
              </a:tr>
              <a:tr h="182880">
                <a:tc vMerge="1">
                  <a:txBody>
                    <a:bodyPr/>
                    <a:lstStyle/>
                    <a:p>
                      <a:endParaRPr lang="en-US"/>
                    </a:p>
                  </a:txBody>
                  <a:tcPr/>
                </a:tc>
                <a:tc>
                  <a:txBody>
                    <a:bodyPr/>
                    <a:lstStyle/>
                    <a:p>
                      <a:pPr marL="0" marR="0" algn="l">
                        <a:spcBef>
                          <a:spcPts val="0"/>
                        </a:spcBef>
                        <a:spcAft>
                          <a:spcPts val="0"/>
                        </a:spcAft>
                      </a:pPr>
                      <a:r>
                        <a:rPr lang="en-US" sz="1100">
                          <a:effectLst/>
                        </a:rPr>
                        <a:t>Error (m)</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0.002</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N/A</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0.006</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0.002</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0.002</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dirty="0">
                          <a:effectLst/>
                        </a:rPr>
                        <a:t>0.000</a:t>
                      </a:r>
                      <a:endParaRPr lang="en-US" sz="1000" dirty="0">
                        <a:effectLst/>
                        <a:latin typeface="Times New Roman"/>
                        <a:ea typeface="Times New Roman"/>
                      </a:endParaRPr>
                    </a:p>
                  </a:txBody>
                  <a:tcPr marL="68580" marR="68580" marT="0" marB="0" anchor="b"/>
                </a:tc>
              </a:tr>
              <a:tr h="182880">
                <a:tc rowSpan="2">
                  <a:txBody>
                    <a:bodyPr/>
                    <a:lstStyle/>
                    <a:p>
                      <a:pPr marL="0" marR="0" algn="l">
                        <a:spcBef>
                          <a:spcPts val="0"/>
                        </a:spcBef>
                        <a:spcAft>
                          <a:spcPts val="0"/>
                        </a:spcAft>
                      </a:pPr>
                      <a:r>
                        <a:rPr lang="en-US" sz="1100">
                          <a:effectLst/>
                        </a:rPr>
                        <a:t>Finite burn 2</a:t>
                      </a:r>
                      <a:endParaRPr lang="en-US" sz="1000">
                        <a:effectLst/>
                        <a:latin typeface="Times New Roman"/>
                        <a:ea typeface="Times New Roman"/>
                      </a:endParaRPr>
                    </a:p>
                  </a:txBody>
                  <a:tcPr marL="68580" marR="68580" marT="0" marB="0" anchor="ctr"/>
                </a:tc>
                <a:tc>
                  <a:txBody>
                    <a:bodyPr/>
                    <a:lstStyle/>
                    <a:p>
                      <a:pPr marL="0" marR="0" algn="l">
                        <a:spcBef>
                          <a:spcPts val="0"/>
                        </a:spcBef>
                        <a:spcAft>
                          <a:spcPts val="0"/>
                        </a:spcAft>
                      </a:pPr>
                      <a:r>
                        <a:rPr lang="en-US" sz="1100">
                          <a:effectLst/>
                        </a:rPr>
                        <a:t>Run Time</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1.03</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N/A</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1.18</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1.31</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b="1" dirty="0">
                          <a:effectLst/>
                        </a:rPr>
                        <a:t>1.00</a:t>
                      </a:r>
                      <a:endParaRPr lang="en-US" sz="1000" b="1"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dirty="0">
                          <a:effectLst/>
                        </a:rPr>
                        <a:t>1.54</a:t>
                      </a:r>
                      <a:endParaRPr lang="en-US" sz="1000" dirty="0">
                        <a:effectLst/>
                        <a:latin typeface="Times New Roman"/>
                        <a:ea typeface="Times New Roman"/>
                      </a:endParaRPr>
                    </a:p>
                  </a:txBody>
                  <a:tcPr marL="68580" marR="68580" marT="0" marB="0" anchor="b"/>
                </a:tc>
              </a:tr>
              <a:tr h="182880">
                <a:tc vMerge="1">
                  <a:txBody>
                    <a:bodyPr/>
                    <a:lstStyle/>
                    <a:p>
                      <a:endParaRPr lang="en-US"/>
                    </a:p>
                  </a:txBody>
                  <a:tcPr/>
                </a:tc>
                <a:tc>
                  <a:txBody>
                    <a:bodyPr/>
                    <a:lstStyle/>
                    <a:p>
                      <a:pPr marL="0" marR="0" algn="l">
                        <a:spcBef>
                          <a:spcPts val="0"/>
                        </a:spcBef>
                        <a:spcAft>
                          <a:spcPts val="0"/>
                        </a:spcAft>
                      </a:pPr>
                      <a:r>
                        <a:rPr lang="en-US" sz="1100">
                          <a:effectLst/>
                        </a:rPr>
                        <a:t>Error (m)</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0.002</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N/A</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0.000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0.000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0.001</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dirty="0">
                          <a:effectLst/>
                        </a:rPr>
                        <a:t>0.003</a:t>
                      </a:r>
                      <a:endParaRPr lang="en-US" sz="1000" dirty="0">
                        <a:effectLst/>
                        <a:latin typeface="Times New Roman"/>
                        <a:ea typeface="Times New Roman"/>
                      </a:endParaRPr>
                    </a:p>
                  </a:txBody>
                  <a:tcPr marL="68580" marR="68580" marT="0" marB="0" anchor="b"/>
                </a:tc>
              </a:tr>
            </a:tbl>
          </a:graphicData>
        </a:graphic>
      </p:graphicFrame>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12</a:t>
            </a:fld>
            <a:endParaRPr lang="en-US" dirty="0"/>
          </a:p>
        </p:txBody>
      </p:sp>
      <p:sp>
        <p:nvSpPr>
          <p:cNvPr id="6" name="Title 5"/>
          <p:cNvSpPr>
            <a:spLocks noGrp="1"/>
          </p:cNvSpPr>
          <p:nvPr>
            <p:ph type="title"/>
          </p:nvPr>
        </p:nvSpPr>
        <p:spPr/>
        <p:txBody>
          <a:bodyPr/>
          <a:lstStyle/>
          <a:p>
            <a:r>
              <a:rPr lang="en-US" dirty="0" smtClean="0"/>
              <a:t>Integrator Closure Tests</a:t>
            </a:r>
            <a:endParaRPr lang="en-US" dirty="0"/>
          </a:p>
        </p:txBody>
      </p:sp>
      <p:sp>
        <p:nvSpPr>
          <p:cNvPr id="8" name="TextBox 7"/>
          <p:cNvSpPr txBox="1"/>
          <p:nvPr/>
        </p:nvSpPr>
        <p:spPr>
          <a:xfrm>
            <a:off x="1371600" y="4762986"/>
            <a:ext cx="6858000" cy="369332"/>
          </a:xfrm>
          <a:prstGeom prst="rect">
            <a:avLst/>
          </a:prstGeom>
          <a:noFill/>
          <a:ln w="6350" cmpd="dbl">
            <a:solidFill>
              <a:schemeClr val="tx1"/>
            </a:solidFill>
          </a:ln>
        </p:spPr>
        <p:txBody>
          <a:bodyPr wrap="square" rtlCol="0">
            <a:spAutoFit/>
          </a:bodyPr>
          <a:lstStyle/>
          <a:p>
            <a:r>
              <a:rPr lang="en-US" dirty="0" smtClean="0"/>
              <a:t>Prince </a:t>
            </a:r>
            <a:r>
              <a:rPr lang="en-US" dirty="0" err="1" smtClean="0"/>
              <a:t>Dormand</a:t>
            </a:r>
            <a:r>
              <a:rPr lang="en-US" dirty="0" smtClean="0"/>
              <a:t> 78 is Best General Purpose Integrator Available</a:t>
            </a:r>
            <a:endParaRPr lang="en-US" dirty="0"/>
          </a:p>
        </p:txBody>
      </p:sp>
    </p:spTree>
    <p:extLst>
      <p:ext uri="{BB962C8B-B14F-4D97-AF65-F5344CB8AC3E}">
        <p14:creationId xmlns:p14="http://schemas.microsoft.com/office/powerpoint/2010/main" val="716266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493500163"/>
              </p:ext>
            </p:extLst>
          </p:nvPr>
        </p:nvGraphicFramePr>
        <p:xfrm>
          <a:off x="1905000" y="1828800"/>
          <a:ext cx="5181600" cy="3810000"/>
        </p:xfrm>
        <a:graphic>
          <a:graphicData uri="http://schemas.openxmlformats.org/drawingml/2006/table">
            <a:tbl>
              <a:tblPr firstRow="1" firstCol="1" bandRow="1">
                <a:tableStyleId>{5C22544A-7EE6-4342-B048-85BDC9FD1C3A}</a:tableStyleId>
              </a:tblPr>
              <a:tblGrid>
                <a:gridCol w="1676400"/>
                <a:gridCol w="876300"/>
                <a:gridCol w="876300"/>
                <a:gridCol w="876300"/>
                <a:gridCol w="876300"/>
              </a:tblGrid>
              <a:tr h="182880">
                <a:tc>
                  <a:txBody>
                    <a:bodyPr/>
                    <a:lstStyle/>
                    <a:p>
                      <a:pPr marL="0" marR="0" algn="l">
                        <a:spcBef>
                          <a:spcPts val="0"/>
                        </a:spcBef>
                        <a:spcAft>
                          <a:spcPts val="0"/>
                        </a:spcAft>
                      </a:pPr>
                      <a:r>
                        <a:rPr lang="en-US" sz="1100">
                          <a:effectLst/>
                        </a:rPr>
                        <a:t>Conversion Type</a:t>
                      </a:r>
                      <a:endParaRPr lang="en-US" sz="1000">
                        <a:effectLst/>
                        <a:latin typeface="Times New Roman"/>
                        <a:ea typeface="Times New Roman"/>
                      </a:endParaRPr>
                    </a:p>
                  </a:txBody>
                  <a:tcPr marL="68580" marR="68580" marT="0" marB="0" anchor="b"/>
                </a:tc>
                <a:tc gridSpan="2">
                  <a:txBody>
                    <a:bodyPr/>
                    <a:lstStyle/>
                    <a:p>
                      <a:pPr marL="0" marR="0" algn="ctr">
                        <a:spcBef>
                          <a:spcPts val="0"/>
                        </a:spcBef>
                        <a:spcAft>
                          <a:spcPts val="0"/>
                        </a:spcAft>
                      </a:pPr>
                      <a:r>
                        <a:rPr lang="en-US" sz="1100">
                          <a:effectLst/>
                        </a:rPr>
                        <a:t>Position Comparison</a:t>
                      </a:r>
                      <a:endParaRPr lang="en-US" sz="1000">
                        <a:effectLst/>
                        <a:latin typeface="Times New Roman"/>
                        <a:ea typeface="Times New Roman"/>
                      </a:endParaRPr>
                    </a:p>
                  </a:txBody>
                  <a:tcPr marL="68580" marR="68580" marT="0" marB="0" anchor="b"/>
                </a:tc>
                <a:tc hMerge="1">
                  <a:txBody>
                    <a:bodyPr/>
                    <a:lstStyle/>
                    <a:p>
                      <a:endParaRPr lang="en-US"/>
                    </a:p>
                  </a:txBody>
                  <a:tcPr/>
                </a:tc>
                <a:tc gridSpan="2">
                  <a:txBody>
                    <a:bodyPr/>
                    <a:lstStyle/>
                    <a:p>
                      <a:pPr marL="0" marR="0" algn="ctr">
                        <a:spcBef>
                          <a:spcPts val="0"/>
                        </a:spcBef>
                        <a:spcAft>
                          <a:spcPts val="0"/>
                        </a:spcAft>
                      </a:pPr>
                      <a:r>
                        <a:rPr lang="en-US" sz="1100">
                          <a:effectLst/>
                        </a:rPr>
                        <a:t>Velocity Comparison</a:t>
                      </a:r>
                      <a:endParaRPr lang="en-US" sz="1000">
                        <a:effectLst/>
                        <a:latin typeface="Times New Roman"/>
                        <a:ea typeface="Times New Roman"/>
                      </a:endParaRPr>
                    </a:p>
                  </a:txBody>
                  <a:tcPr marL="68580" marR="68580" marT="0" marB="0" anchor="b"/>
                </a:tc>
                <a:tc hMerge="1">
                  <a:txBody>
                    <a:bodyPr/>
                    <a:lstStyle/>
                    <a:p>
                      <a:endParaRPr lang="en-US"/>
                    </a:p>
                  </a:txBody>
                  <a:tcPr/>
                </a:tc>
              </a:tr>
              <a:tr h="365760">
                <a:tc>
                  <a:txBody>
                    <a:bodyPr/>
                    <a:lstStyle/>
                    <a:p>
                      <a:pPr marL="0" marR="0" algn="l">
                        <a:spcBef>
                          <a:spcPts val="0"/>
                        </a:spcBef>
                        <a:spcAft>
                          <a:spcPts val="0"/>
                        </a:spcAft>
                      </a:pPr>
                      <a:r>
                        <a:rPr lang="en-US" sz="1100">
                          <a:effectLst/>
                        </a:rPr>
                        <a:t> </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RSS </a:t>
                      </a:r>
                      <a:br>
                        <a:rPr lang="en-US" sz="1100">
                          <a:effectLst/>
                        </a:rPr>
                      </a:br>
                      <a:r>
                        <a:rPr lang="en-US" sz="1100">
                          <a:effectLst/>
                        </a:rPr>
                        <a:t>Diff (m) </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 Angle Diff</a:t>
                      </a:r>
                      <a:br>
                        <a:rPr lang="en-US" sz="1100">
                          <a:effectLst/>
                        </a:rPr>
                      </a:br>
                      <a:r>
                        <a:rPr lang="en-US" sz="1100">
                          <a:effectLst/>
                        </a:rPr>
                        <a:t>(deg.)</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RSS </a:t>
                      </a:r>
                      <a:br>
                        <a:rPr lang="en-US" sz="1100">
                          <a:effectLst/>
                        </a:rPr>
                      </a:br>
                      <a:r>
                        <a:rPr lang="en-US" sz="1100">
                          <a:effectLst/>
                        </a:rPr>
                        <a:t>Diff (m/s)</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Angle Diff</a:t>
                      </a:r>
                      <a:br>
                        <a:rPr lang="en-US" sz="1100">
                          <a:effectLst/>
                        </a:rPr>
                      </a:br>
                      <a:r>
                        <a:rPr lang="en-US" sz="1100">
                          <a:effectLst/>
                        </a:rPr>
                        <a:t>(deg.)</a:t>
                      </a:r>
                      <a:endParaRPr lang="en-US" sz="1000">
                        <a:effectLst/>
                        <a:latin typeface="Times New Roman"/>
                        <a:ea typeface="Times New Roman"/>
                      </a:endParaRPr>
                    </a:p>
                  </a:txBody>
                  <a:tcPr marL="68580" marR="68580" marT="0" marB="0" anchor="b"/>
                </a:tc>
              </a:tr>
              <a:tr h="182880">
                <a:tc>
                  <a:txBody>
                    <a:bodyPr/>
                    <a:lstStyle/>
                    <a:p>
                      <a:pPr marL="0" marR="0" algn="l">
                        <a:spcBef>
                          <a:spcPts val="0"/>
                        </a:spcBef>
                        <a:spcAft>
                          <a:spcPts val="0"/>
                        </a:spcAft>
                      </a:pPr>
                      <a:r>
                        <a:rPr lang="en-US" sz="1100">
                          <a:effectLst/>
                        </a:rPr>
                        <a:t>FK5 To BodyFixed</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5.79E-03</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4.88E-08</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5.65E-06</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4.23E-08</a:t>
                      </a:r>
                      <a:endParaRPr lang="en-US" sz="1000">
                        <a:effectLst/>
                        <a:latin typeface="Times New Roman"/>
                        <a:ea typeface="Times New Roman"/>
                      </a:endParaRPr>
                    </a:p>
                  </a:txBody>
                  <a:tcPr marL="68580" marR="68580" marT="0" marB="0" anchor="b"/>
                </a:tc>
              </a:tr>
              <a:tr h="182880">
                <a:tc>
                  <a:txBody>
                    <a:bodyPr/>
                    <a:lstStyle/>
                    <a:p>
                      <a:pPr marL="0" marR="0" algn="l">
                        <a:spcBef>
                          <a:spcPts val="0"/>
                        </a:spcBef>
                        <a:spcAft>
                          <a:spcPts val="0"/>
                        </a:spcAft>
                      </a:pPr>
                      <a:r>
                        <a:rPr lang="en-US" sz="1000">
                          <a:effectLst/>
                        </a:rPr>
                        <a:t>FK5 To BodySpinSun</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2.17E-04</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1.83E-09</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1.35E-07</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1.01E-09</a:t>
                      </a:r>
                      <a:endParaRPr lang="en-US" sz="1000">
                        <a:effectLst/>
                        <a:latin typeface="Times New Roman"/>
                        <a:ea typeface="Times New Roman"/>
                      </a:endParaRPr>
                    </a:p>
                  </a:txBody>
                  <a:tcPr marL="68580" marR="68580" marT="0" marB="0" anchor="b"/>
                </a:tc>
              </a:tr>
              <a:tr h="182880">
                <a:tc>
                  <a:txBody>
                    <a:bodyPr/>
                    <a:lstStyle/>
                    <a:p>
                      <a:pPr marL="0" marR="0" algn="l">
                        <a:spcBef>
                          <a:spcPts val="0"/>
                        </a:spcBef>
                        <a:spcAft>
                          <a:spcPts val="0"/>
                        </a:spcAft>
                      </a:pPr>
                      <a:r>
                        <a:rPr lang="en-US" sz="1000">
                          <a:effectLst/>
                        </a:rPr>
                        <a:t>FK5 To GSE</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1.11E-05</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9.36E-11</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1.22E-08</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9.14E-11</a:t>
                      </a:r>
                      <a:endParaRPr lang="en-US" sz="1000">
                        <a:effectLst/>
                        <a:latin typeface="Times New Roman"/>
                        <a:ea typeface="Times New Roman"/>
                      </a:endParaRPr>
                    </a:p>
                  </a:txBody>
                  <a:tcPr marL="68580" marR="68580" marT="0" marB="0" anchor="b"/>
                </a:tc>
              </a:tr>
              <a:tr h="182880">
                <a:tc>
                  <a:txBody>
                    <a:bodyPr/>
                    <a:lstStyle/>
                    <a:p>
                      <a:pPr marL="0" marR="0" algn="l">
                        <a:spcBef>
                          <a:spcPts val="0"/>
                        </a:spcBef>
                        <a:spcAft>
                          <a:spcPts val="0"/>
                        </a:spcAft>
                      </a:pPr>
                      <a:r>
                        <a:rPr lang="en-US" sz="1100">
                          <a:effectLst/>
                        </a:rPr>
                        <a:t>FK5 To GSM</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2.13E-04</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1.79E-09</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3.66E-06</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2.74E-08</a:t>
                      </a:r>
                      <a:endParaRPr lang="en-US" sz="1000">
                        <a:effectLst/>
                        <a:latin typeface="Times New Roman"/>
                        <a:ea typeface="Times New Roman"/>
                      </a:endParaRPr>
                    </a:p>
                  </a:txBody>
                  <a:tcPr marL="68580" marR="68580" marT="0" marB="0" anchor="b"/>
                </a:tc>
              </a:tr>
              <a:tr h="182880">
                <a:tc>
                  <a:txBody>
                    <a:bodyPr/>
                    <a:lstStyle/>
                    <a:p>
                      <a:pPr marL="0" marR="0" algn="l">
                        <a:spcBef>
                          <a:spcPts val="0"/>
                        </a:spcBef>
                        <a:spcAft>
                          <a:spcPts val="0"/>
                        </a:spcAft>
                      </a:pPr>
                      <a:r>
                        <a:rPr lang="en-US" sz="1000">
                          <a:effectLst/>
                        </a:rPr>
                        <a:t>FK5 To ICRF</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7.80E-03</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6.57E-08</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1.97E-06</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1.47E-08</a:t>
                      </a:r>
                      <a:endParaRPr lang="en-US" sz="1000">
                        <a:effectLst/>
                        <a:latin typeface="Times New Roman"/>
                        <a:ea typeface="Times New Roman"/>
                      </a:endParaRPr>
                    </a:p>
                  </a:txBody>
                  <a:tcPr marL="68580" marR="68580" marT="0" marB="0" anchor="b"/>
                </a:tc>
              </a:tr>
              <a:tr h="182880">
                <a:tc>
                  <a:txBody>
                    <a:bodyPr/>
                    <a:lstStyle/>
                    <a:p>
                      <a:pPr marL="0" marR="0" algn="l">
                        <a:spcBef>
                          <a:spcPts val="0"/>
                        </a:spcBef>
                        <a:spcAft>
                          <a:spcPts val="0"/>
                        </a:spcAft>
                      </a:pPr>
                      <a:r>
                        <a:rPr lang="en-US" sz="1000">
                          <a:effectLst/>
                        </a:rPr>
                        <a:t>FK5 To MJ2000Ec</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9.19E-05</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7.74E-10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1.05E-07</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7.84E-10</a:t>
                      </a:r>
                      <a:endParaRPr lang="en-US" sz="1000">
                        <a:effectLst/>
                        <a:latin typeface="Times New Roman"/>
                        <a:ea typeface="Times New Roman"/>
                      </a:endParaRPr>
                    </a:p>
                  </a:txBody>
                  <a:tcPr marL="68580" marR="68580" marT="0" marB="0" anchor="b"/>
                </a:tc>
              </a:tr>
              <a:tr h="182880">
                <a:tc>
                  <a:txBody>
                    <a:bodyPr/>
                    <a:lstStyle/>
                    <a:p>
                      <a:pPr marL="0" marR="0" algn="l">
                        <a:spcBef>
                          <a:spcPts val="0"/>
                        </a:spcBef>
                        <a:spcAft>
                          <a:spcPts val="0"/>
                        </a:spcAft>
                      </a:pPr>
                      <a:r>
                        <a:rPr lang="en-US" sz="1000">
                          <a:effectLst/>
                        </a:rPr>
                        <a:t>FK5 To MJ2000Eq</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0.00E+00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0.00E+00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6.39E-12</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4.78E-14</a:t>
                      </a:r>
                      <a:endParaRPr lang="en-US" sz="1000">
                        <a:effectLst/>
                        <a:latin typeface="Times New Roman"/>
                        <a:ea typeface="Times New Roman"/>
                      </a:endParaRPr>
                    </a:p>
                  </a:txBody>
                  <a:tcPr marL="68580" marR="68580" marT="0" marB="0" anchor="b"/>
                </a:tc>
              </a:tr>
              <a:tr h="182880">
                <a:tc>
                  <a:txBody>
                    <a:bodyPr/>
                    <a:lstStyle/>
                    <a:p>
                      <a:pPr marL="0" marR="0" algn="l">
                        <a:spcBef>
                          <a:spcPts val="0"/>
                        </a:spcBef>
                        <a:spcAft>
                          <a:spcPts val="0"/>
                        </a:spcAft>
                      </a:pPr>
                      <a:r>
                        <a:rPr lang="en-US" sz="1100">
                          <a:effectLst/>
                        </a:rPr>
                        <a:t>FK5 To MODEc</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3.33E-07</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2.80E-12</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2.31E-11</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1.73E-13</a:t>
                      </a:r>
                      <a:endParaRPr lang="en-US" sz="1000">
                        <a:effectLst/>
                        <a:latin typeface="Times New Roman"/>
                        <a:ea typeface="Times New Roman"/>
                      </a:endParaRPr>
                    </a:p>
                  </a:txBody>
                  <a:tcPr marL="68580" marR="68580" marT="0" marB="0" anchor="b"/>
                </a:tc>
              </a:tr>
              <a:tr h="182880">
                <a:tc>
                  <a:txBody>
                    <a:bodyPr/>
                    <a:lstStyle/>
                    <a:p>
                      <a:pPr marL="0" marR="0" algn="l">
                        <a:spcBef>
                          <a:spcPts val="0"/>
                        </a:spcBef>
                        <a:spcAft>
                          <a:spcPts val="0"/>
                        </a:spcAft>
                      </a:pPr>
                      <a:r>
                        <a:rPr lang="en-US" sz="1100">
                          <a:effectLst/>
                        </a:rPr>
                        <a:t>FK5 To MODEq</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9.37E-10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7.90E-15</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6.53E-12</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4.89E-14</a:t>
                      </a:r>
                      <a:endParaRPr lang="en-US" sz="1000">
                        <a:effectLst/>
                        <a:latin typeface="Times New Roman"/>
                        <a:ea typeface="Times New Roman"/>
                      </a:endParaRPr>
                    </a:p>
                  </a:txBody>
                  <a:tcPr marL="68580" marR="68580" marT="0" marB="0" anchor="b"/>
                </a:tc>
              </a:tr>
              <a:tr h="182880">
                <a:tc>
                  <a:txBody>
                    <a:bodyPr/>
                    <a:lstStyle/>
                    <a:p>
                      <a:pPr marL="0" marR="0" algn="l">
                        <a:spcBef>
                          <a:spcPts val="0"/>
                        </a:spcBef>
                        <a:spcAft>
                          <a:spcPts val="0"/>
                        </a:spcAft>
                      </a:pPr>
                      <a:r>
                        <a:rPr lang="en-US" sz="1100">
                          <a:effectLst/>
                        </a:rPr>
                        <a:t>FK5 To MOEEc</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6.75E-09</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5.69E-14</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5.42E-12</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4.06E-14</a:t>
                      </a:r>
                      <a:endParaRPr lang="en-US" sz="1000">
                        <a:effectLst/>
                        <a:latin typeface="Times New Roman"/>
                        <a:ea typeface="Times New Roman"/>
                      </a:endParaRPr>
                    </a:p>
                  </a:txBody>
                  <a:tcPr marL="68580" marR="68580" marT="0" marB="0" anchor="b"/>
                </a:tc>
              </a:tr>
              <a:tr h="182880">
                <a:tc>
                  <a:txBody>
                    <a:bodyPr/>
                    <a:lstStyle/>
                    <a:p>
                      <a:pPr marL="0" marR="0" algn="l">
                        <a:spcBef>
                          <a:spcPts val="0"/>
                        </a:spcBef>
                        <a:spcAft>
                          <a:spcPts val="0"/>
                        </a:spcAft>
                      </a:pPr>
                      <a:r>
                        <a:rPr lang="en-US" sz="1100">
                          <a:effectLst/>
                        </a:rPr>
                        <a:t>FK5 To MOEEq</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4.90E-09</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4.13E-14</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6.14E-12</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4.59E-14</a:t>
                      </a:r>
                      <a:endParaRPr lang="en-US" sz="1000">
                        <a:effectLst/>
                        <a:latin typeface="Times New Roman"/>
                        <a:ea typeface="Times New Roman"/>
                      </a:endParaRPr>
                    </a:p>
                  </a:txBody>
                  <a:tcPr marL="68580" marR="68580" marT="0" marB="0" anchor="b"/>
                </a:tc>
              </a:tr>
              <a:tr h="182880">
                <a:tc>
                  <a:txBody>
                    <a:bodyPr/>
                    <a:lstStyle/>
                    <a:p>
                      <a:pPr marL="0" marR="0" algn="l">
                        <a:spcBef>
                          <a:spcPts val="0"/>
                        </a:spcBef>
                        <a:spcAft>
                          <a:spcPts val="0"/>
                        </a:spcAft>
                      </a:pPr>
                      <a:r>
                        <a:rPr lang="en-US" sz="1100">
                          <a:effectLst/>
                        </a:rPr>
                        <a:t>FK5 To ObjectReferenced</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1.11E-05</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9.36E-11</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1.22E-08</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9.14E-11</a:t>
                      </a:r>
                      <a:endParaRPr lang="en-US" sz="1000">
                        <a:effectLst/>
                        <a:latin typeface="Times New Roman"/>
                        <a:ea typeface="Times New Roman"/>
                      </a:endParaRPr>
                    </a:p>
                  </a:txBody>
                  <a:tcPr marL="68580" marR="68580" marT="0" marB="0" anchor="b"/>
                </a:tc>
              </a:tr>
              <a:tr h="182880">
                <a:tc>
                  <a:txBody>
                    <a:bodyPr/>
                    <a:lstStyle/>
                    <a:p>
                      <a:pPr marL="0" marR="0" algn="l">
                        <a:spcBef>
                          <a:spcPts val="0"/>
                        </a:spcBef>
                        <a:spcAft>
                          <a:spcPts val="0"/>
                        </a:spcAft>
                      </a:pPr>
                      <a:r>
                        <a:rPr lang="en-US" sz="1100">
                          <a:effectLst/>
                        </a:rPr>
                        <a:t>FK5 To TODEc</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2.00E-04</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1.69E-09</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2.20E-07</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1.65E-09</a:t>
                      </a:r>
                      <a:endParaRPr lang="en-US" sz="1000">
                        <a:effectLst/>
                        <a:latin typeface="Times New Roman"/>
                        <a:ea typeface="Times New Roman"/>
                      </a:endParaRPr>
                    </a:p>
                  </a:txBody>
                  <a:tcPr marL="68580" marR="68580" marT="0" marB="0" anchor="b"/>
                </a:tc>
              </a:tr>
              <a:tr h="182880">
                <a:tc>
                  <a:txBody>
                    <a:bodyPr/>
                    <a:lstStyle/>
                    <a:p>
                      <a:pPr marL="0" marR="0" algn="l">
                        <a:spcBef>
                          <a:spcPts val="0"/>
                        </a:spcBef>
                        <a:spcAft>
                          <a:spcPts val="0"/>
                        </a:spcAft>
                      </a:pPr>
                      <a:r>
                        <a:rPr lang="en-US" sz="1100">
                          <a:effectLst/>
                        </a:rPr>
                        <a:t>FK5 To TODEq</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1.98E-04</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1.67E-09</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2.38E-07</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1.78E-09</a:t>
                      </a:r>
                      <a:endParaRPr lang="en-US" sz="1000">
                        <a:effectLst/>
                        <a:latin typeface="Times New Roman"/>
                        <a:ea typeface="Times New Roman"/>
                      </a:endParaRPr>
                    </a:p>
                  </a:txBody>
                  <a:tcPr marL="68580" marR="68580" marT="0" marB="0" anchor="b"/>
                </a:tc>
              </a:tr>
              <a:tr h="182880">
                <a:tc>
                  <a:txBody>
                    <a:bodyPr/>
                    <a:lstStyle/>
                    <a:p>
                      <a:pPr marL="0" marR="0" algn="l">
                        <a:spcBef>
                          <a:spcPts val="0"/>
                        </a:spcBef>
                        <a:spcAft>
                          <a:spcPts val="0"/>
                        </a:spcAft>
                      </a:pPr>
                      <a:r>
                        <a:rPr lang="en-US" sz="1100">
                          <a:effectLst/>
                        </a:rPr>
                        <a:t>FK5 To TOEEc</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6.55E-05</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5.52E-10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7.20E-08</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5.39E-10</a:t>
                      </a:r>
                      <a:endParaRPr lang="en-US" sz="1000">
                        <a:effectLst/>
                        <a:latin typeface="Times New Roman"/>
                        <a:ea typeface="Times New Roman"/>
                      </a:endParaRPr>
                    </a:p>
                  </a:txBody>
                  <a:tcPr marL="68580" marR="68580" marT="0" marB="0" anchor="b"/>
                </a:tc>
              </a:tr>
              <a:tr h="182880">
                <a:tc>
                  <a:txBody>
                    <a:bodyPr/>
                    <a:lstStyle/>
                    <a:p>
                      <a:pPr marL="0" marR="0" algn="l">
                        <a:spcBef>
                          <a:spcPts val="0"/>
                        </a:spcBef>
                        <a:spcAft>
                          <a:spcPts val="0"/>
                        </a:spcAft>
                      </a:pPr>
                      <a:r>
                        <a:rPr lang="en-US" sz="1100">
                          <a:effectLst/>
                        </a:rPr>
                        <a:t>FK5 To TOEEq</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2.05E-04</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1.72E-09</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2.57E-07</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1.92E-09</a:t>
                      </a:r>
                      <a:endParaRPr lang="en-US" sz="1000">
                        <a:effectLst/>
                        <a:latin typeface="Times New Roman"/>
                        <a:ea typeface="Times New Roman"/>
                      </a:endParaRPr>
                    </a:p>
                  </a:txBody>
                  <a:tcPr marL="68580" marR="68580" marT="0" marB="0" anchor="b"/>
                </a:tc>
              </a:tr>
              <a:tr h="182880">
                <a:tc>
                  <a:txBody>
                    <a:bodyPr/>
                    <a:lstStyle/>
                    <a:p>
                      <a:pPr marL="0" marR="0" algn="l">
                        <a:spcBef>
                          <a:spcPts val="0"/>
                        </a:spcBef>
                        <a:spcAft>
                          <a:spcPts val="0"/>
                        </a:spcAft>
                      </a:pPr>
                      <a:r>
                        <a:rPr lang="en-US" sz="1100">
                          <a:effectLst/>
                        </a:rPr>
                        <a:t>FK5 To Topocentric</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5.92E-03</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4.99E-08</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a:effectLst/>
                        </a:rPr>
                        <a:t>5.68E-06</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100" dirty="0">
                          <a:effectLst/>
                        </a:rPr>
                        <a:t>4.25E-08</a:t>
                      </a:r>
                      <a:endParaRPr lang="en-US" sz="1000" dirty="0">
                        <a:effectLst/>
                        <a:latin typeface="Times New Roman"/>
                        <a:ea typeface="Times New Roman"/>
                      </a:endParaRPr>
                    </a:p>
                  </a:txBody>
                  <a:tcPr marL="68580" marR="68580" marT="0" marB="0" anchor="b"/>
                </a:tc>
              </a:tr>
            </a:tbl>
          </a:graphicData>
        </a:graphic>
      </p:graphicFrame>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13</a:t>
            </a:fld>
            <a:endParaRPr lang="en-US" dirty="0"/>
          </a:p>
        </p:txBody>
      </p:sp>
      <p:sp>
        <p:nvSpPr>
          <p:cNvPr id="6" name="Title 5"/>
          <p:cNvSpPr>
            <a:spLocks noGrp="1"/>
          </p:cNvSpPr>
          <p:nvPr>
            <p:ph type="title"/>
          </p:nvPr>
        </p:nvSpPr>
        <p:spPr/>
        <p:txBody>
          <a:bodyPr/>
          <a:lstStyle/>
          <a:p>
            <a:r>
              <a:rPr lang="en-US" dirty="0" smtClean="0"/>
              <a:t>Coordinate System Tests</a:t>
            </a:r>
            <a:endParaRPr lang="en-US" dirty="0"/>
          </a:p>
        </p:txBody>
      </p:sp>
      <p:sp>
        <p:nvSpPr>
          <p:cNvPr id="8" name="TextBox 7"/>
          <p:cNvSpPr txBox="1"/>
          <p:nvPr/>
        </p:nvSpPr>
        <p:spPr>
          <a:xfrm>
            <a:off x="2057400" y="5791200"/>
            <a:ext cx="4953000" cy="369332"/>
          </a:xfrm>
          <a:prstGeom prst="rect">
            <a:avLst/>
          </a:prstGeom>
          <a:noFill/>
          <a:ln w="6350" cmpd="dbl">
            <a:solidFill>
              <a:schemeClr val="tx1"/>
            </a:solidFill>
          </a:ln>
        </p:spPr>
        <p:txBody>
          <a:bodyPr wrap="square" rtlCol="0">
            <a:spAutoFit/>
          </a:bodyPr>
          <a:lstStyle/>
          <a:p>
            <a:r>
              <a:rPr lang="en-US" dirty="0" smtClean="0"/>
              <a:t>Excellent Agreement for All Transformations</a:t>
            </a:r>
            <a:endParaRPr lang="en-US" dirty="0"/>
          </a:p>
        </p:txBody>
      </p:sp>
    </p:spTree>
    <p:extLst>
      <p:ext uri="{BB962C8B-B14F-4D97-AF65-F5344CB8AC3E}">
        <p14:creationId xmlns:p14="http://schemas.microsoft.com/office/powerpoint/2010/main" val="3634384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rPr>
              <a:t>Powered Flight</a:t>
            </a:r>
            <a:endParaRPr lang="en-US" dirty="0">
              <a:solidFill>
                <a:schemeClr val="tx2">
                  <a:lumMod val="75000"/>
                </a:schemeClr>
              </a:solidFill>
            </a:endParaRP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2"/>
          </p:nvPr>
        </p:nvSpPr>
        <p:spPr/>
        <p:txBody>
          <a:bodyPr/>
          <a:lstStyle/>
          <a:p>
            <a:r>
              <a:rPr lang="en-US" smtClean="0"/>
              <a:t>General Mission Analysis Tool</a:t>
            </a:r>
            <a:endParaRPr lang="en-US" dirty="0"/>
          </a:p>
        </p:txBody>
      </p:sp>
      <p:sp>
        <p:nvSpPr>
          <p:cNvPr id="5" name="Footer Placeholder 4"/>
          <p:cNvSpPr>
            <a:spLocks noGrp="1"/>
          </p:cNvSpPr>
          <p:nvPr>
            <p:ph type="ftr" sz="quarter" idx="3"/>
          </p:nvPr>
        </p:nvSpPr>
        <p:spPr/>
        <p:txBody>
          <a:bodyPr/>
          <a:lstStyle/>
          <a:p>
            <a:r>
              <a:rPr lang="en-US" smtClean="0"/>
              <a:t>NASA Goddard Space Flight Center</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3511839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597134772"/>
              </p:ext>
            </p:extLst>
          </p:nvPr>
        </p:nvGraphicFramePr>
        <p:xfrm>
          <a:off x="990600" y="2133600"/>
          <a:ext cx="6934200" cy="2560320"/>
        </p:xfrm>
        <a:graphic>
          <a:graphicData uri="http://schemas.openxmlformats.org/drawingml/2006/table">
            <a:tbl>
              <a:tblPr firstRow="1" firstCol="1" bandRow="1">
                <a:tableStyleId>{5C22544A-7EE6-4342-B048-85BDC9FD1C3A}</a:tableStyleId>
              </a:tblPr>
              <a:tblGrid>
                <a:gridCol w="609600"/>
                <a:gridCol w="1352550"/>
                <a:gridCol w="457200"/>
                <a:gridCol w="685800"/>
                <a:gridCol w="514350"/>
                <a:gridCol w="571500"/>
                <a:gridCol w="838200"/>
                <a:gridCol w="990600"/>
                <a:gridCol w="914400"/>
              </a:tblGrid>
              <a:tr h="0">
                <a:tc>
                  <a:txBody>
                    <a:bodyPr/>
                    <a:lstStyle/>
                    <a:p>
                      <a:pPr marL="0" marR="0" indent="0" algn="ctr">
                        <a:spcBef>
                          <a:spcPts val="0"/>
                        </a:spcBef>
                        <a:spcAft>
                          <a:spcPts val="0"/>
                        </a:spcAft>
                        <a:tabLst>
                          <a:tab pos="182880" algn="l"/>
                        </a:tabLst>
                      </a:pPr>
                      <a:r>
                        <a:rPr lang="en-US" sz="1200" dirty="0">
                          <a:effectLst/>
                        </a:rPr>
                        <a:t>Tank</a:t>
                      </a:r>
                      <a:endParaRPr lang="en-US" sz="1200" dirty="0">
                        <a:effectLst/>
                        <a:latin typeface="Times New Roman"/>
                        <a:ea typeface="Times New Roman"/>
                      </a:endParaRPr>
                    </a:p>
                  </a:txBody>
                  <a:tcPr marL="73025" marR="73025" marT="0" marB="0"/>
                </a:tc>
                <a:tc>
                  <a:txBody>
                    <a:bodyPr/>
                    <a:lstStyle/>
                    <a:p>
                      <a:pPr marL="0" marR="0" indent="0" algn="ctr">
                        <a:spcBef>
                          <a:spcPts val="0"/>
                        </a:spcBef>
                        <a:spcAft>
                          <a:spcPts val="0"/>
                        </a:spcAft>
                        <a:tabLst>
                          <a:tab pos="182880" algn="l"/>
                        </a:tabLst>
                      </a:pPr>
                      <a:r>
                        <a:rPr lang="en-US" sz="1200" dirty="0">
                          <a:effectLst/>
                        </a:rPr>
                        <a:t>Description</a:t>
                      </a:r>
                      <a:endParaRPr lang="en-US" sz="1200" dirty="0">
                        <a:effectLst/>
                        <a:latin typeface="Times New Roman"/>
                        <a:ea typeface="Times New Roman"/>
                      </a:endParaRPr>
                    </a:p>
                  </a:txBody>
                  <a:tcPr marL="73025" marR="73025" marT="0" marB="0"/>
                </a:tc>
                <a:tc>
                  <a:txBody>
                    <a:bodyPr/>
                    <a:lstStyle/>
                    <a:p>
                      <a:pPr marL="0" marR="0" indent="0" algn="ctr">
                        <a:spcBef>
                          <a:spcPts val="0"/>
                        </a:spcBef>
                        <a:spcAft>
                          <a:spcPts val="0"/>
                        </a:spcAft>
                        <a:tabLst>
                          <a:tab pos="182880" algn="l"/>
                        </a:tabLst>
                      </a:pPr>
                      <a:r>
                        <a:rPr lang="en-US" sz="1200">
                          <a:effectLst/>
                        </a:rPr>
                        <a:t>Mass</a:t>
                      </a:r>
                    </a:p>
                    <a:p>
                      <a:pPr marL="0" marR="0" indent="0" algn="ctr">
                        <a:spcBef>
                          <a:spcPts val="0"/>
                        </a:spcBef>
                        <a:spcAft>
                          <a:spcPts val="0"/>
                        </a:spcAft>
                        <a:tabLst>
                          <a:tab pos="182880" algn="l"/>
                        </a:tabLst>
                      </a:pPr>
                      <a:r>
                        <a:rPr lang="en-US" sz="1200">
                          <a:effectLst/>
                        </a:rPr>
                        <a:t>(kg)</a:t>
                      </a:r>
                      <a:endParaRPr lang="en-US" sz="1200">
                        <a:effectLst/>
                        <a:latin typeface="Times New Roman"/>
                        <a:ea typeface="Times New Roman"/>
                      </a:endParaRPr>
                    </a:p>
                  </a:txBody>
                  <a:tcPr marL="73025" marR="73025" marT="0" marB="0"/>
                </a:tc>
                <a:tc>
                  <a:txBody>
                    <a:bodyPr/>
                    <a:lstStyle/>
                    <a:p>
                      <a:pPr marL="0" marR="0" indent="0" algn="ctr">
                        <a:spcBef>
                          <a:spcPts val="0"/>
                        </a:spcBef>
                        <a:spcAft>
                          <a:spcPts val="0"/>
                        </a:spcAft>
                        <a:tabLst>
                          <a:tab pos="182880" algn="l"/>
                        </a:tabLst>
                      </a:pPr>
                      <a:r>
                        <a:rPr lang="en-US" sz="1200">
                          <a:effectLst/>
                        </a:rPr>
                        <a:t>Pressure</a:t>
                      </a:r>
                    </a:p>
                    <a:p>
                      <a:pPr marL="0" marR="0" indent="0" algn="ctr">
                        <a:spcBef>
                          <a:spcPts val="0"/>
                        </a:spcBef>
                        <a:spcAft>
                          <a:spcPts val="0"/>
                        </a:spcAft>
                        <a:tabLst>
                          <a:tab pos="182880" algn="l"/>
                        </a:tabLst>
                      </a:pPr>
                      <a:r>
                        <a:rPr lang="en-US" sz="1200">
                          <a:effectLst/>
                        </a:rPr>
                        <a:t>(kPa)</a:t>
                      </a:r>
                      <a:endParaRPr lang="en-US" sz="1200">
                        <a:effectLst/>
                        <a:latin typeface="Times New Roman"/>
                        <a:ea typeface="Times New Roman"/>
                      </a:endParaRPr>
                    </a:p>
                  </a:txBody>
                  <a:tcPr marL="73025" marR="73025" marT="0" marB="0"/>
                </a:tc>
                <a:tc>
                  <a:txBody>
                    <a:bodyPr/>
                    <a:lstStyle/>
                    <a:p>
                      <a:pPr marL="0" marR="0" indent="0" algn="ctr">
                        <a:spcBef>
                          <a:spcPts val="0"/>
                        </a:spcBef>
                        <a:spcAft>
                          <a:spcPts val="0"/>
                        </a:spcAft>
                        <a:tabLst>
                          <a:tab pos="182880" algn="l"/>
                        </a:tabLst>
                      </a:pPr>
                      <a:r>
                        <a:rPr lang="en-US" sz="1200">
                          <a:effectLst/>
                        </a:rPr>
                        <a:t>Temp</a:t>
                      </a:r>
                    </a:p>
                    <a:p>
                      <a:pPr marL="0" marR="0" indent="0" algn="ctr">
                        <a:spcBef>
                          <a:spcPts val="0"/>
                        </a:spcBef>
                        <a:spcAft>
                          <a:spcPts val="0"/>
                        </a:spcAft>
                        <a:tabLst>
                          <a:tab pos="182880" algn="l"/>
                        </a:tabLst>
                      </a:pPr>
                      <a:r>
                        <a:rPr lang="en-US" sz="1200">
                          <a:effectLst/>
                        </a:rPr>
                        <a:t>(C)</a:t>
                      </a:r>
                      <a:endParaRPr lang="en-US" sz="1200">
                        <a:effectLst/>
                        <a:latin typeface="Times New Roman"/>
                        <a:ea typeface="Times New Roman"/>
                      </a:endParaRPr>
                    </a:p>
                  </a:txBody>
                  <a:tcPr marL="73025" marR="73025" marT="0" marB="0"/>
                </a:tc>
                <a:tc>
                  <a:txBody>
                    <a:bodyPr/>
                    <a:lstStyle/>
                    <a:p>
                      <a:pPr marL="0" marR="0" indent="0" algn="ctr">
                        <a:spcBef>
                          <a:spcPts val="0"/>
                        </a:spcBef>
                        <a:spcAft>
                          <a:spcPts val="0"/>
                        </a:spcAft>
                        <a:tabLst>
                          <a:tab pos="182880" algn="l"/>
                        </a:tabLst>
                      </a:pPr>
                      <a:r>
                        <a:rPr lang="en-US" sz="1200">
                          <a:effectLst/>
                        </a:rPr>
                        <a:t>Ref</a:t>
                      </a:r>
                    </a:p>
                    <a:p>
                      <a:pPr marL="0" marR="0" indent="0" algn="ctr">
                        <a:spcBef>
                          <a:spcPts val="0"/>
                        </a:spcBef>
                        <a:spcAft>
                          <a:spcPts val="0"/>
                        </a:spcAft>
                        <a:tabLst>
                          <a:tab pos="182880" algn="l"/>
                        </a:tabLst>
                      </a:pPr>
                      <a:r>
                        <a:rPr lang="en-US" sz="1200">
                          <a:effectLst/>
                        </a:rPr>
                        <a:t>Temp</a:t>
                      </a:r>
                    </a:p>
                    <a:p>
                      <a:pPr marL="0" marR="0" indent="0" algn="ctr">
                        <a:spcBef>
                          <a:spcPts val="0"/>
                        </a:spcBef>
                        <a:spcAft>
                          <a:spcPts val="0"/>
                        </a:spcAft>
                        <a:tabLst>
                          <a:tab pos="182880" algn="l"/>
                        </a:tabLst>
                      </a:pPr>
                      <a:r>
                        <a:rPr lang="en-US" sz="1200">
                          <a:effectLst/>
                        </a:rPr>
                        <a:t>(C)</a:t>
                      </a:r>
                      <a:endParaRPr lang="en-US" sz="1200">
                        <a:effectLst/>
                        <a:latin typeface="Times New Roman"/>
                        <a:ea typeface="Times New Roman"/>
                      </a:endParaRPr>
                    </a:p>
                  </a:txBody>
                  <a:tcPr marL="73025" marR="73025" marT="0" marB="0"/>
                </a:tc>
                <a:tc>
                  <a:txBody>
                    <a:bodyPr/>
                    <a:lstStyle/>
                    <a:p>
                      <a:pPr marL="0" marR="0" indent="0" algn="ctr">
                        <a:spcBef>
                          <a:spcPts val="0"/>
                        </a:spcBef>
                        <a:spcAft>
                          <a:spcPts val="0"/>
                        </a:spcAft>
                        <a:tabLst>
                          <a:tab pos="182880" algn="l"/>
                        </a:tabLst>
                      </a:pPr>
                      <a:r>
                        <a:rPr lang="en-US" sz="1200">
                          <a:effectLst/>
                        </a:rPr>
                        <a:t>Volume</a:t>
                      </a:r>
                    </a:p>
                    <a:p>
                      <a:pPr marL="0" marR="0" indent="0" algn="ctr">
                        <a:spcBef>
                          <a:spcPts val="0"/>
                        </a:spcBef>
                        <a:spcAft>
                          <a:spcPts val="0"/>
                        </a:spcAft>
                        <a:tabLst>
                          <a:tab pos="182880" algn="l"/>
                        </a:tabLst>
                      </a:pPr>
                      <a:r>
                        <a:rPr lang="en-US" sz="1200">
                          <a:effectLst/>
                        </a:rPr>
                        <a:t>(m</a:t>
                      </a:r>
                      <a:r>
                        <a:rPr lang="en-US" sz="1200" baseline="30000">
                          <a:effectLst/>
                        </a:rPr>
                        <a:t>3</a:t>
                      </a:r>
                      <a:r>
                        <a:rPr lang="en-US" sz="1200">
                          <a:effectLst/>
                        </a:rPr>
                        <a:t>)</a:t>
                      </a:r>
                      <a:endParaRPr lang="en-US" sz="1200">
                        <a:effectLst/>
                        <a:latin typeface="Times New Roman"/>
                        <a:ea typeface="Times New Roman"/>
                      </a:endParaRPr>
                    </a:p>
                  </a:txBody>
                  <a:tcPr marL="73025" marR="73025" marT="0" marB="0"/>
                </a:tc>
                <a:tc>
                  <a:txBody>
                    <a:bodyPr/>
                    <a:lstStyle/>
                    <a:p>
                      <a:pPr marL="0" marR="0" indent="0" algn="ctr">
                        <a:spcBef>
                          <a:spcPts val="0"/>
                        </a:spcBef>
                        <a:spcAft>
                          <a:spcPts val="0"/>
                        </a:spcAft>
                        <a:tabLst>
                          <a:tab pos="182880" algn="l"/>
                        </a:tabLst>
                      </a:pPr>
                      <a:r>
                        <a:rPr lang="en-US" sz="1200">
                          <a:effectLst/>
                        </a:rPr>
                        <a:t>Fuel</a:t>
                      </a:r>
                    </a:p>
                    <a:p>
                      <a:pPr marL="0" marR="0" indent="0" algn="ctr">
                        <a:spcBef>
                          <a:spcPts val="0"/>
                        </a:spcBef>
                        <a:spcAft>
                          <a:spcPts val="0"/>
                        </a:spcAft>
                        <a:tabLst>
                          <a:tab pos="182880" algn="l"/>
                        </a:tabLst>
                      </a:pPr>
                      <a:r>
                        <a:rPr lang="en-US" sz="1200">
                          <a:effectLst/>
                        </a:rPr>
                        <a:t>Density</a:t>
                      </a:r>
                    </a:p>
                    <a:p>
                      <a:pPr marL="0" marR="0" indent="0" algn="ctr">
                        <a:spcBef>
                          <a:spcPts val="0"/>
                        </a:spcBef>
                        <a:spcAft>
                          <a:spcPts val="0"/>
                        </a:spcAft>
                        <a:tabLst>
                          <a:tab pos="182880" algn="l"/>
                        </a:tabLst>
                      </a:pPr>
                      <a:r>
                        <a:rPr lang="en-US" sz="1200">
                          <a:effectLst/>
                        </a:rPr>
                        <a:t>(kg/m</a:t>
                      </a:r>
                      <a:r>
                        <a:rPr lang="en-US" sz="1200" baseline="30000">
                          <a:effectLst/>
                        </a:rPr>
                        <a:t>3</a:t>
                      </a:r>
                      <a:r>
                        <a:rPr lang="en-US" sz="1200">
                          <a:effectLst/>
                        </a:rPr>
                        <a:t>)</a:t>
                      </a:r>
                      <a:endParaRPr lang="en-US" sz="1200">
                        <a:effectLst/>
                        <a:latin typeface="Times New Roman"/>
                        <a:ea typeface="Times New Roman"/>
                      </a:endParaRPr>
                    </a:p>
                  </a:txBody>
                  <a:tcPr marL="73025" marR="73025" marT="0" marB="0"/>
                </a:tc>
                <a:tc>
                  <a:txBody>
                    <a:bodyPr/>
                    <a:lstStyle/>
                    <a:p>
                      <a:pPr marL="0" marR="0" indent="0" algn="ctr">
                        <a:spcBef>
                          <a:spcPts val="0"/>
                        </a:spcBef>
                        <a:spcAft>
                          <a:spcPts val="0"/>
                        </a:spcAft>
                        <a:tabLst>
                          <a:tab pos="182880" algn="l"/>
                        </a:tabLst>
                      </a:pPr>
                      <a:r>
                        <a:rPr lang="en-US" sz="1200">
                          <a:effectLst/>
                        </a:rPr>
                        <a:t>Pressure</a:t>
                      </a:r>
                    </a:p>
                    <a:p>
                      <a:pPr marL="0" marR="0" indent="0" algn="ctr">
                        <a:spcBef>
                          <a:spcPts val="0"/>
                        </a:spcBef>
                        <a:spcAft>
                          <a:spcPts val="0"/>
                        </a:spcAft>
                        <a:tabLst>
                          <a:tab pos="182880" algn="l"/>
                        </a:tabLst>
                      </a:pPr>
                      <a:r>
                        <a:rPr lang="en-US" sz="1200">
                          <a:effectLst/>
                        </a:rPr>
                        <a:t>Model</a:t>
                      </a:r>
                      <a:endParaRPr lang="en-US" sz="1200">
                        <a:effectLst/>
                        <a:latin typeface="Times New Roman"/>
                        <a:ea typeface="Times New Roman"/>
                      </a:endParaRPr>
                    </a:p>
                  </a:txBody>
                  <a:tcPr marL="73025" marR="73025" marT="0" marB="0"/>
                </a:tc>
              </a:tr>
              <a:tr h="0">
                <a:tc>
                  <a:txBody>
                    <a:bodyPr/>
                    <a:lstStyle/>
                    <a:p>
                      <a:pPr marL="0" marR="0" algn="ctr">
                        <a:spcBef>
                          <a:spcPts val="0"/>
                        </a:spcBef>
                        <a:spcAft>
                          <a:spcPts val="0"/>
                        </a:spcAft>
                      </a:pPr>
                      <a:r>
                        <a:rPr lang="en-US" sz="1200">
                          <a:effectLst/>
                        </a:rPr>
                        <a:t>A</a:t>
                      </a:r>
                      <a:endParaRPr lang="en-US" sz="1200">
                        <a:effectLst/>
                        <a:latin typeface="Times New Roman"/>
                        <a:ea typeface="Times New Roman"/>
                      </a:endParaRPr>
                    </a:p>
                  </a:txBody>
                  <a:tcPr marL="73025" marR="73025" marT="0" marB="0"/>
                </a:tc>
                <a:tc>
                  <a:txBody>
                    <a:bodyPr/>
                    <a:lstStyle/>
                    <a:p>
                      <a:pPr marL="0" marR="0" indent="17780" algn="ctr">
                        <a:spcBef>
                          <a:spcPts val="0"/>
                        </a:spcBef>
                        <a:spcAft>
                          <a:spcPts val="0"/>
                        </a:spcAft>
                      </a:pPr>
                      <a:r>
                        <a:rPr lang="en-US" sz="1200" dirty="0">
                          <a:effectLst/>
                        </a:rPr>
                        <a:t>Baseline</a:t>
                      </a:r>
                      <a:endParaRPr lang="en-US" sz="1200" dirty="0">
                        <a:effectLst/>
                        <a:latin typeface="Times New Roman"/>
                        <a:ea typeface="Times New Roman"/>
                      </a:endParaRPr>
                    </a:p>
                  </a:txBody>
                  <a:tcPr marL="73025" marR="73025" marT="0" marB="0"/>
                </a:tc>
                <a:tc>
                  <a:txBody>
                    <a:bodyPr/>
                    <a:lstStyle/>
                    <a:p>
                      <a:pPr marL="0" marR="0" indent="17780" algn="ctr">
                        <a:spcBef>
                          <a:spcPts val="0"/>
                        </a:spcBef>
                        <a:spcAft>
                          <a:spcPts val="0"/>
                        </a:spcAft>
                      </a:pPr>
                      <a:r>
                        <a:rPr lang="en-US" sz="1200">
                          <a:effectLst/>
                        </a:rPr>
                        <a:t>725</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1200</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20</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12</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0.8</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1029</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PR</a:t>
                      </a:r>
                      <a:endParaRPr lang="en-US" sz="1200">
                        <a:effectLst/>
                        <a:latin typeface="Times New Roman"/>
                        <a:ea typeface="Times New Roman"/>
                      </a:endParaRPr>
                    </a:p>
                  </a:txBody>
                  <a:tcPr marL="73025" marR="73025" marT="0" marB="0" anchor="ctr"/>
                </a:tc>
              </a:tr>
              <a:tr h="96520">
                <a:tc>
                  <a:txBody>
                    <a:bodyPr/>
                    <a:lstStyle/>
                    <a:p>
                      <a:pPr marL="0" marR="0" algn="ctr">
                        <a:spcBef>
                          <a:spcPts val="0"/>
                        </a:spcBef>
                        <a:spcAft>
                          <a:spcPts val="0"/>
                        </a:spcAft>
                      </a:pPr>
                      <a:r>
                        <a:rPr lang="en-US" sz="1200">
                          <a:effectLst/>
                        </a:rPr>
                        <a:t>B</a:t>
                      </a:r>
                      <a:endParaRPr lang="en-US" sz="1200">
                        <a:effectLst/>
                        <a:latin typeface="Times New Roman"/>
                        <a:ea typeface="Times New Roman"/>
                      </a:endParaRPr>
                    </a:p>
                  </a:txBody>
                  <a:tcPr marL="73025" marR="73025" marT="0" marB="0"/>
                </a:tc>
                <a:tc>
                  <a:txBody>
                    <a:bodyPr/>
                    <a:lstStyle/>
                    <a:p>
                      <a:pPr marL="0" marR="0" indent="17780" algn="ctr">
                        <a:spcBef>
                          <a:spcPts val="0"/>
                        </a:spcBef>
                        <a:spcAft>
                          <a:spcPts val="0"/>
                        </a:spcAft>
                      </a:pPr>
                      <a:r>
                        <a:rPr lang="en-US" sz="1200">
                          <a:effectLst/>
                        </a:rPr>
                        <a:t>High Mass</a:t>
                      </a:r>
                      <a:endParaRPr lang="en-US" sz="1200">
                        <a:effectLst/>
                        <a:latin typeface="Times New Roman"/>
                        <a:ea typeface="Times New Roman"/>
                      </a:endParaRPr>
                    </a:p>
                  </a:txBody>
                  <a:tcPr marL="73025" marR="73025" marT="0" marB="0"/>
                </a:tc>
                <a:tc>
                  <a:txBody>
                    <a:bodyPr/>
                    <a:lstStyle/>
                    <a:p>
                      <a:pPr marL="0" marR="0" indent="17780" algn="ctr">
                        <a:spcBef>
                          <a:spcPts val="0"/>
                        </a:spcBef>
                        <a:spcAft>
                          <a:spcPts val="0"/>
                        </a:spcAft>
                      </a:pPr>
                      <a:r>
                        <a:rPr lang="en-US" sz="1200" dirty="0">
                          <a:effectLst/>
                        </a:rPr>
                        <a:t>820</a:t>
                      </a:r>
                      <a:endParaRPr lang="en-US" sz="1200" dirty="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1200</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20</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12</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0.8</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1029</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PR</a:t>
                      </a:r>
                      <a:endParaRPr lang="en-US" sz="1200">
                        <a:effectLst/>
                        <a:latin typeface="Times New Roman"/>
                        <a:ea typeface="Times New Roman"/>
                      </a:endParaRPr>
                    </a:p>
                  </a:txBody>
                  <a:tcPr marL="73025" marR="73025" marT="0" marB="0" anchor="ctr"/>
                </a:tc>
              </a:tr>
              <a:tr h="0">
                <a:tc>
                  <a:txBody>
                    <a:bodyPr/>
                    <a:lstStyle/>
                    <a:p>
                      <a:pPr marL="0" marR="0" algn="ctr">
                        <a:spcBef>
                          <a:spcPts val="0"/>
                        </a:spcBef>
                        <a:spcAft>
                          <a:spcPts val="0"/>
                        </a:spcAft>
                      </a:pPr>
                      <a:r>
                        <a:rPr lang="en-US" sz="1200">
                          <a:effectLst/>
                        </a:rPr>
                        <a:t>C</a:t>
                      </a:r>
                      <a:endParaRPr lang="en-US" sz="1200">
                        <a:effectLst/>
                        <a:latin typeface="Times New Roman"/>
                        <a:ea typeface="Times New Roman"/>
                      </a:endParaRPr>
                    </a:p>
                  </a:txBody>
                  <a:tcPr marL="73025" marR="73025" marT="0" marB="0"/>
                </a:tc>
                <a:tc>
                  <a:txBody>
                    <a:bodyPr/>
                    <a:lstStyle/>
                    <a:p>
                      <a:pPr marL="0" marR="0" indent="17780" algn="ctr">
                        <a:spcBef>
                          <a:spcPts val="0"/>
                        </a:spcBef>
                        <a:spcAft>
                          <a:spcPts val="0"/>
                        </a:spcAft>
                      </a:pPr>
                      <a:r>
                        <a:rPr lang="en-US" sz="1200">
                          <a:effectLst/>
                        </a:rPr>
                        <a:t>High Pressure</a:t>
                      </a:r>
                      <a:endParaRPr lang="en-US" sz="1200">
                        <a:effectLst/>
                        <a:latin typeface="Times New Roman"/>
                        <a:ea typeface="Times New Roman"/>
                      </a:endParaRPr>
                    </a:p>
                  </a:txBody>
                  <a:tcPr marL="73025" marR="73025" marT="0" marB="0"/>
                </a:tc>
                <a:tc>
                  <a:txBody>
                    <a:bodyPr/>
                    <a:lstStyle/>
                    <a:p>
                      <a:pPr marL="0" marR="0" indent="17780" algn="ctr">
                        <a:spcBef>
                          <a:spcPts val="0"/>
                        </a:spcBef>
                        <a:spcAft>
                          <a:spcPts val="0"/>
                        </a:spcAft>
                      </a:pPr>
                      <a:r>
                        <a:rPr lang="en-US" sz="1200">
                          <a:effectLst/>
                        </a:rPr>
                        <a:t>725</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dirty="0">
                          <a:effectLst/>
                        </a:rPr>
                        <a:t>2500</a:t>
                      </a:r>
                      <a:endParaRPr lang="en-US" sz="1200" dirty="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20</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12</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0.8</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1029</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PR</a:t>
                      </a:r>
                      <a:endParaRPr lang="en-US" sz="1200">
                        <a:effectLst/>
                        <a:latin typeface="Times New Roman"/>
                        <a:ea typeface="Times New Roman"/>
                      </a:endParaRPr>
                    </a:p>
                  </a:txBody>
                  <a:tcPr marL="73025" marR="73025" marT="0" marB="0" anchor="ctr"/>
                </a:tc>
              </a:tr>
              <a:tr h="0">
                <a:tc>
                  <a:txBody>
                    <a:bodyPr/>
                    <a:lstStyle/>
                    <a:p>
                      <a:pPr marL="0" marR="0" algn="ctr">
                        <a:spcBef>
                          <a:spcPts val="0"/>
                        </a:spcBef>
                        <a:spcAft>
                          <a:spcPts val="0"/>
                        </a:spcAft>
                      </a:pPr>
                      <a:r>
                        <a:rPr lang="en-US" sz="1200">
                          <a:effectLst/>
                        </a:rPr>
                        <a:t>D</a:t>
                      </a:r>
                      <a:endParaRPr lang="en-US" sz="1200">
                        <a:effectLst/>
                        <a:latin typeface="Times New Roman"/>
                        <a:ea typeface="Times New Roman"/>
                      </a:endParaRPr>
                    </a:p>
                  </a:txBody>
                  <a:tcPr marL="73025" marR="73025" marT="0" marB="0"/>
                </a:tc>
                <a:tc>
                  <a:txBody>
                    <a:bodyPr/>
                    <a:lstStyle/>
                    <a:p>
                      <a:pPr marL="0" marR="0" indent="17780" algn="ctr">
                        <a:spcBef>
                          <a:spcPts val="0"/>
                        </a:spcBef>
                        <a:spcAft>
                          <a:spcPts val="0"/>
                        </a:spcAft>
                      </a:pPr>
                      <a:r>
                        <a:rPr lang="en-US" sz="1200">
                          <a:effectLst/>
                        </a:rPr>
                        <a:t>Low Pressure</a:t>
                      </a:r>
                      <a:endParaRPr lang="en-US" sz="1200">
                        <a:effectLst/>
                        <a:latin typeface="Times New Roman"/>
                        <a:ea typeface="Times New Roman"/>
                      </a:endParaRPr>
                    </a:p>
                  </a:txBody>
                  <a:tcPr marL="73025" marR="73025" marT="0" marB="0"/>
                </a:tc>
                <a:tc>
                  <a:txBody>
                    <a:bodyPr/>
                    <a:lstStyle/>
                    <a:p>
                      <a:pPr marL="0" marR="0" indent="17780" algn="ctr">
                        <a:spcBef>
                          <a:spcPts val="0"/>
                        </a:spcBef>
                        <a:spcAft>
                          <a:spcPts val="0"/>
                        </a:spcAft>
                      </a:pPr>
                      <a:r>
                        <a:rPr lang="en-US" sz="1200">
                          <a:effectLst/>
                        </a:rPr>
                        <a:t>725</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725</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dirty="0">
                          <a:effectLst/>
                        </a:rPr>
                        <a:t>20</a:t>
                      </a:r>
                      <a:endParaRPr lang="en-US" sz="1200" dirty="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dirty="0">
                          <a:effectLst/>
                        </a:rPr>
                        <a:t>12</a:t>
                      </a:r>
                      <a:endParaRPr lang="en-US" sz="1200" dirty="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0.8</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1029</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PR</a:t>
                      </a:r>
                      <a:endParaRPr lang="en-US" sz="1200">
                        <a:effectLst/>
                        <a:latin typeface="Times New Roman"/>
                        <a:ea typeface="Times New Roman"/>
                      </a:endParaRPr>
                    </a:p>
                  </a:txBody>
                  <a:tcPr marL="73025" marR="73025" marT="0" marB="0" anchor="ctr"/>
                </a:tc>
              </a:tr>
              <a:tr h="0">
                <a:tc>
                  <a:txBody>
                    <a:bodyPr/>
                    <a:lstStyle/>
                    <a:p>
                      <a:pPr marL="0" marR="0" algn="ctr">
                        <a:spcBef>
                          <a:spcPts val="0"/>
                        </a:spcBef>
                        <a:spcAft>
                          <a:spcPts val="0"/>
                        </a:spcAft>
                      </a:pPr>
                      <a:r>
                        <a:rPr lang="en-US" sz="1200">
                          <a:effectLst/>
                        </a:rPr>
                        <a:t>E</a:t>
                      </a:r>
                      <a:endParaRPr lang="en-US" sz="1200">
                        <a:effectLst/>
                        <a:latin typeface="Times New Roman"/>
                        <a:ea typeface="Times New Roman"/>
                      </a:endParaRPr>
                    </a:p>
                  </a:txBody>
                  <a:tcPr marL="73025" marR="73025" marT="0" marB="0"/>
                </a:tc>
                <a:tc>
                  <a:txBody>
                    <a:bodyPr/>
                    <a:lstStyle/>
                    <a:p>
                      <a:pPr marL="0" marR="0" indent="17780" algn="ctr">
                        <a:spcBef>
                          <a:spcPts val="0"/>
                        </a:spcBef>
                        <a:spcAft>
                          <a:spcPts val="0"/>
                        </a:spcAft>
                      </a:pPr>
                      <a:r>
                        <a:rPr lang="en-US" sz="1200">
                          <a:effectLst/>
                        </a:rPr>
                        <a:t>High Temp</a:t>
                      </a:r>
                      <a:endParaRPr lang="en-US" sz="1200">
                        <a:effectLst/>
                        <a:latin typeface="Times New Roman"/>
                        <a:ea typeface="Times New Roman"/>
                      </a:endParaRPr>
                    </a:p>
                  </a:txBody>
                  <a:tcPr marL="73025" marR="73025" marT="0" marB="0"/>
                </a:tc>
                <a:tc>
                  <a:txBody>
                    <a:bodyPr/>
                    <a:lstStyle/>
                    <a:p>
                      <a:pPr marL="0" marR="0" indent="17780" algn="ctr">
                        <a:spcBef>
                          <a:spcPts val="0"/>
                        </a:spcBef>
                        <a:spcAft>
                          <a:spcPts val="0"/>
                        </a:spcAft>
                      </a:pPr>
                      <a:r>
                        <a:rPr lang="en-US" sz="1200">
                          <a:effectLst/>
                        </a:rPr>
                        <a:t>725</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1200</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200</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dirty="0">
                          <a:effectLst/>
                        </a:rPr>
                        <a:t>12</a:t>
                      </a:r>
                      <a:endParaRPr lang="en-US" sz="1200" dirty="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0.8</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1029</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PR</a:t>
                      </a:r>
                      <a:endParaRPr lang="en-US" sz="1200">
                        <a:effectLst/>
                        <a:latin typeface="Times New Roman"/>
                        <a:ea typeface="Times New Roman"/>
                      </a:endParaRPr>
                    </a:p>
                  </a:txBody>
                  <a:tcPr marL="73025" marR="73025" marT="0" marB="0" anchor="ctr"/>
                </a:tc>
              </a:tr>
              <a:tr h="0">
                <a:tc>
                  <a:txBody>
                    <a:bodyPr/>
                    <a:lstStyle/>
                    <a:p>
                      <a:pPr marL="0" marR="0" algn="ctr">
                        <a:spcBef>
                          <a:spcPts val="0"/>
                        </a:spcBef>
                        <a:spcAft>
                          <a:spcPts val="0"/>
                        </a:spcAft>
                      </a:pPr>
                      <a:r>
                        <a:rPr lang="en-US" sz="1200">
                          <a:effectLst/>
                        </a:rPr>
                        <a:t>F</a:t>
                      </a:r>
                      <a:endParaRPr lang="en-US" sz="1200">
                        <a:effectLst/>
                        <a:latin typeface="Times New Roman"/>
                        <a:ea typeface="Times New Roman"/>
                      </a:endParaRPr>
                    </a:p>
                  </a:txBody>
                  <a:tcPr marL="73025" marR="73025" marT="0" marB="0"/>
                </a:tc>
                <a:tc>
                  <a:txBody>
                    <a:bodyPr/>
                    <a:lstStyle/>
                    <a:p>
                      <a:pPr marL="0" marR="0" indent="17780" algn="ctr">
                        <a:spcBef>
                          <a:spcPts val="0"/>
                        </a:spcBef>
                        <a:spcAft>
                          <a:spcPts val="0"/>
                        </a:spcAft>
                      </a:pPr>
                      <a:r>
                        <a:rPr lang="en-US" sz="1200">
                          <a:effectLst/>
                        </a:rPr>
                        <a:t>Low Temp</a:t>
                      </a:r>
                      <a:endParaRPr lang="en-US" sz="1200">
                        <a:effectLst/>
                        <a:latin typeface="Times New Roman"/>
                        <a:ea typeface="Times New Roman"/>
                      </a:endParaRPr>
                    </a:p>
                  </a:txBody>
                  <a:tcPr marL="73025" marR="73025" marT="0" marB="0"/>
                </a:tc>
                <a:tc>
                  <a:txBody>
                    <a:bodyPr/>
                    <a:lstStyle/>
                    <a:p>
                      <a:pPr marL="0" marR="0" indent="17780" algn="ctr">
                        <a:spcBef>
                          <a:spcPts val="0"/>
                        </a:spcBef>
                        <a:spcAft>
                          <a:spcPts val="0"/>
                        </a:spcAft>
                      </a:pPr>
                      <a:r>
                        <a:rPr lang="en-US" sz="1200">
                          <a:effectLst/>
                        </a:rPr>
                        <a:t>725</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1200</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2</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12</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0.8</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1029</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PR</a:t>
                      </a:r>
                      <a:endParaRPr lang="en-US" sz="1200">
                        <a:effectLst/>
                        <a:latin typeface="Times New Roman"/>
                        <a:ea typeface="Times New Roman"/>
                      </a:endParaRPr>
                    </a:p>
                  </a:txBody>
                  <a:tcPr marL="73025" marR="73025" marT="0" marB="0" anchor="ctr"/>
                </a:tc>
              </a:tr>
              <a:tr h="0">
                <a:tc>
                  <a:txBody>
                    <a:bodyPr/>
                    <a:lstStyle/>
                    <a:p>
                      <a:pPr marL="0" marR="0" algn="ctr">
                        <a:spcBef>
                          <a:spcPts val="0"/>
                        </a:spcBef>
                        <a:spcAft>
                          <a:spcPts val="0"/>
                        </a:spcAft>
                      </a:pPr>
                      <a:r>
                        <a:rPr lang="en-US" sz="1200">
                          <a:effectLst/>
                        </a:rPr>
                        <a:t>G</a:t>
                      </a:r>
                      <a:endParaRPr lang="en-US" sz="1200">
                        <a:effectLst/>
                        <a:latin typeface="Times New Roman"/>
                        <a:ea typeface="Times New Roman"/>
                      </a:endParaRPr>
                    </a:p>
                  </a:txBody>
                  <a:tcPr marL="73025" marR="73025" marT="0" marB="0"/>
                </a:tc>
                <a:tc>
                  <a:txBody>
                    <a:bodyPr/>
                    <a:lstStyle/>
                    <a:p>
                      <a:pPr marL="0" marR="0" indent="17780" algn="ctr">
                        <a:spcBef>
                          <a:spcPts val="0"/>
                        </a:spcBef>
                        <a:spcAft>
                          <a:spcPts val="0"/>
                        </a:spcAft>
                      </a:pPr>
                      <a:r>
                        <a:rPr lang="en-US" sz="1200">
                          <a:effectLst/>
                        </a:rPr>
                        <a:t>High Ref Temp</a:t>
                      </a:r>
                      <a:endParaRPr lang="en-US" sz="1200">
                        <a:effectLst/>
                        <a:latin typeface="Times New Roman"/>
                        <a:ea typeface="Times New Roman"/>
                      </a:endParaRPr>
                    </a:p>
                  </a:txBody>
                  <a:tcPr marL="73025" marR="73025" marT="0" marB="0"/>
                </a:tc>
                <a:tc>
                  <a:txBody>
                    <a:bodyPr/>
                    <a:lstStyle/>
                    <a:p>
                      <a:pPr marL="0" marR="0" indent="17780" algn="ctr">
                        <a:spcBef>
                          <a:spcPts val="0"/>
                        </a:spcBef>
                        <a:spcAft>
                          <a:spcPts val="0"/>
                        </a:spcAft>
                      </a:pPr>
                      <a:r>
                        <a:rPr lang="en-US" sz="1200">
                          <a:effectLst/>
                        </a:rPr>
                        <a:t>725</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1200</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20</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100</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0.8</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dirty="0">
                          <a:effectLst/>
                        </a:rPr>
                        <a:t>1029</a:t>
                      </a:r>
                      <a:endParaRPr lang="en-US" sz="1200" dirty="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PR</a:t>
                      </a:r>
                      <a:endParaRPr lang="en-US" sz="1200">
                        <a:effectLst/>
                        <a:latin typeface="Times New Roman"/>
                        <a:ea typeface="Times New Roman"/>
                      </a:endParaRPr>
                    </a:p>
                  </a:txBody>
                  <a:tcPr marL="73025" marR="73025" marT="0" marB="0" anchor="ctr"/>
                </a:tc>
              </a:tr>
              <a:tr h="0">
                <a:tc>
                  <a:txBody>
                    <a:bodyPr/>
                    <a:lstStyle/>
                    <a:p>
                      <a:pPr marL="0" marR="0" algn="ctr">
                        <a:spcBef>
                          <a:spcPts val="0"/>
                        </a:spcBef>
                        <a:spcAft>
                          <a:spcPts val="0"/>
                        </a:spcAft>
                      </a:pPr>
                      <a:r>
                        <a:rPr lang="en-US" sz="1200">
                          <a:effectLst/>
                        </a:rPr>
                        <a:t>H</a:t>
                      </a:r>
                      <a:endParaRPr lang="en-US" sz="1200">
                        <a:effectLst/>
                        <a:latin typeface="Times New Roman"/>
                        <a:ea typeface="Times New Roman"/>
                      </a:endParaRPr>
                    </a:p>
                  </a:txBody>
                  <a:tcPr marL="73025" marR="73025" marT="0" marB="0"/>
                </a:tc>
                <a:tc>
                  <a:txBody>
                    <a:bodyPr/>
                    <a:lstStyle/>
                    <a:p>
                      <a:pPr marL="0" marR="0" indent="17780" algn="ctr">
                        <a:spcBef>
                          <a:spcPts val="0"/>
                        </a:spcBef>
                        <a:spcAft>
                          <a:spcPts val="0"/>
                        </a:spcAft>
                      </a:pPr>
                      <a:r>
                        <a:rPr lang="en-US" sz="1200">
                          <a:effectLst/>
                        </a:rPr>
                        <a:t>Low Ref Temp</a:t>
                      </a:r>
                      <a:endParaRPr lang="en-US" sz="1200">
                        <a:effectLst/>
                        <a:latin typeface="Times New Roman"/>
                        <a:ea typeface="Times New Roman"/>
                      </a:endParaRPr>
                    </a:p>
                  </a:txBody>
                  <a:tcPr marL="73025" marR="73025" marT="0" marB="0"/>
                </a:tc>
                <a:tc>
                  <a:txBody>
                    <a:bodyPr/>
                    <a:lstStyle/>
                    <a:p>
                      <a:pPr marL="0" marR="0" indent="17780" algn="ctr">
                        <a:spcBef>
                          <a:spcPts val="0"/>
                        </a:spcBef>
                        <a:spcAft>
                          <a:spcPts val="0"/>
                        </a:spcAft>
                      </a:pPr>
                      <a:r>
                        <a:rPr lang="en-US" sz="1200">
                          <a:effectLst/>
                        </a:rPr>
                        <a:t>725</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1200</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20</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2</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0.8</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dirty="0">
                          <a:effectLst/>
                        </a:rPr>
                        <a:t>1029</a:t>
                      </a:r>
                      <a:endParaRPr lang="en-US" sz="1200" dirty="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PR</a:t>
                      </a:r>
                      <a:endParaRPr lang="en-US" sz="1200">
                        <a:effectLst/>
                        <a:latin typeface="Times New Roman"/>
                        <a:ea typeface="Times New Roman"/>
                      </a:endParaRPr>
                    </a:p>
                  </a:txBody>
                  <a:tcPr marL="73025" marR="73025" marT="0" marB="0" anchor="ctr"/>
                </a:tc>
              </a:tr>
              <a:tr h="0">
                <a:tc>
                  <a:txBody>
                    <a:bodyPr/>
                    <a:lstStyle/>
                    <a:p>
                      <a:pPr marL="0" marR="0" algn="ctr">
                        <a:spcBef>
                          <a:spcPts val="0"/>
                        </a:spcBef>
                        <a:spcAft>
                          <a:spcPts val="0"/>
                        </a:spcAft>
                      </a:pPr>
                      <a:r>
                        <a:rPr lang="en-US" sz="1200" dirty="0">
                          <a:effectLst/>
                        </a:rPr>
                        <a:t>T</a:t>
                      </a:r>
                      <a:endParaRPr lang="en-US" sz="1200" dirty="0">
                        <a:effectLst/>
                        <a:latin typeface="Times New Roman"/>
                        <a:ea typeface="Times New Roman"/>
                      </a:endParaRPr>
                    </a:p>
                  </a:txBody>
                  <a:tcPr marL="73025" marR="73025" marT="0" marB="0"/>
                </a:tc>
                <a:tc>
                  <a:txBody>
                    <a:bodyPr/>
                    <a:lstStyle/>
                    <a:p>
                      <a:pPr marL="0" marR="0" indent="17780" algn="ctr">
                        <a:spcBef>
                          <a:spcPts val="0"/>
                        </a:spcBef>
                        <a:spcAft>
                          <a:spcPts val="0"/>
                        </a:spcAft>
                      </a:pPr>
                      <a:r>
                        <a:rPr lang="en-US" sz="1200">
                          <a:effectLst/>
                        </a:rPr>
                        <a:t>High Volume</a:t>
                      </a:r>
                      <a:endParaRPr lang="en-US" sz="1200">
                        <a:effectLst/>
                        <a:latin typeface="Times New Roman"/>
                        <a:ea typeface="Times New Roman"/>
                      </a:endParaRPr>
                    </a:p>
                  </a:txBody>
                  <a:tcPr marL="73025" marR="73025" marT="0" marB="0"/>
                </a:tc>
                <a:tc>
                  <a:txBody>
                    <a:bodyPr/>
                    <a:lstStyle/>
                    <a:p>
                      <a:pPr marL="0" marR="0" indent="17780" algn="ctr">
                        <a:spcBef>
                          <a:spcPts val="0"/>
                        </a:spcBef>
                        <a:spcAft>
                          <a:spcPts val="0"/>
                        </a:spcAft>
                      </a:pPr>
                      <a:r>
                        <a:rPr lang="en-US" sz="1200">
                          <a:effectLst/>
                        </a:rPr>
                        <a:t>725</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1200</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20</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12</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dirty="0">
                          <a:effectLst/>
                        </a:rPr>
                        <a:t>80</a:t>
                      </a:r>
                      <a:endParaRPr lang="en-US" sz="1200" dirty="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dirty="0">
                          <a:effectLst/>
                        </a:rPr>
                        <a:t>1029</a:t>
                      </a:r>
                      <a:endParaRPr lang="en-US" sz="1200" dirty="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dirty="0">
                          <a:effectLst/>
                        </a:rPr>
                        <a:t>BD</a:t>
                      </a:r>
                      <a:endParaRPr lang="en-US" sz="1200" dirty="0">
                        <a:effectLst/>
                        <a:latin typeface="Times New Roman"/>
                        <a:ea typeface="Times New Roman"/>
                      </a:endParaRPr>
                    </a:p>
                  </a:txBody>
                  <a:tcPr marL="73025" marR="73025" marT="0" marB="0" anchor="ctr"/>
                </a:tc>
              </a:tr>
              <a:tr h="0">
                <a:tc>
                  <a:txBody>
                    <a:bodyPr/>
                    <a:lstStyle/>
                    <a:p>
                      <a:pPr marL="0" marR="0" algn="ctr">
                        <a:spcBef>
                          <a:spcPts val="0"/>
                        </a:spcBef>
                        <a:spcAft>
                          <a:spcPts val="0"/>
                        </a:spcAft>
                      </a:pPr>
                      <a:r>
                        <a:rPr lang="en-US" sz="1200">
                          <a:effectLst/>
                        </a:rPr>
                        <a:t>U</a:t>
                      </a:r>
                      <a:endParaRPr lang="en-US" sz="1200">
                        <a:effectLst/>
                        <a:latin typeface="Times New Roman"/>
                        <a:ea typeface="Times New Roman"/>
                      </a:endParaRPr>
                    </a:p>
                  </a:txBody>
                  <a:tcPr marL="73025" marR="73025" marT="0" marB="0"/>
                </a:tc>
                <a:tc>
                  <a:txBody>
                    <a:bodyPr/>
                    <a:lstStyle/>
                    <a:p>
                      <a:pPr marL="0" marR="0" indent="17780" algn="ctr">
                        <a:spcBef>
                          <a:spcPts val="0"/>
                        </a:spcBef>
                        <a:spcAft>
                          <a:spcPts val="0"/>
                        </a:spcAft>
                      </a:pPr>
                      <a:r>
                        <a:rPr lang="en-US" sz="1200">
                          <a:effectLst/>
                        </a:rPr>
                        <a:t>Low Density</a:t>
                      </a:r>
                      <a:endParaRPr lang="en-US" sz="1200">
                        <a:effectLst/>
                        <a:latin typeface="Times New Roman"/>
                        <a:ea typeface="Times New Roman"/>
                      </a:endParaRPr>
                    </a:p>
                  </a:txBody>
                  <a:tcPr marL="73025" marR="73025" marT="0" marB="0"/>
                </a:tc>
                <a:tc>
                  <a:txBody>
                    <a:bodyPr/>
                    <a:lstStyle/>
                    <a:p>
                      <a:pPr marL="0" marR="0" indent="17780" algn="ctr">
                        <a:spcBef>
                          <a:spcPts val="0"/>
                        </a:spcBef>
                        <a:spcAft>
                          <a:spcPts val="0"/>
                        </a:spcAft>
                      </a:pPr>
                      <a:r>
                        <a:rPr lang="en-US" sz="1200">
                          <a:effectLst/>
                        </a:rPr>
                        <a:t>725</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1200</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20</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12</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dirty="0">
                          <a:effectLst/>
                        </a:rPr>
                        <a:t>8.0</a:t>
                      </a:r>
                      <a:endParaRPr lang="en-US" sz="1200" dirty="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dirty="0">
                          <a:effectLst/>
                        </a:rPr>
                        <a:t>101.325</a:t>
                      </a:r>
                      <a:endParaRPr lang="en-US" sz="1200" dirty="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dirty="0">
                          <a:effectLst/>
                        </a:rPr>
                        <a:t>BD</a:t>
                      </a:r>
                      <a:endParaRPr lang="en-US" sz="1200" dirty="0">
                        <a:effectLst/>
                        <a:latin typeface="Times New Roman"/>
                        <a:ea typeface="Times New Roman"/>
                      </a:endParaRPr>
                    </a:p>
                  </a:txBody>
                  <a:tcPr marL="73025" marR="73025" marT="0" marB="0" anchor="ctr"/>
                </a:tc>
              </a:tr>
              <a:tr h="0">
                <a:tc>
                  <a:txBody>
                    <a:bodyPr/>
                    <a:lstStyle/>
                    <a:p>
                      <a:pPr marL="0" marR="0" algn="ctr">
                        <a:spcBef>
                          <a:spcPts val="0"/>
                        </a:spcBef>
                        <a:spcAft>
                          <a:spcPts val="0"/>
                        </a:spcAft>
                      </a:pPr>
                      <a:r>
                        <a:rPr lang="en-US" sz="1200">
                          <a:effectLst/>
                        </a:rPr>
                        <a:t>V</a:t>
                      </a:r>
                      <a:endParaRPr lang="en-US" sz="1200">
                        <a:effectLst/>
                        <a:latin typeface="Times New Roman"/>
                        <a:ea typeface="Times New Roman"/>
                      </a:endParaRPr>
                    </a:p>
                  </a:txBody>
                  <a:tcPr marL="73025" marR="73025" marT="0" marB="0"/>
                </a:tc>
                <a:tc>
                  <a:txBody>
                    <a:bodyPr/>
                    <a:lstStyle/>
                    <a:p>
                      <a:pPr marL="0" marR="0" indent="17780" algn="ctr">
                        <a:spcBef>
                          <a:spcPts val="0"/>
                        </a:spcBef>
                        <a:spcAft>
                          <a:spcPts val="0"/>
                        </a:spcAft>
                      </a:pPr>
                      <a:r>
                        <a:rPr lang="en-US" sz="1200">
                          <a:effectLst/>
                        </a:rPr>
                        <a:t>High Density</a:t>
                      </a:r>
                      <a:endParaRPr lang="en-US" sz="1200">
                        <a:effectLst/>
                        <a:latin typeface="Times New Roman"/>
                        <a:ea typeface="Times New Roman"/>
                      </a:endParaRPr>
                    </a:p>
                  </a:txBody>
                  <a:tcPr marL="73025" marR="73025" marT="0" marB="0"/>
                </a:tc>
                <a:tc>
                  <a:txBody>
                    <a:bodyPr/>
                    <a:lstStyle/>
                    <a:p>
                      <a:pPr marL="0" marR="0" indent="17780" algn="ctr">
                        <a:spcBef>
                          <a:spcPts val="0"/>
                        </a:spcBef>
                        <a:spcAft>
                          <a:spcPts val="0"/>
                        </a:spcAft>
                      </a:pPr>
                      <a:r>
                        <a:rPr lang="en-US" sz="1200">
                          <a:effectLst/>
                        </a:rPr>
                        <a:t>725</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1200</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20</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12</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a:effectLst/>
                        </a:rPr>
                        <a:t>0.8</a:t>
                      </a:r>
                      <a:endParaRPr lang="en-US" sz="120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dirty="0">
                          <a:effectLst/>
                        </a:rPr>
                        <a:t>2500</a:t>
                      </a:r>
                      <a:endParaRPr lang="en-US" sz="1200" dirty="0">
                        <a:effectLst/>
                        <a:latin typeface="Times New Roman"/>
                        <a:ea typeface="Times New Roman"/>
                      </a:endParaRPr>
                    </a:p>
                  </a:txBody>
                  <a:tcPr marL="73025" marR="73025" marT="0" marB="0" anchor="ctr"/>
                </a:tc>
                <a:tc>
                  <a:txBody>
                    <a:bodyPr/>
                    <a:lstStyle/>
                    <a:p>
                      <a:pPr marL="0" marR="0" indent="17780" algn="ctr">
                        <a:spcBef>
                          <a:spcPts val="0"/>
                        </a:spcBef>
                        <a:spcAft>
                          <a:spcPts val="0"/>
                        </a:spcAft>
                      </a:pPr>
                      <a:r>
                        <a:rPr lang="en-US" sz="1200" dirty="0">
                          <a:effectLst/>
                        </a:rPr>
                        <a:t>BD</a:t>
                      </a:r>
                      <a:endParaRPr lang="en-US" sz="1200" dirty="0">
                        <a:effectLst/>
                        <a:latin typeface="Times New Roman"/>
                        <a:ea typeface="Times New Roman"/>
                      </a:endParaRPr>
                    </a:p>
                  </a:txBody>
                  <a:tcPr marL="73025" marR="73025" marT="0" marB="0" anchor="ctr"/>
                </a:tc>
              </a:tr>
            </a:tbl>
          </a:graphicData>
        </a:graphic>
      </p:graphicFrame>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15</a:t>
            </a:fld>
            <a:endParaRPr lang="en-US" dirty="0"/>
          </a:p>
        </p:txBody>
      </p:sp>
      <p:sp>
        <p:nvSpPr>
          <p:cNvPr id="6" name="Title 5"/>
          <p:cNvSpPr>
            <a:spLocks noGrp="1"/>
          </p:cNvSpPr>
          <p:nvPr>
            <p:ph type="title"/>
          </p:nvPr>
        </p:nvSpPr>
        <p:spPr/>
        <p:txBody>
          <a:bodyPr/>
          <a:lstStyle/>
          <a:p>
            <a:r>
              <a:rPr lang="en-US" dirty="0" smtClean="0"/>
              <a:t>Example Tank Configuration</a:t>
            </a:r>
            <a:endParaRPr lang="en-US" dirty="0"/>
          </a:p>
        </p:txBody>
      </p:sp>
    </p:spTree>
    <p:extLst>
      <p:ext uri="{BB962C8B-B14F-4D97-AF65-F5344CB8AC3E}">
        <p14:creationId xmlns:p14="http://schemas.microsoft.com/office/powerpoint/2010/main" val="831042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1743075" y="2186781"/>
          <a:ext cx="5657850" cy="3657600"/>
        </p:xfrm>
        <a:graphic>
          <a:graphicData uri="http://schemas.openxmlformats.org/drawingml/2006/table">
            <a:tbl>
              <a:tblPr firstRow="1" firstCol="1" bandRow="1">
                <a:tableStyleId>{5C22544A-7EE6-4342-B048-85BDC9FD1C3A}</a:tableStyleId>
              </a:tblPr>
              <a:tblGrid>
                <a:gridCol w="1543050"/>
                <a:gridCol w="800100"/>
                <a:gridCol w="3314700"/>
              </a:tblGrid>
              <a:tr h="0">
                <a:tc>
                  <a:txBody>
                    <a:bodyPr/>
                    <a:lstStyle/>
                    <a:p>
                      <a:pPr marL="0" marR="0" indent="0" algn="ctr">
                        <a:spcBef>
                          <a:spcPts val="0"/>
                        </a:spcBef>
                        <a:spcAft>
                          <a:spcPts val="0"/>
                        </a:spcAft>
                        <a:tabLst>
                          <a:tab pos="182880" algn="l"/>
                        </a:tabLst>
                      </a:pPr>
                      <a:r>
                        <a:rPr lang="en-US" sz="1000">
                          <a:effectLst/>
                        </a:rPr>
                        <a:t>Coordinate System</a:t>
                      </a:r>
                      <a:endParaRPr lang="en-US" sz="1000">
                        <a:effectLst/>
                        <a:latin typeface="Times New Roman"/>
                        <a:ea typeface="Times New Roman"/>
                      </a:endParaRPr>
                    </a:p>
                  </a:txBody>
                  <a:tcPr marL="68580" marR="68580" marT="0" marB="0"/>
                </a:tc>
                <a:tc>
                  <a:txBody>
                    <a:bodyPr/>
                    <a:lstStyle/>
                    <a:p>
                      <a:pPr marL="0" marR="0" indent="0" algn="ctr">
                        <a:spcBef>
                          <a:spcPts val="0"/>
                        </a:spcBef>
                        <a:spcAft>
                          <a:spcPts val="0"/>
                        </a:spcAft>
                        <a:tabLst>
                          <a:tab pos="182880" algn="l"/>
                        </a:tabLst>
                      </a:pPr>
                      <a:r>
                        <a:rPr lang="en-US" sz="1000">
                          <a:effectLst/>
                        </a:rPr>
                        <a:t>Designation</a:t>
                      </a:r>
                      <a:endParaRPr lang="en-US" sz="1000">
                        <a:effectLst/>
                        <a:latin typeface="Times New Roman"/>
                        <a:ea typeface="Times New Roman"/>
                      </a:endParaRPr>
                    </a:p>
                  </a:txBody>
                  <a:tcPr marL="68580" marR="68580" marT="0" marB="0"/>
                </a:tc>
                <a:tc>
                  <a:txBody>
                    <a:bodyPr/>
                    <a:lstStyle/>
                    <a:p>
                      <a:pPr marL="0" marR="0" indent="0" algn="ctr">
                        <a:spcBef>
                          <a:spcPts val="0"/>
                        </a:spcBef>
                        <a:spcAft>
                          <a:spcPts val="0"/>
                        </a:spcAft>
                        <a:tabLst>
                          <a:tab pos="182880" algn="l"/>
                        </a:tabLst>
                      </a:pPr>
                      <a:r>
                        <a:rPr lang="en-US" sz="1000">
                          <a:effectLst/>
                        </a:rPr>
                        <a:t>Description</a:t>
                      </a:r>
                      <a:endParaRPr lang="en-US" sz="1000">
                        <a:effectLst/>
                        <a:latin typeface="Times New Roman"/>
                        <a:ea typeface="Times New Roman"/>
                      </a:endParaRPr>
                    </a:p>
                  </a:txBody>
                  <a:tcPr marL="68580" marR="68580" marT="0" marB="0"/>
                </a:tc>
              </a:tr>
              <a:tr h="0">
                <a:tc>
                  <a:txBody>
                    <a:bodyPr/>
                    <a:lstStyle/>
                    <a:p>
                      <a:pPr marL="0" marR="0" indent="0" algn="ctr">
                        <a:spcBef>
                          <a:spcPts val="0"/>
                        </a:spcBef>
                        <a:spcAft>
                          <a:spcPts val="0"/>
                        </a:spcAft>
                        <a:tabLst>
                          <a:tab pos="182880" algn="l"/>
                        </a:tabLst>
                      </a:pPr>
                      <a:r>
                        <a:rPr lang="en-US" sz="1000">
                          <a:effectLst/>
                        </a:rPr>
                        <a:t>MJ2000Eq </a:t>
                      </a:r>
                      <a:endParaRPr lang="en-US" sz="1000">
                        <a:effectLst/>
                        <a:latin typeface="Times New Roman"/>
                        <a:ea typeface="Times New Roman"/>
                      </a:endParaRPr>
                    </a:p>
                  </a:txBody>
                  <a:tcPr marL="68580" marR="68580" marT="0" marB="0"/>
                </a:tc>
                <a:tc>
                  <a:txBody>
                    <a:bodyPr/>
                    <a:lstStyle/>
                    <a:p>
                      <a:pPr marL="0" marR="0" indent="228600" algn="just">
                        <a:spcBef>
                          <a:spcPts val="0"/>
                        </a:spcBef>
                        <a:spcAft>
                          <a:spcPts val="0"/>
                        </a:spcAft>
                      </a:pPr>
                      <a:r>
                        <a:rPr lang="en-US" sz="1000">
                          <a:effectLst/>
                        </a:rPr>
                        <a:t>CS0</a:t>
                      </a:r>
                      <a:endParaRPr lang="en-US" sz="1000">
                        <a:effectLst/>
                        <a:latin typeface="Times New Roman"/>
                        <a:ea typeface="Times New Roman"/>
                      </a:endParaRPr>
                    </a:p>
                  </a:txBody>
                  <a:tcPr marL="68580" marR="68580" marT="0" marB="0" anchor="b"/>
                </a:tc>
                <a:tc>
                  <a:txBody>
                    <a:bodyPr/>
                    <a:lstStyle/>
                    <a:p>
                      <a:pPr marL="0" marR="0" indent="-11430" algn="l">
                        <a:spcBef>
                          <a:spcPts val="0"/>
                        </a:spcBef>
                        <a:spcAft>
                          <a:spcPts val="0"/>
                        </a:spcAft>
                      </a:pPr>
                      <a:r>
                        <a:rPr lang="en-US" sz="1000">
                          <a:effectLst/>
                        </a:rPr>
                        <a:t>J2000-based Earth-centered Earth mean equator inertial </a:t>
                      </a:r>
                      <a:endParaRPr lang="en-US" sz="1000">
                        <a:effectLst/>
                        <a:latin typeface="Times New Roman"/>
                        <a:ea typeface="Times New Roman"/>
                      </a:endParaRPr>
                    </a:p>
                  </a:txBody>
                  <a:tcPr marL="68580" marR="68580" marT="0" marB="0" anchor="b"/>
                </a:tc>
              </a:tr>
              <a:tr h="0">
                <a:tc>
                  <a:txBody>
                    <a:bodyPr/>
                    <a:lstStyle/>
                    <a:p>
                      <a:pPr marL="0" marR="0" indent="0" algn="ctr">
                        <a:spcBef>
                          <a:spcPts val="0"/>
                        </a:spcBef>
                        <a:spcAft>
                          <a:spcPts val="0"/>
                        </a:spcAft>
                        <a:tabLst>
                          <a:tab pos="182880" algn="l"/>
                        </a:tabLst>
                      </a:pPr>
                      <a:r>
                        <a:rPr lang="en-US" sz="1000">
                          <a:effectLst/>
                        </a:rPr>
                        <a:t>Earth VNB </a:t>
                      </a:r>
                      <a:endParaRPr lang="en-US" sz="1000">
                        <a:effectLst/>
                        <a:latin typeface="Times New Roman"/>
                        <a:ea typeface="Times New Roman"/>
                      </a:endParaRPr>
                    </a:p>
                  </a:txBody>
                  <a:tcPr marL="68580" marR="68580" marT="0" marB="0"/>
                </a:tc>
                <a:tc>
                  <a:txBody>
                    <a:bodyPr/>
                    <a:lstStyle/>
                    <a:p>
                      <a:pPr marL="0" marR="0" indent="228600" algn="just">
                        <a:spcBef>
                          <a:spcPts val="0"/>
                        </a:spcBef>
                        <a:spcAft>
                          <a:spcPts val="0"/>
                        </a:spcAft>
                      </a:pPr>
                      <a:r>
                        <a:rPr lang="en-US" sz="1000">
                          <a:effectLst/>
                        </a:rPr>
                        <a:t>CS1</a:t>
                      </a:r>
                      <a:endParaRPr lang="en-US" sz="1000">
                        <a:effectLst/>
                        <a:latin typeface="Times New Roman"/>
                        <a:ea typeface="Times New Roman"/>
                      </a:endParaRPr>
                    </a:p>
                  </a:txBody>
                  <a:tcPr marL="68580" marR="68580" marT="0" marB="0" anchor="b"/>
                </a:tc>
                <a:tc>
                  <a:txBody>
                    <a:bodyPr/>
                    <a:lstStyle/>
                    <a:p>
                      <a:pPr marL="0" marR="0" algn="l">
                        <a:spcBef>
                          <a:spcPts val="0"/>
                        </a:spcBef>
                        <a:spcAft>
                          <a:spcPts val="0"/>
                        </a:spcAft>
                      </a:pPr>
                      <a:r>
                        <a:rPr lang="en-US" sz="1000">
                          <a:effectLst/>
                        </a:rPr>
                        <a:t>Earth Velocity-Normal-Binormal (VNB) is a non-inertial coordinate system based upon the motion of the spacecraft with respect to the Earth.  The X-axis of this coordinate system is along the velocity of the spacecraft with respect to the Earth, the Y-axis is along the instantaneous orbit normal (with respect to the Earth) of the spacecraft, and the Z-axis completes the right-handed set.</a:t>
                      </a:r>
                      <a:endParaRPr lang="en-US" sz="1000">
                        <a:effectLst/>
                        <a:latin typeface="Times New Roman"/>
                        <a:ea typeface="Times New Roman"/>
                      </a:endParaRPr>
                    </a:p>
                  </a:txBody>
                  <a:tcPr marL="68580" marR="68580" marT="0" marB="0" anchor="b"/>
                </a:tc>
              </a:tr>
              <a:tr h="0">
                <a:tc>
                  <a:txBody>
                    <a:bodyPr/>
                    <a:lstStyle/>
                    <a:p>
                      <a:pPr marL="0" marR="0" indent="0" algn="ctr">
                        <a:spcBef>
                          <a:spcPts val="0"/>
                        </a:spcBef>
                        <a:spcAft>
                          <a:spcPts val="0"/>
                        </a:spcAft>
                        <a:tabLst>
                          <a:tab pos="182880" algn="l"/>
                        </a:tabLst>
                      </a:pPr>
                      <a:r>
                        <a:rPr lang="en-US" sz="1000">
                          <a:effectLst/>
                        </a:rPr>
                        <a:t>Earth LVLH </a:t>
                      </a:r>
                      <a:endParaRPr lang="en-US" sz="1000">
                        <a:effectLst/>
                        <a:latin typeface="Times New Roman"/>
                        <a:ea typeface="Times New Roman"/>
                      </a:endParaRPr>
                    </a:p>
                  </a:txBody>
                  <a:tcPr marL="68580" marR="68580" marT="0" marB="0"/>
                </a:tc>
                <a:tc>
                  <a:txBody>
                    <a:bodyPr/>
                    <a:lstStyle/>
                    <a:p>
                      <a:pPr marL="0" marR="0" indent="228600" algn="just">
                        <a:spcBef>
                          <a:spcPts val="0"/>
                        </a:spcBef>
                        <a:spcAft>
                          <a:spcPts val="0"/>
                        </a:spcAft>
                      </a:pPr>
                      <a:r>
                        <a:rPr lang="en-US" sz="1000">
                          <a:effectLst/>
                        </a:rPr>
                        <a:t>CS2</a:t>
                      </a:r>
                      <a:endParaRPr lang="en-US" sz="1000">
                        <a:effectLst/>
                        <a:latin typeface="Times New Roman"/>
                        <a:ea typeface="Times New Roman"/>
                      </a:endParaRPr>
                    </a:p>
                  </a:txBody>
                  <a:tcPr marL="68580" marR="68580" marT="0" marB="0"/>
                </a:tc>
                <a:tc>
                  <a:txBody>
                    <a:bodyPr/>
                    <a:lstStyle/>
                    <a:p>
                      <a:pPr marL="0" marR="0" indent="-11430" algn="l">
                        <a:spcBef>
                          <a:spcPts val="0"/>
                        </a:spcBef>
                        <a:spcAft>
                          <a:spcPts val="0"/>
                        </a:spcAft>
                      </a:pPr>
                      <a:r>
                        <a:rPr lang="en-US" sz="1000">
                          <a:effectLst/>
                        </a:rPr>
                        <a:t>Earth Local Vertical Local Horizontal (LVLH) is a non-inertial coordinate system based upon the motion of the spacecraft with respect to the Earth.  The X-axis of this coordinate system is the position of the spacecraft with respect to the Earth, the Z-axis is the instantaneous orbit normal (with respect to the Earth) of the spacecraft, and the Y-axis completes the right-handed set.</a:t>
                      </a:r>
                      <a:endParaRPr lang="en-US" sz="1000">
                        <a:effectLst/>
                        <a:latin typeface="Times New Roman"/>
                        <a:ea typeface="Times New Roman"/>
                      </a:endParaRPr>
                    </a:p>
                  </a:txBody>
                  <a:tcPr marL="68580" marR="68580" marT="0" marB="0" anchor="b"/>
                </a:tc>
              </a:tr>
              <a:tr h="0">
                <a:tc>
                  <a:txBody>
                    <a:bodyPr/>
                    <a:lstStyle/>
                    <a:p>
                      <a:pPr marL="0" marR="0" indent="0" algn="ctr">
                        <a:spcBef>
                          <a:spcPts val="0"/>
                        </a:spcBef>
                        <a:spcAft>
                          <a:spcPts val="0"/>
                        </a:spcAft>
                        <a:tabLst>
                          <a:tab pos="182880" algn="l"/>
                        </a:tabLst>
                      </a:pPr>
                      <a:r>
                        <a:rPr lang="en-US" sz="1000">
                          <a:effectLst/>
                        </a:rPr>
                        <a:t>SpacecraftBody</a:t>
                      </a:r>
                      <a:endParaRPr lang="en-US" sz="1000">
                        <a:effectLst/>
                        <a:latin typeface="Times New Roman"/>
                        <a:ea typeface="Times New Roman"/>
                      </a:endParaRPr>
                    </a:p>
                  </a:txBody>
                  <a:tcPr marL="68580" marR="68580" marT="0" marB="0"/>
                </a:tc>
                <a:tc>
                  <a:txBody>
                    <a:bodyPr/>
                    <a:lstStyle/>
                    <a:p>
                      <a:pPr marL="0" marR="0" indent="228600" algn="just">
                        <a:spcBef>
                          <a:spcPts val="0"/>
                        </a:spcBef>
                        <a:spcAft>
                          <a:spcPts val="0"/>
                        </a:spcAft>
                      </a:pPr>
                      <a:r>
                        <a:rPr lang="en-US" sz="1000">
                          <a:effectLst/>
                        </a:rPr>
                        <a:t>CS3</a:t>
                      </a:r>
                      <a:endParaRPr lang="en-US" sz="1000">
                        <a:effectLst/>
                        <a:latin typeface="Times New Roman"/>
                        <a:ea typeface="Times New Roman"/>
                      </a:endParaRPr>
                    </a:p>
                  </a:txBody>
                  <a:tcPr marL="68580" marR="68580" marT="0" marB="0"/>
                </a:tc>
                <a:tc>
                  <a:txBody>
                    <a:bodyPr/>
                    <a:lstStyle/>
                    <a:p>
                      <a:pPr marL="0" marR="0" indent="0" algn="just">
                        <a:spcBef>
                          <a:spcPts val="0"/>
                        </a:spcBef>
                        <a:spcAft>
                          <a:spcPts val="0"/>
                        </a:spcAft>
                        <a:tabLst>
                          <a:tab pos="182880" algn="l"/>
                        </a:tabLst>
                      </a:pPr>
                      <a:r>
                        <a:rPr lang="en-US" sz="1000">
                          <a:effectLst/>
                        </a:rPr>
                        <a:t>SpacecraftBody is the attitude system of the spacecraft. Since the thrust is applied in this system, GMAT uses the attitude of the spacecraft, a spacecraft attribute, to determine the inertial thrust direction.</a:t>
                      </a:r>
                      <a:endParaRPr lang="en-US" sz="1000">
                        <a:effectLst/>
                        <a:latin typeface="Times New Roman"/>
                        <a:ea typeface="Times New Roman"/>
                      </a:endParaRPr>
                    </a:p>
                  </a:txBody>
                  <a:tcPr marL="68580" marR="68580" marT="0" marB="0" anchor="b"/>
                </a:tc>
              </a:tr>
              <a:tr h="0">
                <a:tc>
                  <a:txBody>
                    <a:bodyPr/>
                    <a:lstStyle/>
                    <a:p>
                      <a:pPr marL="0" marR="0" indent="0" algn="ctr">
                        <a:spcBef>
                          <a:spcPts val="0"/>
                        </a:spcBef>
                        <a:spcAft>
                          <a:spcPts val="0"/>
                        </a:spcAft>
                        <a:tabLst>
                          <a:tab pos="182880" algn="l"/>
                        </a:tabLst>
                      </a:pPr>
                      <a:r>
                        <a:rPr lang="en-US" sz="1000">
                          <a:effectLst/>
                        </a:rPr>
                        <a:t>Custom Designed Earth VNB</a:t>
                      </a:r>
                      <a:endParaRPr lang="en-US" sz="1000">
                        <a:effectLst/>
                        <a:latin typeface="Times New Roman"/>
                        <a:ea typeface="Times New Roman"/>
                      </a:endParaRPr>
                    </a:p>
                  </a:txBody>
                  <a:tcPr marL="68580" marR="68580" marT="0" marB="0"/>
                </a:tc>
                <a:tc>
                  <a:txBody>
                    <a:bodyPr/>
                    <a:lstStyle/>
                    <a:p>
                      <a:pPr marL="0" marR="0" indent="228600" algn="just">
                        <a:spcBef>
                          <a:spcPts val="0"/>
                        </a:spcBef>
                        <a:spcAft>
                          <a:spcPts val="0"/>
                        </a:spcAft>
                      </a:pPr>
                      <a:r>
                        <a:rPr lang="en-US" sz="1000">
                          <a:effectLst/>
                        </a:rPr>
                        <a:t>CS4</a:t>
                      </a:r>
                      <a:endParaRPr lang="en-US" sz="1000">
                        <a:effectLst/>
                        <a:latin typeface="Times New Roman"/>
                        <a:ea typeface="Times New Roman"/>
                      </a:endParaRPr>
                    </a:p>
                  </a:txBody>
                  <a:tcPr marL="68580" marR="68580" marT="0" marB="0"/>
                </a:tc>
                <a:tc>
                  <a:txBody>
                    <a:bodyPr/>
                    <a:lstStyle/>
                    <a:p>
                      <a:pPr marL="0" marR="0" algn="l">
                        <a:spcBef>
                          <a:spcPts val="0"/>
                        </a:spcBef>
                        <a:spcAft>
                          <a:spcPts val="0"/>
                        </a:spcAft>
                      </a:pPr>
                      <a:r>
                        <a:rPr lang="en-US" sz="1000" dirty="0">
                          <a:effectLst/>
                        </a:rPr>
                        <a:t>Same coordinate system as Earth VNB.  (created using a different user interface)</a:t>
                      </a:r>
                      <a:endParaRPr lang="en-US" sz="1000" dirty="0">
                        <a:effectLst/>
                        <a:latin typeface="Times New Roman"/>
                        <a:ea typeface="Times New Roman"/>
                      </a:endParaRPr>
                    </a:p>
                  </a:txBody>
                  <a:tcPr marL="68580" marR="68580" marT="0" marB="0" anchor="b"/>
                </a:tc>
              </a:tr>
            </a:tbl>
          </a:graphicData>
        </a:graphic>
      </p:graphicFrame>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16</a:t>
            </a:fld>
            <a:endParaRPr lang="en-US" dirty="0"/>
          </a:p>
        </p:txBody>
      </p:sp>
      <p:sp>
        <p:nvSpPr>
          <p:cNvPr id="6" name="Title 5"/>
          <p:cNvSpPr>
            <a:spLocks noGrp="1"/>
          </p:cNvSpPr>
          <p:nvPr>
            <p:ph type="title"/>
          </p:nvPr>
        </p:nvSpPr>
        <p:spPr/>
        <p:txBody>
          <a:bodyPr/>
          <a:lstStyle/>
          <a:p>
            <a:r>
              <a:rPr lang="en-US" dirty="0" smtClean="0"/>
              <a:t>Example Thruster Configurations</a:t>
            </a:r>
            <a:endParaRPr lang="en-US" dirty="0"/>
          </a:p>
        </p:txBody>
      </p:sp>
    </p:spTree>
    <p:extLst>
      <p:ext uri="{BB962C8B-B14F-4D97-AF65-F5344CB8AC3E}">
        <p14:creationId xmlns:p14="http://schemas.microsoft.com/office/powerpoint/2010/main" val="874112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0682684"/>
              </p:ext>
            </p:extLst>
          </p:nvPr>
        </p:nvGraphicFramePr>
        <p:xfrm>
          <a:off x="1981200" y="1752600"/>
          <a:ext cx="4894580" cy="914400"/>
        </p:xfrm>
        <a:graphic>
          <a:graphicData uri="http://schemas.openxmlformats.org/drawingml/2006/table">
            <a:tbl>
              <a:tblPr firstRow="1" firstCol="1" bandRow="1">
                <a:tableStyleId>{5C22544A-7EE6-4342-B048-85BDC9FD1C3A}</a:tableStyleId>
              </a:tblPr>
              <a:tblGrid>
                <a:gridCol w="1597025"/>
                <a:gridCol w="1200150"/>
                <a:gridCol w="1200150"/>
                <a:gridCol w="897255"/>
              </a:tblGrid>
              <a:tr h="0">
                <a:tc>
                  <a:txBody>
                    <a:bodyPr/>
                    <a:lstStyle/>
                    <a:p>
                      <a:pPr marL="0" marR="0" indent="0" algn="ctr">
                        <a:spcBef>
                          <a:spcPts val="0"/>
                        </a:spcBef>
                        <a:spcAft>
                          <a:spcPts val="0"/>
                        </a:spcAft>
                        <a:tabLst>
                          <a:tab pos="182880" algn="l"/>
                        </a:tabLst>
                      </a:pPr>
                      <a:r>
                        <a:rPr lang="en-US" sz="1000" dirty="0">
                          <a:effectLst/>
                        </a:rPr>
                        <a:t>Orbit</a:t>
                      </a:r>
                      <a:endParaRPr lang="en-US" sz="1000" dirty="0">
                        <a:effectLst/>
                        <a:latin typeface="Times New Roman"/>
                        <a:ea typeface="Times New Roman"/>
                      </a:endParaRPr>
                    </a:p>
                  </a:txBody>
                  <a:tcPr marL="68580" marR="68580" marT="0" marB="0"/>
                </a:tc>
                <a:tc>
                  <a:txBody>
                    <a:bodyPr/>
                    <a:lstStyle/>
                    <a:p>
                      <a:pPr marL="0" marR="0" indent="0" algn="ctr">
                        <a:spcBef>
                          <a:spcPts val="0"/>
                        </a:spcBef>
                        <a:spcAft>
                          <a:spcPts val="0"/>
                        </a:spcAft>
                        <a:tabLst>
                          <a:tab pos="182880" algn="l"/>
                        </a:tabLst>
                      </a:pPr>
                      <a:r>
                        <a:rPr lang="en-US" sz="1000">
                          <a:effectLst/>
                        </a:rPr>
                        <a:t>Position RSS Error </a:t>
                      </a:r>
                    </a:p>
                    <a:p>
                      <a:pPr marL="0" marR="0" indent="0" algn="ctr">
                        <a:spcBef>
                          <a:spcPts val="0"/>
                        </a:spcBef>
                        <a:spcAft>
                          <a:spcPts val="0"/>
                        </a:spcAft>
                        <a:tabLst>
                          <a:tab pos="182880" algn="l"/>
                        </a:tabLst>
                      </a:pPr>
                      <a:r>
                        <a:rPr lang="en-US" sz="1000">
                          <a:effectLst/>
                        </a:rPr>
                        <a:t>(m)</a:t>
                      </a:r>
                      <a:endParaRPr lang="en-US" sz="1000">
                        <a:effectLst/>
                        <a:latin typeface="Times New Roman"/>
                        <a:ea typeface="Times New Roman"/>
                      </a:endParaRPr>
                    </a:p>
                  </a:txBody>
                  <a:tcPr marL="68580" marR="68580" marT="0" marB="0"/>
                </a:tc>
                <a:tc>
                  <a:txBody>
                    <a:bodyPr/>
                    <a:lstStyle/>
                    <a:p>
                      <a:pPr marL="0" marR="0" indent="0" algn="ctr">
                        <a:spcBef>
                          <a:spcPts val="0"/>
                        </a:spcBef>
                        <a:spcAft>
                          <a:spcPts val="0"/>
                        </a:spcAft>
                        <a:tabLst>
                          <a:tab pos="182880" algn="l"/>
                        </a:tabLst>
                      </a:pPr>
                      <a:r>
                        <a:rPr lang="en-US" sz="1000" dirty="0">
                          <a:effectLst/>
                        </a:rPr>
                        <a:t>Velocity RSS Error </a:t>
                      </a:r>
                    </a:p>
                    <a:p>
                      <a:pPr marL="0" marR="0" indent="0" algn="ctr">
                        <a:spcBef>
                          <a:spcPts val="0"/>
                        </a:spcBef>
                        <a:spcAft>
                          <a:spcPts val="0"/>
                        </a:spcAft>
                        <a:tabLst>
                          <a:tab pos="182880" algn="l"/>
                        </a:tabLst>
                      </a:pPr>
                      <a:r>
                        <a:rPr lang="en-US" sz="1000" dirty="0">
                          <a:effectLst/>
                        </a:rPr>
                        <a:t>(m/s)</a:t>
                      </a:r>
                      <a:endParaRPr lang="en-US" sz="1000" dirty="0">
                        <a:effectLst/>
                        <a:latin typeface="Times New Roman"/>
                        <a:ea typeface="Times New Roman"/>
                      </a:endParaRPr>
                    </a:p>
                  </a:txBody>
                  <a:tcPr marL="68580" marR="68580" marT="0" marB="0"/>
                </a:tc>
                <a:tc>
                  <a:txBody>
                    <a:bodyPr/>
                    <a:lstStyle/>
                    <a:p>
                      <a:pPr marL="0" marR="0" indent="0" algn="ctr">
                        <a:spcBef>
                          <a:spcPts val="0"/>
                        </a:spcBef>
                        <a:spcAft>
                          <a:spcPts val="0"/>
                        </a:spcAft>
                        <a:tabLst>
                          <a:tab pos="182880" algn="l"/>
                        </a:tabLst>
                      </a:pPr>
                      <a:r>
                        <a:rPr lang="en-US" sz="1000">
                          <a:effectLst/>
                        </a:rPr>
                        <a:t>Mass Error</a:t>
                      </a:r>
                    </a:p>
                    <a:p>
                      <a:pPr marL="0" marR="0" indent="0" algn="ctr">
                        <a:spcBef>
                          <a:spcPts val="0"/>
                        </a:spcBef>
                        <a:spcAft>
                          <a:spcPts val="0"/>
                        </a:spcAft>
                        <a:tabLst>
                          <a:tab pos="182880" algn="l"/>
                        </a:tabLst>
                      </a:pPr>
                      <a:r>
                        <a:rPr lang="en-US" sz="1000">
                          <a:effectLst/>
                        </a:rPr>
                        <a:t>(g)</a:t>
                      </a:r>
                      <a:endParaRPr lang="en-US" sz="1000">
                        <a:effectLst/>
                        <a:latin typeface="Times New Roman"/>
                        <a:ea typeface="Times New Roman"/>
                      </a:endParaRPr>
                    </a:p>
                  </a:txBody>
                  <a:tcPr marL="68580" marR="68580" marT="0" marB="0"/>
                </a:tc>
              </a:tr>
              <a:tr h="0">
                <a:tc>
                  <a:txBody>
                    <a:bodyPr/>
                    <a:lstStyle/>
                    <a:p>
                      <a:pPr marL="0" marR="0" indent="0" algn="ctr">
                        <a:spcBef>
                          <a:spcPts val="0"/>
                        </a:spcBef>
                        <a:spcAft>
                          <a:spcPts val="0"/>
                        </a:spcAft>
                        <a:tabLst>
                          <a:tab pos="182880" algn="l"/>
                        </a:tabLst>
                      </a:pPr>
                      <a:r>
                        <a:rPr lang="en-US" sz="1000">
                          <a:effectLst/>
                        </a:rPr>
                        <a:t>Earth</a:t>
                      </a:r>
                      <a:endParaRPr lang="en-US" sz="100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a:effectLst/>
                        </a:rPr>
                        <a:t>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2.27374E-10</a:t>
                      </a:r>
                      <a:endParaRPr lang="en-US" sz="1000">
                        <a:effectLst/>
                        <a:latin typeface="Times New Roman"/>
                        <a:ea typeface="Times New Roman"/>
                      </a:endParaRPr>
                    </a:p>
                  </a:txBody>
                  <a:tcPr marL="68580" marR="68580" marT="0" marB="0" anchor="b"/>
                </a:tc>
              </a:tr>
              <a:tr h="0">
                <a:tc>
                  <a:txBody>
                    <a:bodyPr/>
                    <a:lstStyle/>
                    <a:p>
                      <a:pPr marL="0" marR="0" indent="0" algn="ctr">
                        <a:spcBef>
                          <a:spcPts val="0"/>
                        </a:spcBef>
                        <a:spcAft>
                          <a:spcPts val="0"/>
                        </a:spcAft>
                        <a:tabLst>
                          <a:tab pos="182880" algn="l"/>
                        </a:tabLst>
                      </a:pPr>
                      <a:r>
                        <a:rPr lang="en-US" sz="1000">
                          <a:effectLst/>
                        </a:rPr>
                        <a:t>Moon</a:t>
                      </a:r>
                      <a:endParaRPr lang="en-US" sz="100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a:effectLst/>
                        </a:rPr>
                        <a:t>2.59206E-08</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2.27374E-10</a:t>
                      </a:r>
                      <a:endParaRPr lang="en-US" sz="1000">
                        <a:effectLst/>
                        <a:latin typeface="Times New Roman"/>
                        <a:ea typeface="Times New Roman"/>
                      </a:endParaRPr>
                    </a:p>
                  </a:txBody>
                  <a:tcPr marL="68580" marR="68580" marT="0" marB="0" anchor="b"/>
                </a:tc>
              </a:tr>
              <a:tr h="0">
                <a:tc>
                  <a:txBody>
                    <a:bodyPr/>
                    <a:lstStyle/>
                    <a:p>
                      <a:pPr marL="0" marR="0" indent="0" algn="ctr">
                        <a:spcBef>
                          <a:spcPts val="0"/>
                        </a:spcBef>
                        <a:spcAft>
                          <a:spcPts val="0"/>
                        </a:spcAft>
                        <a:tabLst>
                          <a:tab pos="182880" algn="l"/>
                        </a:tabLst>
                      </a:pPr>
                      <a:r>
                        <a:rPr lang="en-US" sz="1000">
                          <a:effectLst/>
                        </a:rPr>
                        <a:t>Mars</a:t>
                      </a:r>
                      <a:endParaRPr lang="en-US" sz="100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a:effectLst/>
                        </a:rPr>
                        <a:t>5.96083E-06</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1.7764E-12</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dirty="0">
                          <a:effectLst/>
                        </a:rPr>
                        <a:t>2.27374E-10</a:t>
                      </a:r>
                      <a:endParaRPr lang="en-US" sz="1000" dirty="0">
                        <a:effectLst/>
                        <a:latin typeface="Times New Roman"/>
                        <a:ea typeface="Times New Roman"/>
                      </a:endParaRPr>
                    </a:p>
                  </a:txBody>
                  <a:tcPr marL="68580" marR="68580" marT="0" marB="0" anchor="b"/>
                </a:tc>
              </a:tr>
            </a:tbl>
          </a:graphicData>
        </a:graphic>
      </p:graphicFrame>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17</a:t>
            </a:fld>
            <a:endParaRPr lang="en-US" dirty="0"/>
          </a:p>
        </p:txBody>
      </p:sp>
      <p:sp>
        <p:nvSpPr>
          <p:cNvPr id="6" name="Title 5"/>
          <p:cNvSpPr>
            <a:spLocks noGrp="1"/>
          </p:cNvSpPr>
          <p:nvPr>
            <p:ph type="title"/>
          </p:nvPr>
        </p:nvSpPr>
        <p:spPr/>
        <p:txBody>
          <a:bodyPr>
            <a:normAutofit fontScale="90000"/>
          </a:bodyPr>
          <a:lstStyle/>
          <a:p>
            <a:r>
              <a:rPr lang="en-US" dirty="0" smtClean="0"/>
              <a:t>Summary of Impulsive Maneuver Results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295466850"/>
              </p:ext>
            </p:extLst>
          </p:nvPr>
        </p:nvGraphicFramePr>
        <p:xfrm>
          <a:off x="1600200" y="2971800"/>
          <a:ext cx="6019800" cy="1219200"/>
        </p:xfrm>
        <a:graphic>
          <a:graphicData uri="http://schemas.openxmlformats.org/drawingml/2006/table">
            <a:tbl>
              <a:tblPr firstRow="1" firstCol="1" bandRow="1">
                <a:tableStyleId>{5C22544A-7EE6-4342-B048-85BDC9FD1C3A}</a:tableStyleId>
              </a:tblPr>
              <a:tblGrid>
                <a:gridCol w="2588514"/>
                <a:gridCol w="1264158"/>
                <a:gridCol w="1264158"/>
                <a:gridCol w="902970"/>
              </a:tblGrid>
              <a:tr h="0">
                <a:tc>
                  <a:txBody>
                    <a:bodyPr/>
                    <a:lstStyle/>
                    <a:p>
                      <a:pPr marL="0" marR="0" indent="0" algn="ctr">
                        <a:spcBef>
                          <a:spcPts val="0"/>
                        </a:spcBef>
                        <a:spcAft>
                          <a:spcPts val="0"/>
                        </a:spcAft>
                        <a:tabLst>
                          <a:tab pos="182880" algn="l"/>
                        </a:tabLst>
                      </a:pPr>
                      <a:r>
                        <a:rPr lang="en-US" sz="1000" dirty="0">
                          <a:effectLst/>
                        </a:rPr>
                        <a:t>Coordinate System</a:t>
                      </a:r>
                      <a:endParaRPr lang="en-US" sz="1000" dirty="0">
                        <a:effectLst/>
                        <a:latin typeface="Times New Roman"/>
                        <a:ea typeface="Times New Roman"/>
                      </a:endParaRPr>
                    </a:p>
                  </a:txBody>
                  <a:tcPr marL="68580" marR="68580" marT="0" marB="0"/>
                </a:tc>
                <a:tc>
                  <a:txBody>
                    <a:bodyPr/>
                    <a:lstStyle/>
                    <a:p>
                      <a:pPr marL="0" marR="0" indent="0" algn="ctr">
                        <a:spcBef>
                          <a:spcPts val="0"/>
                        </a:spcBef>
                        <a:spcAft>
                          <a:spcPts val="0"/>
                        </a:spcAft>
                        <a:tabLst>
                          <a:tab pos="182880" algn="l"/>
                        </a:tabLst>
                      </a:pPr>
                      <a:r>
                        <a:rPr lang="en-US" sz="1000">
                          <a:effectLst/>
                        </a:rPr>
                        <a:t>Position RSS Error</a:t>
                      </a:r>
                    </a:p>
                    <a:p>
                      <a:pPr marL="0" marR="0" indent="0" algn="ctr">
                        <a:spcBef>
                          <a:spcPts val="0"/>
                        </a:spcBef>
                        <a:spcAft>
                          <a:spcPts val="0"/>
                        </a:spcAft>
                        <a:tabLst>
                          <a:tab pos="182880" algn="l"/>
                        </a:tabLst>
                      </a:pPr>
                      <a:r>
                        <a:rPr lang="en-US" sz="1000">
                          <a:effectLst/>
                        </a:rPr>
                        <a:t>(m)</a:t>
                      </a:r>
                      <a:endParaRPr lang="en-US" sz="1000">
                        <a:effectLst/>
                        <a:latin typeface="Times New Roman"/>
                        <a:ea typeface="Times New Roman"/>
                      </a:endParaRPr>
                    </a:p>
                  </a:txBody>
                  <a:tcPr marL="68580" marR="68580" marT="0" marB="0"/>
                </a:tc>
                <a:tc>
                  <a:txBody>
                    <a:bodyPr/>
                    <a:lstStyle/>
                    <a:p>
                      <a:pPr marL="0" marR="0" indent="0" algn="ctr">
                        <a:spcBef>
                          <a:spcPts val="0"/>
                        </a:spcBef>
                        <a:spcAft>
                          <a:spcPts val="0"/>
                        </a:spcAft>
                        <a:tabLst>
                          <a:tab pos="182880" algn="l"/>
                        </a:tabLst>
                      </a:pPr>
                      <a:r>
                        <a:rPr lang="en-US" sz="1000">
                          <a:effectLst/>
                        </a:rPr>
                        <a:t>Velocity RSS Error</a:t>
                      </a:r>
                    </a:p>
                    <a:p>
                      <a:pPr marL="0" marR="0" indent="0" algn="ctr">
                        <a:spcBef>
                          <a:spcPts val="0"/>
                        </a:spcBef>
                        <a:spcAft>
                          <a:spcPts val="0"/>
                        </a:spcAft>
                        <a:tabLst>
                          <a:tab pos="182880" algn="l"/>
                        </a:tabLst>
                      </a:pPr>
                      <a:r>
                        <a:rPr lang="en-US" sz="1000">
                          <a:effectLst/>
                        </a:rPr>
                        <a:t>(m/s)</a:t>
                      </a:r>
                      <a:endParaRPr lang="en-US" sz="1000">
                        <a:effectLst/>
                        <a:latin typeface="Times New Roman"/>
                        <a:ea typeface="Times New Roman"/>
                      </a:endParaRPr>
                    </a:p>
                  </a:txBody>
                  <a:tcPr marL="68580" marR="68580" marT="0" marB="0"/>
                </a:tc>
                <a:tc>
                  <a:txBody>
                    <a:bodyPr/>
                    <a:lstStyle/>
                    <a:p>
                      <a:pPr marL="0" marR="0" indent="0" algn="ctr">
                        <a:spcBef>
                          <a:spcPts val="0"/>
                        </a:spcBef>
                        <a:spcAft>
                          <a:spcPts val="0"/>
                        </a:spcAft>
                        <a:tabLst>
                          <a:tab pos="182880" algn="l"/>
                        </a:tabLst>
                      </a:pPr>
                      <a:r>
                        <a:rPr lang="en-US" sz="1000">
                          <a:effectLst/>
                        </a:rPr>
                        <a:t>Mass Error</a:t>
                      </a:r>
                    </a:p>
                    <a:p>
                      <a:pPr marL="0" marR="0" indent="0" algn="ctr">
                        <a:spcBef>
                          <a:spcPts val="0"/>
                        </a:spcBef>
                        <a:spcAft>
                          <a:spcPts val="0"/>
                        </a:spcAft>
                        <a:tabLst>
                          <a:tab pos="182880" algn="l"/>
                        </a:tabLst>
                      </a:pPr>
                      <a:r>
                        <a:rPr lang="en-US" sz="1000">
                          <a:effectLst/>
                        </a:rPr>
                        <a:t>(g)</a:t>
                      </a:r>
                      <a:endParaRPr lang="en-US" sz="1000">
                        <a:effectLst/>
                        <a:latin typeface="Times New Roman"/>
                        <a:ea typeface="Times New Roman"/>
                      </a:endParaRPr>
                    </a:p>
                  </a:txBody>
                  <a:tcPr marL="68580" marR="68580" marT="0" marB="0"/>
                </a:tc>
              </a:tr>
              <a:tr h="0">
                <a:tc>
                  <a:txBody>
                    <a:bodyPr/>
                    <a:lstStyle/>
                    <a:p>
                      <a:pPr marL="0" marR="0" indent="0" algn="ctr">
                        <a:spcBef>
                          <a:spcPts val="0"/>
                        </a:spcBef>
                        <a:spcAft>
                          <a:spcPts val="0"/>
                        </a:spcAft>
                        <a:tabLst>
                          <a:tab pos="182880" algn="l"/>
                        </a:tabLst>
                      </a:pPr>
                      <a:r>
                        <a:rPr lang="en-US" sz="1000">
                          <a:effectLst/>
                        </a:rPr>
                        <a:t>Earth Mean Equator J2000 (CS0)</a:t>
                      </a:r>
                      <a:endParaRPr lang="en-US" sz="100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a:effectLst/>
                        </a:rPr>
                        <a:t>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2.27374E-10</a:t>
                      </a:r>
                      <a:endParaRPr lang="en-US" sz="1000">
                        <a:effectLst/>
                        <a:latin typeface="Times New Roman"/>
                        <a:ea typeface="Times New Roman"/>
                      </a:endParaRPr>
                    </a:p>
                  </a:txBody>
                  <a:tcPr marL="68580" marR="68580" marT="0" marB="0" anchor="b"/>
                </a:tc>
              </a:tr>
              <a:tr h="0">
                <a:tc>
                  <a:txBody>
                    <a:bodyPr/>
                    <a:lstStyle/>
                    <a:p>
                      <a:pPr marL="0" marR="0" indent="0" algn="ctr">
                        <a:spcBef>
                          <a:spcPts val="0"/>
                        </a:spcBef>
                        <a:spcAft>
                          <a:spcPts val="0"/>
                        </a:spcAft>
                        <a:tabLst>
                          <a:tab pos="182880" algn="l"/>
                        </a:tabLst>
                      </a:pPr>
                      <a:r>
                        <a:rPr lang="en-US" sz="1000">
                          <a:effectLst/>
                        </a:rPr>
                        <a:t>Earth VNB (CS1)</a:t>
                      </a:r>
                      <a:endParaRPr lang="en-US" sz="100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a:effectLst/>
                        </a:rPr>
                        <a:t>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2.27374E-10</a:t>
                      </a:r>
                      <a:endParaRPr lang="en-US" sz="1000">
                        <a:effectLst/>
                        <a:latin typeface="Times New Roman"/>
                        <a:ea typeface="Times New Roman"/>
                      </a:endParaRPr>
                    </a:p>
                  </a:txBody>
                  <a:tcPr marL="68580" marR="68580" marT="0" marB="0" anchor="b"/>
                </a:tc>
              </a:tr>
              <a:tr h="0">
                <a:tc>
                  <a:txBody>
                    <a:bodyPr/>
                    <a:lstStyle/>
                    <a:p>
                      <a:pPr marL="0" marR="0" indent="0" algn="ctr">
                        <a:spcBef>
                          <a:spcPts val="0"/>
                        </a:spcBef>
                        <a:spcAft>
                          <a:spcPts val="0"/>
                        </a:spcAft>
                        <a:tabLst>
                          <a:tab pos="182880" algn="l"/>
                        </a:tabLst>
                      </a:pPr>
                      <a:r>
                        <a:rPr lang="en-US" sz="1000">
                          <a:effectLst/>
                        </a:rPr>
                        <a:t>Earth LVLH (CS2)</a:t>
                      </a:r>
                      <a:endParaRPr lang="en-US" sz="100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a:effectLst/>
                        </a:rPr>
                        <a:t>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2.27374E-10</a:t>
                      </a:r>
                      <a:endParaRPr lang="en-US" sz="1000">
                        <a:effectLst/>
                        <a:latin typeface="Times New Roman"/>
                        <a:ea typeface="Times New Roman"/>
                      </a:endParaRPr>
                    </a:p>
                  </a:txBody>
                  <a:tcPr marL="68580" marR="68580" marT="0" marB="0" anchor="b"/>
                </a:tc>
              </a:tr>
              <a:tr h="0">
                <a:tc>
                  <a:txBody>
                    <a:bodyPr/>
                    <a:lstStyle/>
                    <a:p>
                      <a:pPr marL="0" marR="0" indent="0" algn="ctr">
                        <a:spcBef>
                          <a:spcPts val="0"/>
                        </a:spcBef>
                        <a:spcAft>
                          <a:spcPts val="0"/>
                        </a:spcAft>
                        <a:tabLst>
                          <a:tab pos="182880" algn="l"/>
                        </a:tabLst>
                      </a:pPr>
                      <a:r>
                        <a:rPr lang="en-US" sz="1000">
                          <a:effectLst/>
                        </a:rPr>
                        <a:t>SpacecraftBody (CS3)</a:t>
                      </a:r>
                      <a:endParaRPr lang="en-US" sz="100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a:effectLst/>
                        </a:rPr>
                        <a:t>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2.27374E-10</a:t>
                      </a:r>
                      <a:endParaRPr lang="en-US" sz="1000">
                        <a:effectLst/>
                        <a:latin typeface="Times New Roman"/>
                        <a:ea typeface="Times New Roman"/>
                      </a:endParaRPr>
                    </a:p>
                  </a:txBody>
                  <a:tcPr marL="68580" marR="68580" marT="0" marB="0" anchor="b"/>
                </a:tc>
              </a:tr>
              <a:tr h="0">
                <a:tc>
                  <a:txBody>
                    <a:bodyPr/>
                    <a:lstStyle/>
                    <a:p>
                      <a:pPr marL="0" marR="0" indent="0" algn="ctr">
                        <a:spcBef>
                          <a:spcPts val="0"/>
                        </a:spcBef>
                        <a:spcAft>
                          <a:spcPts val="0"/>
                        </a:spcAft>
                        <a:tabLst>
                          <a:tab pos="182880" algn="l"/>
                        </a:tabLst>
                      </a:pPr>
                      <a:r>
                        <a:rPr lang="en-US" sz="1000" dirty="0">
                          <a:effectLst/>
                        </a:rPr>
                        <a:t>Custom Designed Earth VNB (CS4)</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a:effectLst/>
                        </a:rPr>
                        <a:t>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0</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dirty="0">
                          <a:effectLst/>
                        </a:rPr>
                        <a:t>2.27374E-10</a:t>
                      </a:r>
                      <a:endParaRPr lang="en-US" sz="1000" dirty="0">
                        <a:effectLst/>
                        <a:latin typeface="Times New Roman"/>
                        <a:ea typeface="Times New Roman"/>
                      </a:endParaRPr>
                    </a:p>
                  </a:txBody>
                  <a:tcPr marL="68580" marR="68580" marT="0" marB="0" anchor="b"/>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66495390"/>
              </p:ext>
            </p:extLst>
          </p:nvPr>
        </p:nvGraphicFramePr>
        <p:xfrm>
          <a:off x="1066800" y="4572000"/>
          <a:ext cx="7010399" cy="914400"/>
        </p:xfrm>
        <a:graphic>
          <a:graphicData uri="http://schemas.openxmlformats.org/drawingml/2006/table">
            <a:tbl>
              <a:tblPr firstRow="1" firstCol="1" bandRow="1">
                <a:tableStyleId>{5C22544A-7EE6-4342-B048-85BDC9FD1C3A}</a:tableStyleId>
              </a:tblPr>
              <a:tblGrid>
                <a:gridCol w="2002972"/>
                <a:gridCol w="794939"/>
                <a:gridCol w="939750"/>
                <a:gridCol w="855912"/>
                <a:gridCol w="976334"/>
                <a:gridCol w="822376"/>
                <a:gridCol w="618116"/>
              </a:tblGrid>
              <a:tr h="0">
                <a:tc>
                  <a:txBody>
                    <a:bodyPr/>
                    <a:lstStyle/>
                    <a:p>
                      <a:pPr marL="0" marR="0" indent="0" algn="ctr">
                        <a:spcBef>
                          <a:spcPts val="0"/>
                        </a:spcBef>
                        <a:spcAft>
                          <a:spcPts val="0"/>
                        </a:spcAft>
                        <a:tabLst>
                          <a:tab pos="182880" algn="l"/>
                        </a:tabLst>
                      </a:pPr>
                      <a:r>
                        <a:rPr lang="en-US" sz="1000" dirty="0">
                          <a:effectLst/>
                        </a:rPr>
                        <a:t>Test Category</a:t>
                      </a:r>
                      <a:endParaRPr lang="en-US" sz="1000" dirty="0">
                        <a:effectLst/>
                        <a:latin typeface="Times New Roman"/>
                        <a:ea typeface="Times New Roman"/>
                      </a:endParaRPr>
                    </a:p>
                  </a:txBody>
                  <a:tcPr marL="68580" marR="68580" marT="0" marB="0"/>
                </a:tc>
                <a:tc gridSpan="2">
                  <a:txBody>
                    <a:bodyPr/>
                    <a:lstStyle/>
                    <a:p>
                      <a:pPr marL="0" marR="0" indent="0" algn="ctr">
                        <a:spcBef>
                          <a:spcPts val="0"/>
                        </a:spcBef>
                        <a:spcAft>
                          <a:spcPts val="0"/>
                        </a:spcAft>
                        <a:tabLst>
                          <a:tab pos="182880" algn="l"/>
                        </a:tabLst>
                      </a:pPr>
                      <a:r>
                        <a:rPr lang="en-US" sz="1000">
                          <a:effectLst/>
                        </a:rPr>
                        <a:t>Position RSS Error (m)</a:t>
                      </a:r>
                      <a:endParaRPr lang="en-US" sz="1000">
                        <a:effectLst/>
                        <a:latin typeface="Times New Roman"/>
                        <a:ea typeface="Times New Roman"/>
                      </a:endParaRPr>
                    </a:p>
                  </a:txBody>
                  <a:tcPr marL="68580" marR="68580" marT="0" marB="0"/>
                </a:tc>
                <a:tc hMerge="1">
                  <a:txBody>
                    <a:bodyPr/>
                    <a:lstStyle/>
                    <a:p>
                      <a:endParaRPr lang="en-US"/>
                    </a:p>
                  </a:txBody>
                  <a:tcPr/>
                </a:tc>
                <a:tc gridSpan="2">
                  <a:txBody>
                    <a:bodyPr/>
                    <a:lstStyle/>
                    <a:p>
                      <a:pPr marL="0" marR="0" indent="0" algn="ctr">
                        <a:spcBef>
                          <a:spcPts val="0"/>
                        </a:spcBef>
                        <a:spcAft>
                          <a:spcPts val="0"/>
                        </a:spcAft>
                        <a:tabLst>
                          <a:tab pos="182880" algn="l"/>
                        </a:tabLst>
                      </a:pPr>
                      <a:r>
                        <a:rPr lang="en-US" sz="1000">
                          <a:effectLst/>
                        </a:rPr>
                        <a:t>Velocity RSS Error (m/s)</a:t>
                      </a:r>
                      <a:endParaRPr lang="en-US" sz="1000">
                        <a:effectLst/>
                        <a:latin typeface="Times New Roman"/>
                        <a:ea typeface="Times New Roman"/>
                      </a:endParaRPr>
                    </a:p>
                  </a:txBody>
                  <a:tcPr marL="68580" marR="68580" marT="0" marB="0"/>
                </a:tc>
                <a:tc hMerge="1">
                  <a:txBody>
                    <a:bodyPr/>
                    <a:lstStyle/>
                    <a:p>
                      <a:endParaRPr lang="en-US"/>
                    </a:p>
                  </a:txBody>
                  <a:tcPr/>
                </a:tc>
                <a:tc gridSpan="2">
                  <a:txBody>
                    <a:bodyPr/>
                    <a:lstStyle/>
                    <a:p>
                      <a:pPr marL="0" marR="0" indent="0" algn="ctr">
                        <a:spcBef>
                          <a:spcPts val="0"/>
                        </a:spcBef>
                        <a:spcAft>
                          <a:spcPts val="0"/>
                        </a:spcAft>
                        <a:tabLst>
                          <a:tab pos="182880" algn="l"/>
                        </a:tabLst>
                      </a:pPr>
                      <a:r>
                        <a:rPr lang="en-US" sz="1000">
                          <a:effectLst/>
                        </a:rPr>
                        <a:t>Mass Error (g)</a:t>
                      </a:r>
                      <a:endParaRPr lang="en-US" sz="1000">
                        <a:effectLst/>
                        <a:latin typeface="Times New Roman"/>
                        <a:ea typeface="Times New Roman"/>
                      </a:endParaRPr>
                    </a:p>
                  </a:txBody>
                  <a:tcPr marL="68580" marR="68580" marT="0" marB="0"/>
                </a:tc>
                <a:tc hMerge="1">
                  <a:txBody>
                    <a:bodyPr/>
                    <a:lstStyle/>
                    <a:p>
                      <a:endParaRPr lang="en-US"/>
                    </a:p>
                  </a:txBody>
                  <a:tcPr/>
                </a:tc>
              </a:tr>
              <a:tr h="0">
                <a:tc>
                  <a:txBody>
                    <a:bodyPr/>
                    <a:lstStyle/>
                    <a:p>
                      <a:pPr marL="0" marR="0" indent="0" algn="ctr">
                        <a:spcBef>
                          <a:spcPts val="0"/>
                        </a:spcBef>
                        <a:spcAft>
                          <a:spcPts val="0"/>
                        </a:spcAft>
                        <a:tabLst>
                          <a:tab pos="182880" algn="l"/>
                        </a:tabLst>
                      </a:pPr>
                      <a:r>
                        <a:rPr lang="en-US" sz="1000">
                          <a:effectLst/>
                        </a:rPr>
                        <a:t> </a:t>
                      </a:r>
                      <a:endParaRPr lang="en-US" sz="1000">
                        <a:effectLst/>
                        <a:latin typeface="Times New Roman"/>
                        <a:ea typeface="Times New Roman"/>
                      </a:endParaRPr>
                    </a:p>
                  </a:txBody>
                  <a:tcPr marL="68580" marR="68580" marT="0" marB="0"/>
                </a:tc>
                <a:tc>
                  <a:txBody>
                    <a:bodyPr/>
                    <a:lstStyle/>
                    <a:p>
                      <a:pPr marL="0" marR="0" indent="-68580" algn="ctr">
                        <a:spcBef>
                          <a:spcPts val="0"/>
                        </a:spcBef>
                        <a:spcAft>
                          <a:spcPts val="0"/>
                        </a:spcAft>
                      </a:pPr>
                      <a:r>
                        <a:rPr lang="en-US" sz="1000">
                          <a:effectLst/>
                        </a:rPr>
                        <a:t>Low</a:t>
                      </a:r>
                      <a:endParaRPr lang="en-US" sz="1000">
                        <a:effectLst/>
                        <a:latin typeface="Times New Roman"/>
                        <a:ea typeface="Times New Roman"/>
                      </a:endParaRPr>
                    </a:p>
                  </a:txBody>
                  <a:tcPr marL="68580" marR="68580" marT="0" marB="0"/>
                </a:tc>
                <a:tc>
                  <a:txBody>
                    <a:bodyPr/>
                    <a:lstStyle/>
                    <a:p>
                      <a:pPr marL="0" marR="0" indent="-45085" algn="ctr">
                        <a:spcBef>
                          <a:spcPts val="0"/>
                        </a:spcBef>
                        <a:spcAft>
                          <a:spcPts val="0"/>
                        </a:spcAft>
                      </a:pPr>
                      <a:r>
                        <a:rPr lang="en-US" sz="1000">
                          <a:effectLst/>
                        </a:rPr>
                        <a:t>High</a:t>
                      </a:r>
                      <a:endParaRPr lang="en-US" sz="1000">
                        <a:effectLst/>
                        <a:latin typeface="Times New Roman"/>
                        <a:ea typeface="Times New Roman"/>
                      </a:endParaRPr>
                    </a:p>
                  </a:txBody>
                  <a:tcPr marL="68580" marR="68580" marT="0" marB="0"/>
                </a:tc>
                <a:tc>
                  <a:txBody>
                    <a:bodyPr/>
                    <a:lstStyle/>
                    <a:p>
                      <a:pPr marL="0" marR="0" indent="-27940" algn="ctr">
                        <a:spcBef>
                          <a:spcPts val="0"/>
                        </a:spcBef>
                        <a:spcAft>
                          <a:spcPts val="0"/>
                        </a:spcAft>
                      </a:pPr>
                      <a:r>
                        <a:rPr lang="en-US" sz="1000">
                          <a:effectLst/>
                        </a:rPr>
                        <a:t>Low</a:t>
                      </a:r>
                      <a:endParaRPr lang="en-US" sz="1000">
                        <a:effectLst/>
                        <a:latin typeface="Times New Roman"/>
                        <a:ea typeface="Times New Roman"/>
                      </a:endParaRPr>
                    </a:p>
                  </a:txBody>
                  <a:tcPr marL="68580" marR="68580" marT="0" marB="0"/>
                </a:tc>
                <a:tc>
                  <a:txBody>
                    <a:bodyPr/>
                    <a:lstStyle/>
                    <a:p>
                      <a:pPr marL="0" marR="0" indent="-27940" algn="ctr">
                        <a:spcBef>
                          <a:spcPts val="0"/>
                        </a:spcBef>
                        <a:spcAft>
                          <a:spcPts val="0"/>
                        </a:spcAft>
                      </a:pPr>
                      <a:r>
                        <a:rPr lang="en-US" sz="1000">
                          <a:effectLst/>
                        </a:rPr>
                        <a:t>High</a:t>
                      </a:r>
                      <a:endParaRPr lang="en-US" sz="100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a:effectLst/>
                        </a:rPr>
                        <a:t>Low</a:t>
                      </a:r>
                      <a:endParaRPr lang="en-US" sz="100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a:effectLst/>
                        </a:rPr>
                        <a:t>High</a:t>
                      </a:r>
                      <a:endParaRPr lang="en-US" sz="1000">
                        <a:effectLst/>
                        <a:latin typeface="Times New Roman"/>
                        <a:ea typeface="Times New Roman"/>
                      </a:endParaRPr>
                    </a:p>
                  </a:txBody>
                  <a:tcPr marL="68580" marR="68580" marT="0" marB="0"/>
                </a:tc>
              </a:tr>
              <a:tr h="0">
                <a:tc>
                  <a:txBody>
                    <a:bodyPr/>
                    <a:lstStyle/>
                    <a:p>
                      <a:pPr marL="0" marR="0" indent="0" algn="ctr">
                        <a:spcBef>
                          <a:spcPts val="0"/>
                        </a:spcBef>
                        <a:spcAft>
                          <a:spcPts val="0"/>
                        </a:spcAft>
                        <a:tabLst>
                          <a:tab pos="182880" algn="l"/>
                        </a:tabLst>
                      </a:pPr>
                      <a:r>
                        <a:rPr lang="en-US" sz="1000">
                          <a:effectLst/>
                        </a:rPr>
                        <a:t>Orbit</a:t>
                      </a:r>
                      <a:endParaRPr lang="en-US" sz="1000">
                        <a:effectLst/>
                        <a:latin typeface="Times New Roman"/>
                        <a:ea typeface="Times New Roman"/>
                      </a:endParaRPr>
                    </a:p>
                  </a:txBody>
                  <a:tcPr marL="68580" marR="68580" marT="0" marB="0"/>
                </a:tc>
                <a:tc>
                  <a:txBody>
                    <a:bodyPr/>
                    <a:lstStyle/>
                    <a:p>
                      <a:pPr marL="0" marR="0" indent="0" algn="ctr">
                        <a:spcBef>
                          <a:spcPts val="0"/>
                        </a:spcBef>
                        <a:spcAft>
                          <a:spcPts val="0"/>
                        </a:spcAft>
                        <a:tabLst>
                          <a:tab pos="182880" algn="l"/>
                        </a:tabLst>
                      </a:pPr>
                      <a:r>
                        <a:rPr lang="en-US" sz="1000">
                          <a:effectLst/>
                        </a:rPr>
                        <a:t>0</a:t>
                      </a:r>
                      <a:endParaRPr lang="en-US" sz="1000">
                        <a:effectLst/>
                        <a:latin typeface="Times New Roman"/>
                        <a:ea typeface="Times New Roman"/>
                      </a:endParaRPr>
                    </a:p>
                  </a:txBody>
                  <a:tcPr marL="68580" marR="68580" marT="0" marB="0"/>
                </a:tc>
                <a:tc>
                  <a:txBody>
                    <a:bodyPr/>
                    <a:lstStyle/>
                    <a:p>
                      <a:pPr marL="0" marR="0" indent="0" algn="ctr">
                        <a:spcBef>
                          <a:spcPts val="0"/>
                        </a:spcBef>
                        <a:spcAft>
                          <a:spcPts val="0"/>
                        </a:spcAft>
                        <a:tabLst>
                          <a:tab pos="182880" algn="l"/>
                        </a:tabLst>
                      </a:pPr>
                      <a:r>
                        <a:rPr lang="en-US" sz="1000">
                          <a:effectLst/>
                        </a:rPr>
                        <a:t>6.0e-6</a:t>
                      </a:r>
                      <a:endParaRPr lang="en-US" sz="1000">
                        <a:effectLst/>
                        <a:latin typeface="Times New Roman"/>
                        <a:ea typeface="Times New Roman"/>
                      </a:endParaRPr>
                    </a:p>
                  </a:txBody>
                  <a:tcPr marL="68580" marR="68580" marT="0" marB="0"/>
                </a:tc>
                <a:tc>
                  <a:txBody>
                    <a:bodyPr/>
                    <a:lstStyle/>
                    <a:p>
                      <a:pPr marL="0" marR="0" indent="-27940" algn="ctr">
                        <a:spcBef>
                          <a:spcPts val="0"/>
                        </a:spcBef>
                        <a:spcAft>
                          <a:spcPts val="0"/>
                        </a:spcAft>
                        <a:tabLst>
                          <a:tab pos="182880" algn="l"/>
                        </a:tabLst>
                      </a:pPr>
                      <a:r>
                        <a:rPr lang="en-US" sz="1000">
                          <a:effectLst/>
                        </a:rPr>
                        <a:t>0</a:t>
                      </a:r>
                      <a:endParaRPr lang="en-US" sz="1000">
                        <a:effectLst/>
                        <a:latin typeface="Times New Roman"/>
                        <a:ea typeface="Times New Roman"/>
                      </a:endParaRPr>
                    </a:p>
                  </a:txBody>
                  <a:tcPr marL="68580" marR="68580" marT="0" marB="0"/>
                </a:tc>
                <a:tc>
                  <a:txBody>
                    <a:bodyPr/>
                    <a:lstStyle/>
                    <a:p>
                      <a:pPr marL="0" marR="0" indent="-27940" algn="ctr">
                        <a:spcBef>
                          <a:spcPts val="0"/>
                        </a:spcBef>
                        <a:spcAft>
                          <a:spcPts val="0"/>
                        </a:spcAft>
                        <a:tabLst>
                          <a:tab pos="182880" algn="l"/>
                        </a:tabLst>
                      </a:pPr>
                      <a:r>
                        <a:rPr lang="en-US" sz="1000">
                          <a:effectLst/>
                        </a:rPr>
                        <a:t>1.8e-12</a:t>
                      </a:r>
                      <a:endParaRPr lang="en-US" sz="1000">
                        <a:effectLst/>
                        <a:latin typeface="Times New Roman"/>
                        <a:ea typeface="Times New Roman"/>
                      </a:endParaRPr>
                    </a:p>
                  </a:txBody>
                  <a:tcPr marL="68580" marR="68580" marT="0" marB="0"/>
                </a:tc>
                <a:tc>
                  <a:txBody>
                    <a:bodyPr/>
                    <a:lstStyle/>
                    <a:p>
                      <a:pPr marL="0" marR="0" indent="-64770" algn="ctr">
                        <a:spcBef>
                          <a:spcPts val="0"/>
                        </a:spcBef>
                        <a:spcAft>
                          <a:spcPts val="0"/>
                        </a:spcAft>
                        <a:tabLst>
                          <a:tab pos="182880" algn="l"/>
                          <a:tab pos="-64770" algn="l"/>
                        </a:tabLst>
                      </a:pPr>
                      <a:r>
                        <a:rPr lang="en-US" sz="1000">
                          <a:effectLst/>
                        </a:rPr>
                        <a:t>2.3e-10</a:t>
                      </a:r>
                      <a:endParaRPr lang="en-US" sz="1000">
                        <a:effectLst/>
                        <a:latin typeface="Times New Roman"/>
                        <a:ea typeface="Times New Roman"/>
                      </a:endParaRPr>
                    </a:p>
                  </a:txBody>
                  <a:tcPr marL="68580" marR="68580" marT="0" marB="0"/>
                </a:tc>
                <a:tc>
                  <a:txBody>
                    <a:bodyPr/>
                    <a:lstStyle/>
                    <a:p>
                      <a:pPr marL="0" marR="0" indent="-64770" algn="ctr">
                        <a:spcBef>
                          <a:spcPts val="0"/>
                        </a:spcBef>
                        <a:spcAft>
                          <a:spcPts val="0"/>
                        </a:spcAft>
                        <a:tabLst>
                          <a:tab pos="182880" algn="l"/>
                          <a:tab pos="-64770" algn="l"/>
                        </a:tabLst>
                      </a:pPr>
                      <a:r>
                        <a:rPr lang="en-US" sz="1000">
                          <a:effectLst/>
                        </a:rPr>
                        <a:t>2.3e-10</a:t>
                      </a:r>
                      <a:endParaRPr lang="en-US" sz="1000">
                        <a:effectLst/>
                        <a:latin typeface="Times New Roman"/>
                        <a:ea typeface="Times New Roman"/>
                      </a:endParaRPr>
                    </a:p>
                  </a:txBody>
                  <a:tcPr marL="68580" marR="68580" marT="0" marB="0"/>
                </a:tc>
              </a:tr>
              <a:tr h="0">
                <a:tc>
                  <a:txBody>
                    <a:bodyPr/>
                    <a:lstStyle/>
                    <a:p>
                      <a:pPr marL="0" marR="0" indent="0" algn="ctr">
                        <a:spcBef>
                          <a:spcPts val="0"/>
                        </a:spcBef>
                        <a:spcAft>
                          <a:spcPts val="0"/>
                        </a:spcAft>
                        <a:tabLst>
                          <a:tab pos="182880" algn="l"/>
                        </a:tabLst>
                      </a:pPr>
                      <a:r>
                        <a:rPr lang="en-US" sz="1000" dirty="0">
                          <a:effectLst/>
                        </a:rPr>
                        <a:t>Maneuver Coordinate System</a:t>
                      </a:r>
                      <a:endParaRPr lang="en-US" sz="1000" dirty="0">
                        <a:effectLst/>
                        <a:latin typeface="Times New Roman"/>
                        <a:ea typeface="Times New Roman"/>
                      </a:endParaRPr>
                    </a:p>
                  </a:txBody>
                  <a:tcPr marL="68580" marR="68580" marT="0" marB="0"/>
                </a:tc>
                <a:tc>
                  <a:txBody>
                    <a:bodyPr/>
                    <a:lstStyle/>
                    <a:p>
                      <a:pPr marL="0" marR="0" indent="0" algn="ctr">
                        <a:spcBef>
                          <a:spcPts val="0"/>
                        </a:spcBef>
                        <a:spcAft>
                          <a:spcPts val="0"/>
                        </a:spcAft>
                        <a:tabLst>
                          <a:tab pos="182880" algn="l"/>
                        </a:tabLst>
                      </a:pPr>
                      <a:r>
                        <a:rPr lang="en-US" sz="1000">
                          <a:effectLst/>
                        </a:rPr>
                        <a:t>0</a:t>
                      </a:r>
                      <a:endParaRPr lang="en-US" sz="1000">
                        <a:effectLst/>
                        <a:latin typeface="Times New Roman"/>
                        <a:ea typeface="Times New Roman"/>
                      </a:endParaRPr>
                    </a:p>
                  </a:txBody>
                  <a:tcPr marL="68580" marR="68580" marT="0" marB="0"/>
                </a:tc>
                <a:tc>
                  <a:txBody>
                    <a:bodyPr/>
                    <a:lstStyle/>
                    <a:p>
                      <a:pPr marL="0" marR="0" indent="0" algn="ctr">
                        <a:spcBef>
                          <a:spcPts val="0"/>
                        </a:spcBef>
                        <a:spcAft>
                          <a:spcPts val="0"/>
                        </a:spcAft>
                        <a:tabLst>
                          <a:tab pos="182880" algn="l"/>
                        </a:tabLst>
                      </a:pPr>
                      <a:r>
                        <a:rPr lang="en-US" sz="1000">
                          <a:effectLst/>
                        </a:rPr>
                        <a:t>0</a:t>
                      </a:r>
                      <a:endParaRPr lang="en-US" sz="1000">
                        <a:effectLst/>
                        <a:latin typeface="Times New Roman"/>
                        <a:ea typeface="Times New Roman"/>
                      </a:endParaRPr>
                    </a:p>
                  </a:txBody>
                  <a:tcPr marL="68580" marR="68580" marT="0" marB="0"/>
                </a:tc>
                <a:tc>
                  <a:txBody>
                    <a:bodyPr/>
                    <a:lstStyle/>
                    <a:p>
                      <a:pPr marL="0" marR="0" indent="-27940" algn="ctr">
                        <a:spcBef>
                          <a:spcPts val="0"/>
                        </a:spcBef>
                        <a:spcAft>
                          <a:spcPts val="0"/>
                        </a:spcAft>
                        <a:tabLst>
                          <a:tab pos="182880" algn="l"/>
                        </a:tabLst>
                      </a:pPr>
                      <a:r>
                        <a:rPr lang="en-US" sz="1000">
                          <a:effectLst/>
                        </a:rPr>
                        <a:t>0</a:t>
                      </a:r>
                      <a:endParaRPr lang="en-US" sz="1000">
                        <a:effectLst/>
                        <a:latin typeface="Times New Roman"/>
                        <a:ea typeface="Times New Roman"/>
                      </a:endParaRPr>
                    </a:p>
                  </a:txBody>
                  <a:tcPr marL="68580" marR="68580" marT="0" marB="0"/>
                </a:tc>
                <a:tc>
                  <a:txBody>
                    <a:bodyPr/>
                    <a:lstStyle/>
                    <a:p>
                      <a:pPr marL="0" marR="0" indent="-27940" algn="ctr">
                        <a:spcBef>
                          <a:spcPts val="0"/>
                        </a:spcBef>
                        <a:spcAft>
                          <a:spcPts val="0"/>
                        </a:spcAft>
                        <a:tabLst>
                          <a:tab pos="182880" algn="l"/>
                        </a:tabLst>
                      </a:pPr>
                      <a:r>
                        <a:rPr lang="en-US" sz="1000">
                          <a:effectLst/>
                        </a:rPr>
                        <a:t>0</a:t>
                      </a:r>
                      <a:endParaRPr lang="en-US" sz="1000">
                        <a:effectLst/>
                        <a:latin typeface="Times New Roman"/>
                        <a:ea typeface="Times New Roman"/>
                      </a:endParaRPr>
                    </a:p>
                  </a:txBody>
                  <a:tcPr marL="68580" marR="68580" marT="0" marB="0"/>
                </a:tc>
                <a:tc>
                  <a:txBody>
                    <a:bodyPr/>
                    <a:lstStyle/>
                    <a:p>
                      <a:pPr marL="0" marR="0" indent="-64770" algn="ctr">
                        <a:spcBef>
                          <a:spcPts val="0"/>
                        </a:spcBef>
                        <a:spcAft>
                          <a:spcPts val="0"/>
                        </a:spcAft>
                      </a:pPr>
                      <a:r>
                        <a:rPr lang="en-US" sz="1000">
                          <a:effectLst/>
                        </a:rPr>
                        <a:t>2.3e-10</a:t>
                      </a:r>
                      <a:endParaRPr lang="en-US" sz="1000">
                        <a:effectLst/>
                        <a:latin typeface="Times New Roman"/>
                        <a:ea typeface="Times New Roman"/>
                      </a:endParaRPr>
                    </a:p>
                  </a:txBody>
                  <a:tcPr marL="68580" marR="68580" marT="0" marB="0"/>
                </a:tc>
                <a:tc>
                  <a:txBody>
                    <a:bodyPr/>
                    <a:lstStyle/>
                    <a:p>
                      <a:pPr marL="0" marR="0" indent="-64770" algn="ctr">
                        <a:spcBef>
                          <a:spcPts val="0"/>
                        </a:spcBef>
                        <a:spcAft>
                          <a:spcPts val="0"/>
                        </a:spcAft>
                      </a:pPr>
                      <a:r>
                        <a:rPr lang="en-US" sz="1000">
                          <a:effectLst/>
                        </a:rPr>
                        <a:t>2.3e-10</a:t>
                      </a:r>
                      <a:endParaRPr lang="en-US" sz="1000">
                        <a:effectLst/>
                        <a:latin typeface="Times New Roman"/>
                        <a:ea typeface="Times New Roman"/>
                      </a:endParaRPr>
                    </a:p>
                  </a:txBody>
                  <a:tcPr marL="68580" marR="68580" marT="0" marB="0"/>
                </a:tc>
              </a:tr>
              <a:tr h="0">
                <a:tc>
                  <a:txBody>
                    <a:bodyPr/>
                    <a:lstStyle/>
                    <a:p>
                      <a:pPr marL="0" marR="0" indent="0" algn="ctr">
                        <a:spcBef>
                          <a:spcPts val="0"/>
                        </a:spcBef>
                        <a:spcAft>
                          <a:spcPts val="0"/>
                        </a:spcAft>
                        <a:tabLst>
                          <a:tab pos="182880" algn="l"/>
                        </a:tabLst>
                      </a:pPr>
                      <a:r>
                        <a:rPr lang="en-US" sz="1000">
                          <a:effectLst/>
                        </a:rPr>
                        <a:t>Tank Configuration</a:t>
                      </a:r>
                      <a:endParaRPr lang="en-US" sz="100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a:effectLst/>
                        </a:rPr>
                        <a:t>0</a:t>
                      </a:r>
                      <a:endParaRPr lang="en-US" sz="100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a:effectLst/>
                        </a:rPr>
                        <a:t>0</a:t>
                      </a:r>
                      <a:endParaRPr lang="en-US" sz="1000">
                        <a:effectLst/>
                        <a:latin typeface="Times New Roman"/>
                        <a:ea typeface="Times New Roman"/>
                      </a:endParaRPr>
                    </a:p>
                  </a:txBody>
                  <a:tcPr marL="68580" marR="68580" marT="0" marB="0"/>
                </a:tc>
                <a:tc>
                  <a:txBody>
                    <a:bodyPr/>
                    <a:lstStyle/>
                    <a:p>
                      <a:pPr marL="0" marR="0" indent="-27940" algn="ctr">
                        <a:spcBef>
                          <a:spcPts val="0"/>
                        </a:spcBef>
                        <a:spcAft>
                          <a:spcPts val="0"/>
                        </a:spcAft>
                      </a:pPr>
                      <a:r>
                        <a:rPr lang="en-US" sz="1000">
                          <a:effectLst/>
                        </a:rPr>
                        <a:t>0</a:t>
                      </a:r>
                      <a:endParaRPr lang="en-US" sz="1000">
                        <a:effectLst/>
                        <a:latin typeface="Times New Roman"/>
                        <a:ea typeface="Times New Roman"/>
                      </a:endParaRPr>
                    </a:p>
                  </a:txBody>
                  <a:tcPr marL="68580" marR="68580" marT="0" marB="0"/>
                </a:tc>
                <a:tc>
                  <a:txBody>
                    <a:bodyPr/>
                    <a:lstStyle/>
                    <a:p>
                      <a:pPr marL="0" marR="0" indent="-27940" algn="ctr">
                        <a:spcBef>
                          <a:spcPts val="0"/>
                        </a:spcBef>
                        <a:spcAft>
                          <a:spcPts val="0"/>
                        </a:spcAft>
                      </a:pPr>
                      <a:r>
                        <a:rPr lang="en-US" sz="1000">
                          <a:effectLst/>
                        </a:rPr>
                        <a:t>0</a:t>
                      </a:r>
                      <a:endParaRPr lang="en-US" sz="1000">
                        <a:effectLst/>
                        <a:latin typeface="Times New Roman"/>
                        <a:ea typeface="Times New Roman"/>
                      </a:endParaRPr>
                    </a:p>
                  </a:txBody>
                  <a:tcPr marL="68580" marR="68580" marT="0" marB="0"/>
                </a:tc>
                <a:tc>
                  <a:txBody>
                    <a:bodyPr/>
                    <a:lstStyle/>
                    <a:p>
                      <a:pPr marL="0" marR="0" indent="0" algn="ctr">
                        <a:spcBef>
                          <a:spcPts val="0"/>
                        </a:spcBef>
                        <a:spcAft>
                          <a:spcPts val="0"/>
                        </a:spcAft>
                        <a:tabLst>
                          <a:tab pos="182880" algn="l"/>
                        </a:tabLst>
                      </a:pPr>
                      <a:r>
                        <a:rPr lang="en-US" sz="1000">
                          <a:effectLst/>
                        </a:rPr>
                        <a:t>0</a:t>
                      </a:r>
                      <a:endParaRPr lang="en-US" sz="1000">
                        <a:effectLst/>
                        <a:latin typeface="Times New Roman"/>
                        <a:ea typeface="Times New Roman"/>
                      </a:endParaRPr>
                    </a:p>
                  </a:txBody>
                  <a:tcPr marL="68580" marR="68580" marT="0" marB="0"/>
                </a:tc>
                <a:tc>
                  <a:txBody>
                    <a:bodyPr/>
                    <a:lstStyle/>
                    <a:p>
                      <a:pPr marL="0" marR="0" indent="0" algn="ctr">
                        <a:spcBef>
                          <a:spcPts val="0"/>
                        </a:spcBef>
                        <a:spcAft>
                          <a:spcPts val="0"/>
                        </a:spcAft>
                        <a:tabLst>
                          <a:tab pos="182880" algn="l"/>
                        </a:tabLst>
                      </a:pPr>
                      <a:r>
                        <a:rPr lang="en-US" sz="1000">
                          <a:effectLst/>
                        </a:rPr>
                        <a:t>2.3e-10</a:t>
                      </a:r>
                      <a:endParaRPr lang="en-US" sz="1000">
                        <a:effectLst/>
                        <a:latin typeface="Times New Roman"/>
                        <a:ea typeface="Times New Roman"/>
                      </a:endParaRPr>
                    </a:p>
                  </a:txBody>
                  <a:tcPr marL="68580" marR="68580" marT="0" marB="0"/>
                </a:tc>
              </a:tr>
              <a:tr h="0">
                <a:tc>
                  <a:txBody>
                    <a:bodyPr/>
                    <a:lstStyle/>
                    <a:p>
                      <a:pPr marL="0" marR="0" indent="0" algn="ctr">
                        <a:spcBef>
                          <a:spcPts val="0"/>
                        </a:spcBef>
                        <a:spcAft>
                          <a:spcPts val="0"/>
                        </a:spcAft>
                        <a:tabLst>
                          <a:tab pos="182880" algn="l"/>
                        </a:tabLst>
                      </a:pPr>
                      <a:r>
                        <a:rPr lang="en-US" sz="1000">
                          <a:effectLst/>
                        </a:rPr>
                        <a:t>All</a:t>
                      </a:r>
                      <a:endParaRPr lang="en-US" sz="100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a:effectLst/>
                        </a:rPr>
                        <a:t>0</a:t>
                      </a:r>
                      <a:endParaRPr lang="en-US" sz="100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a:effectLst/>
                        </a:rPr>
                        <a:t>6.0e-6</a:t>
                      </a:r>
                      <a:endParaRPr lang="en-US" sz="1000">
                        <a:effectLst/>
                        <a:latin typeface="Times New Roman"/>
                        <a:ea typeface="Times New Roman"/>
                      </a:endParaRPr>
                    </a:p>
                  </a:txBody>
                  <a:tcPr marL="68580" marR="68580" marT="0" marB="0"/>
                </a:tc>
                <a:tc>
                  <a:txBody>
                    <a:bodyPr/>
                    <a:lstStyle/>
                    <a:p>
                      <a:pPr marL="0" marR="0" indent="-27940" algn="ctr">
                        <a:spcBef>
                          <a:spcPts val="0"/>
                        </a:spcBef>
                        <a:spcAft>
                          <a:spcPts val="0"/>
                        </a:spcAft>
                      </a:pPr>
                      <a:r>
                        <a:rPr lang="en-US" sz="1000">
                          <a:effectLst/>
                        </a:rPr>
                        <a:t>0</a:t>
                      </a:r>
                      <a:endParaRPr lang="en-US" sz="1000">
                        <a:effectLst/>
                        <a:latin typeface="Times New Roman"/>
                        <a:ea typeface="Times New Roman"/>
                      </a:endParaRPr>
                    </a:p>
                  </a:txBody>
                  <a:tcPr marL="68580" marR="68580" marT="0" marB="0"/>
                </a:tc>
                <a:tc>
                  <a:txBody>
                    <a:bodyPr/>
                    <a:lstStyle/>
                    <a:p>
                      <a:pPr marL="0" marR="0" indent="-27940" algn="ctr">
                        <a:spcBef>
                          <a:spcPts val="0"/>
                        </a:spcBef>
                        <a:spcAft>
                          <a:spcPts val="0"/>
                        </a:spcAft>
                      </a:pPr>
                      <a:r>
                        <a:rPr lang="en-US" sz="1000">
                          <a:effectLst/>
                        </a:rPr>
                        <a:t>1.8e-12</a:t>
                      </a:r>
                      <a:endParaRPr lang="en-US" sz="1000">
                        <a:effectLst/>
                        <a:latin typeface="Times New Roman"/>
                        <a:ea typeface="Times New Roman"/>
                      </a:endParaRPr>
                    </a:p>
                  </a:txBody>
                  <a:tcPr marL="68580" marR="68580" marT="0" marB="0"/>
                </a:tc>
                <a:tc>
                  <a:txBody>
                    <a:bodyPr/>
                    <a:lstStyle/>
                    <a:p>
                      <a:pPr marL="0" marR="0" indent="0" algn="ctr">
                        <a:spcBef>
                          <a:spcPts val="0"/>
                        </a:spcBef>
                        <a:spcAft>
                          <a:spcPts val="0"/>
                        </a:spcAft>
                        <a:tabLst>
                          <a:tab pos="182880" algn="l"/>
                        </a:tabLst>
                      </a:pPr>
                      <a:r>
                        <a:rPr lang="en-US" sz="1000">
                          <a:effectLst/>
                        </a:rPr>
                        <a:t>0</a:t>
                      </a:r>
                      <a:endParaRPr lang="en-US" sz="1000">
                        <a:effectLst/>
                        <a:latin typeface="Times New Roman"/>
                        <a:ea typeface="Times New Roman"/>
                      </a:endParaRPr>
                    </a:p>
                  </a:txBody>
                  <a:tcPr marL="68580" marR="68580" marT="0" marB="0"/>
                </a:tc>
                <a:tc>
                  <a:txBody>
                    <a:bodyPr/>
                    <a:lstStyle/>
                    <a:p>
                      <a:pPr marL="0" marR="0" indent="0" algn="ctr">
                        <a:spcBef>
                          <a:spcPts val="0"/>
                        </a:spcBef>
                        <a:spcAft>
                          <a:spcPts val="0"/>
                        </a:spcAft>
                        <a:tabLst>
                          <a:tab pos="182880" algn="l"/>
                        </a:tabLst>
                      </a:pPr>
                      <a:r>
                        <a:rPr lang="en-US" sz="1000" dirty="0">
                          <a:effectLst/>
                        </a:rPr>
                        <a:t>2.3e-10</a:t>
                      </a:r>
                      <a:endParaRPr lang="en-US" sz="10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818907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411641436"/>
              </p:ext>
            </p:extLst>
          </p:nvPr>
        </p:nvGraphicFramePr>
        <p:xfrm>
          <a:off x="2590800" y="1905000"/>
          <a:ext cx="4314825" cy="1981200"/>
        </p:xfrm>
        <a:graphic>
          <a:graphicData uri="http://schemas.openxmlformats.org/drawingml/2006/table">
            <a:tbl>
              <a:tblPr firstRow="1" firstCol="1" bandRow="1">
                <a:tableStyleId>{5C22544A-7EE6-4342-B048-85BDC9FD1C3A}</a:tableStyleId>
              </a:tblPr>
              <a:tblGrid>
                <a:gridCol w="942975"/>
                <a:gridCol w="1200150"/>
                <a:gridCol w="1200150"/>
                <a:gridCol w="971550"/>
              </a:tblGrid>
              <a:tr h="0">
                <a:tc>
                  <a:txBody>
                    <a:bodyPr/>
                    <a:lstStyle/>
                    <a:p>
                      <a:pPr marL="0" marR="0" indent="0" algn="ctr">
                        <a:spcBef>
                          <a:spcPts val="0"/>
                        </a:spcBef>
                        <a:spcAft>
                          <a:spcPts val="0"/>
                        </a:spcAft>
                        <a:tabLst>
                          <a:tab pos="182880" algn="l"/>
                        </a:tabLst>
                      </a:pPr>
                      <a:r>
                        <a:rPr lang="en-US" sz="1000">
                          <a:effectLst/>
                        </a:rPr>
                        <a:t>Orbit</a:t>
                      </a:r>
                      <a:endParaRPr lang="en-US" sz="1000">
                        <a:effectLst/>
                        <a:latin typeface="Times New Roman"/>
                        <a:ea typeface="Times New Roman"/>
                      </a:endParaRPr>
                    </a:p>
                  </a:txBody>
                  <a:tcPr marL="68580" marR="68580" marT="0" marB="0"/>
                </a:tc>
                <a:tc>
                  <a:txBody>
                    <a:bodyPr/>
                    <a:lstStyle/>
                    <a:p>
                      <a:pPr marL="0" marR="0" indent="0" algn="ctr">
                        <a:spcBef>
                          <a:spcPts val="0"/>
                        </a:spcBef>
                        <a:spcAft>
                          <a:spcPts val="0"/>
                        </a:spcAft>
                        <a:tabLst>
                          <a:tab pos="182880" algn="l"/>
                        </a:tabLst>
                      </a:pPr>
                      <a:r>
                        <a:rPr lang="en-US" sz="1000">
                          <a:effectLst/>
                        </a:rPr>
                        <a:t>Position RSS Error</a:t>
                      </a:r>
                    </a:p>
                    <a:p>
                      <a:pPr marL="0" marR="0" indent="0" algn="ctr">
                        <a:spcBef>
                          <a:spcPts val="0"/>
                        </a:spcBef>
                        <a:spcAft>
                          <a:spcPts val="0"/>
                        </a:spcAft>
                        <a:tabLst>
                          <a:tab pos="182880" algn="l"/>
                        </a:tabLst>
                      </a:pPr>
                      <a:r>
                        <a:rPr lang="en-US" sz="1000">
                          <a:effectLst/>
                        </a:rPr>
                        <a:t>(m)</a:t>
                      </a:r>
                      <a:endParaRPr lang="en-US" sz="1000">
                        <a:effectLst/>
                        <a:latin typeface="Times New Roman"/>
                        <a:ea typeface="Times New Roman"/>
                      </a:endParaRPr>
                    </a:p>
                  </a:txBody>
                  <a:tcPr marL="68580" marR="68580" marT="0" marB="0"/>
                </a:tc>
                <a:tc>
                  <a:txBody>
                    <a:bodyPr/>
                    <a:lstStyle/>
                    <a:p>
                      <a:pPr marL="0" marR="0" indent="0" algn="ctr">
                        <a:spcBef>
                          <a:spcPts val="0"/>
                        </a:spcBef>
                        <a:spcAft>
                          <a:spcPts val="0"/>
                        </a:spcAft>
                        <a:tabLst>
                          <a:tab pos="182880" algn="l"/>
                        </a:tabLst>
                      </a:pPr>
                      <a:r>
                        <a:rPr lang="en-US" sz="1000">
                          <a:effectLst/>
                        </a:rPr>
                        <a:t>Velocity RSS Error</a:t>
                      </a:r>
                    </a:p>
                    <a:p>
                      <a:pPr marL="0" marR="0" indent="0" algn="ctr">
                        <a:spcBef>
                          <a:spcPts val="0"/>
                        </a:spcBef>
                        <a:spcAft>
                          <a:spcPts val="0"/>
                        </a:spcAft>
                        <a:tabLst>
                          <a:tab pos="182880" algn="l"/>
                        </a:tabLst>
                      </a:pPr>
                      <a:r>
                        <a:rPr lang="en-US" sz="1000">
                          <a:effectLst/>
                        </a:rPr>
                        <a:t>(m/s)</a:t>
                      </a:r>
                      <a:endParaRPr lang="en-US" sz="1000">
                        <a:effectLst/>
                        <a:latin typeface="Times New Roman"/>
                        <a:ea typeface="Times New Roman"/>
                      </a:endParaRPr>
                    </a:p>
                  </a:txBody>
                  <a:tcPr marL="68580" marR="68580" marT="0" marB="0"/>
                </a:tc>
                <a:tc>
                  <a:txBody>
                    <a:bodyPr/>
                    <a:lstStyle/>
                    <a:p>
                      <a:pPr marL="0" marR="0" indent="0" algn="ctr">
                        <a:spcBef>
                          <a:spcPts val="0"/>
                        </a:spcBef>
                        <a:spcAft>
                          <a:spcPts val="0"/>
                        </a:spcAft>
                        <a:tabLst>
                          <a:tab pos="182880" algn="l"/>
                        </a:tabLst>
                      </a:pPr>
                      <a:r>
                        <a:rPr lang="en-US" sz="1000">
                          <a:effectLst/>
                        </a:rPr>
                        <a:t>Mass Error</a:t>
                      </a:r>
                    </a:p>
                    <a:p>
                      <a:pPr marL="0" marR="0" indent="0" algn="ctr">
                        <a:spcBef>
                          <a:spcPts val="0"/>
                        </a:spcBef>
                        <a:spcAft>
                          <a:spcPts val="0"/>
                        </a:spcAft>
                        <a:tabLst>
                          <a:tab pos="182880" algn="l"/>
                        </a:tabLst>
                      </a:pPr>
                      <a:r>
                        <a:rPr lang="en-US" sz="1000">
                          <a:effectLst/>
                        </a:rPr>
                        <a:t>(g)</a:t>
                      </a:r>
                      <a:endParaRPr lang="en-US" sz="1000">
                        <a:effectLst/>
                        <a:latin typeface="Times New Roman"/>
                        <a:ea typeface="Times New Roman"/>
                      </a:endParaRPr>
                    </a:p>
                  </a:txBody>
                  <a:tcPr marL="68580" marR="68580" marT="0" marB="0"/>
                </a:tc>
              </a:tr>
              <a:tr h="0">
                <a:tc>
                  <a:txBody>
                    <a:bodyPr/>
                    <a:lstStyle/>
                    <a:p>
                      <a:pPr marL="0" marR="0" indent="228600" algn="ctr">
                        <a:spcBef>
                          <a:spcPts val="0"/>
                        </a:spcBef>
                        <a:spcAft>
                          <a:spcPts val="0"/>
                        </a:spcAft>
                      </a:pPr>
                      <a:r>
                        <a:rPr lang="en-US" sz="1000">
                          <a:effectLst/>
                        </a:rPr>
                        <a:t>Earth</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2.644E-03</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3.415E-06</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1.547E-05</a:t>
                      </a:r>
                      <a:endParaRPr lang="en-US" sz="1000">
                        <a:effectLst/>
                        <a:latin typeface="Times New Roman"/>
                        <a:ea typeface="Times New Roman"/>
                      </a:endParaRPr>
                    </a:p>
                  </a:txBody>
                  <a:tcPr marL="68580" marR="68580" marT="0" marB="0" anchor="b"/>
                </a:tc>
              </a:tr>
              <a:tr h="0">
                <a:tc>
                  <a:txBody>
                    <a:bodyPr/>
                    <a:lstStyle/>
                    <a:p>
                      <a:pPr marL="0" marR="0" indent="228600" algn="ctr">
                        <a:spcBef>
                          <a:spcPts val="0"/>
                        </a:spcBef>
                        <a:spcAft>
                          <a:spcPts val="0"/>
                        </a:spcAft>
                      </a:pPr>
                      <a:r>
                        <a:rPr lang="en-US" sz="1000">
                          <a:effectLst/>
                        </a:rPr>
                        <a:t>Jupiter</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2.170E-02</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1.066E-05</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2.593E-05</a:t>
                      </a:r>
                      <a:endParaRPr lang="en-US" sz="1000">
                        <a:effectLst/>
                        <a:latin typeface="Times New Roman"/>
                        <a:ea typeface="Times New Roman"/>
                      </a:endParaRPr>
                    </a:p>
                  </a:txBody>
                  <a:tcPr marL="68580" marR="68580" marT="0" marB="0" anchor="b"/>
                </a:tc>
              </a:tr>
              <a:tr h="0">
                <a:tc>
                  <a:txBody>
                    <a:bodyPr/>
                    <a:lstStyle/>
                    <a:p>
                      <a:pPr marL="0" marR="0" indent="228600" algn="ctr">
                        <a:spcBef>
                          <a:spcPts val="0"/>
                        </a:spcBef>
                        <a:spcAft>
                          <a:spcPts val="0"/>
                        </a:spcAft>
                      </a:pPr>
                      <a:r>
                        <a:rPr lang="en-US" sz="1000">
                          <a:effectLst/>
                        </a:rPr>
                        <a:t>Luna</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1.054E-02</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3.728E-05</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8.752E-05</a:t>
                      </a:r>
                      <a:endParaRPr lang="en-US" sz="1000">
                        <a:effectLst/>
                        <a:latin typeface="Times New Roman"/>
                        <a:ea typeface="Times New Roman"/>
                      </a:endParaRPr>
                    </a:p>
                  </a:txBody>
                  <a:tcPr marL="68580" marR="68580" marT="0" marB="0" anchor="b"/>
                </a:tc>
              </a:tr>
              <a:tr h="0">
                <a:tc>
                  <a:txBody>
                    <a:bodyPr/>
                    <a:lstStyle/>
                    <a:p>
                      <a:pPr marL="0" marR="0" indent="228600" algn="ctr">
                        <a:spcBef>
                          <a:spcPts val="0"/>
                        </a:spcBef>
                        <a:spcAft>
                          <a:spcPts val="0"/>
                        </a:spcAft>
                      </a:pPr>
                      <a:r>
                        <a:rPr lang="en-US" sz="1000">
                          <a:effectLst/>
                        </a:rPr>
                        <a:t>Mars</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1.222E-03</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1.195E-06</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2.009E-05</a:t>
                      </a:r>
                      <a:endParaRPr lang="en-US" sz="1000">
                        <a:effectLst/>
                        <a:latin typeface="Times New Roman"/>
                        <a:ea typeface="Times New Roman"/>
                      </a:endParaRPr>
                    </a:p>
                  </a:txBody>
                  <a:tcPr marL="68580" marR="68580" marT="0" marB="0" anchor="b"/>
                </a:tc>
              </a:tr>
              <a:tr h="0">
                <a:tc>
                  <a:txBody>
                    <a:bodyPr/>
                    <a:lstStyle/>
                    <a:p>
                      <a:pPr marL="0" marR="0" indent="228600" algn="ctr">
                        <a:spcBef>
                          <a:spcPts val="0"/>
                        </a:spcBef>
                        <a:spcAft>
                          <a:spcPts val="0"/>
                        </a:spcAft>
                      </a:pPr>
                      <a:r>
                        <a:rPr lang="en-US" sz="1000">
                          <a:effectLst/>
                        </a:rPr>
                        <a:t>Mercury</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1.129E-03</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2.450E-06</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1.097E-05</a:t>
                      </a:r>
                      <a:endParaRPr lang="en-US" sz="1000">
                        <a:effectLst/>
                        <a:latin typeface="Times New Roman"/>
                        <a:ea typeface="Times New Roman"/>
                      </a:endParaRPr>
                    </a:p>
                  </a:txBody>
                  <a:tcPr marL="68580" marR="68580" marT="0" marB="0" anchor="b"/>
                </a:tc>
              </a:tr>
              <a:tr h="0">
                <a:tc>
                  <a:txBody>
                    <a:bodyPr/>
                    <a:lstStyle/>
                    <a:p>
                      <a:pPr marL="0" marR="0" indent="228600" algn="ctr">
                        <a:spcBef>
                          <a:spcPts val="0"/>
                        </a:spcBef>
                        <a:spcAft>
                          <a:spcPts val="0"/>
                        </a:spcAft>
                      </a:pPr>
                      <a:r>
                        <a:rPr lang="en-US" sz="1000">
                          <a:effectLst/>
                        </a:rPr>
                        <a:t>Neptune</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2.791E-02</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1.720E-05</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2.417E-05</a:t>
                      </a:r>
                      <a:endParaRPr lang="en-US" sz="1000">
                        <a:effectLst/>
                        <a:latin typeface="Times New Roman"/>
                        <a:ea typeface="Times New Roman"/>
                      </a:endParaRPr>
                    </a:p>
                  </a:txBody>
                  <a:tcPr marL="68580" marR="68580" marT="0" marB="0" anchor="b"/>
                </a:tc>
              </a:tr>
              <a:tr h="0">
                <a:tc>
                  <a:txBody>
                    <a:bodyPr/>
                    <a:lstStyle/>
                    <a:p>
                      <a:pPr marL="0" marR="0" indent="228600" algn="ctr">
                        <a:spcBef>
                          <a:spcPts val="0"/>
                        </a:spcBef>
                        <a:spcAft>
                          <a:spcPts val="0"/>
                        </a:spcAft>
                      </a:pPr>
                      <a:r>
                        <a:rPr lang="en-US" sz="1000">
                          <a:effectLst/>
                        </a:rPr>
                        <a:t>Pluto</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5.000E-02</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7.739E-04</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1.098E-04</a:t>
                      </a:r>
                      <a:endParaRPr lang="en-US" sz="1000">
                        <a:effectLst/>
                        <a:latin typeface="Times New Roman"/>
                        <a:ea typeface="Times New Roman"/>
                      </a:endParaRPr>
                    </a:p>
                  </a:txBody>
                  <a:tcPr marL="68580" marR="68580" marT="0" marB="0" anchor="b"/>
                </a:tc>
              </a:tr>
              <a:tr h="0">
                <a:tc>
                  <a:txBody>
                    <a:bodyPr/>
                    <a:lstStyle/>
                    <a:p>
                      <a:pPr marL="0" marR="0" indent="228600" algn="ctr">
                        <a:spcBef>
                          <a:spcPts val="0"/>
                        </a:spcBef>
                        <a:spcAft>
                          <a:spcPts val="0"/>
                        </a:spcAft>
                      </a:pPr>
                      <a:r>
                        <a:rPr lang="en-US" sz="1000">
                          <a:effectLst/>
                        </a:rPr>
                        <a:t>Saturn</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1.877E-03</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6.404E-07</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3.369E-06</a:t>
                      </a:r>
                      <a:endParaRPr lang="en-US" sz="1000">
                        <a:effectLst/>
                        <a:latin typeface="Times New Roman"/>
                        <a:ea typeface="Times New Roman"/>
                      </a:endParaRPr>
                    </a:p>
                  </a:txBody>
                  <a:tcPr marL="68580" marR="68580" marT="0" marB="0" anchor="b"/>
                </a:tc>
              </a:tr>
              <a:tr h="0">
                <a:tc>
                  <a:txBody>
                    <a:bodyPr/>
                    <a:lstStyle/>
                    <a:p>
                      <a:pPr marL="0" marR="0" indent="228600" algn="ctr">
                        <a:spcBef>
                          <a:spcPts val="0"/>
                        </a:spcBef>
                        <a:spcAft>
                          <a:spcPts val="0"/>
                        </a:spcAft>
                      </a:pPr>
                      <a:r>
                        <a:rPr lang="en-US" sz="1000">
                          <a:effectLst/>
                        </a:rPr>
                        <a:t>Uranus</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7.388E-03</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4.442E-06</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1.211E-05</a:t>
                      </a:r>
                      <a:endParaRPr lang="en-US" sz="1000">
                        <a:effectLst/>
                        <a:latin typeface="Times New Roman"/>
                        <a:ea typeface="Times New Roman"/>
                      </a:endParaRPr>
                    </a:p>
                  </a:txBody>
                  <a:tcPr marL="68580" marR="68580" marT="0" marB="0" anchor="b"/>
                </a:tc>
              </a:tr>
              <a:tr h="0">
                <a:tc>
                  <a:txBody>
                    <a:bodyPr/>
                    <a:lstStyle/>
                    <a:p>
                      <a:pPr marL="0" marR="0" indent="228600" algn="ctr">
                        <a:spcBef>
                          <a:spcPts val="0"/>
                        </a:spcBef>
                        <a:spcAft>
                          <a:spcPts val="0"/>
                        </a:spcAft>
                      </a:pPr>
                      <a:r>
                        <a:rPr lang="en-US" sz="1000">
                          <a:effectLst/>
                        </a:rPr>
                        <a:t>Venus</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1.198E-03</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1.553E-06</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dirty="0">
                          <a:effectLst/>
                        </a:rPr>
                        <a:t>5.555E-06</a:t>
                      </a:r>
                      <a:endParaRPr lang="en-US" sz="1000" dirty="0">
                        <a:effectLst/>
                        <a:latin typeface="Times New Roman"/>
                        <a:ea typeface="Times New Roman"/>
                      </a:endParaRPr>
                    </a:p>
                  </a:txBody>
                  <a:tcPr marL="68580" marR="68580" marT="0" marB="0" anchor="b"/>
                </a:tc>
              </a:tr>
            </a:tbl>
          </a:graphicData>
        </a:graphic>
      </p:graphicFrame>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18</a:t>
            </a:fld>
            <a:endParaRPr lang="en-US" dirty="0"/>
          </a:p>
        </p:txBody>
      </p:sp>
      <p:sp>
        <p:nvSpPr>
          <p:cNvPr id="6" name="Title 5"/>
          <p:cNvSpPr>
            <a:spLocks noGrp="1"/>
          </p:cNvSpPr>
          <p:nvPr>
            <p:ph type="title"/>
          </p:nvPr>
        </p:nvSpPr>
        <p:spPr/>
        <p:txBody>
          <a:bodyPr>
            <a:normAutofit fontScale="90000"/>
          </a:bodyPr>
          <a:lstStyle/>
          <a:p>
            <a:r>
              <a:rPr lang="en-US" dirty="0" smtClean="0"/>
              <a:t>Summary of Finite Maneuver Results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477021893"/>
              </p:ext>
            </p:extLst>
          </p:nvPr>
        </p:nvGraphicFramePr>
        <p:xfrm>
          <a:off x="2590800" y="4343400"/>
          <a:ext cx="4343400" cy="1524000"/>
        </p:xfrm>
        <a:graphic>
          <a:graphicData uri="http://schemas.openxmlformats.org/drawingml/2006/table">
            <a:tbl>
              <a:tblPr firstRow="1" firstCol="1" bandRow="1">
                <a:tableStyleId>{5C22544A-7EE6-4342-B048-85BDC9FD1C3A}</a:tableStyleId>
              </a:tblPr>
              <a:tblGrid>
                <a:gridCol w="971550"/>
                <a:gridCol w="1200150"/>
                <a:gridCol w="1200150"/>
                <a:gridCol w="971550"/>
              </a:tblGrid>
              <a:tr h="0">
                <a:tc>
                  <a:txBody>
                    <a:bodyPr/>
                    <a:lstStyle/>
                    <a:p>
                      <a:pPr marL="0" marR="0" indent="0" algn="ctr">
                        <a:spcBef>
                          <a:spcPts val="0"/>
                        </a:spcBef>
                        <a:spcAft>
                          <a:spcPts val="0"/>
                        </a:spcAft>
                        <a:tabLst>
                          <a:tab pos="182880" algn="l"/>
                        </a:tabLst>
                      </a:pPr>
                      <a:r>
                        <a:rPr lang="en-US" sz="1000">
                          <a:effectLst/>
                        </a:rPr>
                        <a:t>Thruster Configuration</a:t>
                      </a:r>
                      <a:endParaRPr lang="en-US" sz="1000">
                        <a:effectLst/>
                        <a:latin typeface="Times New Roman"/>
                        <a:ea typeface="Times New Roman"/>
                      </a:endParaRPr>
                    </a:p>
                  </a:txBody>
                  <a:tcPr marL="68580" marR="68580" marT="0" marB="0"/>
                </a:tc>
                <a:tc>
                  <a:txBody>
                    <a:bodyPr/>
                    <a:lstStyle/>
                    <a:p>
                      <a:pPr marL="0" marR="0" indent="0" algn="ctr">
                        <a:spcBef>
                          <a:spcPts val="0"/>
                        </a:spcBef>
                        <a:spcAft>
                          <a:spcPts val="0"/>
                        </a:spcAft>
                        <a:tabLst>
                          <a:tab pos="182880" algn="l"/>
                        </a:tabLst>
                      </a:pPr>
                      <a:r>
                        <a:rPr lang="en-US" sz="1000">
                          <a:effectLst/>
                        </a:rPr>
                        <a:t>Position RSS Error </a:t>
                      </a:r>
                    </a:p>
                    <a:p>
                      <a:pPr marL="0" marR="0" indent="0" algn="ctr">
                        <a:spcBef>
                          <a:spcPts val="0"/>
                        </a:spcBef>
                        <a:spcAft>
                          <a:spcPts val="0"/>
                        </a:spcAft>
                        <a:tabLst>
                          <a:tab pos="182880" algn="l"/>
                        </a:tabLst>
                      </a:pPr>
                      <a:r>
                        <a:rPr lang="en-US" sz="1000">
                          <a:effectLst/>
                        </a:rPr>
                        <a:t>(m)</a:t>
                      </a:r>
                      <a:endParaRPr lang="en-US" sz="1000">
                        <a:effectLst/>
                        <a:latin typeface="Times New Roman"/>
                        <a:ea typeface="Times New Roman"/>
                      </a:endParaRPr>
                    </a:p>
                  </a:txBody>
                  <a:tcPr marL="68580" marR="68580" marT="0" marB="0"/>
                </a:tc>
                <a:tc>
                  <a:txBody>
                    <a:bodyPr/>
                    <a:lstStyle/>
                    <a:p>
                      <a:pPr marL="0" marR="0" indent="0" algn="ctr">
                        <a:spcBef>
                          <a:spcPts val="0"/>
                        </a:spcBef>
                        <a:spcAft>
                          <a:spcPts val="0"/>
                        </a:spcAft>
                        <a:tabLst>
                          <a:tab pos="182880" algn="l"/>
                        </a:tabLst>
                      </a:pPr>
                      <a:r>
                        <a:rPr lang="en-US" sz="1000">
                          <a:effectLst/>
                        </a:rPr>
                        <a:t>Velocity RSS Error </a:t>
                      </a:r>
                    </a:p>
                    <a:p>
                      <a:pPr marL="0" marR="0" indent="0" algn="ctr">
                        <a:spcBef>
                          <a:spcPts val="0"/>
                        </a:spcBef>
                        <a:spcAft>
                          <a:spcPts val="0"/>
                        </a:spcAft>
                        <a:tabLst>
                          <a:tab pos="182880" algn="l"/>
                        </a:tabLst>
                      </a:pPr>
                      <a:r>
                        <a:rPr lang="en-US" sz="1000">
                          <a:effectLst/>
                        </a:rPr>
                        <a:t>(m/s)</a:t>
                      </a:r>
                      <a:endParaRPr lang="en-US" sz="1000">
                        <a:effectLst/>
                        <a:latin typeface="Times New Roman"/>
                        <a:ea typeface="Times New Roman"/>
                      </a:endParaRPr>
                    </a:p>
                  </a:txBody>
                  <a:tcPr marL="68580" marR="68580" marT="0" marB="0"/>
                </a:tc>
                <a:tc>
                  <a:txBody>
                    <a:bodyPr/>
                    <a:lstStyle/>
                    <a:p>
                      <a:pPr marL="0" marR="0" indent="0" algn="ctr">
                        <a:spcBef>
                          <a:spcPts val="0"/>
                        </a:spcBef>
                        <a:spcAft>
                          <a:spcPts val="0"/>
                        </a:spcAft>
                        <a:tabLst>
                          <a:tab pos="182880" algn="l"/>
                        </a:tabLst>
                      </a:pPr>
                      <a:r>
                        <a:rPr lang="en-US" sz="1000">
                          <a:effectLst/>
                        </a:rPr>
                        <a:t>Mass Error</a:t>
                      </a:r>
                    </a:p>
                    <a:p>
                      <a:pPr marL="0" marR="0" indent="0" algn="ctr">
                        <a:spcBef>
                          <a:spcPts val="0"/>
                        </a:spcBef>
                        <a:spcAft>
                          <a:spcPts val="0"/>
                        </a:spcAft>
                        <a:tabLst>
                          <a:tab pos="182880" algn="l"/>
                        </a:tabLst>
                      </a:pPr>
                      <a:r>
                        <a:rPr lang="en-US" sz="1000">
                          <a:effectLst/>
                        </a:rPr>
                        <a:t>(g)</a:t>
                      </a:r>
                      <a:endParaRPr lang="en-US" sz="1000">
                        <a:effectLst/>
                        <a:latin typeface="Times New Roman"/>
                        <a:ea typeface="Times New Roman"/>
                      </a:endParaRPr>
                    </a:p>
                  </a:txBody>
                  <a:tcPr marL="68580" marR="68580" marT="0" marB="0"/>
                </a:tc>
              </a:tr>
              <a:tr h="0">
                <a:tc>
                  <a:txBody>
                    <a:bodyPr/>
                    <a:lstStyle/>
                    <a:p>
                      <a:pPr marL="0" marR="0" indent="0" algn="ctr">
                        <a:spcBef>
                          <a:spcPts val="0"/>
                        </a:spcBef>
                        <a:spcAft>
                          <a:spcPts val="0"/>
                        </a:spcAft>
                        <a:tabLst>
                          <a:tab pos="182880" algn="l"/>
                        </a:tabLst>
                      </a:pPr>
                      <a:r>
                        <a:rPr lang="en-US" sz="1000">
                          <a:effectLst/>
                        </a:rPr>
                        <a:t>A</a:t>
                      </a:r>
                      <a:endParaRPr lang="en-US" sz="100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a:effectLst/>
                        </a:rPr>
                        <a:t>2.644E-03</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3.415E-06</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1.547E-05</a:t>
                      </a:r>
                      <a:endParaRPr lang="en-US" sz="1000">
                        <a:effectLst/>
                        <a:latin typeface="Times New Roman"/>
                        <a:ea typeface="Times New Roman"/>
                      </a:endParaRPr>
                    </a:p>
                  </a:txBody>
                  <a:tcPr marL="68580" marR="68580" marT="0" marB="0" anchor="b"/>
                </a:tc>
              </a:tr>
              <a:tr h="0">
                <a:tc>
                  <a:txBody>
                    <a:bodyPr/>
                    <a:lstStyle/>
                    <a:p>
                      <a:pPr marL="0" marR="0" indent="0" algn="ctr">
                        <a:spcBef>
                          <a:spcPts val="0"/>
                        </a:spcBef>
                        <a:spcAft>
                          <a:spcPts val="0"/>
                        </a:spcAft>
                        <a:tabLst>
                          <a:tab pos="182880" algn="l"/>
                        </a:tabLst>
                      </a:pPr>
                      <a:r>
                        <a:rPr lang="en-US" sz="1000">
                          <a:effectLst/>
                        </a:rPr>
                        <a:t>B</a:t>
                      </a:r>
                      <a:endParaRPr lang="en-US" sz="100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a:effectLst/>
                        </a:rPr>
                        <a:t>1.940E-03</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2.421E-06</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1.147E-05</a:t>
                      </a:r>
                      <a:endParaRPr lang="en-US" sz="1000">
                        <a:effectLst/>
                        <a:latin typeface="Times New Roman"/>
                        <a:ea typeface="Times New Roman"/>
                      </a:endParaRPr>
                    </a:p>
                  </a:txBody>
                  <a:tcPr marL="68580" marR="68580" marT="0" marB="0" anchor="b"/>
                </a:tc>
              </a:tr>
              <a:tr h="0">
                <a:tc>
                  <a:txBody>
                    <a:bodyPr/>
                    <a:lstStyle/>
                    <a:p>
                      <a:pPr marL="0" marR="0" indent="0" algn="ctr">
                        <a:spcBef>
                          <a:spcPts val="0"/>
                        </a:spcBef>
                        <a:spcAft>
                          <a:spcPts val="0"/>
                        </a:spcAft>
                        <a:tabLst>
                          <a:tab pos="182880" algn="l"/>
                        </a:tabLst>
                      </a:pPr>
                      <a:r>
                        <a:rPr lang="en-US" sz="1000">
                          <a:effectLst/>
                        </a:rPr>
                        <a:t>C</a:t>
                      </a:r>
                      <a:endParaRPr lang="en-US" sz="100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a:effectLst/>
                        </a:rPr>
                        <a:t>7.279E-04</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7.070E-07</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5.189E-07</a:t>
                      </a:r>
                      <a:endParaRPr lang="en-US" sz="1000">
                        <a:effectLst/>
                        <a:latin typeface="Times New Roman"/>
                        <a:ea typeface="Times New Roman"/>
                      </a:endParaRPr>
                    </a:p>
                  </a:txBody>
                  <a:tcPr marL="68580" marR="68580" marT="0" marB="0" anchor="b"/>
                </a:tc>
              </a:tr>
              <a:tr h="0">
                <a:tc>
                  <a:txBody>
                    <a:bodyPr/>
                    <a:lstStyle/>
                    <a:p>
                      <a:pPr marL="0" marR="0" indent="0" algn="ctr">
                        <a:spcBef>
                          <a:spcPts val="0"/>
                        </a:spcBef>
                        <a:spcAft>
                          <a:spcPts val="0"/>
                        </a:spcAft>
                        <a:tabLst>
                          <a:tab pos="182880" algn="l"/>
                        </a:tabLst>
                      </a:pPr>
                      <a:r>
                        <a:rPr lang="en-US" sz="1000">
                          <a:effectLst/>
                        </a:rPr>
                        <a:t>D</a:t>
                      </a:r>
                      <a:endParaRPr lang="en-US" sz="100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a:effectLst/>
                        </a:rPr>
                        <a:t>3.004E-03</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2.922E-06</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2.145E-05</a:t>
                      </a:r>
                      <a:endParaRPr lang="en-US" sz="1000">
                        <a:effectLst/>
                        <a:latin typeface="Times New Roman"/>
                        <a:ea typeface="Times New Roman"/>
                      </a:endParaRPr>
                    </a:p>
                  </a:txBody>
                  <a:tcPr marL="68580" marR="68580" marT="0" marB="0" anchor="b"/>
                </a:tc>
              </a:tr>
              <a:tr h="0">
                <a:tc>
                  <a:txBody>
                    <a:bodyPr/>
                    <a:lstStyle/>
                    <a:p>
                      <a:pPr marL="0" marR="0" indent="0" algn="ctr">
                        <a:spcBef>
                          <a:spcPts val="0"/>
                        </a:spcBef>
                        <a:spcAft>
                          <a:spcPts val="0"/>
                        </a:spcAft>
                        <a:tabLst>
                          <a:tab pos="182880" algn="l"/>
                        </a:tabLst>
                      </a:pPr>
                      <a:r>
                        <a:rPr lang="en-US" sz="1000">
                          <a:effectLst/>
                        </a:rPr>
                        <a:t>E</a:t>
                      </a:r>
                      <a:endParaRPr lang="en-US" sz="100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a:effectLst/>
                        </a:rPr>
                        <a:t>5.000E-03</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6.436E-06</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2.371E-05</a:t>
                      </a:r>
                      <a:endParaRPr lang="en-US" sz="1000">
                        <a:effectLst/>
                        <a:latin typeface="Times New Roman"/>
                        <a:ea typeface="Times New Roman"/>
                      </a:endParaRPr>
                    </a:p>
                  </a:txBody>
                  <a:tcPr marL="68580" marR="68580" marT="0" marB="0" anchor="b"/>
                </a:tc>
              </a:tr>
              <a:tr h="0">
                <a:tc>
                  <a:txBody>
                    <a:bodyPr/>
                    <a:lstStyle/>
                    <a:p>
                      <a:pPr marL="0" marR="0" indent="0" algn="ctr">
                        <a:spcBef>
                          <a:spcPts val="0"/>
                        </a:spcBef>
                        <a:spcAft>
                          <a:spcPts val="0"/>
                        </a:spcAft>
                        <a:tabLst>
                          <a:tab pos="182880" algn="l"/>
                        </a:tabLst>
                      </a:pPr>
                      <a:r>
                        <a:rPr lang="en-US" sz="1000">
                          <a:effectLst/>
                        </a:rPr>
                        <a:t>F</a:t>
                      </a:r>
                      <a:endParaRPr lang="en-US" sz="100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a:effectLst/>
                        </a:rPr>
                        <a:t>1.135E-03</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1.080E-06</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2.938E-07</a:t>
                      </a:r>
                      <a:endParaRPr lang="en-US" sz="1000">
                        <a:effectLst/>
                        <a:latin typeface="Times New Roman"/>
                        <a:ea typeface="Times New Roman"/>
                      </a:endParaRPr>
                    </a:p>
                  </a:txBody>
                  <a:tcPr marL="68580" marR="68580" marT="0" marB="0" anchor="b"/>
                </a:tc>
              </a:tr>
              <a:tr h="0">
                <a:tc>
                  <a:txBody>
                    <a:bodyPr/>
                    <a:lstStyle/>
                    <a:p>
                      <a:pPr marL="0" marR="0" indent="0" algn="ctr">
                        <a:spcBef>
                          <a:spcPts val="0"/>
                        </a:spcBef>
                        <a:spcAft>
                          <a:spcPts val="0"/>
                        </a:spcAft>
                        <a:tabLst>
                          <a:tab pos="182880" algn="l"/>
                        </a:tabLst>
                      </a:pPr>
                      <a:r>
                        <a:rPr lang="en-US" sz="1000">
                          <a:effectLst/>
                        </a:rPr>
                        <a:t>H</a:t>
                      </a:r>
                      <a:endParaRPr lang="en-US" sz="100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a:effectLst/>
                        </a:rPr>
                        <a:t>2.993E-04</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a:effectLst/>
                        </a:rPr>
                        <a:t>3.802E-07</a:t>
                      </a:r>
                      <a:endParaRPr lang="en-US" sz="10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1000" dirty="0">
                          <a:effectLst/>
                        </a:rPr>
                        <a:t>2.728E-08</a:t>
                      </a:r>
                      <a:endParaRPr lang="en-US" sz="1000" dirty="0">
                        <a:effectLst/>
                        <a:latin typeface="Times New Roman"/>
                        <a:ea typeface="Times New Roman"/>
                      </a:endParaRPr>
                    </a:p>
                  </a:txBody>
                  <a:tcPr marL="68580" marR="68580" marT="0" marB="0" anchor="b"/>
                </a:tc>
              </a:tr>
            </a:tbl>
          </a:graphicData>
        </a:graphic>
      </p:graphicFrame>
    </p:spTree>
    <p:extLst>
      <p:ext uri="{BB962C8B-B14F-4D97-AF65-F5344CB8AC3E}">
        <p14:creationId xmlns:p14="http://schemas.microsoft.com/office/powerpoint/2010/main" val="2532308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rPr>
              <a:t>Output/Reporting</a:t>
            </a:r>
            <a:endParaRPr lang="en-US" dirty="0">
              <a:solidFill>
                <a:schemeClr val="tx2">
                  <a:lumMod val="75000"/>
                </a:schemeClr>
              </a:solidFill>
            </a:endParaRP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2"/>
          </p:nvPr>
        </p:nvSpPr>
        <p:spPr/>
        <p:txBody>
          <a:bodyPr/>
          <a:lstStyle/>
          <a:p>
            <a:r>
              <a:rPr lang="en-US" smtClean="0"/>
              <a:t>General Mission Analysis Tool</a:t>
            </a:r>
            <a:endParaRPr lang="en-US" dirty="0"/>
          </a:p>
        </p:txBody>
      </p:sp>
      <p:sp>
        <p:nvSpPr>
          <p:cNvPr id="5" name="Footer Placeholder 4"/>
          <p:cNvSpPr>
            <a:spLocks noGrp="1"/>
          </p:cNvSpPr>
          <p:nvPr>
            <p:ph type="ftr" sz="quarter" idx="3"/>
          </p:nvPr>
        </p:nvSpPr>
        <p:spPr/>
        <p:txBody>
          <a:bodyPr/>
          <a:lstStyle/>
          <a:p>
            <a:r>
              <a:rPr lang="en-US" smtClean="0"/>
              <a:t>NASA Goddard Space Flight Center</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347878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rPr>
              <a:t>Intro And V&amp;V overview</a:t>
            </a:r>
            <a:endParaRPr lang="en-US" dirty="0">
              <a:solidFill>
                <a:schemeClr val="tx2">
                  <a:lumMod val="75000"/>
                </a:schemeClr>
              </a:solidFill>
            </a:endParaRP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2"/>
          </p:nvPr>
        </p:nvSpPr>
        <p:spPr/>
        <p:txBody>
          <a:bodyPr/>
          <a:lstStyle/>
          <a:p>
            <a:r>
              <a:rPr lang="en-US" smtClean="0"/>
              <a:t>General Mission Analysis Tool</a:t>
            </a:r>
            <a:endParaRPr lang="en-US" dirty="0"/>
          </a:p>
        </p:txBody>
      </p:sp>
      <p:sp>
        <p:nvSpPr>
          <p:cNvPr id="5" name="Footer Placeholder 4"/>
          <p:cNvSpPr>
            <a:spLocks noGrp="1"/>
          </p:cNvSpPr>
          <p:nvPr>
            <p:ph type="ftr" sz="quarter" idx="3"/>
          </p:nvPr>
        </p:nvSpPr>
        <p:spPr/>
        <p:txBody>
          <a:bodyPr/>
          <a:lstStyle/>
          <a:p>
            <a:r>
              <a:rPr lang="en-US" smtClean="0"/>
              <a:t>NASA Goddard Space Flight Center</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056575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600200"/>
            <a:ext cx="6029087" cy="4525963"/>
          </a:xfrm>
        </p:spPr>
        <p:txBody>
          <a:bodyPr>
            <a:normAutofit fontScale="92500" lnSpcReduction="20000"/>
          </a:bodyPr>
          <a:lstStyle/>
          <a:p>
            <a:r>
              <a:rPr lang="en-US" sz="1800" dirty="0"/>
              <a:t>V&amp;V testing methodology for Ground Track Plot employed standard GMAT GUI testing plans/procedures:</a:t>
            </a:r>
          </a:p>
          <a:p>
            <a:pPr lvl="1"/>
            <a:r>
              <a:rPr lang="en-US" sz="1600" dirty="0"/>
              <a:t>Testing involved visual inspection of each functional element</a:t>
            </a:r>
          </a:p>
          <a:p>
            <a:pPr lvl="1"/>
            <a:r>
              <a:rPr lang="en-US" sz="1600" dirty="0"/>
              <a:t>Compared graphical output to expected results from external tools</a:t>
            </a:r>
          </a:p>
          <a:p>
            <a:pPr lvl="1"/>
            <a:r>
              <a:rPr lang="en-US" sz="1600" dirty="0"/>
              <a:t>Prepared data for automated GUI regression tests that are run</a:t>
            </a:r>
          </a:p>
          <a:p>
            <a:pPr marL="177800" lvl="1" indent="0">
              <a:buNone/>
            </a:pPr>
            <a:r>
              <a:rPr lang="en-US" sz="1600" dirty="0"/>
              <a:t>   using the GUI regression test environment</a:t>
            </a:r>
          </a:p>
          <a:p>
            <a:pPr marL="177800" lvl="1" indent="0">
              <a:buNone/>
            </a:pPr>
            <a:endParaRPr lang="en-US" sz="1600" dirty="0"/>
          </a:p>
          <a:p>
            <a:r>
              <a:rPr lang="en-US" sz="1800" dirty="0"/>
              <a:t>V&amp;V testing methodology for XY Plot:</a:t>
            </a:r>
          </a:p>
          <a:p>
            <a:pPr lvl="1"/>
            <a:r>
              <a:rPr lang="en-US" sz="1600" dirty="0"/>
              <a:t>Initial testing involved visual inspection of all XY plot functional elements</a:t>
            </a:r>
          </a:p>
          <a:p>
            <a:pPr lvl="1"/>
            <a:r>
              <a:rPr lang="en-US" sz="1600" dirty="0"/>
              <a:t>Compared XY Plot output with MATLAB as the external benchmark tool</a:t>
            </a:r>
          </a:p>
          <a:p>
            <a:pPr lvl="2"/>
            <a:r>
              <a:rPr lang="en-US" sz="1400" dirty="0"/>
              <a:t>Equivalent XY data plots generated in MATLAB and GMAT and overlaid </a:t>
            </a:r>
          </a:p>
          <a:p>
            <a:pPr marL="342900" lvl="2" indent="0">
              <a:buNone/>
            </a:pPr>
            <a:r>
              <a:rPr lang="en-US" sz="1400" dirty="0"/>
              <a:t>    plots for visual comparison </a:t>
            </a:r>
          </a:p>
          <a:p>
            <a:pPr lvl="1"/>
            <a:r>
              <a:rPr lang="en-US" sz="1600" dirty="0"/>
              <a:t>For more rigorous &amp; automated GUI testing, test scripts were</a:t>
            </a:r>
          </a:p>
          <a:p>
            <a:pPr marL="177800" lvl="1" indent="0">
              <a:buNone/>
            </a:pPr>
            <a:r>
              <a:rPr lang="en-US" sz="1600" dirty="0"/>
              <a:t>   written to test each XY plot element. Test scripts are used by</a:t>
            </a:r>
          </a:p>
          <a:p>
            <a:pPr marL="177800" lvl="1" indent="0">
              <a:buNone/>
            </a:pPr>
            <a:r>
              <a:rPr lang="en-US" sz="1600" dirty="0"/>
              <a:t>   the GUI regression test environment </a:t>
            </a:r>
          </a:p>
          <a:p>
            <a:endParaRPr lang="en-US" dirty="0"/>
          </a:p>
        </p:txBody>
      </p:sp>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20</a:t>
            </a:fld>
            <a:endParaRPr lang="en-US" dirty="0"/>
          </a:p>
        </p:txBody>
      </p:sp>
      <p:sp>
        <p:nvSpPr>
          <p:cNvPr id="6" name="Title 5"/>
          <p:cNvSpPr>
            <a:spLocks noGrp="1"/>
          </p:cNvSpPr>
          <p:nvPr>
            <p:ph type="title"/>
          </p:nvPr>
        </p:nvSpPr>
        <p:spPr/>
        <p:txBody>
          <a:bodyPr>
            <a:normAutofit fontScale="90000"/>
          </a:bodyPr>
          <a:lstStyle/>
          <a:p>
            <a:r>
              <a:rPr lang="en-US" dirty="0"/>
              <a:t>2-D </a:t>
            </a:r>
            <a:r>
              <a:rPr lang="en-US" dirty="0" smtClean="0"/>
              <a:t>Graphics: Ground </a:t>
            </a:r>
            <a:r>
              <a:rPr lang="en-US" dirty="0"/>
              <a:t>Track &amp; XY </a:t>
            </a:r>
            <a:r>
              <a:rPr lang="en-US" dirty="0" smtClean="0"/>
              <a:t>Plot</a:t>
            </a:r>
            <a:endParaRPr lang="en-US" dirty="0"/>
          </a:p>
        </p:txBody>
      </p:sp>
      <p:pic>
        <p:nvPicPr>
          <p:cNvPr id="7" name="Picture 4" descr="C:\Users\rqureshi\Desktop\Conference Papers\2014 AIAA_AAS San Diego Conference\Rizwan Qureshi San Diego AIAA Conference  August 2014\Presentation Slides\V_V Paper Slides\GroundTrackPlo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9204" y="1981200"/>
            <a:ext cx="2756098" cy="16383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rqureshi\Desktop\Conference Papers\2014 AIAA_AAS San Diego Conference\Rizwan Qureshi San Diego AIAA Conference  August 2014\Presentation Slides\V_V Paper Slides\XYPl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3452" y="4114800"/>
            <a:ext cx="2657712" cy="1495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633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a:t>Extensive &amp; Systematic testing of  all components in Output/Utilities feature area was done:</a:t>
            </a:r>
          </a:p>
          <a:p>
            <a:pPr lvl="1"/>
            <a:r>
              <a:rPr lang="en-US" sz="1600" dirty="0" err="1"/>
              <a:t>OrbitView</a:t>
            </a:r>
            <a:endParaRPr lang="en-US" sz="1600" dirty="0"/>
          </a:p>
          <a:p>
            <a:pPr lvl="1"/>
            <a:r>
              <a:rPr lang="en-US" sz="1600" dirty="0"/>
              <a:t>Spacecraft Visualization</a:t>
            </a:r>
          </a:p>
          <a:p>
            <a:pPr lvl="1"/>
            <a:r>
              <a:rPr lang="en-US" sz="1600" dirty="0" err="1"/>
              <a:t>GroundTrackPlot</a:t>
            </a:r>
            <a:endParaRPr lang="en-US" sz="1600" dirty="0"/>
          </a:p>
          <a:p>
            <a:pPr lvl="1"/>
            <a:r>
              <a:rPr lang="en-US" sz="1600" dirty="0" err="1"/>
              <a:t>XYPlot</a:t>
            </a:r>
            <a:endParaRPr lang="en-US" sz="1600" dirty="0"/>
          </a:p>
          <a:p>
            <a:pPr lvl="1"/>
            <a:r>
              <a:rPr lang="en-US" sz="1600" dirty="0"/>
              <a:t>ReportFile</a:t>
            </a:r>
          </a:p>
          <a:p>
            <a:pPr lvl="1"/>
            <a:r>
              <a:rPr lang="en-US" sz="1600" dirty="0" err="1"/>
              <a:t>EphemerisFile</a:t>
            </a:r>
            <a:endParaRPr lang="en-US" sz="1600" dirty="0"/>
          </a:p>
          <a:p>
            <a:pPr lvl="1"/>
            <a:r>
              <a:rPr lang="en-US" sz="1600" dirty="0"/>
              <a:t>Report</a:t>
            </a:r>
          </a:p>
          <a:p>
            <a:pPr lvl="1"/>
            <a:r>
              <a:rPr lang="en-US" sz="1600" dirty="0"/>
              <a:t>Toggle On/Off</a:t>
            </a:r>
          </a:p>
          <a:p>
            <a:pPr lvl="1"/>
            <a:r>
              <a:rPr lang="en-US" sz="1600" dirty="0" err="1"/>
              <a:t>ClearPlot</a:t>
            </a:r>
            <a:endParaRPr lang="en-US" sz="1600" dirty="0"/>
          </a:p>
          <a:p>
            <a:pPr lvl="1"/>
            <a:r>
              <a:rPr lang="en-US" sz="1600" dirty="0" err="1"/>
              <a:t>MarkPoint</a:t>
            </a:r>
            <a:endParaRPr lang="en-US" sz="1600" dirty="0"/>
          </a:p>
          <a:p>
            <a:pPr lvl="1"/>
            <a:r>
              <a:rPr lang="en-US" sz="1600" dirty="0" err="1"/>
              <a:t>PenUp</a:t>
            </a:r>
            <a:r>
              <a:rPr lang="en-US" sz="1600" dirty="0"/>
              <a:t> &amp; </a:t>
            </a:r>
            <a:r>
              <a:rPr lang="en-US" sz="1600" dirty="0" err="1"/>
              <a:t>PenDown</a:t>
            </a:r>
            <a:endParaRPr lang="en-US" sz="1600" dirty="0"/>
          </a:p>
          <a:p>
            <a:r>
              <a:rPr lang="en-US" dirty="0"/>
              <a:t>Only test results for 2-D, 3-D graphics and Ephemeris File are presented</a:t>
            </a:r>
          </a:p>
          <a:p>
            <a:endParaRPr lang="en-US" dirty="0"/>
          </a:p>
        </p:txBody>
      </p:sp>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21</a:t>
            </a:fld>
            <a:endParaRPr lang="en-US" dirty="0"/>
          </a:p>
        </p:txBody>
      </p:sp>
      <p:sp>
        <p:nvSpPr>
          <p:cNvPr id="6" name="Title 5"/>
          <p:cNvSpPr>
            <a:spLocks noGrp="1"/>
          </p:cNvSpPr>
          <p:nvPr>
            <p:ph type="title"/>
          </p:nvPr>
        </p:nvSpPr>
        <p:spPr/>
        <p:txBody>
          <a:bodyPr>
            <a:normAutofit fontScale="90000"/>
          </a:bodyPr>
          <a:lstStyle/>
          <a:p>
            <a:r>
              <a:rPr lang="en-US" dirty="0"/>
              <a:t>Output/Utilities Methodology and Results</a:t>
            </a:r>
          </a:p>
        </p:txBody>
      </p:sp>
    </p:spTree>
    <p:extLst>
      <p:ext uri="{BB962C8B-B14F-4D97-AF65-F5344CB8AC3E}">
        <p14:creationId xmlns:p14="http://schemas.microsoft.com/office/powerpoint/2010/main" val="3899035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V&amp;V testing for Orbit View:</a:t>
            </a:r>
          </a:p>
          <a:p>
            <a:pPr lvl="1"/>
            <a:r>
              <a:rPr lang="en-US" sz="1600" dirty="0"/>
              <a:t>Preliminary testing involved visual inspection of all 3-D graphics behavior</a:t>
            </a:r>
          </a:p>
          <a:p>
            <a:pPr lvl="1"/>
            <a:r>
              <a:rPr lang="en-US" sz="1600" dirty="0"/>
              <a:t>Key elements of GMAT’s graphics were compared against STK and </a:t>
            </a:r>
            <a:r>
              <a:rPr lang="en-US" sz="1600" dirty="0" err="1"/>
              <a:t>Celestia</a:t>
            </a:r>
            <a:r>
              <a:rPr lang="en-US" sz="1600" dirty="0"/>
              <a:t> </a:t>
            </a:r>
            <a:r>
              <a:rPr lang="en-US" sz="1600" dirty="0" smtClean="0"/>
              <a:t>benchmarks</a:t>
            </a:r>
            <a:endParaRPr lang="en-US" sz="1600" dirty="0"/>
          </a:p>
        </p:txBody>
      </p:sp>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22</a:t>
            </a:fld>
            <a:endParaRPr lang="en-US" dirty="0"/>
          </a:p>
        </p:txBody>
      </p:sp>
      <p:sp>
        <p:nvSpPr>
          <p:cNvPr id="6" name="Title 5"/>
          <p:cNvSpPr>
            <a:spLocks noGrp="1"/>
          </p:cNvSpPr>
          <p:nvPr>
            <p:ph type="title"/>
          </p:nvPr>
        </p:nvSpPr>
        <p:spPr/>
        <p:txBody>
          <a:bodyPr/>
          <a:lstStyle/>
          <a:p>
            <a:r>
              <a:rPr lang="en-US" dirty="0"/>
              <a:t>3-D </a:t>
            </a:r>
            <a:r>
              <a:rPr lang="en-US" dirty="0" smtClean="0"/>
              <a:t>Graphics</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324" y="2862122"/>
            <a:ext cx="3038475" cy="1389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4254126"/>
            <a:ext cx="3047999" cy="135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438607" y="5760302"/>
            <a:ext cx="4304384" cy="400110"/>
          </a:xfrm>
          <a:prstGeom prst="rect">
            <a:avLst/>
          </a:prstGeom>
          <a:noFill/>
        </p:spPr>
        <p:txBody>
          <a:bodyPr wrap="none" rtlCol="0">
            <a:spAutoFit/>
          </a:bodyPr>
          <a:lstStyle/>
          <a:p>
            <a:pPr algn="ctr"/>
            <a:r>
              <a:rPr lang="en-US" sz="1000" b="1" dirty="0" smtClean="0"/>
              <a:t>GMAT &amp; STK Comparison showing spacecraft trajectory, </a:t>
            </a:r>
          </a:p>
          <a:p>
            <a:pPr algn="ctr"/>
            <a:r>
              <a:rPr lang="en-US" sz="1000" b="1" dirty="0" smtClean="0"/>
              <a:t>ecliptic plane, </a:t>
            </a:r>
            <a:r>
              <a:rPr lang="en-US" sz="1000" b="1" dirty="0" err="1" smtClean="0"/>
              <a:t>xy</a:t>
            </a:r>
            <a:r>
              <a:rPr lang="en-US" sz="1000" b="1" dirty="0" smtClean="0"/>
              <a:t> plane and sun-centered MJ2000Eq coordinate sys</a:t>
            </a:r>
            <a:r>
              <a:rPr lang="en-US" sz="1000" dirty="0" smtClean="0"/>
              <a:t>.</a:t>
            </a:r>
            <a:endParaRPr lang="en-US" sz="1000" dirty="0"/>
          </a:p>
        </p:txBody>
      </p:sp>
      <p:pic>
        <p:nvPicPr>
          <p:cNvPr id="10" name="Picture 6" descr="C:\Users\rqureshi\Desktop\GmatScreenShot_0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01756" y="2862122"/>
            <a:ext cx="2946894" cy="140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01756" y="4317326"/>
            <a:ext cx="2946894" cy="1396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4928389" y="5714136"/>
            <a:ext cx="3693640" cy="246221"/>
          </a:xfrm>
          <a:prstGeom prst="rect">
            <a:avLst/>
          </a:prstGeom>
          <a:noFill/>
        </p:spPr>
        <p:txBody>
          <a:bodyPr wrap="none" rtlCol="0">
            <a:spAutoFit/>
          </a:bodyPr>
          <a:lstStyle/>
          <a:p>
            <a:pPr algn="ctr"/>
            <a:r>
              <a:rPr lang="en-US" sz="1000" b="1" dirty="0" smtClean="0"/>
              <a:t>GMAT &amp; </a:t>
            </a:r>
            <a:r>
              <a:rPr lang="en-US" sz="1000" b="1" dirty="0" err="1" smtClean="0"/>
              <a:t>Celestia</a:t>
            </a:r>
            <a:r>
              <a:rPr lang="en-US" sz="1000" b="1" dirty="0" smtClean="0"/>
              <a:t> showing star constellations comparison</a:t>
            </a:r>
            <a:endParaRPr lang="en-US" sz="1000" dirty="0"/>
          </a:p>
        </p:txBody>
      </p:sp>
    </p:spTree>
    <p:extLst>
      <p:ext uri="{BB962C8B-B14F-4D97-AF65-F5344CB8AC3E}">
        <p14:creationId xmlns:p14="http://schemas.microsoft.com/office/powerpoint/2010/main" val="2886677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V&amp;V testing methodology for </a:t>
            </a:r>
            <a:r>
              <a:rPr lang="en-US" sz="1800" dirty="0" err="1"/>
              <a:t>EphemerisFile</a:t>
            </a:r>
            <a:r>
              <a:rPr lang="en-US" sz="1800" dirty="0"/>
              <a:t>:</a:t>
            </a:r>
          </a:p>
          <a:p>
            <a:pPr lvl="1"/>
            <a:r>
              <a:rPr lang="en-US" sz="1600" dirty="0"/>
              <a:t>Extensive automated testing of ephemeris file component was conducted through GMAT’s script test system</a:t>
            </a:r>
          </a:p>
          <a:p>
            <a:pPr lvl="1"/>
            <a:r>
              <a:rPr lang="en-US" sz="1600" dirty="0"/>
              <a:t>Test scripts for all functional elements were written</a:t>
            </a:r>
          </a:p>
          <a:p>
            <a:pPr lvl="1"/>
            <a:r>
              <a:rPr lang="en-US" sz="1600" dirty="0"/>
              <a:t>For CCSDS ephemeris format, we compared interpolation to MATLAB and STK implementations</a:t>
            </a:r>
          </a:p>
          <a:p>
            <a:pPr lvl="1"/>
            <a:r>
              <a:rPr lang="en-US" sz="1600" dirty="0"/>
              <a:t>For SPK ephemeris format, we tested SPK ephemeris output comparing the results to STK and MICE toolbox</a:t>
            </a:r>
          </a:p>
          <a:p>
            <a:endParaRPr lang="en-US" dirty="0"/>
          </a:p>
        </p:txBody>
      </p:sp>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23</a:t>
            </a:fld>
            <a:endParaRPr lang="en-US" dirty="0"/>
          </a:p>
        </p:txBody>
      </p:sp>
      <p:sp>
        <p:nvSpPr>
          <p:cNvPr id="6" name="Title 5"/>
          <p:cNvSpPr>
            <a:spLocks noGrp="1"/>
          </p:cNvSpPr>
          <p:nvPr>
            <p:ph type="title"/>
          </p:nvPr>
        </p:nvSpPr>
        <p:spPr/>
        <p:txBody>
          <a:bodyPr/>
          <a:lstStyle/>
          <a:p>
            <a:r>
              <a:rPr lang="en-US" dirty="0" smtClean="0"/>
              <a:t>Ephemeris File</a:t>
            </a:r>
            <a:endParaRPr lang="en-US" dirty="0"/>
          </a:p>
        </p:txBody>
      </p:sp>
    </p:spTree>
    <p:extLst>
      <p:ext uri="{BB962C8B-B14F-4D97-AF65-F5344CB8AC3E}">
        <p14:creationId xmlns:p14="http://schemas.microsoft.com/office/powerpoint/2010/main" val="3525273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75000"/>
                  </a:schemeClr>
                </a:solidFill>
              </a:rPr>
              <a:t>Programming Infrastructure</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2"/>
          </p:nvPr>
        </p:nvSpPr>
        <p:spPr/>
        <p:txBody>
          <a:bodyPr/>
          <a:lstStyle/>
          <a:p>
            <a:r>
              <a:rPr lang="en-US" smtClean="0"/>
              <a:t>General Mission Analysis Tool</a:t>
            </a:r>
            <a:endParaRPr lang="en-US" dirty="0"/>
          </a:p>
        </p:txBody>
      </p:sp>
      <p:sp>
        <p:nvSpPr>
          <p:cNvPr id="5" name="Footer Placeholder 4"/>
          <p:cNvSpPr>
            <a:spLocks noGrp="1"/>
          </p:cNvSpPr>
          <p:nvPr>
            <p:ph type="ftr" sz="quarter" idx="3"/>
          </p:nvPr>
        </p:nvSpPr>
        <p:spPr/>
        <p:txBody>
          <a:bodyPr/>
          <a:lstStyle/>
          <a:p>
            <a:r>
              <a:rPr lang="en-US" smtClean="0"/>
              <a:t>NASA Goddard Space Flight Center</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1792971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Infrastructure</a:t>
            </a:r>
            <a:endParaRPr lang="en-US" dirty="0"/>
          </a:p>
        </p:txBody>
      </p:sp>
      <p:sp>
        <p:nvSpPr>
          <p:cNvPr id="5" name="Content Placeholder 4"/>
          <p:cNvSpPr>
            <a:spLocks noGrp="1"/>
          </p:cNvSpPr>
          <p:nvPr>
            <p:ph idx="1"/>
          </p:nvPr>
        </p:nvSpPr>
        <p:spPr/>
        <p:txBody>
          <a:bodyPr/>
          <a:lstStyle/>
          <a:p>
            <a:r>
              <a:rPr lang="en-US" dirty="0" smtClean="0"/>
              <a:t>Two testing areas</a:t>
            </a:r>
          </a:p>
          <a:p>
            <a:r>
              <a:rPr lang="en-US" dirty="0" smtClean="0"/>
              <a:t>Script Language: functional testing</a:t>
            </a:r>
          </a:p>
          <a:p>
            <a:pPr lvl="1"/>
            <a:r>
              <a:rPr lang="en-US" dirty="0" smtClean="0"/>
              <a:t>Variables, arrays</a:t>
            </a:r>
          </a:p>
          <a:p>
            <a:pPr lvl="1"/>
            <a:r>
              <a:rPr lang="en-US" dirty="0" smtClean="0"/>
              <a:t>Assignment, mathematics</a:t>
            </a:r>
          </a:p>
          <a:p>
            <a:pPr lvl="1"/>
            <a:r>
              <a:rPr lang="en-US" dirty="0" smtClean="0"/>
              <a:t>Control flow, logical operators</a:t>
            </a:r>
            <a:endParaRPr lang="en-US" dirty="0"/>
          </a:p>
          <a:p>
            <a:pPr lvl="1"/>
            <a:r>
              <a:rPr lang="en-US" dirty="0" smtClean="0"/>
              <a:t>External interfaces</a:t>
            </a:r>
          </a:p>
          <a:p>
            <a:r>
              <a:rPr lang="en-US" dirty="0" smtClean="0"/>
              <a:t>Mission Data Parameters: numeric testing</a:t>
            </a:r>
          </a:p>
          <a:p>
            <a:endParaRPr lang="en-US" dirty="0" smtClean="0"/>
          </a:p>
          <a:p>
            <a:pPr lvl="1"/>
            <a:endParaRPr lang="en-US" dirty="0"/>
          </a:p>
        </p:txBody>
      </p:sp>
    </p:spTree>
    <p:extLst>
      <p:ext uri="{BB962C8B-B14F-4D97-AF65-F5344CB8AC3E}">
        <p14:creationId xmlns:p14="http://schemas.microsoft.com/office/powerpoint/2010/main" val="31527272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Language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 features were tested with all applicable input and output types:</a:t>
            </a:r>
          </a:p>
          <a:p>
            <a:pPr lvl="1"/>
            <a:r>
              <a:rPr lang="en-US" dirty="0" smtClean="0"/>
              <a:t>literals: numeric, strings</a:t>
            </a:r>
          </a:p>
          <a:p>
            <a:pPr lvl="1"/>
            <a:r>
              <a:rPr lang="en-US" dirty="0" smtClean="0"/>
              <a:t>resources: variables, arrays, array elements, string variables, calculated parameters</a:t>
            </a:r>
          </a:p>
          <a:p>
            <a:pPr lvl="1"/>
            <a:r>
              <a:rPr lang="en-US" dirty="0" smtClean="0"/>
              <a:t>mathematical expressions</a:t>
            </a:r>
          </a:p>
          <a:p>
            <a:r>
              <a:rPr lang="en-US" dirty="0" smtClean="0"/>
              <a:t>Special testing for:</a:t>
            </a:r>
          </a:p>
          <a:p>
            <a:pPr lvl="1"/>
            <a:r>
              <a:rPr lang="en-US" dirty="0" smtClean="0"/>
              <a:t>Logical operators: all data types w/ all operators</a:t>
            </a:r>
          </a:p>
          <a:p>
            <a:pPr lvl="1"/>
            <a:r>
              <a:rPr lang="en-US" dirty="0" smtClean="0"/>
              <a:t>MATLAB interface: all data types as input/output</a:t>
            </a:r>
          </a:p>
          <a:p>
            <a:pPr lvl="1"/>
            <a:r>
              <a:rPr lang="en-US" dirty="0" smtClean="0"/>
              <a:t>Mathematical expressions</a:t>
            </a:r>
          </a:p>
        </p:txBody>
      </p:sp>
    </p:spTree>
    <p:extLst>
      <p:ext uri="{BB962C8B-B14F-4D97-AF65-F5344CB8AC3E}">
        <p14:creationId xmlns:p14="http://schemas.microsoft.com/office/powerpoint/2010/main" val="33409512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Expressions</a:t>
            </a:r>
            <a:endParaRPr lang="en-US" dirty="0"/>
          </a:p>
        </p:txBody>
      </p:sp>
      <p:sp>
        <p:nvSpPr>
          <p:cNvPr id="3" name="Content Placeholder 2"/>
          <p:cNvSpPr>
            <a:spLocks noGrp="1"/>
          </p:cNvSpPr>
          <p:nvPr>
            <p:ph idx="1"/>
          </p:nvPr>
        </p:nvSpPr>
        <p:spPr>
          <a:xfrm>
            <a:off x="457200" y="1600200"/>
            <a:ext cx="4724400" cy="4525963"/>
          </a:xfrm>
        </p:spPr>
        <p:txBody>
          <a:bodyPr>
            <a:normAutofit fontScale="92500" lnSpcReduction="10000"/>
          </a:bodyPr>
          <a:lstStyle/>
          <a:p>
            <a:r>
              <a:rPr lang="en-US" dirty="0" smtClean="0"/>
              <a:t>Same syntax as MATLAB expressions</a:t>
            </a:r>
          </a:p>
          <a:p>
            <a:r>
              <a:rPr lang="en-US" dirty="0" smtClean="0"/>
              <a:t>Wrote random generator to generate thousands of valid expressions</a:t>
            </a:r>
          </a:p>
          <a:p>
            <a:r>
              <a:rPr lang="en-US" dirty="0" smtClean="0"/>
              <a:t>Results validated against MATLAB</a:t>
            </a:r>
          </a:p>
          <a:p>
            <a:r>
              <a:rPr lang="en-US" dirty="0" smtClean="0"/>
              <a:t>100 scripts w/ random contents in regression system</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33825398"/>
              </p:ext>
            </p:extLst>
          </p:nvPr>
        </p:nvGraphicFramePr>
        <p:xfrm>
          <a:off x="5334000" y="1752600"/>
          <a:ext cx="3581400" cy="2895600"/>
        </p:xfrm>
        <a:graphic>
          <a:graphicData uri="http://schemas.openxmlformats.org/drawingml/2006/table">
            <a:tbl>
              <a:tblPr firstRow="1" bandRow="1">
                <a:tableStyleId>{5C22544A-7EE6-4342-B048-85BDC9FD1C3A}</a:tableStyleId>
              </a:tblPr>
              <a:tblGrid>
                <a:gridCol w="2057400"/>
                <a:gridCol w="1524000"/>
              </a:tblGrid>
              <a:tr h="287065">
                <a:tc>
                  <a:txBody>
                    <a:bodyPr/>
                    <a:lstStyle/>
                    <a:p>
                      <a:pPr marL="0" marR="0" algn="ctr">
                        <a:spcBef>
                          <a:spcPts val="0"/>
                        </a:spcBef>
                        <a:spcAft>
                          <a:spcPts val="0"/>
                        </a:spcAft>
                      </a:pPr>
                      <a:r>
                        <a:rPr lang="en-US" sz="1900" dirty="0">
                          <a:effectLst/>
                        </a:rPr>
                        <a:t>Operators</a:t>
                      </a:r>
                      <a:endParaRPr lang="en-US" sz="1900" dirty="0">
                        <a:effectLst/>
                        <a:latin typeface="Times New Roman"/>
                        <a:ea typeface="Times New Roman"/>
                      </a:endParaRPr>
                    </a:p>
                  </a:txBody>
                  <a:tcPr marL="129179" marR="129179" marT="0" marB="0"/>
                </a:tc>
                <a:tc>
                  <a:txBody>
                    <a:bodyPr/>
                    <a:lstStyle/>
                    <a:p>
                      <a:pPr marL="0" marR="0" algn="ctr">
                        <a:spcBef>
                          <a:spcPts val="0"/>
                        </a:spcBef>
                        <a:spcAft>
                          <a:spcPts val="0"/>
                        </a:spcAft>
                      </a:pPr>
                      <a:r>
                        <a:rPr lang="en-US" sz="1900" dirty="0">
                          <a:effectLst/>
                        </a:rPr>
                        <a:t>Functions</a:t>
                      </a:r>
                      <a:endParaRPr lang="en-US" sz="1900" dirty="0">
                        <a:effectLst/>
                        <a:latin typeface="Times New Roman"/>
                        <a:ea typeface="Times New Roman"/>
                      </a:endParaRPr>
                    </a:p>
                  </a:txBody>
                  <a:tcPr marL="129179" marR="129179" marT="0" marB="0"/>
                </a:tc>
              </a:tr>
              <a:tr h="287065">
                <a:tc>
                  <a:txBody>
                    <a:bodyPr/>
                    <a:lstStyle/>
                    <a:p>
                      <a:pPr marL="0" marR="0" algn="just">
                        <a:spcBef>
                          <a:spcPts val="0"/>
                        </a:spcBef>
                        <a:spcAft>
                          <a:spcPts val="0"/>
                        </a:spcAft>
                      </a:pPr>
                      <a:r>
                        <a:rPr lang="en-US" sz="1900" dirty="0">
                          <a:effectLst/>
                        </a:rPr>
                        <a:t>+ (addition)</a:t>
                      </a:r>
                      <a:endParaRPr lang="en-US" sz="1900" dirty="0">
                        <a:effectLst/>
                        <a:latin typeface="Times New Roman"/>
                        <a:ea typeface="Times New Roman"/>
                      </a:endParaRPr>
                    </a:p>
                  </a:txBody>
                  <a:tcPr marL="129179" marR="129179" marT="0" marB="0"/>
                </a:tc>
                <a:tc>
                  <a:txBody>
                    <a:bodyPr/>
                    <a:lstStyle/>
                    <a:p>
                      <a:pPr marL="0" marR="0" algn="just">
                        <a:spcBef>
                          <a:spcPts val="0"/>
                        </a:spcBef>
                        <a:spcAft>
                          <a:spcPts val="0"/>
                        </a:spcAft>
                      </a:pPr>
                      <a:r>
                        <a:rPr lang="en-US" sz="1900" dirty="0">
                          <a:effectLst/>
                        </a:rPr>
                        <a:t>sin</a:t>
                      </a:r>
                      <a:endParaRPr lang="en-US" sz="1900" dirty="0">
                        <a:effectLst/>
                        <a:latin typeface="Times New Roman"/>
                        <a:ea typeface="Times New Roman"/>
                      </a:endParaRPr>
                    </a:p>
                  </a:txBody>
                  <a:tcPr marL="129179" marR="129179" marT="0" marB="0"/>
                </a:tc>
              </a:tr>
              <a:tr h="287065">
                <a:tc>
                  <a:txBody>
                    <a:bodyPr/>
                    <a:lstStyle/>
                    <a:p>
                      <a:pPr marL="0" marR="0" algn="just">
                        <a:spcBef>
                          <a:spcPts val="0"/>
                        </a:spcBef>
                        <a:spcAft>
                          <a:spcPts val="0"/>
                        </a:spcAft>
                      </a:pPr>
                      <a:r>
                        <a:rPr lang="en-US" sz="1900" dirty="0">
                          <a:effectLst/>
                        </a:rPr>
                        <a:t>- (subtraction)</a:t>
                      </a:r>
                      <a:endParaRPr lang="en-US" sz="1900" dirty="0">
                        <a:effectLst/>
                        <a:latin typeface="Times New Roman"/>
                        <a:ea typeface="Times New Roman"/>
                      </a:endParaRPr>
                    </a:p>
                  </a:txBody>
                  <a:tcPr marL="129179" marR="129179" marT="0" marB="0"/>
                </a:tc>
                <a:tc>
                  <a:txBody>
                    <a:bodyPr/>
                    <a:lstStyle/>
                    <a:p>
                      <a:pPr marL="0" marR="0" algn="just">
                        <a:spcBef>
                          <a:spcPts val="0"/>
                        </a:spcBef>
                        <a:spcAft>
                          <a:spcPts val="0"/>
                        </a:spcAft>
                      </a:pPr>
                      <a:r>
                        <a:rPr lang="en-US" sz="1900" dirty="0">
                          <a:effectLst/>
                        </a:rPr>
                        <a:t>cos</a:t>
                      </a:r>
                      <a:endParaRPr lang="en-US" sz="1900" dirty="0">
                        <a:effectLst/>
                        <a:latin typeface="Times New Roman"/>
                        <a:ea typeface="Times New Roman"/>
                      </a:endParaRPr>
                    </a:p>
                  </a:txBody>
                  <a:tcPr marL="129179" marR="129179" marT="0" marB="0"/>
                </a:tc>
              </a:tr>
              <a:tr h="287065">
                <a:tc>
                  <a:txBody>
                    <a:bodyPr/>
                    <a:lstStyle/>
                    <a:p>
                      <a:pPr marL="0" marR="0" algn="just">
                        <a:spcBef>
                          <a:spcPts val="0"/>
                        </a:spcBef>
                        <a:spcAft>
                          <a:spcPts val="0"/>
                        </a:spcAft>
                      </a:pPr>
                      <a:r>
                        <a:rPr lang="en-US" sz="1900" dirty="0">
                          <a:effectLst/>
                        </a:rPr>
                        <a:t>* (multiplication)</a:t>
                      </a:r>
                      <a:endParaRPr lang="en-US" sz="1900" dirty="0">
                        <a:effectLst/>
                        <a:latin typeface="Times New Roman"/>
                        <a:ea typeface="Times New Roman"/>
                      </a:endParaRPr>
                    </a:p>
                  </a:txBody>
                  <a:tcPr marL="129179" marR="129179" marT="0" marB="0"/>
                </a:tc>
                <a:tc>
                  <a:txBody>
                    <a:bodyPr/>
                    <a:lstStyle/>
                    <a:p>
                      <a:pPr marL="0" marR="0" algn="just">
                        <a:spcBef>
                          <a:spcPts val="0"/>
                        </a:spcBef>
                        <a:spcAft>
                          <a:spcPts val="0"/>
                        </a:spcAft>
                      </a:pPr>
                      <a:r>
                        <a:rPr lang="en-US" sz="1900" dirty="0">
                          <a:effectLst/>
                        </a:rPr>
                        <a:t>tan</a:t>
                      </a:r>
                      <a:endParaRPr lang="en-US" sz="1900" dirty="0">
                        <a:effectLst/>
                        <a:latin typeface="Times New Roman"/>
                        <a:ea typeface="Times New Roman"/>
                      </a:endParaRPr>
                    </a:p>
                  </a:txBody>
                  <a:tcPr marL="129179" marR="129179" marT="0" marB="0"/>
                </a:tc>
              </a:tr>
              <a:tr h="287065">
                <a:tc>
                  <a:txBody>
                    <a:bodyPr/>
                    <a:lstStyle/>
                    <a:p>
                      <a:pPr marL="0" marR="0" algn="just">
                        <a:spcBef>
                          <a:spcPts val="0"/>
                        </a:spcBef>
                        <a:spcAft>
                          <a:spcPts val="0"/>
                        </a:spcAft>
                      </a:pPr>
                      <a:r>
                        <a:rPr lang="en-US" sz="1900" dirty="0">
                          <a:effectLst/>
                        </a:rPr>
                        <a:t>/ (division)</a:t>
                      </a:r>
                      <a:endParaRPr lang="en-US" sz="1900" dirty="0">
                        <a:effectLst/>
                        <a:latin typeface="Times New Roman"/>
                        <a:ea typeface="Times New Roman"/>
                      </a:endParaRPr>
                    </a:p>
                  </a:txBody>
                  <a:tcPr marL="129179" marR="129179" marT="0" marB="0"/>
                </a:tc>
                <a:tc>
                  <a:txBody>
                    <a:bodyPr/>
                    <a:lstStyle/>
                    <a:p>
                      <a:pPr marL="0" marR="0" algn="just">
                        <a:spcBef>
                          <a:spcPts val="0"/>
                        </a:spcBef>
                        <a:spcAft>
                          <a:spcPts val="0"/>
                        </a:spcAft>
                      </a:pPr>
                      <a:r>
                        <a:rPr lang="en-US" sz="1900" dirty="0" err="1">
                          <a:effectLst/>
                        </a:rPr>
                        <a:t>asin</a:t>
                      </a:r>
                      <a:endParaRPr lang="en-US" sz="1900">
                        <a:effectLst/>
                        <a:latin typeface="Times New Roman"/>
                        <a:ea typeface="Times New Roman"/>
                      </a:endParaRPr>
                    </a:p>
                  </a:txBody>
                  <a:tcPr marL="129179" marR="129179" marT="0" marB="0"/>
                </a:tc>
              </a:tr>
              <a:tr h="287065">
                <a:tc>
                  <a:txBody>
                    <a:bodyPr/>
                    <a:lstStyle/>
                    <a:p>
                      <a:pPr marL="0" marR="0" algn="just">
                        <a:spcBef>
                          <a:spcPts val="0"/>
                        </a:spcBef>
                        <a:spcAft>
                          <a:spcPts val="0"/>
                        </a:spcAft>
                      </a:pPr>
                      <a:r>
                        <a:rPr lang="en-US" sz="1900">
                          <a:effectLst/>
                        </a:rPr>
                        <a:t>' (transpose)</a:t>
                      </a:r>
                      <a:endParaRPr lang="en-US" sz="1900">
                        <a:effectLst/>
                        <a:latin typeface="Times New Roman"/>
                        <a:ea typeface="Times New Roman"/>
                      </a:endParaRPr>
                    </a:p>
                  </a:txBody>
                  <a:tcPr marL="129179" marR="129179" marT="0" marB="0"/>
                </a:tc>
                <a:tc>
                  <a:txBody>
                    <a:bodyPr/>
                    <a:lstStyle/>
                    <a:p>
                      <a:pPr marL="0" marR="0" algn="just">
                        <a:spcBef>
                          <a:spcPts val="0"/>
                        </a:spcBef>
                        <a:spcAft>
                          <a:spcPts val="0"/>
                        </a:spcAft>
                      </a:pPr>
                      <a:r>
                        <a:rPr lang="en-US" sz="1900">
                          <a:effectLst/>
                        </a:rPr>
                        <a:t>acos</a:t>
                      </a:r>
                      <a:endParaRPr lang="en-US" sz="1900">
                        <a:effectLst/>
                        <a:latin typeface="Times New Roman"/>
                        <a:ea typeface="Times New Roman"/>
                      </a:endParaRPr>
                    </a:p>
                  </a:txBody>
                  <a:tcPr marL="129179" marR="129179" marT="0" marB="0"/>
                </a:tc>
              </a:tr>
              <a:tr h="287065">
                <a:tc>
                  <a:txBody>
                    <a:bodyPr/>
                    <a:lstStyle/>
                    <a:p>
                      <a:pPr marL="0" marR="0" algn="just">
                        <a:spcBef>
                          <a:spcPts val="0"/>
                        </a:spcBef>
                        <a:spcAft>
                          <a:spcPts val="0"/>
                        </a:spcAft>
                      </a:pPr>
                      <a:r>
                        <a:rPr lang="en-US" sz="1900">
                          <a:effectLst/>
                        </a:rPr>
                        <a:t>^ (power)</a:t>
                      </a:r>
                      <a:endParaRPr lang="en-US" sz="1900">
                        <a:effectLst/>
                        <a:latin typeface="Times New Roman"/>
                        <a:ea typeface="Times New Roman"/>
                      </a:endParaRPr>
                    </a:p>
                  </a:txBody>
                  <a:tcPr marL="129179" marR="129179" marT="0" marB="0"/>
                </a:tc>
                <a:tc>
                  <a:txBody>
                    <a:bodyPr/>
                    <a:lstStyle/>
                    <a:p>
                      <a:pPr marL="0" marR="0" algn="just">
                        <a:spcBef>
                          <a:spcPts val="0"/>
                        </a:spcBef>
                        <a:spcAft>
                          <a:spcPts val="0"/>
                        </a:spcAft>
                      </a:pPr>
                      <a:r>
                        <a:rPr lang="en-US" sz="1900">
                          <a:effectLst/>
                        </a:rPr>
                        <a:t>atan</a:t>
                      </a:r>
                      <a:endParaRPr lang="en-US" sz="1900">
                        <a:effectLst/>
                        <a:latin typeface="Times New Roman"/>
                        <a:ea typeface="Times New Roman"/>
                      </a:endParaRPr>
                    </a:p>
                  </a:txBody>
                  <a:tcPr marL="129179" marR="129179" marT="0" marB="0"/>
                </a:tc>
              </a:tr>
              <a:tr h="287065">
                <a:tc>
                  <a:txBody>
                    <a:bodyPr/>
                    <a:lstStyle/>
                    <a:p>
                      <a:pPr marL="0" marR="0" algn="just">
                        <a:spcBef>
                          <a:spcPts val="0"/>
                        </a:spcBef>
                        <a:spcAft>
                          <a:spcPts val="0"/>
                        </a:spcAft>
                      </a:pPr>
                      <a:r>
                        <a:rPr lang="en-US" sz="1900">
                          <a:effectLst/>
                        </a:rPr>
                        <a:t> </a:t>
                      </a:r>
                      <a:endParaRPr lang="en-US" sz="1900">
                        <a:effectLst/>
                        <a:latin typeface="Times New Roman"/>
                        <a:ea typeface="Times New Roman"/>
                      </a:endParaRPr>
                    </a:p>
                  </a:txBody>
                  <a:tcPr marL="129179" marR="129179" marT="0" marB="0"/>
                </a:tc>
                <a:tc>
                  <a:txBody>
                    <a:bodyPr/>
                    <a:lstStyle/>
                    <a:p>
                      <a:pPr marL="0" marR="0" algn="just">
                        <a:spcBef>
                          <a:spcPts val="0"/>
                        </a:spcBef>
                        <a:spcAft>
                          <a:spcPts val="0"/>
                        </a:spcAft>
                      </a:pPr>
                      <a:r>
                        <a:rPr lang="en-US" sz="1900">
                          <a:effectLst/>
                        </a:rPr>
                        <a:t>atan2</a:t>
                      </a:r>
                      <a:endParaRPr lang="en-US" sz="1900">
                        <a:effectLst/>
                        <a:latin typeface="Times New Roman"/>
                        <a:ea typeface="Times New Roman"/>
                      </a:endParaRPr>
                    </a:p>
                  </a:txBody>
                  <a:tcPr marL="129179" marR="129179" marT="0" marB="0"/>
                </a:tc>
              </a:tr>
              <a:tr h="287065">
                <a:tc>
                  <a:txBody>
                    <a:bodyPr/>
                    <a:lstStyle/>
                    <a:p>
                      <a:pPr marL="0" marR="0" algn="just">
                        <a:spcBef>
                          <a:spcPts val="0"/>
                        </a:spcBef>
                        <a:spcAft>
                          <a:spcPts val="0"/>
                        </a:spcAft>
                      </a:pPr>
                      <a:r>
                        <a:rPr lang="en-US" sz="1900">
                          <a:effectLst/>
                        </a:rPr>
                        <a:t> </a:t>
                      </a:r>
                      <a:endParaRPr lang="en-US" sz="1900">
                        <a:effectLst/>
                        <a:latin typeface="Times New Roman"/>
                        <a:ea typeface="Times New Roman"/>
                      </a:endParaRPr>
                    </a:p>
                  </a:txBody>
                  <a:tcPr marL="129179" marR="129179" marT="0" marB="0"/>
                </a:tc>
                <a:tc>
                  <a:txBody>
                    <a:bodyPr/>
                    <a:lstStyle/>
                    <a:p>
                      <a:pPr marL="0" marR="0" algn="just">
                        <a:spcBef>
                          <a:spcPts val="0"/>
                        </a:spcBef>
                        <a:spcAft>
                          <a:spcPts val="0"/>
                        </a:spcAft>
                      </a:pPr>
                      <a:r>
                        <a:rPr lang="en-US" sz="1900" dirty="0">
                          <a:effectLst/>
                        </a:rPr>
                        <a:t>log</a:t>
                      </a:r>
                      <a:endParaRPr lang="en-US" sz="1900" dirty="0">
                        <a:effectLst/>
                        <a:latin typeface="Times New Roman"/>
                        <a:ea typeface="Times New Roman"/>
                      </a:endParaRPr>
                    </a:p>
                  </a:txBody>
                  <a:tcPr marL="129179" marR="129179" marT="0" marB="0"/>
                </a:tc>
              </a:tr>
              <a:tr h="287065">
                <a:tc>
                  <a:txBody>
                    <a:bodyPr/>
                    <a:lstStyle/>
                    <a:p>
                      <a:pPr marL="0" marR="0" algn="just">
                        <a:spcBef>
                          <a:spcPts val="0"/>
                        </a:spcBef>
                        <a:spcAft>
                          <a:spcPts val="0"/>
                        </a:spcAft>
                      </a:pPr>
                      <a:r>
                        <a:rPr lang="en-US" sz="1900">
                          <a:effectLst/>
                        </a:rPr>
                        <a:t> </a:t>
                      </a:r>
                      <a:endParaRPr lang="en-US" sz="1900">
                        <a:effectLst/>
                        <a:latin typeface="Times New Roman"/>
                        <a:ea typeface="Times New Roman"/>
                      </a:endParaRPr>
                    </a:p>
                  </a:txBody>
                  <a:tcPr marL="129179" marR="129179" marT="0" marB="0"/>
                </a:tc>
                <a:tc>
                  <a:txBody>
                    <a:bodyPr/>
                    <a:lstStyle/>
                    <a:p>
                      <a:pPr marL="0" marR="0" algn="just">
                        <a:spcBef>
                          <a:spcPts val="0"/>
                        </a:spcBef>
                        <a:spcAft>
                          <a:spcPts val="0"/>
                        </a:spcAft>
                      </a:pPr>
                      <a:r>
                        <a:rPr lang="en-US" sz="1900" dirty="0">
                          <a:effectLst/>
                        </a:rPr>
                        <a:t>log10</a:t>
                      </a:r>
                      <a:endParaRPr lang="en-US" sz="1900" dirty="0">
                        <a:effectLst/>
                        <a:latin typeface="Times New Roman"/>
                        <a:ea typeface="Times New Roman"/>
                      </a:endParaRPr>
                    </a:p>
                  </a:txBody>
                  <a:tcPr marL="129179" marR="129179" marT="0" marB="0"/>
                </a:tc>
              </a:tr>
            </a:tbl>
          </a:graphicData>
        </a:graphic>
      </p:graphicFrame>
      <p:sp>
        <p:nvSpPr>
          <p:cNvPr id="4" name="TextBox 3"/>
          <p:cNvSpPr txBox="1"/>
          <p:nvPr/>
        </p:nvSpPr>
        <p:spPr>
          <a:xfrm>
            <a:off x="5334000" y="4701406"/>
            <a:ext cx="3685624" cy="369332"/>
          </a:xfrm>
          <a:prstGeom prst="rect">
            <a:avLst/>
          </a:prstGeom>
          <a:noFill/>
        </p:spPr>
        <p:txBody>
          <a:bodyPr wrap="none" rtlCol="0">
            <a:spAutoFit/>
          </a:bodyPr>
          <a:lstStyle/>
          <a:p>
            <a:r>
              <a:rPr lang="en-US" dirty="0" smtClean="0"/>
              <a:t>Example Operators and Functions</a:t>
            </a:r>
            <a:endParaRPr lang="en-US" dirty="0"/>
          </a:p>
        </p:txBody>
      </p:sp>
    </p:spTree>
    <p:extLst>
      <p:ext uri="{BB962C8B-B14F-4D97-AF65-F5344CB8AC3E}">
        <p14:creationId xmlns:p14="http://schemas.microsoft.com/office/powerpoint/2010/main" val="1790927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Mission Data Parameters</a:t>
            </a:r>
            <a:endParaRPr lang="en-US" dirty="0"/>
          </a:p>
        </p:txBody>
      </p:sp>
      <p:sp>
        <p:nvSpPr>
          <p:cNvPr id="3" name="Content Placeholder 2"/>
          <p:cNvSpPr>
            <a:spLocks noGrp="1"/>
          </p:cNvSpPr>
          <p:nvPr>
            <p:ph idx="1"/>
          </p:nvPr>
        </p:nvSpPr>
        <p:spPr>
          <a:xfrm>
            <a:off x="457200" y="1600200"/>
            <a:ext cx="4114800" cy="4525963"/>
          </a:xfrm>
        </p:spPr>
        <p:txBody>
          <a:bodyPr>
            <a:normAutofit fontScale="77500" lnSpcReduction="20000"/>
          </a:bodyPr>
          <a:lstStyle/>
          <a:p>
            <a:r>
              <a:rPr lang="en-US" dirty="0" smtClean="0"/>
              <a:t>Parameters are calculated on request</a:t>
            </a:r>
          </a:p>
          <a:p>
            <a:r>
              <a:rPr lang="en-US" dirty="0" smtClean="0"/>
              <a:t>Can be read-only or read-write</a:t>
            </a:r>
          </a:p>
          <a:p>
            <a:r>
              <a:rPr lang="en-US" dirty="0" smtClean="0"/>
              <a:t>One of three types:</a:t>
            </a:r>
          </a:p>
          <a:p>
            <a:pPr lvl="1"/>
            <a:r>
              <a:rPr lang="en-US" dirty="0" smtClean="0"/>
              <a:t>Standalone</a:t>
            </a:r>
          </a:p>
          <a:p>
            <a:pPr lvl="1"/>
            <a:r>
              <a:rPr lang="en-US" dirty="0" smtClean="0"/>
              <a:t>Central-body dependency</a:t>
            </a:r>
          </a:p>
          <a:p>
            <a:pPr lvl="1"/>
            <a:r>
              <a:rPr lang="en-US" dirty="0" smtClean="0"/>
              <a:t>Coordinate system dependency</a:t>
            </a:r>
          </a:p>
          <a:p>
            <a:r>
              <a:rPr lang="en-US" dirty="0" smtClean="0"/>
              <a:t>Truth sources:</a:t>
            </a:r>
          </a:p>
          <a:p>
            <a:pPr lvl="1"/>
            <a:r>
              <a:rPr lang="en-US" dirty="0" smtClean="0"/>
              <a:t>STK</a:t>
            </a:r>
          </a:p>
          <a:p>
            <a:pPr lvl="1"/>
            <a:r>
              <a:rPr lang="en-US" dirty="0" smtClean="0"/>
              <a:t>custom MATLAB</a:t>
            </a:r>
          </a:p>
          <a:p>
            <a:pPr lvl="1"/>
            <a:r>
              <a:rPr lang="en-US" dirty="0" smtClean="0"/>
              <a:t>custom GMAT scripting</a:t>
            </a:r>
          </a:p>
          <a:p>
            <a:pPr lvl="1"/>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549297422"/>
              </p:ext>
            </p:extLst>
          </p:nvPr>
        </p:nvGraphicFramePr>
        <p:xfrm>
          <a:off x="4876800" y="1524000"/>
          <a:ext cx="4038600" cy="4235591"/>
        </p:xfrm>
        <a:graphic>
          <a:graphicData uri="http://schemas.openxmlformats.org/drawingml/2006/table">
            <a:tbl>
              <a:tblPr firstRow="1" firstCol="1" bandRow="1">
                <a:tableStyleId>{5C22544A-7EE6-4342-B048-85BDC9FD1C3A}</a:tableStyleId>
              </a:tblPr>
              <a:tblGrid>
                <a:gridCol w="1711038"/>
                <a:gridCol w="693664"/>
                <a:gridCol w="109898"/>
                <a:gridCol w="1524000"/>
              </a:tblGrid>
              <a:tr h="197556">
                <a:tc>
                  <a:txBody>
                    <a:bodyPr/>
                    <a:lstStyle/>
                    <a:p>
                      <a:pPr marL="0" marR="0" algn="just">
                        <a:spcBef>
                          <a:spcPts val="0"/>
                        </a:spcBef>
                        <a:spcAft>
                          <a:spcPts val="0"/>
                        </a:spcAft>
                      </a:pPr>
                      <a:r>
                        <a:rPr lang="en-US" sz="1400" dirty="0">
                          <a:effectLst/>
                        </a:rPr>
                        <a:t>Parameter</a:t>
                      </a:r>
                      <a:endParaRPr lang="en-US" sz="1400" dirty="0">
                        <a:effectLst/>
                        <a:latin typeface="Times New Roman"/>
                        <a:ea typeface="Times New Roman"/>
                      </a:endParaRPr>
                    </a:p>
                  </a:txBody>
                  <a:tcPr marL="65699" marR="65699" marT="0" marB="0"/>
                </a:tc>
                <a:tc gridSpan="2">
                  <a:txBody>
                    <a:bodyPr/>
                    <a:lstStyle/>
                    <a:p>
                      <a:pPr marL="0" marR="0" algn="just">
                        <a:spcBef>
                          <a:spcPts val="0"/>
                        </a:spcBef>
                        <a:spcAft>
                          <a:spcPts val="0"/>
                        </a:spcAft>
                      </a:pPr>
                      <a:r>
                        <a:rPr lang="en-US" sz="1400">
                          <a:effectLst/>
                        </a:rPr>
                        <a:t>Access</a:t>
                      </a:r>
                      <a:endParaRPr lang="en-US" sz="1400">
                        <a:effectLst/>
                        <a:latin typeface="Times New Roman"/>
                        <a:ea typeface="Times New Roman"/>
                      </a:endParaRPr>
                    </a:p>
                  </a:txBody>
                  <a:tcPr marL="65699" marR="65699" marT="0" marB="0"/>
                </a:tc>
                <a:tc hMerge="1">
                  <a:txBody>
                    <a:bodyPr/>
                    <a:lstStyle/>
                    <a:p>
                      <a:pPr marL="0" marR="0" algn="just">
                        <a:spcBef>
                          <a:spcPts val="0"/>
                        </a:spcBef>
                        <a:spcAft>
                          <a:spcPts val="0"/>
                        </a:spcAft>
                      </a:pPr>
                      <a:endParaRPr lang="en-US" sz="1400">
                        <a:effectLst/>
                        <a:latin typeface="Times New Roman"/>
                        <a:ea typeface="Times New Roman"/>
                      </a:endParaRPr>
                    </a:p>
                  </a:txBody>
                  <a:tcPr marL="65699" marR="65699" marT="0" marB="0"/>
                </a:tc>
                <a:tc>
                  <a:txBody>
                    <a:bodyPr/>
                    <a:lstStyle/>
                    <a:p>
                      <a:pPr marL="0" marR="0" algn="just">
                        <a:spcBef>
                          <a:spcPts val="0"/>
                        </a:spcBef>
                        <a:spcAft>
                          <a:spcPts val="0"/>
                        </a:spcAft>
                      </a:pPr>
                      <a:r>
                        <a:rPr lang="en-US" sz="1400" dirty="0">
                          <a:effectLst/>
                        </a:rPr>
                        <a:t>Dependency</a:t>
                      </a:r>
                      <a:endParaRPr lang="en-US" sz="1400" dirty="0">
                        <a:effectLst/>
                        <a:latin typeface="Times New Roman"/>
                        <a:ea typeface="Times New Roman"/>
                      </a:endParaRPr>
                    </a:p>
                  </a:txBody>
                  <a:tcPr marL="65699" marR="65699" marT="0" marB="0"/>
                </a:tc>
              </a:tr>
              <a:tr h="197556">
                <a:tc gridSpan="4">
                  <a:txBody>
                    <a:bodyPr/>
                    <a:lstStyle/>
                    <a:p>
                      <a:pPr marL="0" marR="0" algn="just">
                        <a:spcBef>
                          <a:spcPts val="0"/>
                        </a:spcBef>
                        <a:spcAft>
                          <a:spcPts val="0"/>
                        </a:spcAft>
                      </a:pPr>
                      <a:r>
                        <a:rPr lang="en-US" sz="1400" dirty="0">
                          <a:effectLst/>
                        </a:rPr>
                        <a:t>Spacecraft</a:t>
                      </a:r>
                      <a:endParaRPr lang="en-US" sz="1400" dirty="0">
                        <a:effectLst/>
                        <a:latin typeface="Times New Roman"/>
                        <a:ea typeface="Times New Roman"/>
                      </a:endParaRPr>
                    </a:p>
                  </a:txBody>
                  <a:tcPr marL="65699" marR="65699" marT="0" marB="0"/>
                </a:tc>
                <a:tc hMerge="1">
                  <a:txBody>
                    <a:bodyPr/>
                    <a:lstStyle/>
                    <a:p>
                      <a:endParaRPr lang="en-US"/>
                    </a:p>
                  </a:txBody>
                  <a:tcPr/>
                </a:tc>
                <a:tc hMerge="1">
                  <a:txBody>
                    <a:bodyPr/>
                    <a:lstStyle/>
                    <a:p>
                      <a:endParaRPr lang="en-US"/>
                    </a:p>
                  </a:txBody>
                  <a:tcPr/>
                </a:tc>
                <a:tc hMerge="1">
                  <a:txBody>
                    <a:bodyPr/>
                    <a:lstStyle/>
                    <a:p>
                      <a:endParaRPr lang="en-US"/>
                    </a:p>
                  </a:txBody>
                  <a:tcPr/>
                </a:tc>
              </a:tr>
              <a:tr h="395111">
                <a:tc>
                  <a:txBody>
                    <a:bodyPr/>
                    <a:lstStyle/>
                    <a:p>
                      <a:pPr marL="0" marR="0" algn="l">
                        <a:spcBef>
                          <a:spcPts val="0"/>
                        </a:spcBef>
                        <a:spcAft>
                          <a:spcPts val="0"/>
                        </a:spcAft>
                      </a:pPr>
                      <a:r>
                        <a:rPr lang="en-US" sz="1400">
                          <a:effectLst/>
                        </a:rPr>
                        <a:t>Cartesian position</a:t>
                      </a:r>
                      <a:endParaRPr lang="en-US" sz="1400">
                        <a:effectLst/>
                        <a:latin typeface="Times New Roman"/>
                        <a:ea typeface="Times New Roman"/>
                      </a:endParaRPr>
                    </a:p>
                  </a:txBody>
                  <a:tcPr marL="65699" marR="65699" marT="0" marB="0"/>
                </a:tc>
                <a:tc>
                  <a:txBody>
                    <a:bodyPr/>
                    <a:lstStyle/>
                    <a:p>
                      <a:pPr marL="0" marR="0" algn="just">
                        <a:spcBef>
                          <a:spcPts val="0"/>
                        </a:spcBef>
                        <a:spcAft>
                          <a:spcPts val="0"/>
                        </a:spcAft>
                      </a:pPr>
                      <a:r>
                        <a:rPr lang="en-US" sz="1400">
                          <a:effectLst/>
                        </a:rPr>
                        <a:t>RW</a:t>
                      </a:r>
                      <a:endParaRPr lang="en-US" sz="1400">
                        <a:effectLst/>
                        <a:latin typeface="Times New Roman"/>
                        <a:ea typeface="Times New Roman"/>
                      </a:endParaRPr>
                    </a:p>
                  </a:txBody>
                  <a:tcPr marL="65699" marR="65699" marT="0" marB="0"/>
                </a:tc>
                <a:tc gridSpan="2">
                  <a:txBody>
                    <a:bodyPr/>
                    <a:lstStyle/>
                    <a:p>
                      <a:pPr marL="0" marR="0" algn="just">
                        <a:spcBef>
                          <a:spcPts val="0"/>
                        </a:spcBef>
                        <a:spcAft>
                          <a:spcPts val="0"/>
                        </a:spcAft>
                      </a:pPr>
                      <a:r>
                        <a:rPr lang="en-US" sz="1400">
                          <a:effectLst/>
                        </a:rPr>
                        <a:t>Coordinate system</a:t>
                      </a:r>
                      <a:endParaRPr lang="en-US" sz="1400">
                        <a:effectLst/>
                        <a:latin typeface="Times New Roman"/>
                        <a:ea typeface="Times New Roman"/>
                      </a:endParaRPr>
                    </a:p>
                  </a:txBody>
                  <a:tcPr marL="65699" marR="65699" marT="0" marB="0"/>
                </a:tc>
                <a:tc hMerge="1">
                  <a:txBody>
                    <a:bodyPr/>
                    <a:lstStyle/>
                    <a:p>
                      <a:endParaRPr lang="en-US"/>
                    </a:p>
                  </a:txBody>
                  <a:tcPr/>
                </a:tc>
              </a:tr>
              <a:tr h="470120">
                <a:tc>
                  <a:txBody>
                    <a:bodyPr/>
                    <a:lstStyle/>
                    <a:p>
                      <a:pPr marL="0" marR="0" algn="l">
                        <a:spcBef>
                          <a:spcPts val="0"/>
                        </a:spcBef>
                        <a:spcAft>
                          <a:spcPts val="0"/>
                        </a:spcAft>
                      </a:pPr>
                      <a:r>
                        <a:rPr lang="en-US" sz="1400" dirty="0" err="1">
                          <a:effectLst/>
                        </a:rPr>
                        <a:t>Keplerian</a:t>
                      </a:r>
                      <a:r>
                        <a:rPr lang="en-US" sz="1400" dirty="0">
                          <a:effectLst/>
                        </a:rPr>
                        <a:t> elements</a:t>
                      </a:r>
                      <a:endParaRPr lang="en-US" sz="1400" dirty="0">
                        <a:effectLst/>
                        <a:latin typeface="Times New Roman"/>
                        <a:ea typeface="Times New Roman"/>
                      </a:endParaRPr>
                    </a:p>
                  </a:txBody>
                  <a:tcPr marL="65699" marR="65699" marT="0" marB="0"/>
                </a:tc>
                <a:tc>
                  <a:txBody>
                    <a:bodyPr/>
                    <a:lstStyle/>
                    <a:p>
                      <a:pPr marL="0" marR="0" algn="just">
                        <a:spcBef>
                          <a:spcPts val="0"/>
                        </a:spcBef>
                        <a:spcAft>
                          <a:spcPts val="0"/>
                        </a:spcAft>
                      </a:pPr>
                      <a:r>
                        <a:rPr lang="en-US" sz="1400">
                          <a:effectLst/>
                        </a:rPr>
                        <a:t>RW</a:t>
                      </a:r>
                      <a:endParaRPr lang="en-US" sz="1400">
                        <a:effectLst/>
                        <a:latin typeface="Times New Roman"/>
                        <a:ea typeface="Times New Roman"/>
                      </a:endParaRPr>
                    </a:p>
                  </a:txBody>
                  <a:tcPr marL="65699" marR="65699" marT="0" marB="0"/>
                </a:tc>
                <a:tc gridSpan="2">
                  <a:txBody>
                    <a:bodyPr/>
                    <a:lstStyle/>
                    <a:p>
                      <a:pPr marL="0" marR="0" algn="just">
                        <a:spcBef>
                          <a:spcPts val="0"/>
                        </a:spcBef>
                        <a:spcAft>
                          <a:spcPts val="0"/>
                        </a:spcAft>
                      </a:pPr>
                      <a:r>
                        <a:rPr lang="en-US" sz="1400">
                          <a:effectLst/>
                        </a:rPr>
                        <a:t>Coordinate system, celestial body</a:t>
                      </a:r>
                      <a:endParaRPr lang="en-US" sz="1400">
                        <a:effectLst/>
                        <a:latin typeface="Times New Roman"/>
                        <a:ea typeface="Times New Roman"/>
                      </a:endParaRPr>
                    </a:p>
                  </a:txBody>
                  <a:tcPr marL="65699" marR="65699" marT="0" marB="0"/>
                </a:tc>
                <a:tc hMerge="1">
                  <a:txBody>
                    <a:bodyPr/>
                    <a:lstStyle/>
                    <a:p>
                      <a:endParaRPr lang="en-US"/>
                    </a:p>
                  </a:txBody>
                  <a:tcPr/>
                </a:tc>
              </a:tr>
              <a:tr h="197556">
                <a:tc>
                  <a:txBody>
                    <a:bodyPr/>
                    <a:lstStyle/>
                    <a:p>
                      <a:pPr marL="0" marR="0" algn="l">
                        <a:spcBef>
                          <a:spcPts val="0"/>
                        </a:spcBef>
                        <a:spcAft>
                          <a:spcPts val="0"/>
                        </a:spcAft>
                      </a:pPr>
                      <a:r>
                        <a:rPr lang="en-US" sz="1400">
                          <a:effectLst/>
                        </a:rPr>
                        <a:t>Epoch</a:t>
                      </a:r>
                      <a:endParaRPr lang="en-US" sz="1400">
                        <a:effectLst/>
                        <a:latin typeface="Times New Roman"/>
                        <a:ea typeface="Times New Roman"/>
                      </a:endParaRPr>
                    </a:p>
                  </a:txBody>
                  <a:tcPr marL="65699" marR="65699" marT="0" marB="0"/>
                </a:tc>
                <a:tc>
                  <a:txBody>
                    <a:bodyPr/>
                    <a:lstStyle/>
                    <a:p>
                      <a:pPr marL="0" marR="0" algn="just">
                        <a:spcBef>
                          <a:spcPts val="0"/>
                        </a:spcBef>
                        <a:spcAft>
                          <a:spcPts val="0"/>
                        </a:spcAft>
                      </a:pPr>
                      <a:r>
                        <a:rPr lang="en-US" sz="1400">
                          <a:effectLst/>
                        </a:rPr>
                        <a:t>RW</a:t>
                      </a:r>
                      <a:endParaRPr lang="en-US" sz="1400">
                        <a:effectLst/>
                        <a:latin typeface="Times New Roman"/>
                        <a:ea typeface="Times New Roman"/>
                      </a:endParaRPr>
                    </a:p>
                  </a:txBody>
                  <a:tcPr marL="65699" marR="65699" marT="0" marB="0"/>
                </a:tc>
                <a:tc gridSpan="2">
                  <a:txBody>
                    <a:bodyPr/>
                    <a:lstStyle/>
                    <a:p>
                      <a:pPr marL="0" marR="0" algn="just">
                        <a:spcBef>
                          <a:spcPts val="0"/>
                        </a:spcBef>
                        <a:spcAft>
                          <a:spcPts val="0"/>
                        </a:spcAft>
                      </a:pPr>
                      <a:r>
                        <a:rPr lang="en-US" sz="1400">
                          <a:effectLst/>
                        </a:rPr>
                        <a:t>(None)</a:t>
                      </a:r>
                      <a:endParaRPr lang="en-US" sz="1400">
                        <a:effectLst/>
                        <a:latin typeface="Times New Roman"/>
                        <a:ea typeface="Times New Roman"/>
                      </a:endParaRPr>
                    </a:p>
                  </a:txBody>
                  <a:tcPr marL="65699" marR="65699" marT="0" marB="0"/>
                </a:tc>
                <a:tc hMerge="1">
                  <a:txBody>
                    <a:bodyPr/>
                    <a:lstStyle/>
                    <a:p>
                      <a:endParaRPr lang="en-US"/>
                    </a:p>
                  </a:txBody>
                  <a:tcPr/>
                </a:tc>
              </a:tr>
              <a:tr h="197556">
                <a:tc>
                  <a:txBody>
                    <a:bodyPr/>
                    <a:lstStyle/>
                    <a:p>
                      <a:pPr marL="0" marR="0" algn="l">
                        <a:spcBef>
                          <a:spcPts val="0"/>
                        </a:spcBef>
                        <a:spcAft>
                          <a:spcPts val="0"/>
                        </a:spcAft>
                      </a:pPr>
                      <a:r>
                        <a:rPr lang="en-US" sz="1400">
                          <a:effectLst/>
                        </a:rPr>
                        <a:t>Attitude quaternion</a:t>
                      </a:r>
                      <a:endParaRPr lang="en-US" sz="1400">
                        <a:effectLst/>
                        <a:latin typeface="Times New Roman"/>
                        <a:ea typeface="Times New Roman"/>
                      </a:endParaRPr>
                    </a:p>
                  </a:txBody>
                  <a:tcPr marL="65699" marR="65699" marT="0" marB="0"/>
                </a:tc>
                <a:tc>
                  <a:txBody>
                    <a:bodyPr/>
                    <a:lstStyle/>
                    <a:p>
                      <a:pPr marL="0" marR="0" algn="just">
                        <a:spcBef>
                          <a:spcPts val="0"/>
                        </a:spcBef>
                        <a:spcAft>
                          <a:spcPts val="0"/>
                        </a:spcAft>
                      </a:pPr>
                      <a:r>
                        <a:rPr lang="en-US" sz="1400">
                          <a:effectLst/>
                        </a:rPr>
                        <a:t>RW</a:t>
                      </a:r>
                      <a:endParaRPr lang="en-US" sz="1400">
                        <a:effectLst/>
                        <a:latin typeface="Times New Roman"/>
                        <a:ea typeface="Times New Roman"/>
                      </a:endParaRPr>
                    </a:p>
                  </a:txBody>
                  <a:tcPr marL="65699" marR="65699" marT="0" marB="0"/>
                </a:tc>
                <a:tc gridSpan="2">
                  <a:txBody>
                    <a:bodyPr/>
                    <a:lstStyle/>
                    <a:p>
                      <a:pPr marL="0" marR="0" algn="just">
                        <a:spcBef>
                          <a:spcPts val="0"/>
                        </a:spcBef>
                        <a:spcAft>
                          <a:spcPts val="0"/>
                        </a:spcAft>
                      </a:pPr>
                      <a:r>
                        <a:rPr lang="en-US" sz="1400">
                          <a:effectLst/>
                        </a:rPr>
                        <a:t>(None)</a:t>
                      </a:r>
                      <a:endParaRPr lang="en-US" sz="1400">
                        <a:effectLst/>
                        <a:latin typeface="Times New Roman"/>
                        <a:ea typeface="Times New Roman"/>
                      </a:endParaRPr>
                    </a:p>
                  </a:txBody>
                  <a:tcPr marL="65699" marR="65699" marT="0" marB="0"/>
                </a:tc>
                <a:tc hMerge="1">
                  <a:txBody>
                    <a:bodyPr/>
                    <a:lstStyle/>
                    <a:p>
                      <a:endParaRPr lang="en-US"/>
                    </a:p>
                  </a:txBody>
                  <a:tcPr/>
                </a:tc>
              </a:tr>
              <a:tr h="197556">
                <a:tc>
                  <a:txBody>
                    <a:bodyPr/>
                    <a:lstStyle/>
                    <a:p>
                      <a:pPr marL="0" marR="0" algn="l">
                        <a:spcBef>
                          <a:spcPts val="0"/>
                        </a:spcBef>
                        <a:spcAft>
                          <a:spcPts val="0"/>
                        </a:spcAft>
                      </a:pPr>
                      <a:r>
                        <a:rPr lang="en-US" sz="1400" dirty="0">
                          <a:effectLst/>
                        </a:rPr>
                        <a:t>Duty cycle</a:t>
                      </a:r>
                      <a:endParaRPr lang="en-US" sz="1400" dirty="0">
                        <a:effectLst/>
                        <a:latin typeface="Times New Roman"/>
                        <a:ea typeface="Times New Roman"/>
                      </a:endParaRPr>
                    </a:p>
                  </a:txBody>
                  <a:tcPr marL="65699" marR="65699" marT="0" marB="0"/>
                </a:tc>
                <a:tc rowSpan="2">
                  <a:txBody>
                    <a:bodyPr/>
                    <a:lstStyle/>
                    <a:p>
                      <a:pPr marL="0" marR="0" algn="just">
                        <a:spcBef>
                          <a:spcPts val="0"/>
                        </a:spcBef>
                        <a:spcAft>
                          <a:spcPts val="0"/>
                        </a:spcAft>
                      </a:pPr>
                      <a:r>
                        <a:rPr lang="en-US" sz="1400">
                          <a:effectLst/>
                        </a:rPr>
                        <a:t>RW</a:t>
                      </a:r>
                      <a:endParaRPr lang="en-US" sz="1400">
                        <a:effectLst/>
                        <a:latin typeface="Times New Roman"/>
                        <a:ea typeface="Times New Roman"/>
                      </a:endParaRPr>
                    </a:p>
                  </a:txBody>
                  <a:tcPr marL="65699" marR="65699" marT="0" marB="0"/>
                </a:tc>
                <a:tc rowSpan="2" gridSpan="2">
                  <a:txBody>
                    <a:bodyPr/>
                    <a:lstStyle/>
                    <a:p>
                      <a:pPr marL="0" marR="0" algn="just">
                        <a:spcBef>
                          <a:spcPts val="0"/>
                        </a:spcBef>
                        <a:spcAft>
                          <a:spcPts val="0"/>
                        </a:spcAft>
                      </a:pPr>
                      <a:r>
                        <a:rPr lang="en-US" sz="1400">
                          <a:effectLst/>
                        </a:rPr>
                        <a:t>(None)</a:t>
                      </a:r>
                      <a:endParaRPr lang="en-US" sz="1400">
                        <a:effectLst/>
                        <a:latin typeface="Times New Roman"/>
                        <a:ea typeface="Times New Roman"/>
                      </a:endParaRPr>
                    </a:p>
                  </a:txBody>
                  <a:tcPr marL="65699" marR="65699" marT="0" marB="0"/>
                </a:tc>
                <a:tc rowSpan="2" hMerge="1">
                  <a:txBody>
                    <a:bodyPr/>
                    <a:lstStyle/>
                    <a:p>
                      <a:endParaRPr lang="en-US"/>
                    </a:p>
                  </a:txBody>
                  <a:tcPr/>
                </a:tc>
              </a:tr>
              <a:tr h="197556">
                <a:tc>
                  <a:txBody>
                    <a:bodyPr/>
                    <a:lstStyle/>
                    <a:p>
                      <a:pPr marL="0" marR="0" algn="l">
                        <a:spcBef>
                          <a:spcPts val="0"/>
                        </a:spcBef>
                        <a:spcAft>
                          <a:spcPts val="0"/>
                        </a:spcAft>
                      </a:pPr>
                      <a:r>
                        <a:rPr lang="en-US" sz="1400">
                          <a:effectLst/>
                        </a:rPr>
                        <a:t>Thrust scale factor</a:t>
                      </a:r>
                      <a:endParaRPr lang="en-US" sz="1400">
                        <a:effectLst/>
                        <a:latin typeface="Times New Roman"/>
                        <a:ea typeface="Times New Roman"/>
                      </a:endParaRPr>
                    </a:p>
                  </a:txBody>
                  <a:tcPr marL="65699" marR="65699" marT="0" marB="0"/>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197556">
                <a:tc gridSpan="4">
                  <a:txBody>
                    <a:bodyPr/>
                    <a:lstStyle/>
                    <a:p>
                      <a:pPr marL="0" marR="0" algn="just">
                        <a:spcBef>
                          <a:spcPts val="0"/>
                        </a:spcBef>
                        <a:spcAft>
                          <a:spcPts val="0"/>
                        </a:spcAft>
                      </a:pPr>
                      <a:r>
                        <a:rPr lang="en-US" sz="1400" dirty="0">
                          <a:effectLst/>
                        </a:rPr>
                        <a:t>Fuel tank</a:t>
                      </a:r>
                      <a:endParaRPr lang="en-US" sz="1400" dirty="0">
                        <a:effectLst/>
                        <a:latin typeface="Times New Roman"/>
                        <a:ea typeface="Times New Roman"/>
                      </a:endParaRPr>
                    </a:p>
                  </a:txBody>
                  <a:tcPr marL="65699" marR="65699" marT="0" marB="0"/>
                </a:tc>
                <a:tc hMerge="1">
                  <a:txBody>
                    <a:bodyPr/>
                    <a:lstStyle/>
                    <a:p>
                      <a:endParaRPr lang="en-US"/>
                    </a:p>
                  </a:txBody>
                  <a:tcPr/>
                </a:tc>
                <a:tc hMerge="1">
                  <a:txBody>
                    <a:bodyPr/>
                    <a:lstStyle/>
                    <a:p>
                      <a:endParaRPr lang="en-US"/>
                    </a:p>
                  </a:txBody>
                  <a:tcPr/>
                </a:tc>
                <a:tc hMerge="1">
                  <a:txBody>
                    <a:bodyPr/>
                    <a:lstStyle/>
                    <a:p>
                      <a:endParaRPr lang="en-US"/>
                    </a:p>
                  </a:txBody>
                  <a:tcPr/>
                </a:tc>
              </a:tr>
              <a:tr h="197556">
                <a:tc>
                  <a:txBody>
                    <a:bodyPr/>
                    <a:lstStyle/>
                    <a:p>
                      <a:pPr marL="0" marR="0" algn="l">
                        <a:spcBef>
                          <a:spcPts val="0"/>
                        </a:spcBef>
                        <a:spcAft>
                          <a:spcPts val="0"/>
                        </a:spcAft>
                      </a:pPr>
                      <a:r>
                        <a:rPr lang="en-US" sz="1400">
                          <a:effectLst/>
                        </a:rPr>
                        <a:t>Fuel mass</a:t>
                      </a:r>
                      <a:endParaRPr lang="en-US" sz="1400">
                        <a:effectLst/>
                        <a:latin typeface="Times New Roman"/>
                        <a:ea typeface="Times New Roman"/>
                      </a:endParaRPr>
                    </a:p>
                  </a:txBody>
                  <a:tcPr marL="65699" marR="65699" marT="0" marB="0"/>
                </a:tc>
                <a:tc rowSpan="2">
                  <a:txBody>
                    <a:bodyPr/>
                    <a:lstStyle/>
                    <a:p>
                      <a:pPr marL="0" marR="0" algn="just">
                        <a:spcBef>
                          <a:spcPts val="0"/>
                        </a:spcBef>
                        <a:spcAft>
                          <a:spcPts val="0"/>
                        </a:spcAft>
                      </a:pPr>
                      <a:r>
                        <a:rPr lang="en-US" sz="1400">
                          <a:effectLst/>
                        </a:rPr>
                        <a:t>RW</a:t>
                      </a:r>
                      <a:endParaRPr lang="en-US" sz="1400">
                        <a:effectLst/>
                        <a:latin typeface="Times New Roman"/>
                        <a:ea typeface="Times New Roman"/>
                      </a:endParaRPr>
                    </a:p>
                  </a:txBody>
                  <a:tcPr marL="65699" marR="65699" marT="0" marB="0"/>
                </a:tc>
                <a:tc rowSpan="2" gridSpan="2">
                  <a:txBody>
                    <a:bodyPr/>
                    <a:lstStyle/>
                    <a:p>
                      <a:pPr marL="0" marR="0" algn="just">
                        <a:spcBef>
                          <a:spcPts val="0"/>
                        </a:spcBef>
                        <a:spcAft>
                          <a:spcPts val="0"/>
                        </a:spcAft>
                      </a:pPr>
                      <a:r>
                        <a:rPr lang="en-US" sz="1400">
                          <a:effectLst/>
                        </a:rPr>
                        <a:t>(None)</a:t>
                      </a:r>
                      <a:endParaRPr lang="en-US" sz="1400">
                        <a:effectLst/>
                        <a:latin typeface="Times New Roman"/>
                        <a:ea typeface="Times New Roman"/>
                      </a:endParaRPr>
                    </a:p>
                  </a:txBody>
                  <a:tcPr marL="65699" marR="65699" marT="0" marB="0"/>
                </a:tc>
                <a:tc rowSpan="2" hMerge="1">
                  <a:txBody>
                    <a:bodyPr/>
                    <a:lstStyle/>
                    <a:p>
                      <a:endParaRPr lang="en-US"/>
                    </a:p>
                  </a:txBody>
                  <a:tcPr/>
                </a:tc>
              </a:tr>
              <a:tr h="197556">
                <a:tc>
                  <a:txBody>
                    <a:bodyPr/>
                    <a:lstStyle/>
                    <a:p>
                      <a:pPr marL="0" marR="0" algn="l">
                        <a:spcBef>
                          <a:spcPts val="0"/>
                        </a:spcBef>
                        <a:spcAft>
                          <a:spcPts val="0"/>
                        </a:spcAft>
                      </a:pPr>
                      <a:r>
                        <a:rPr lang="en-US" sz="1400">
                          <a:effectLst/>
                        </a:rPr>
                        <a:t>Fuel density</a:t>
                      </a:r>
                      <a:endParaRPr lang="en-US" sz="1400">
                        <a:effectLst/>
                        <a:latin typeface="Times New Roman"/>
                        <a:ea typeface="Times New Roman"/>
                      </a:endParaRPr>
                    </a:p>
                  </a:txBody>
                  <a:tcPr marL="65699" marR="65699" marT="0" marB="0"/>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197556">
                <a:tc gridSpan="4">
                  <a:txBody>
                    <a:bodyPr/>
                    <a:lstStyle/>
                    <a:p>
                      <a:pPr marL="0" marR="0" algn="just">
                        <a:spcBef>
                          <a:spcPts val="0"/>
                        </a:spcBef>
                        <a:spcAft>
                          <a:spcPts val="0"/>
                        </a:spcAft>
                      </a:pPr>
                      <a:r>
                        <a:rPr lang="en-US" sz="1400" dirty="0">
                          <a:effectLst/>
                        </a:rPr>
                        <a:t>Impulsive maneuver</a:t>
                      </a:r>
                      <a:endParaRPr lang="en-US" sz="1400" dirty="0">
                        <a:effectLst/>
                        <a:latin typeface="Times New Roman"/>
                        <a:ea typeface="Times New Roman"/>
                      </a:endParaRPr>
                    </a:p>
                  </a:txBody>
                  <a:tcPr marL="65699" marR="65699" marT="0" marB="0"/>
                </a:tc>
                <a:tc hMerge="1">
                  <a:txBody>
                    <a:bodyPr/>
                    <a:lstStyle/>
                    <a:p>
                      <a:endParaRPr lang="en-US"/>
                    </a:p>
                  </a:txBody>
                  <a:tcPr/>
                </a:tc>
                <a:tc hMerge="1">
                  <a:txBody>
                    <a:bodyPr/>
                    <a:lstStyle/>
                    <a:p>
                      <a:endParaRPr lang="en-US"/>
                    </a:p>
                  </a:txBody>
                  <a:tcPr/>
                </a:tc>
                <a:tc hMerge="1">
                  <a:txBody>
                    <a:bodyPr/>
                    <a:lstStyle/>
                    <a:p>
                      <a:endParaRPr lang="en-US"/>
                    </a:p>
                  </a:txBody>
                  <a:tcPr/>
                </a:tc>
              </a:tr>
              <a:tr h="395111">
                <a:tc>
                  <a:txBody>
                    <a:bodyPr/>
                    <a:lstStyle/>
                    <a:p>
                      <a:pPr marL="0" marR="0" algn="l">
                        <a:spcBef>
                          <a:spcPts val="0"/>
                        </a:spcBef>
                        <a:spcAft>
                          <a:spcPts val="0"/>
                        </a:spcAft>
                      </a:pPr>
                      <a:r>
                        <a:rPr lang="en-US" sz="1400" dirty="0">
                          <a:effectLst/>
                        </a:rPr>
                        <a:t>Cartesian maneuver direction</a:t>
                      </a:r>
                      <a:endParaRPr lang="en-US" sz="1400" dirty="0">
                        <a:effectLst/>
                        <a:latin typeface="Times New Roman"/>
                        <a:ea typeface="Times New Roman"/>
                      </a:endParaRPr>
                    </a:p>
                  </a:txBody>
                  <a:tcPr marL="65699" marR="65699" marT="0" marB="0"/>
                </a:tc>
                <a:tc>
                  <a:txBody>
                    <a:bodyPr/>
                    <a:lstStyle/>
                    <a:p>
                      <a:pPr marL="0" marR="0" algn="just">
                        <a:spcBef>
                          <a:spcPts val="0"/>
                        </a:spcBef>
                        <a:spcAft>
                          <a:spcPts val="0"/>
                        </a:spcAft>
                      </a:pPr>
                      <a:r>
                        <a:rPr lang="en-US" sz="1400">
                          <a:effectLst/>
                        </a:rPr>
                        <a:t>RW</a:t>
                      </a:r>
                      <a:endParaRPr lang="en-US" sz="1400">
                        <a:effectLst/>
                        <a:latin typeface="Times New Roman"/>
                        <a:ea typeface="Times New Roman"/>
                      </a:endParaRPr>
                    </a:p>
                  </a:txBody>
                  <a:tcPr marL="65699" marR="65699" marT="0" marB="0"/>
                </a:tc>
                <a:tc gridSpan="2">
                  <a:txBody>
                    <a:bodyPr/>
                    <a:lstStyle/>
                    <a:p>
                      <a:pPr marL="0" marR="0" algn="just">
                        <a:spcBef>
                          <a:spcPts val="0"/>
                        </a:spcBef>
                        <a:spcAft>
                          <a:spcPts val="0"/>
                        </a:spcAft>
                      </a:pPr>
                      <a:r>
                        <a:rPr lang="en-US" sz="1400" dirty="0">
                          <a:effectLst/>
                        </a:rPr>
                        <a:t>(None)</a:t>
                      </a:r>
                      <a:endParaRPr lang="en-US" sz="1400" dirty="0">
                        <a:effectLst/>
                        <a:latin typeface="Times New Roman"/>
                        <a:ea typeface="Times New Roman"/>
                      </a:endParaRPr>
                    </a:p>
                  </a:txBody>
                  <a:tcPr marL="65699" marR="65699" marT="0" marB="0"/>
                </a:tc>
                <a:tc hMerge="1">
                  <a:txBody>
                    <a:bodyPr/>
                    <a:lstStyle/>
                    <a:p>
                      <a:endParaRPr lang="en-US"/>
                    </a:p>
                  </a:txBody>
                  <a:tcPr/>
                </a:tc>
              </a:tr>
            </a:tbl>
          </a:graphicData>
        </a:graphic>
      </p:graphicFrame>
      <p:sp>
        <p:nvSpPr>
          <p:cNvPr id="5" name="TextBox 4"/>
          <p:cNvSpPr txBox="1"/>
          <p:nvPr/>
        </p:nvSpPr>
        <p:spPr>
          <a:xfrm>
            <a:off x="5867400" y="5803392"/>
            <a:ext cx="2339102" cy="369332"/>
          </a:xfrm>
          <a:prstGeom prst="rect">
            <a:avLst/>
          </a:prstGeom>
          <a:noFill/>
        </p:spPr>
        <p:txBody>
          <a:bodyPr wrap="none" rtlCol="0">
            <a:spAutoFit/>
          </a:bodyPr>
          <a:lstStyle/>
          <a:p>
            <a:r>
              <a:rPr lang="en-US" dirty="0" smtClean="0"/>
              <a:t>Example Parameters</a:t>
            </a:r>
            <a:endParaRPr lang="en-US" dirty="0"/>
          </a:p>
        </p:txBody>
      </p:sp>
    </p:spTree>
    <p:extLst>
      <p:ext uri="{BB962C8B-B14F-4D97-AF65-F5344CB8AC3E}">
        <p14:creationId xmlns:p14="http://schemas.microsoft.com/office/powerpoint/2010/main" val="37063334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Central-Body Parameters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3735633"/>
              </p:ext>
            </p:extLst>
          </p:nvPr>
        </p:nvGraphicFramePr>
        <p:xfrm>
          <a:off x="320415" y="2400142"/>
          <a:ext cx="8613831" cy="3175104"/>
        </p:xfrm>
        <a:graphic>
          <a:graphicData uri="http://schemas.openxmlformats.org/drawingml/2006/table">
            <a:tbl>
              <a:tblPr firstRow="1" firstCol="1" bandRow="1">
                <a:tableStyleId>{5C22544A-7EE6-4342-B048-85BDC9FD1C3A}</a:tableStyleId>
              </a:tblPr>
              <a:tblGrid>
                <a:gridCol w="1126593"/>
                <a:gridCol w="992284"/>
                <a:gridCol w="1082492"/>
                <a:gridCol w="1082492"/>
                <a:gridCol w="811870"/>
                <a:gridCol w="1172700"/>
                <a:gridCol w="1172700"/>
                <a:gridCol w="1172700"/>
              </a:tblGrid>
              <a:tr h="977953">
                <a:tc>
                  <a:txBody>
                    <a:bodyPr/>
                    <a:lstStyle/>
                    <a:p>
                      <a:pPr marL="0" marR="0" algn="just">
                        <a:spcBef>
                          <a:spcPts val="0"/>
                        </a:spcBef>
                        <a:spcAft>
                          <a:spcPts val="0"/>
                        </a:spcAft>
                      </a:pPr>
                      <a:r>
                        <a:rPr lang="en-US" sz="1600" dirty="0">
                          <a:effectLst/>
                        </a:rPr>
                        <a:t>Orbit</a:t>
                      </a:r>
                      <a:endParaRPr lang="en-US" sz="1600" dirty="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dirty="0">
                          <a:effectLst/>
                        </a:rPr>
                        <a:t>Celestial body</a:t>
                      </a:r>
                      <a:endParaRPr lang="en-US" sz="1600" dirty="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dirty="0">
                          <a:effectLst/>
                        </a:rPr>
                        <a:t>Altitude</a:t>
                      </a:r>
                    </a:p>
                    <a:p>
                      <a:pPr marL="0" marR="0" algn="just">
                        <a:spcBef>
                          <a:spcPts val="0"/>
                        </a:spcBef>
                        <a:spcAft>
                          <a:spcPts val="0"/>
                        </a:spcAft>
                      </a:pPr>
                      <a:r>
                        <a:rPr lang="en-US" sz="1600" dirty="0">
                          <a:effectLst/>
                        </a:rPr>
                        <a:t>(AST)</a:t>
                      </a:r>
                      <a:endParaRPr lang="en-US" sz="1600" dirty="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dirty="0">
                          <a:effectLst/>
                        </a:rPr>
                        <a:t>Beta angle</a:t>
                      </a:r>
                    </a:p>
                    <a:p>
                      <a:pPr marL="0" marR="0" algn="just">
                        <a:spcBef>
                          <a:spcPts val="0"/>
                        </a:spcBef>
                        <a:spcAft>
                          <a:spcPts val="0"/>
                        </a:spcAft>
                      </a:pPr>
                      <a:r>
                        <a:rPr lang="en-US" sz="1600" dirty="0">
                          <a:effectLst/>
                        </a:rPr>
                        <a:t>(</a:t>
                      </a:r>
                      <a:r>
                        <a:rPr lang="en-US" sz="1600" dirty="0" err="1">
                          <a:effectLst/>
                        </a:rPr>
                        <a:t>cust</a:t>
                      </a:r>
                      <a:r>
                        <a:rPr lang="en-US" sz="1600" dirty="0">
                          <a:effectLst/>
                        </a:rPr>
                        <a:t>. GMAT)</a:t>
                      </a:r>
                      <a:endParaRPr lang="en-US" sz="1600" dirty="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Orbit energy</a:t>
                      </a:r>
                    </a:p>
                    <a:p>
                      <a:pPr marL="0" marR="0" algn="just">
                        <a:spcBef>
                          <a:spcPts val="0"/>
                        </a:spcBef>
                        <a:spcAft>
                          <a:spcPts val="0"/>
                        </a:spcAft>
                      </a:pPr>
                      <a:r>
                        <a:rPr lang="en-US" sz="1600">
                          <a:effectLst/>
                        </a:rPr>
                        <a:t>(cust. AST)</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Mean motion</a:t>
                      </a:r>
                    </a:p>
                    <a:p>
                      <a:pPr marL="0" marR="0" algn="just">
                        <a:spcBef>
                          <a:spcPts val="0"/>
                        </a:spcBef>
                        <a:spcAft>
                          <a:spcPts val="0"/>
                        </a:spcAft>
                      </a:pPr>
                      <a:r>
                        <a:rPr lang="en-US" sz="1600">
                          <a:effectLst/>
                        </a:rPr>
                        <a:t>(cust. AST)</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Angular momentum</a:t>
                      </a:r>
                    </a:p>
                    <a:p>
                      <a:pPr marL="0" marR="0" algn="just">
                        <a:spcBef>
                          <a:spcPts val="0"/>
                        </a:spcBef>
                        <a:spcAft>
                          <a:spcPts val="0"/>
                        </a:spcAft>
                      </a:pPr>
                      <a:r>
                        <a:rPr lang="en-US" sz="1600">
                          <a:effectLst/>
                        </a:rPr>
                        <a:t>(AST)</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Velocity at periapsis</a:t>
                      </a:r>
                    </a:p>
                    <a:p>
                      <a:pPr marL="0" marR="0" algn="just">
                        <a:spcBef>
                          <a:spcPts val="0"/>
                        </a:spcBef>
                        <a:spcAft>
                          <a:spcPts val="0"/>
                        </a:spcAft>
                      </a:pPr>
                      <a:r>
                        <a:rPr lang="en-US" sz="1600">
                          <a:effectLst/>
                        </a:rPr>
                        <a:t>(cust. AST)</a:t>
                      </a:r>
                      <a:endParaRPr lang="en-US" sz="1600">
                        <a:effectLst/>
                        <a:latin typeface="Times New Roman"/>
                        <a:ea typeface="Times New Roman"/>
                      </a:endParaRPr>
                    </a:p>
                  </a:txBody>
                  <a:tcPr marL="108249" marR="108249" marT="0" marB="0"/>
                </a:tc>
              </a:tr>
              <a:tr h="244488">
                <a:tc rowSpan="2">
                  <a:txBody>
                    <a:bodyPr/>
                    <a:lstStyle/>
                    <a:p>
                      <a:pPr marL="0" marR="0" algn="just">
                        <a:spcBef>
                          <a:spcPts val="0"/>
                        </a:spcBef>
                        <a:spcAft>
                          <a:spcPts val="0"/>
                        </a:spcAft>
                      </a:pPr>
                      <a:r>
                        <a:rPr lang="en-US" sz="1600">
                          <a:effectLst/>
                        </a:rPr>
                        <a:t>GEO</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Earth</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5e-12</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&lt; 1e-16</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 </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5e-14</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8e-12</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2e-11</a:t>
                      </a:r>
                      <a:endParaRPr lang="en-US" sz="1600">
                        <a:effectLst/>
                        <a:latin typeface="Times New Roman"/>
                        <a:ea typeface="Times New Roman"/>
                      </a:endParaRPr>
                    </a:p>
                  </a:txBody>
                  <a:tcPr marL="108249" marR="108249" marT="0" marB="0"/>
                </a:tc>
              </a:tr>
              <a:tr h="244488">
                <a:tc vMerge="1">
                  <a:txBody>
                    <a:bodyPr/>
                    <a:lstStyle/>
                    <a:p>
                      <a:endParaRPr lang="en-US"/>
                    </a:p>
                  </a:txBody>
                  <a:tcPr/>
                </a:tc>
                <a:tc>
                  <a:txBody>
                    <a:bodyPr/>
                    <a:lstStyle/>
                    <a:p>
                      <a:pPr marL="0" marR="0" algn="just">
                        <a:spcBef>
                          <a:spcPts val="0"/>
                        </a:spcBef>
                        <a:spcAft>
                          <a:spcPts val="0"/>
                        </a:spcAft>
                      </a:pPr>
                      <a:r>
                        <a:rPr lang="en-US" sz="1600">
                          <a:effectLst/>
                        </a:rPr>
                        <a:t>Venus</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2e-12</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2e-12</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8e-11</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6e-14</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2e-11</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4e-11</a:t>
                      </a:r>
                      <a:endParaRPr lang="en-US" sz="1600">
                        <a:effectLst/>
                        <a:latin typeface="Times New Roman"/>
                        <a:ea typeface="Times New Roman"/>
                      </a:endParaRPr>
                    </a:p>
                  </a:txBody>
                  <a:tcPr marL="108249" marR="108249" marT="0" marB="0"/>
                </a:tc>
              </a:tr>
              <a:tr h="244488">
                <a:tc rowSpan="2">
                  <a:txBody>
                    <a:bodyPr/>
                    <a:lstStyle/>
                    <a:p>
                      <a:pPr marL="0" marR="0" algn="just">
                        <a:spcBef>
                          <a:spcPts val="0"/>
                        </a:spcBef>
                        <a:spcAft>
                          <a:spcPts val="0"/>
                        </a:spcAft>
                      </a:pPr>
                      <a:r>
                        <a:rPr lang="en-US" sz="1600">
                          <a:effectLst/>
                        </a:rPr>
                        <a:t>Hyperbolic</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Earth</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3e-9</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7e-15</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6e-8</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2e-11</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2e-7</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9e-8</a:t>
                      </a:r>
                      <a:endParaRPr lang="en-US" sz="1600">
                        <a:effectLst/>
                        <a:latin typeface="Times New Roman"/>
                        <a:ea typeface="Times New Roman"/>
                      </a:endParaRPr>
                    </a:p>
                  </a:txBody>
                  <a:tcPr marL="108249" marR="108249" marT="0" marB="0"/>
                </a:tc>
              </a:tr>
              <a:tr h="244488">
                <a:tc vMerge="1">
                  <a:txBody>
                    <a:bodyPr/>
                    <a:lstStyle/>
                    <a:p>
                      <a:endParaRPr lang="en-US"/>
                    </a:p>
                  </a:txBody>
                  <a:tcPr/>
                </a:tc>
                <a:tc>
                  <a:txBody>
                    <a:bodyPr/>
                    <a:lstStyle/>
                    <a:p>
                      <a:pPr marL="0" marR="0" algn="just">
                        <a:spcBef>
                          <a:spcPts val="0"/>
                        </a:spcBef>
                        <a:spcAft>
                          <a:spcPts val="0"/>
                        </a:spcAft>
                      </a:pPr>
                      <a:r>
                        <a:rPr lang="en-US" sz="1600">
                          <a:effectLst/>
                        </a:rPr>
                        <a:t>Venus</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2e-11</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3e-14</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3e-8</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1e-8</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2e-8</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2e-8</a:t>
                      </a:r>
                      <a:endParaRPr lang="en-US" sz="1600">
                        <a:effectLst/>
                        <a:latin typeface="Times New Roman"/>
                        <a:ea typeface="Times New Roman"/>
                      </a:endParaRPr>
                    </a:p>
                  </a:txBody>
                  <a:tcPr marL="108249" marR="108249" marT="0" marB="0"/>
                </a:tc>
              </a:tr>
              <a:tr h="244488">
                <a:tc rowSpan="2">
                  <a:txBody>
                    <a:bodyPr/>
                    <a:lstStyle/>
                    <a:p>
                      <a:pPr marL="0" marR="0" algn="just">
                        <a:spcBef>
                          <a:spcPts val="0"/>
                        </a:spcBef>
                        <a:spcAft>
                          <a:spcPts val="0"/>
                        </a:spcAft>
                      </a:pPr>
                      <a:r>
                        <a:rPr lang="en-US" sz="1600">
                          <a:effectLst/>
                        </a:rPr>
                        <a:t>Mars</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Earth</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2e-12</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&lt; 1e-16</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3e-9</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4e-9</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2e-9</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2e-9</a:t>
                      </a:r>
                      <a:endParaRPr lang="en-US" sz="1600">
                        <a:effectLst/>
                        <a:latin typeface="Times New Roman"/>
                        <a:ea typeface="Times New Roman"/>
                      </a:endParaRPr>
                    </a:p>
                  </a:txBody>
                  <a:tcPr marL="108249" marR="108249" marT="0" marB="0"/>
                </a:tc>
              </a:tr>
              <a:tr h="244488">
                <a:tc vMerge="1">
                  <a:txBody>
                    <a:bodyPr/>
                    <a:lstStyle/>
                    <a:p>
                      <a:endParaRPr lang="en-US"/>
                    </a:p>
                  </a:txBody>
                  <a:tcPr/>
                </a:tc>
                <a:tc>
                  <a:txBody>
                    <a:bodyPr/>
                    <a:lstStyle/>
                    <a:p>
                      <a:pPr marL="0" marR="0" algn="just">
                        <a:spcBef>
                          <a:spcPts val="0"/>
                        </a:spcBef>
                        <a:spcAft>
                          <a:spcPts val="0"/>
                        </a:spcAft>
                      </a:pPr>
                      <a:r>
                        <a:rPr lang="en-US" sz="1600">
                          <a:effectLst/>
                        </a:rPr>
                        <a:t>Mars</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4e-8</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&lt; 1e-16</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2e-9</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2e-12</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5e-10</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5e-10</a:t>
                      </a:r>
                      <a:endParaRPr lang="en-US" sz="1600">
                        <a:effectLst/>
                        <a:latin typeface="Times New Roman"/>
                        <a:ea typeface="Times New Roman"/>
                      </a:endParaRPr>
                    </a:p>
                  </a:txBody>
                  <a:tcPr marL="108249" marR="108249" marT="0" marB="0"/>
                </a:tc>
              </a:tr>
              <a:tr h="244488">
                <a:tc rowSpan="2">
                  <a:txBody>
                    <a:bodyPr/>
                    <a:lstStyle/>
                    <a:p>
                      <a:pPr marL="0" marR="0" algn="just">
                        <a:spcBef>
                          <a:spcPts val="0"/>
                        </a:spcBef>
                        <a:spcAft>
                          <a:spcPts val="0"/>
                        </a:spcAft>
                      </a:pPr>
                      <a:r>
                        <a:rPr lang="en-US" sz="1600">
                          <a:effectLst/>
                        </a:rPr>
                        <a:t>Luna</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Earth</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2e-11</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&lt; 1e-16</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5e-8</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3e-14</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9e-9</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9e-9</a:t>
                      </a:r>
                      <a:endParaRPr lang="en-US" sz="1600">
                        <a:effectLst/>
                        <a:latin typeface="Times New Roman"/>
                        <a:ea typeface="Times New Roman"/>
                      </a:endParaRPr>
                    </a:p>
                  </a:txBody>
                  <a:tcPr marL="108249" marR="108249" marT="0" marB="0"/>
                </a:tc>
              </a:tr>
              <a:tr h="244488">
                <a:tc vMerge="1">
                  <a:txBody>
                    <a:bodyPr/>
                    <a:lstStyle/>
                    <a:p>
                      <a:endParaRPr lang="en-US"/>
                    </a:p>
                  </a:txBody>
                  <a:tcPr/>
                </a:tc>
                <a:tc>
                  <a:txBody>
                    <a:bodyPr/>
                    <a:lstStyle/>
                    <a:p>
                      <a:pPr marL="0" marR="0" algn="just">
                        <a:spcBef>
                          <a:spcPts val="0"/>
                        </a:spcBef>
                        <a:spcAft>
                          <a:spcPts val="0"/>
                        </a:spcAft>
                      </a:pPr>
                      <a:r>
                        <a:rPr lang="en-US" sz="1600">
                          <a:effectLst/>
                        </a:rPr>
                        <a:t>Luna</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3e-9</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&lt; 1e-16</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7e-10</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6e-13</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a:effectLst/>
                        </a:rPr>
                        <a:t>4e-10</a:t>
                      </a:r>
                      <a:endParaRPr lang="en-US" sz="1600">
                        <a:effectLst/>
                        <a:latin typeface="Times New Roman"/>
                        <a:ea typeface="Times New Roman"/>
                      </a:endParaRPr>
                    </a:p>
                  </a:txBody>
                  <a:tcPr marL="108249" marR="108249" marT="0" marB="0"/>
                </a:tc>
                <a:tc>
                  <a:txBody>
                    <a:bodyPr/>
                    <a:lstStyle/>
                    <a:p>
                      <a:pPr marL="0" marR="0" algn="just">
                        <a:spcBef>
                          <a:spcPts val="0"/>
                        </a:spcBef>
                        <a:spcAft>
                          <a:spcPts val="0"/>
                        </a:spcAft>
                      </a:pPr>
                      <a:r>
                        <a:rPr lang="en-US" sz="1600" dirty="0">
                          <a:effectLst/>
                        </a:rPr>
                        <a:t>4e-10</a:t>
                      </a:r>
                      <a:endParaRPr lang="en-US" sz="1600" dirty="0">
                        <a:effectLst/>
                        <a:latin typeface="Times New Roman"/>
                        <a:ea typeface="Times New Roman"/>
                      </a:endParaRPr>
                    </a:p>
                  </a:txBody>
                  <a:tcPr marL="108249" marR="108249" marT="0" marB="0"/>
                </a:tc>
              </a:tr>
            </a:tbl>
          </a:graphicData>
        </a:graphic>
      </p:graphicFrame>
    </p:spTree>
    <p:extLst>
      <p:ext uri="{BB962C8B-B14F-4D97-AF65-F5344CB8AC3E}">
        <p14:creationId xmlns:p14="http://schemas.microsoft.com/office/powerpoint/2010/main" val="4183468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2250" y="1591596"/>
            <a:ext cx="3276600" cy="4325112"/>
          </a:xfrm>
        </p:spPr>
        <p:txBody>
          <a:bodyPr>
            <a:normAutofit fontScale="85000" lnSpcReduction="20000"/>
          </a:bodyPr>
          <a:lstStyle/>
          <a:p>
            <a:pPr marL="109538" indent="0">
              <a:buNone/>
            </a:pPr>
            <a:r>
              <a:rPr lang="en-US" sz="2400" dirty="0" smtClean="0"/>
              <a:t>GMAT is a </a:t>
            </a:r>
            <a:r>
              <a:rPr lang="en-US" sz="2400" b="1" u="sng" dirty="0" smtClean="0"/>
              <a:t>g</a:t>
            </a:r>
            <a:r>
              <a:rPr lang="en-US" sz="2400" dirty="0" smtClean="0"/>
              <a:t>eneral </a:t>
            </a:r>
            <a:r>
              <a:rPr lang="en-US" sz="2400" b="1" u="sng" dirty="0" smtClean="0"/>
              <a:t>m</a:t>
            </a:r>
            <a:r>
              <a:rPr lang="en-US" sz="2400" dirty="0" smtClean="0"/>
              <a:t>ission design and </a:t>
            </a:r>
            <a:r>
              <a:rPr lang="en-US" sz="2400" b="1" u="sng" dirty="0" smtClean="0"/>
              <a:t>a</a:t>
            </a:r>
            <a:r>
              <a:rPr lang="en-US" sz="2400" dirty="0" smtClean="0"/>
              <a:t>nalysis </a:t>
            </a:r>
            <a:r>
              <a:rPr lang="en-US" sz="2400" b="1" u="sng" dirty="0" smtClean="0"/>
              <a:t>t</a:t>
            </a:r>
            <a:r>
              <a:rPr lang="en-US" sz="2400" dirty="0" smtClean="0"/>
              <a:t>ool</a:t>
            </a:r>
            <a:r>
              <a:rPr lang="en-US" sz="2400" dirty="0" smtClean="0"/>
              <a:t>.</a:t>
            </a:r>
          </a:p>
          <a:p>
            <a:pPr marL="109538" indent="0">
              <a:buNone/>
            </a:pPr>
            <a:endParaRPr lang="en-US" sz="2400" dirty="0" smtClean="0"/>
          </a:p>
          <a:p>
            <a:pPr marL="109538" indent="0">
              <a:buNone/>
            </a:pPr>
            <a:r>
              <a:rPr lang="en-US" sz="2400" dirty="0" smtClean="0"/>
              <a:t>Key Applications: </a:t>
            </a:r>
            <a:endParaRPr lang="en-US" sz="2400" dirty="0" smtClean="0"/>
          </a:p>
          <a:p>
            <a:pPr marL="109538" lvl="1" indent="0">
              <a:buFont typeface="Arial" pitchFamily="34" charset="0"/>
              <a:buChar char="•"/>
            </a:pPr>
            <a:r>
              <a:rPr lang="en-US" sz="2400" dirty="0"/>
              <a:t>Mission analysis/optimization</a:t>
            </a:r>
          </a:p>
          <a:p>
            <a:pPr marL="109538" lvl="1" indent="0">
              <a:buFont typeface="Arial" pitchFamily="34" charset="0"/>
              <a:buChar char="•"/>
            </a:pPr>
            <a:r>
              <a:rPr lang="en-US" sz="2400" dirty="0"/>
              <a:t>All orbital </a:t>
            </a:r>
            <a:r>
              <a:rPr lang="en-US" sz="2400" dirty="0" smtClean="0"/>
              <a:t>regimes</a:t>
            </a:r>
            <a:endParaRPr lang="en-US" sz="2400" dirty="0" smtClean="0"/>
          </a:p>
          <a:p>
            <a:pPr marL="109538" indent="0">
              <a:buNone/>
            </a:pPr>
            <a:endParaRPr lang="en-US" sz="2400" dirty="0" smtClean="0"/>
          </a:p>
          <a:p>
            <a:pPr marL="109538" indent="0">
              <a:buNone/>
            </a:pPr>
            <a:r>
              <a:rPr lang="en-US" sz="2400" dirty="0" smtClean="0"/>
              <a:t>Key characteristics:</a:t>
            </a:r>
          </a:p>
          <a:p>
            <a:pPr marL="109538" indent="0"/>
            <a:r>
              <a:rPr lang="en-US" sz="2400" dirty="0" smtClean="0"/>
              <a:t> open source</a:t>
            </a:r>
          </a:p>
          <a:p>
            <a:pPr marL="109538" indent="0"/>
            <a:r>
              <a:rPr lang="en-US" sz="2400" dirty="0" smtClean="0"/>
              <a:t> high fidelity</a:t>
            </a:r>
          </a:p>
          <a:p>
            <a:pPr marL="109538" indent="0"/>
            <a:r>
              <a:rPr lang="en-US" sz="2400" dirty="0" smtClean="0"/>
              <a:t> feature rich</a:t>
            </a:r>
          </a:p>
          <a:p>
            <a:pPr marL="109538" indent="0"/>
            <a:r>
              <a:rPr lang="en-US" sz="2400" dirty="0" smtClean="0"/>
              <a:t> desktop oriented</a:t>
            </a:r>
          </a:p>
        </p:txBody>
      </p:sp>
      <p:sp>
        <p:nvSpPr>
          <p:cNvPr id="4" name="Title 3"/>
          <p:cNvSpPr>
            <a:spLocks noGrp="1"/>
          </p:cNvSpPr>
          <p:nvPr>
            <p:ph type="title"/>
          </p:nvPr>
        </p:nvSpPr>
        <p:spPr/>
        <p:txBody>
          <a:bodyPr/>
          <a:lstStyle/>
          <a:p>
            <a:r>
              <a:rPr lang="en-US" dirty="0" smtClean="0"/>
              <a:t>What is GMAT?</a:t>
            </a:r>
            <a:endParaRPr 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38600" y="1600200"/>
            <a:ext cx="4515391" cy="3884940"/>
          </a:xfrm>
          <a:prstGeom prst="rect">
            <a:avLst/>
          </a:prstGeom>
          <a:noFill/>
        </p:spPr>
      </p:pic>
      <p:sp>
        <p:nvSpPr>
          <p:cNvPr id="2" name="Date Placeholder 1"/>
          <p:cNvSpPr>
            <a:spLocks noGrp="1"/>
          </p:cNvSpPr>
          <p:nvPr>
            <p:ph type="dt" sz="half" idx="2"/>
          </p:nvPr>
        </p:nvSpPr>
        <p:spPr/>
        <p:txBody>
          <a:bodyPr/>
          <a:lstStyle/>
          <a:p>
            <a:r>
              <a:rPr lang="en-US" dirty="0" smtClean="0"/>
              <a:t>General Mission Analysis Tool</a:t>
            </a:r>
            <a:endParaRPr lang="en-US" dirty="0"/>
          </a:p>
        </p:txBody>
      </p:sp>
      <p:sp>
        <p:nvSpPr>
          <p:cNvPr id="3" name="Footer Placeholder 2"/>
          <p:cNvSpPr>
            <a:spLocks noGrp="1"/>
          </p:cNvSpPr>
          <p:nvPr>
            <p:ph type="ftr" sz="quarter" idx="3"/>
          </p:nvPr>
        </p:nvSpPr>
        <p:spPr/>
        <p:txBody>
          <a:bodyPr/>
          <a:lstStyle/>
          <a:p>
            <a:r>
              <a:rPr lang="en-US" dirty="0" smtClean="0"/>
              <a:t>NASA Goddard Space Flight Center</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3</a:t>
            </a:fld>
            <a:endParaRPr lang="en-US" dirty="0"/>
          </a:p>
        </p:txBody>
      </p:sp>
      <p:sp>
        <p:nvSpPr>
          <p:cNvPr id="8" name="TextBox 7"/>
          <p:cNvSpPr txBox="1"/>
          <p:nvPr/>
        </p:nvSpPr>
        <p:spPr>
          <a:xfrm>
            <a:off x="1981200" y="5715000"/>
            <a:ext cx="4501553" cy="400110"/>
          </a:xfrm>
          <a:prstGeom prst="rect">
            <a:avLst/>
          </a:prstGeom>
          <a:noFill/>
          <a:ln w="12700" cmpd="dbl">
            <a:solidFill>
              <a:schemeClr val="tx1"/>
            </a:solidFill>
          </a:ln>
        </p:spPr>
        <p:txBody>
          <a:bodyPr wrap="none" rtlCol="0">
            <a:spAutoFit/>
          </a:bodyPr>
          <a:lstStyle/>
          <a:p>
            <a:r>
              <a:rPr lang="en-US" sz="2000" dirty="0"/>
              <a:t>Status: Fully tested and flight qualified</a:t>
            </a:r>
          </a:p>
        </p:txBody>
      </p:sp>
    </p:spTree>
    <p:extLst>
      <p:ext uri="{BB962C8B-B14F-4D97-AF65-F5344CB8AC3E}">
        <p14:creationId xmlns:p14="http://schemas.microsoft.com/office/powerpoint/2010/main" val="18735548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Coordinate-System Parameters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5614188"/>
              </p:ext>
            </p:extLst>
          </p:nvPr>
        </p:nvGraphicFramePr>
        <p:xfrm>
          <a:off x="152400" y="2229405"/>
          <a:ext cx="8858142" cy="4406529"/>
        </p:xfrm>
        <a:graphic>
          <a:graphicData uri="http://schemas.openxmlformats.org/drawingml/2006/table">
            <a:tbl>
              <a:tblPr firstRow="1" firstCol="1" bandRow="1">
                <a:tableStyleId>{5C22544A-7EE6-4342-B048-85BDC9FD1C3A}</a:tableStyleId>
              </a:tblPr>
              <a:tblGrid>
                <a:gridCol w="1214888"/>
                <a:gridCol w="1184268"/>
                <a:gridCol w="972630"/>
                <a:gridCol w="1053682"/>
                <a:gridCol w="1053682"/>
                <a:gridCol w="1146444"/>
                <a:gridCol w="1146444"/>
                <a:gridCol w="1086104"/>
              </a:tblGrid>
              <a:tr h="1136464">
                <a:tc>
                  <a:txBody>
                    <a:bodyPr/>
                    <a:lstStyle/>
                    <a:p>
                      <a:pPr marL="0" marR="0" algn="just">
                        <a:spcBef>
                          <a:spcPts val="0"/>
                        </a:spcBef>
                        <a:spcAft>
                          <a:spcPts val="0"/>
                        </a:spcAft>
                      </a:pPr>
                      <a:r>
                        <a:rPr lang="en-US" sz="1400">
                          <a:effectLst/>
                        </a:rPr>
                        <a:t>Orbit</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Coordinate system</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Velocity magnitude</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RAAN</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Declination</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Right ascension of velocity</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Right ascension of hyperbolic asymptote</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Declination of hyperblic asymptote</a:t>
                      </a:r>
                      <a:endParaRPr lang="en-US" sz="1400">
                        <a:effectLst/>
                        <a:latin typeface="Times New Roman"/>
                        <a:ea typeface="Times New Roman"/>
                      </a:endParaRPr>
                    </a:p>
                  </a:txBody>
                  <a:tcPr marL="101489" marR="101489" marT="0" marB="0"/>
                </a:tc>
              </a:tr>
              <a:tr h="227293">
                <a:tc rowSpan="2">
                  <a:txBody>
                    <a:bodyPr/>
                    <a:lstStyle/>
                    <a:p>
                      <a:pPr marL="0" marR="0" algn="just">
                        <a:spcBef>
                          <a:spcPts val="0"/>
                        </a:spcBef>
                        <a:spcAft>
                          <a:spcPts val="0"/>
                        </a:spcAft>
                      </a:pPr>
                      <a:r>
                        <a:rPr lang="en-US" sz="1400">
                          <a:effectLst/>
                        </a:rPr>
                        <a:t>GEO</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Earth J2000</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4e-12</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5e-14</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5e-14</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2e-9</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r>
              <a:tr h="227293">
                <a:tc vMerge="1">
                  <a:txBody>
                    <a:bodyPr/>
                    <a:lstStyle/>
                    <a:p>
                      <a:endParaRPr lang="en-US"/>
                    </a:p>
                  </a:txBody>
                  <a:tcPr/>
                </a:tc>
                <a:tc>
                  <a:txBody>
                    <a:bodyPr/>
                    <a:lstStyle/>
                    <a:p>
                      <a:pPr marL="0" marR="0" algn="just">
                        <a:spcBef>
                          <a:spcPts val="0"/>
                        </a:spcBef>
                        <a:spcAft>
                          <a:spcPts val="0"/>
                        </a:spcAft>
                      </a:pPr>
                      <a:r>
                        <a:rPr lang="en-US" sz="1400">
                          <a:effectLst/>
                        </a:rPr>
                        <a:t>Saturn Fixed</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8e-12</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2e-5</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8e-13</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2e-5</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r>
              <a:tr h="227293">
                <a:tc rowSpan="2">
                  <a:txBody>
                    <a:bodyPr/>
                    <a:lstStyle/>
                    <a:p>
                      <a:pPr marL="0" marR="0" algn="just">
                        <a:spcBef>
                          <a:spcPts val="0"/>
                        </a:spcBef>
                        <a:spcAft>
                          <a:spcPts val="0"/>
                        </a:spcAft>
                      </a:pPr>
                      <a:r>
                        <a:rPr lang="en-US" sz="1400">
                          <a:effectLst/>
                        </a:rPr>
                        <a:t>Hyperbolic</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Earth J2000</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3e-8</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1e-13</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4e-9</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4e-9</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r>
              <a:tr h="227293">
                <a:tc vMerge="1">
                  <a:txBody>
                    <a:bodyPr/>
                    <a:lstStyle/>
                    <a:p>
                      <a:endParaRPr lang="en-US"/>
                    </a:p>
                  </a:txBody>
                  <a:tcPr/>
                </a:tc>
                <a:tc>
                  <a:txBody>
                    <a:bodyPr/>
                    <a:lstStyle/>
                    <a:p>
                      <a:pPr marL="0" marR="0" algn="just">
                        <a:spcBef>
                          <a:spcPts val="0"/>
                        </a:spcBef>
                        <a:spcAft>
                          <a:spcPts val="0"/>
                        </a:spcAft>
                      </a:pPr>
                      <a:r>
                        <a:rPr lang="en-US" sz="1400">
                          <a:effectLst/>
                        </a:rPr>
                        <a:t>Saturn Fixed</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6e-13</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2e-6</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7e-13</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2e-5</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r>
              <a:tr h="227293">
                <a:tc rowSpan="2">
                  <a:txBody>
                    <a:bodyPr/>
                    <a:lstStyle/>
                    <a:p>
                      <a:pPr marL="0" marR="0" algn="just">
                        <a:spcBef>
                          <a:spcPts val="0"/>
                        </a:spcBef>
                        <a:spcAft>
                          <a:spcPts val="0"/>
                        </a:spcAft>
                      </a:pPr>
                      <a:r>
                        <a:rPr lang="en-US" sz="1400">
                          <a:effectLst/>
                        </a:rPr>
                        <a:t>Hyperbolic2</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Earth J2000</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7e-8</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3e-8</a:t>
                      </a:r>
                      <a:endParaRPr lang="en-US" sz="1400">
                        <a:effectLst/>
                        <a:latin typeface="Times New Roman"/>
                        <a:ea typeface="Times New Roman"/>
                      </a:endParaRPr>
                    </a:p>
                  </a:txBody>
                  <a:tcPr marL="101489" marR="101489" marT="0" marB="0"/>
                </a:tc>
              </a:tr>
              <a:tr h="227293">
                <a:tc vMerge="1">
                  <a:txBody>
                    <a:bodyPr/>
                    <a:lstStyle/>
                    <a:p>
                      <a:endParaRPr lang="en-US"/>
                    </a:p>
                  </a:txBody>
                  <a:tcPr/>
                </a:tc>
                <a:tc>
                  <a:txBody>
                    <a:bodyPr/>
                    <a:lstStyle/>
                    <a:p>
                      <a:pPr marL="0" marR="0" algn="just">
                        <a:spcBef>
                          <a:spcPts val="0"/>
                        </a:spcBef>
                        <a:spcAft>
                          <a:spcPts val="0"/>
                        </a:spcAft>
                      </a:pPr>
                      <a:r>
                        <a:rPr lang="en-US" sz="1400">
                          <a:effectLst/>
                        </a:rPr>
                        <a:t>Saturn Fixed</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7e-8</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4e-8</a:t>
                      </a:r>
                      <a:endParaRPr lang="en-US" sz="1400">
                        <a:effectLst/>
                        <a:latin typeface="Times New Roman"/>
                        <a:ea typeface="Times New Roman"/>
                      </a:endParaRPr>
                    </a:p>
                  </a:txBody>
                  <a:tcPr marL="101489" marR="101489" marT="0" marB="0"/>
                </a:tc>
              </a:tr>
              <a:tr h="227293">
                <a:tc rowSpan="2">
                  <a:txBody>
                    <a:bodyPr/>
                    <a:lstStyle/>
                    <a:p>
                      <a:pPr marL="0" marR="0" algn="just">
                        <a:spcBef>
                          <a:spcPts val="0"/>
                        </a:spcBef>
                        <a:spcAft>
                          <a:spcPts val="0"/>
                        </a:spcAft>
                      </a:pPr>
                      <a:r>
                        <a:rPr lang="en-US" sz="1400">
                          <a:effectLst/>
                        </a:rPr>
                        <a:t>Mars</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Mars J2000</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5e-9</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2e-11</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2e-5</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9e-7</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r>
              <a:tr h="227293">
                <a:tc vMerge="1">
                  <a:txBody>
                    <a:bodyPr/>
                    <a:lstStyle/>
                    <a:p>
                      <a:endParaRPr lang="en-US"/>
                    </a:p>
                  </a:txBody>
                  <a:tcPr/>
                </a:tc>
                <a:tc>
                  <a:txBody>
                    <a:bodyPr/>
                    <a:lstStyle/>
                    <a:p>
                      <a:pPr marL="0" marR="0" algn="just">
                        <a:spcBef>
                          <a:spcPts val="0"/>
                        </a:spcBef>
                        <a:spcAft>
                          <a:spcPts val="0"/>
                        </a:spcAft>
                      </a:pPr>
                      <a:r>
                        <a:rPr lang="en-US" sz="1400">
                          <a:effectLst/>
                        </a:rPr>
                        <a:t>Saturn Fixed</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6e-13</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6e-6</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3e-13</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6e-6</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r>
              <a:tr h="227293">
                <a:tc rowSpan="2">
                  <a:txBody>
                    <a:bodyPr/>
                    <a:lstStyle/>
                    <a:p>
                      <a:pPr marL="0" marR="0" algn="just">
                        <a:spcBef>
                          <a:spcPts val="0"/>
                        </a:spcBef>
                        <a:spcAft>
                          <a:spcPts val="0"/>
                        </a:spcAft>
                      </a:pPr>
                      <a:r>
                        <a:rPr lang="en-US" sz="1400">
                          <a:effectLst/>
                        </a:rPr>
                        <a:t>Luna</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Moon J2000</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5e-10</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6e-13</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2e-6</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3e-7</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r>
              <a:tr h="227293">
                <a:tc vMerge="1">
                  <a:txBody>
                    <a:bodyPr/>
                    <a:lstStyle/>
                    <a:p>
                      <a:endParaRPr lang="en-US"/>
                    </a:p>
                  </a:txBody>
                  <a:tcPr/>
                </a:tc>
                <a:tc>
                  <a:txBody>
                    <a:bodyPr/>
                    <a:lstStyle/>
                    <a:p>
                      <a:pPr marL="0" marR="0" algn="just">
                        <a:spcBef>
                          <a:spcPts val="0"/>
                        </a:spcBef>
                        <a:spcAft>
                          <a:spcPts val="0"/>
                        </a:spcAft>
                      </a:pPr>
                      <a:r>
                        <a:rPr lang="en-US" sz="1400">
                          <a:effectLst/>
                        </a:rPr>
                        <a:t>Saturn Fixed</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4e-13</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3e-6</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4e-13</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2e-5</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a:effectLst/>
                        </a:rPr>
                        <a:t> </a:t>
                      </a:r>
                      <a:endParaRPr lang="en-US" sz="1400">
                        <a:effectLst/>
                        <a:latin typeface="Times New Roman"/>
                        <a:ea typeface="Times New Roman"/>
                      </a:endParaRPr>
                    </a:p>
                  </a:txBody>
                  <a:tcPr marL="101489" marR="101489" marT="0" marB="0"/>
                </a:tc>
                <a:tc>
                  <a:txBody>
                    <a:bodyPr/>
                    <a:lstStyle/>
                    <a:p>
                      <a:pPr marL="0" marR="0" algn="just">
                        <a:spcBef>
                          <a:spcPts val="0"/>
                        </a:spcBef>
                        <a:spcAft>
                          <a:spcPts val="0"/>
                        </a:spcAft>
                      </a:pPr>
                      <a:r>
                        <a:rPr lang="en-US" sz="1400" dirty="0">
                          <a:effectLst/>
                        </a:rPr>
                        <a:t> </a:t>
                      </a:r>
                      <a:endParaRPr lang="en-US" sz="1400" dirty="0">
                        <a:effectLst/>
                        <a:latin typeface="Times New Roman"/>
                        <a:ea typeface="Times New Roman"/>
                      </a:endParaRPr>
                    </a:p>
                  </a:txBody>
                  <a:tcPr marL="101489" marR="101489" marT="0" marB="0"/>
                </a:tc>
              </a:tr>
            </a:tbl>
          </a:graphicData>
        </a:graphic>
      </p:graphicFrame>
    </p:spTree>
    <p:extLst>
      <p:ext uri="{BB962C8B-B14F-4D97-AF65-F5344CB8AC3E}">
        <p14:creationId xmlns:p14="http://schemas.microsoft.com/office/powerpoint/2010/main" val="25456888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rPr>
              <a:t>GUI Testing</a:t>
            </a:r>
            <a:endParaRPr lang="en-US" dirty="0">
              <a:solidFill>
                <a:schemeClr val="tx2">
                  <a:lumMod val="75000"/>
                </a:schemeClr>
              </a:solidFill>
            </a:endParaRP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2"/>
          </p:nvPr>
        </p:nvSpPr>
        <p:spPr/>
        <p:txBody>
          <a:bodyPr/>
          <a:lstStyle/>
          <a:p>
            <a:r>
              <a:rPr lang="en-US" smtClean="0"/>
              <a:t>General Mission Analysis Tool</a:t>
            </a:r>
            <a:endParaRPr lang="en-US" dirty="0"/>
          </a:p>
        </p:txBody>
      </p:sp>
      <p:sp>
        <p:nvSpPr>
          <p:cNvPr id="5" name="Footer Placeholder 4"/>
          <p:cNvSpPr>
            <a:spLocks noGrp="1"/>
          </p:cNvSpPr>
          <p:nvPr>
            <p:ph type="ftr" sz="quarter" idx="3"/>
          </p:nvPr>
        </p:nvSpPr>
        <p:spPr/>
        <p:txBody>
          <a:bodyPr/>
          <a:lstStyle/>
          <a:p>
            <a:r>
              <a:rPr lang="en-US" smtClean="0"/>
              <a:t>NASA Goddard Space Flight Center</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4064671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GUI Testing</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Reasonable Confidence that GMAT is user-ready</a:t>
            </a:r>
          </a:p>
          <a:p>
            <a:r>
              <a:rPr lang="en-US" dirty="0" smtClean="0"/>
              <a:t>100% Coverage of GUI – Every widget in the GUI gets exercised at least once</a:t>
            </a:r>
          </a:p>
          <a:p>
            <a:r>
              <a:rPr lang="en-US" dirty="0" smtClean="0"/>
              <a:t>100% Requirements Fulfillment – Every GUI-related requirement is fulfilled by the GUI</a:t>
            </a:r>
          </a:p>
          <a:p>
            <a:r>
              <a:rPr lang="en-US" dirty="0" smtClean="0"/>
              <a:t>Repeatable</a:t>
            </a:r>
          </a:p>
          <a:p>
            <a:r>
              <a:rPr lang="en-US" dirty="0" smtClean="0"/>
              <a:t>Maintainable</a:t>
            </a:r>
          </a:p>
          <a:p>
            <a:endParaRPr lang="en-US" dirty="0" smtClean="0"/>
          </a:p>
          <a:p>
            <a:pPr>
              <a:buNone/>
            </a:pPr>
            <a:r>
              <a:rPr lang="en-US" sz="1200" i="1" dirty="0" smtClean="0"/>
              <a:t>The GMAT project uses </a:t>
            </a:r>
            <a:r>
              <a:rPr lang="en-US" sz="1200" i="1" dirty="0" err="1" smtClean="0"/>
              <a:t>SmartBear</a:t>
            </a:r>
            <a:r>
              <a:rPr lang="en-US" sz="1200" i="1" dirty="0" smtClean="0"/>
              <a:t> Software’s </a:t>
            </a:r>
            <a:r>
              <a:rPr lang="en-US" sz="1200" i="1" dirty="0" err="1" smtClean="0"/>
              <a:t>TestComplete</a:t>
            </a:r>
            <a:r>
              <a:rPr lang="en-US" sz="1200" i="1" dirty="0" smtClean="0"/>
              <a:t> to perform automated GUI testing on Windows platforms.  </a:t>
            </a:r>
            <a:r>
              <a:rPr lang="en-US" sz="1200" i="1" dirty="0" err="1" smtClean="0"/>
              <a:t>TestComplete</a:t>
            </a:r>
            <a:r>
              <a:rPr lang="en-US" sz="1200" i="1" dirty="0" smtClean="0"/>
              <a:t> allows users to easily create, maintain, and execute automated tests for exercising the widgets of their GUI.  It allows the GMAT GUI Test Team to perform functional and regression testing of the GMAT GUI.</a:t>
            </a:r>
            <a:endParaRPr lang="en-US" sz="1200" i="1" dirty="0"/>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p>
            <a:r>
              <a:rPr lang="en-US" smtClean="0"/>
              <a:t>7/20/2011</a:t>
            </a:r>
            <a:endParaRPr lang="en-US"/>
          </a:p>
        </p:txBody>
      </p:sp>
      <p:sp>
        <p:nvSpPr>
          <p:cNvPr id="5" name="Slide Number Placeholder 4"/>
          <p:cNvSpPr>
            <a:spLocks noGrp="1"/>
          </p:cNvSpPr>
          <p:nvPr>
            <p:ph type="sldNum" sz="quarter" idx="4294967295"/>
          </p:nvPr>
        </p:nvSpPr>
        <p:spPr>
          <a:xfrm>
            <a:off x="7924800" y="6356350"/>
            <a:ext cx="762000" cy="365125"/>
          </a:xfrm>
          <a:prstGeom prst="rect">
            <a:avLst/>
          </a:prstGeom>
        </p:spPr>
        <p:txBody>
          <a:bodyPr/>
          <a:lstStyle/>
          <a:p>
            <a:fld id="{841723C2-697A-44E3-A114-FDAC4E504E0E}" type="slidenum">
              <a:rPr lang="en-US" smtClean="0"/>
              <a:pPr/>
              <a:t>32</a:t>
            </a:fld>
            <a:endParaRPr lang="en-US"/>
          </a:p>
        </p:txBody>
      </p:sp>
    </p:spTree>
    <p:extLst>
      <p:ext uri="{BB962C8B-B14F-4D97-AF65-F5344CB8AC3E}">
        <p14:creationId xmlns:p14="http://schemas.microsoft.com/office/powerpoint/2010/main" val="671831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GMAT Test Processes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p>
            <a:r>
              <a:rPr lang="en-US" smtClean="0"/>
              <a:t>7/20/2011</a:t>
            </a:r>
            <a:endParaRPr lang="en-US"/>
          </a:p>
        </p:txBody>
      </p:sp>
      <p:sp>
        <p:nvSpPr>
          <p:cNvPr id="5" name="Slide Number Placeholder 4"/>
          <p:cNvSpPr>
            <a:spLocks noGrp="1"/>
          </p:cNvSpPr>
          <p:nvPr>
            <p:ph type="sldNum" sz="quarter" idx="4294967295"/>
          </p:nvPr>
        </p:nvSpPr>
        <p:spPr>
          <a:xfrm>
            <a:off x="7924800" y="6356350"/>
            <a:ext cx="762000" cy="365125"/>
          </a:xfrm>
          <a:prstGeom prst="rect">
            <a:avLst/>
          </a:prstGeom>
        </p:spPr>
        <p:txBody>
          <a:bodyPr/>
          <a:lstStyle/>
          <a:p>
            <a:fld id="{841723C2-697A-44E3-A114-FDAC4E504E0E}" type="slidenum">
              <a:rPr lang="en-US" smtClean="0"/>
              <a:pPr/>
              <a:t>33</a:t>
            </a:fld>
            <a:endParaRPr lang="en-US"/>
          </a:p>
        </p:txBody>
      </p:sp>
      <p:pic>
        <p:nvPicPr>
          <p:cNvPr id="1027" name="Picture 1"/>
          <p:cNvPicPr>
            <a:picLocks noChangeAspect="1" noChangeArrowheads="1"/>
          </p:cNvPicPr>
          <p:nvPr/>
        </p:nvPicPr>
        <p:blipFill>
          <a:blip r:embed="rId2" cstate="print"/>
          <a:srcRect/>
          <a:stretch>
            <a:fillRect/>
          </a:stretch>
        </p:blipFill>
        <p:spPr bwMode="auto">
          <a:xfrm>
            <a:off x="228600" y="1905000"/>
            <a:ext cx="8726730" cy="4724400"/>
          </a:xfrm>
          <a:prstGeom prst="rect">
            <a:avLst/>
          </a:prstGeom>
          <a:noFill/>
          <a:ln w="9525">
            <a:noFill/>
            <a:miter lim="800000"/>
            <a:headEnd/>
            <a:tailEnd/>
          </a:ln>
        </p:spPr>
      </p:pic>
    </p:spTree>
    <p:extLst>
      <p:ext uri="{BB962C8B-B14F-4D97-AF65-F5344CB8AC3E}">
        <p14:creationId xmlns:p14="http://schemas.microsoft.com/office/powerpoint/2010/main" val="3633703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GUI System Tests and “Unit” Tests</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smtClean="0"/>
              <a:t>Unit tests ensure verification and acceptance testing of every button, menu, text box, etc. </a:t>
            </a:r>
          </a:p>
          <a:p>
            <a:pPr lvl="1"/>
            <a:r>
              <a:rPr lang="en-US" dirty="0" smtClean="0"/>
              <a:t>One unit test project &lt;-&gt; one object (resource, command, script window, mission sequence, etc)</a:t>
            </a:r>
          </a:p>
          <a:p>
            <a:pPr lvl="1"/>
            <a:endParaRPr lang="en-US" dirty="0" smtClean="0"/>
          </a:p>
          <a:p>
            <a:r>
              <a:rPr lang="en-US" dirty="0" smtClean="0"/>
              <a:t>System tests validates the GMAT GUI by testing the entire application </a:t>
            </a:r>
          </a:p>
          <a:p>
            <a:pPr lvl="1"/>
            <a:r>
              <a:rPr lang="en-US" dirty="0" smtClean="0"/>
              <a:t>End-to-end test cases </a:t>
            </a:r>
          </a:p>
          <a:p>
            <a:pPr lvl="1"/>
            <a:r>
              <a:rPr lang="en-US" dirty="0" smtClean="0"/>
              <a:t>Simulating typical end-user interactions</a:t>
            </a:r>
            <a:endParaRPr lang="en-US" dirty="0"/>
          </a:p>
        </p:txBody>
      </p:sp>
      <p:sp>
        <p:nvSpPr>
          <p:cNvPr id="8" name="Content Placeholder 7"/>
          <p:cNvSpPr>
            <a:spLocks noGrp="1"/>
          </p:cNvSpPr>
          <p:nvPr>
            <p:ph sz="half" idx="2"/>
          </p:nvPr>
        </p:nvSpPr>
        <p:spPr/>
        <p:txBody>
          <a:bodyPr>
            <a:normAutofit/>
          </a:bodyPr>
          <a:lstStyle/>
          <a:p>
            <a:r>
              <a:rPr lang="en-US" dirty="0" smtClean="0"/>
              <a:t>Test Report History</a:t>
            </a:r>
            <a:endParaRPr lang="en-US" dirty="0"/>
          </a:p>
        </p:txBody>
      </p:sp>
      <p:sp>
        <p:nvSpPr>
          <p:cNvPr id="4" name="Date Placeholder 3"/>
          <p:cNvSpPr>
            <a:spLocks noGrp="1"/>
          </p:cNvSpPr>
          <p:nvPr>
            <p:ph type="dt" sz="half" idx="10"/>
          </p:nvPr>
        </p:nvSpPr>
        <p:spPr/>
        <p:txBody>
          <a:bodyPr/>
          <a:lstStyle/>
          <a:p>
            <a:r>
              <a:rPr lang="en-US" smtClean="0"/>
              <a:t>7/20/2011</a:t>
            </a:r>
            <a:endParaRPr lang="en-US"/>
          </a:p>
        </p:txBody>
      </p:sp>
      <p:sp>
        <p:nvSpPr>
          <p:cNvPr id="5" name="Slide Number Placeholder 4"/>
          <p:cNvSpPr>
            <a:spLocks noGrp="1"/>
          </p:cNvSpPr>
          <p:nvPr>
            <p:ph type="sldNum" sz="quarter" idx="4294967295"/>
          </p:nvPr>
        </p:nvSpPr>
        <p:spPr>
          <a:xfrm>
            <a:off x="7924800" y="6356350"/>
            <a:ext cx="762000" cy="365125"/>
          </a:xfrm>
          <a:prstGeom prst="rect">
            <a:avLst/>
          </a:prstGeom>
        </p:spPr>
        <p:txBody>
          <a:bodyPr/>
          <a:lstStyle/>
          <a:p>
            <a:fld id="{841723C2-697A-44E3-A114-FDAC4E504E0E}" type="slidenum">
              <a:rPr lang="en-US" smtClean="0"/>
              <a:pPr/>
              <a:t>34</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5105400" y="4191000"/>
            <a:ext cx="3114675" cy="187642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075" name="Picture 3"/>
          <p:cNvPicPr>
            <a:picLocks noChangeAspect="1" noChangeArrowheads="1"/>
          </p:cNvPicPr>
          <p:nvPr/>
        </p:nvPicPr>
        <p:blipFill>
          <a:blip r:embed="rId3" cstate="print"/>
          <a:srcRect/>
          <a:stretch>
            <a:fillRect/>
          </a:stretch>
        </p:blipFill>
        <p:spPr bwMode="auto">
          <a:xfrm>
            <a:off x="5105400" y="2085975"/>
            <a:ext cx="3143250" cy="1895475"/>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49569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GATS and Requirements To Test Matrix</a:t>
            </a:r>
            <a:endParaRPr lang="en-US" dirty="0"/>
          </a:p>
        </p:txBody>
      </p:sp>
      <p:sp>
        <p:nvSpPr>
          <p:cNvPr id="7" name="Content Placeholder 6"/>
          <p:cNvSpPr>
            <a:spLocks noGrp="1"/>
          </p:cNvSpPr>
          <p:nvPr>
            <p:ph sz="half" idx="1"/>
          </p:nvPr>
        </p:nvSpPr>
        <p:spPr>
          <a:xfrm>
            <a:off x="457200" y="1920085"/>
            <a:ext cx="3962400" cy="4434840"/>
          </a:xfrm>
        </p:spPr>
        <p:txBody>
          <a:bodyPr>
            <a:normAutofit fontScale="92500" lnSpcReduction="10000"/>
          </a:bodyPr>
          <a:lstStyle/>
          <a:p>
            <a:r>
              <a:rPr lang="en-US" dirty="0" smtClean="0"/>
              <a:t>GMAT Automated Test Suite (GATS) tool executes RTTM</a:t>
            </a:r>
          </a:p>
          <a:p>
            <a:pPr lvl="1"/>
            <a:r>
              <a:rPr lang="en-US" dirty="0" smtClean="0"/>
              <a:t>Automate the execution of the GUI tests </a:t>
            </a:r>
          </a:p>
          <a:p>
            <a:pPr lvl="1"/>
            <a:r>
              <a:rPr lang="en-US" dirty="0" smtClean="0"/>
              <a:t>Map tests to requirements</a:t>
            </a:r>
          </a:p>
          <a:p>
            <a:pPr lvl="1"/>
            <a:r>
              <a:rPr lang="en-US" dirty="0" smtClean="0"/>
              <a:t>Report results</a:t>
            </a:r>
          </a:p>
          <a:p>
            <a:pPr lvl="1"/>
            <a:endParaRPr lang="en-US" dirty="0" smtClean="0"/>
          </a:p>
          <a:p>
            <a:r>
              <a:rPr lang="en-US" sz="1100" dirty="0" smtClean="0"/>
              <a:t>In January 2012, it took approximately 14 days to manually execute and analyze 53 Unit test projects (totaling approximately 1000 tests).  By March 2013, GATS was autonomously executing 90 GUI unit test projects (totaling approximately 3400 tests) in 4 days, requiring only 1-2 days of manual analysis (a 10x reduction in effort while providing 3.4x the coverage).</a:t>
            </a:r>
          </a:p>
        </p:txBody>
      </p:sp>
      <p:sp>
        <p:nvSpPr>
          <p:cNvPr id="8" name="Content Placeholder 7"/>
          <p:cNvSpPr>
            <a:spLocks noGrp="1"/>
          </p:cNvSpPr>
          <p:nvPr>
            <p:ph sz="half" idx="2"/>
          </p:nvPr>
        </p:nvSpPr>
        <p:spPr/>
        <p:txBody>
          <a:bodyPr>
            <a:normAutofit/>
          </a:bodyPr>
          <a:lstStyle/>
          <a:p>
            <a:endParaRPr lang="en-US"/>
          </a:p>
        </p:txBody>
      </p:sp>
      <p:sp>
        <p:nvSpPr>
          <p:cNvPr id="4" name="Date Placeholder 3"/>
          <p:cNvSpPr>
            <a:spLocks noGrp="1"/>
          </p:cNvSpPr>
          <p:nvPr>
            <p:ph type="dt" sz="half" idx="10"/>
          </p:nvPr>
        </p:nvSpPr>
        <p:spPr/>
        <p:txBody>
          <a:bodyPr/>
          <a:lstStyle/>
          <a:p>
            <a:r>
              <a:rPr lang="en-US" smtClean="0"/>
              <a:t>7/20/2011</a:t>
            </a:r>
            <a:endParaRPr lang="en-US"/>
          </a:p>
        </p:txBody>
      </p:sp>
      <p:sp>
        <p:nvSpPr>
          <p:cNvPr id="5" name="Slide Number Placeholder 4"/>
          <p:cNvSpPr>
            <a:spLocks noGrp="1"/>
          </p:cNvSpPr>
          <p:nvPr>
            <p:ph type="sldNum" sz="quarter" idx="4294967295"/>
          </p:nvPr>
        </p:nvSpPr>
        <p:spPr>
          <a:xfrm>
            <a:off x="7924800" y="6356350"/>
            <a:ext cx="762000" cy="365125"/>
          </a:xfrm>
          <a:prstGeom prst="rect">
            <a:avLst/>
          </a:prstGeom>
        </p:spPr>
        <p:txBody>
          <a:bodyPr/>
          <a:lstStyle/>
          <a:p>
            <a:fld id="{841723C2-697A-44E3-A114-FDAC4E504E0E}" type="slidenum">
              <a:rPr lang="en-US" smtClean="0"/>
              <a:pPr/>
              <a:t>35</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4419600" y="1600200"/>
            <a:ext cx="4529959" cy="2820082"/>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051" name="Picture 1"/>
          <p:cNvPicPr>
            <a:picLocks noChangeAspect="1" noChangeArrowheads="1"/>
          </p:cNvPicPr>
          <p:nvPr/>
        </p:nvPicPr>
        <p:blipFill>
          <a:blip r:embed="rId3" cstate="print"/>
          <a:srcRect/>
          <a:stretch>
            <a:fillRect/>
          </a:stretch>
        </p:blipFill>
        <p:spPr bwMode="auto">
          <a:xfrm>
            <a:off x="5638800" y="4572000"/>
            <a:ext cx="3276600" cy="1952625"/>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667511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rPr>
              <a:t>Conclusions</a:t>
            </a:r>
            <a:endParaRPr lang="en-US" dirty="0">
              <a:solidFill>
                <a:schemeClr val="tx2">
                  <a:lumMod val="75000"/>
                </a:schemeClr>
              </a:solidFill>
            </a:endParaRP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2"/>
          </p:nvPr>
        </p:nvSpPr>
        <p:spPr/>
        <p:txBody>
          <a:bodyPr/>
          <a:lstStyle/>
          <a:p>
            <a:r>
              <a:rPr lang="en-US" smtClean="0"/>
              <a:t>General Mission Analysis Tool</a:t>
            </a:r>
            <a:endParaRPr lang="en-US" dirty="0"/>
          </a:p>
        </p:txBody>
      </p:sp>
      <p:sp>
        <p:nvSpPr>
          <p:cNvPr id="5" name="Footer Placeholder 4"/>
          <p:cNvSpPr>
            <a:spLocks noGrp="1"/>
          </p:cNvSpPr>
          <p:nvPr>
            <p:ph type="ftr" sz="quarter" idx="3"/>
          </p:nvPr>
        </p:nvSpPr>
        <p:spPr/>
        <p:txBody>
          <a:bodyPr/>
          <a:lstStyle/>
          <a:p>
            <a:r>
              <a:rPr lang="en-US" smtClean="0"/>
              <a:t>NASA Goddard Space Flight Center</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36</a:t>
            </a:fld>
            <a:endParaRPr lang="en-US" dirty="0"/>
          </a:p>
        </p:txBody>
      </p:sp>
    </p:spTree>
    <p:extLst>
      <p:ext uri="{BB962C8B-B14F-4D97-AF65-F5344CB8AC3E}">
        <p14:creationId xmlns:p14="http://schemas.microsoft.com/office/powerpoint/2010/main" val="2483077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r>
              <a:rPr lang="en-US" dirty="0"/>
              <a:t>Systematically evaluated and validated all models, components, and functionality</a:t>
            </a:r>
          </a:p>
          <a:p>
            <a:pPr lvl="0"/>
            <a:r>
              <a:rPr lang="en-US" dirty="0"/>
              <a:t>Fixed nearly all critical system defects</a:t>
            </a:r>
          </a:p>
          <a:p>
            <a:pPr lvl="0"/>
            <a:r>
              <a:rPr lang="en-US" dirty="0"/>
              <a:t>Updated working specifications that define system behavior</a:t>
            </a:r>
          </a:p>
          <a:p>
            <a:pPr lvl="0"/>
            <a:r>
              <a:rPr lang="en-US" dirty="0"/>
              <a:t>Provided high quality end user documentation and training material</a:t>
            </a:r>
          </a:p>
          <a:p>
            <a:pPr lvl="0"/>
            <a:r>
              <a:rPr lang="en-US" dirty="0"/>
              <a:t>Prepared for system maintenance and further development of a NASA Class B flight qualified system</a:t>
            </a:r>
          </a:p>
          <a:p>
            <a:pPr lvl="0"/>
            <a:r>
              <a:rPr lang="en-US" dirty="0"/>
              <a:t>Positioned GMAT for larger community adoption </a:t>
            </a:r>
          </a:p>
          <a:p>
            <a:pPr lvl="0"/>
            <a:r>
              <a:rPr lang="en-US" dirty="0"/>
              <a:t>Positioned GMAT for flight qualification </a:t>
            </a:r>
          </a:p>
          <a:p>
            <a:endParaRPr lang="en-US" dirty="0"/>
          </a:p>
        </p:txBody>
      </p:sp>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a:xfrm>
            <a:off x="6553200" y="6400800"/>
            <a:ext cx="2133600" cy="365125"/>
          </a:xfrm>
        </p:spPr>
        <p:txBody>
          <a:bodyPr/>
          <a:lstStyle/>
          <a:p>
            <a:fld id="{B6F15528-21DE-4FAA-801E-634DDDAF4B2B}" type="slidenum">
              <a:rPr lang="en-US" smtClean="0"/>
              <a:pPr/>
              <a:t>37</a:t>
            </a:fld>
            <a:endParaRPr lang="en-US" dirty="0"/>
          </a:p>
        </p:txBody>
      </p:sp>
      <p:sp>
        <p:nvSpPr>
          <p:cNvPr id="6" name="Title 5"/>
          <p:cNvSpPr>
            <a:spLocks noGrp="1"/>
          </p:cNvSpPr>
          <p:nvPr>
            <p:ph type="title"/>
          </p:nvPr>
        </p:nvSpPr>
        <p:spPr/>
        <p:txBody>
          <a:bodyPr/>
          <a:lstStyle/>
          <a:p>
            <a:r>
              <a:rPr lang="en-US" dirty="0" smtClean="0"/>
              <a:t>Conclusions</a:t>
            </a:r>
            <a:endParaRPr lang="en-US" dirty="0"/>
          </a:p>
        </p:txBody>
      </p:sp>
      <p:sp>
        <p:nvSpPr>
          <p:cNvPr id="7" name="TextBox 6"/>
          <p:cNvSpPr txBox="1"/>
          <p:nvPr/>
        </p:nvSpPr>
        <p:spPr>
          <a:xfrm>
            <a:off x="1828800" y="5638800"/>
            <a:ext cx="5643533" cy="369332"/>
          </a:xfrm>
          <a:prstGeom prst="rect">
            <a:avLst/>
          </a:prstGeom>
          <a:noFill/>
          <a:ln w="6350" cmpd="dbl">
            <a:solidFill>
              <a:schemeClr val="tx1"/>
            </a:solidFill>
          </a:ln>
        </p:spPr>
        <p:txBody>
          <a:bodyPr wrap="none" rtlCol="0">
            <a:spAutoFit/>
          </a:bodyPr>
          <a:lstStyle/>
          <a:p>
            <a:r>
              <a:rPr lang="en-US" dirty="0"/>
              <a:t>L</a:t>
            </a:r>
            <a:r>
              <a:rPr lang="en-US" dirty="0" smtClean="0"/>
              <a:t>ed </a:t>
            </a:r>
            <a:r>
              <a:rPr lang="en-US" dirty="0"/>
              <a:t>to a smooth follow-on effort for flight </a:t>
            </a:r>
            <a:r>
              <a:rPr lang="en-US" dirty="0" smtClean="0"/>
              <a:t>qualification.</a:t>
            </a:r>
            <a:endParaRPr lang="en-US" dirty="0"/>
          </a:p>
        </p:txBody>
      </p:sp>
    </p:spTree>
    <p:extLst>
      <p:ext uri="{BB962C8B-B14F-4D97-AF65-F5344CB8AC3E}">
        <p14:creationId xmlns:p14="http://schemas.microsoft.com/office/powerpoint/2010/main" val="143455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54033"/>
            <a:ext cx="8229600" cy="4525963"/>
          </a:xfrm>
        </p:spPr>
        <p:txBody>
          <a:bodyPr/>
          <a:lstStyle/>
          <a:p>
            <a:r>
              <a:rPr lang="en-US" sz="1800" b="1" dirty="0"/>
              <a:t>Customizable trajectory solutions to go anywhere</a:t>
            </a:r>
          </a:p>
          <a:p>
            <a:pPr lvl="1"/>
            <a:r>
              <a:rPr lang="en-US" sz="1800" dirty="0"/>
              <a:t>LEO</a:t>
            </a:r>
          </a:p>
          <a:p>
            <a:pPr lvl="1"/>
            <a:r>
              <a:rPr lang="en-US" sz="1800" dirty="0"/>
              <a:t>Libration</a:t>
            </a:r>
          </a:p>
          <a:p>
            <a:pPr lvl="1"/>
            <a:r>
              <a:rPr lang="en-US" sz="1800" dirty="0"/>
              <a:t>Lunar</a:t>
            </a:r>
          </a:p>
          <a:p>
            <a:pPr lvl="1"/>
            <a:r>
              <a:rPr lang="en-US" sz="1800" dirty="0"/>
              <a:t>NEO</a:t>
            </a:r>
          </a:p>
          <a:p>
            <a:pPr lvl="1"/>
            <a:r>
              <a:rPr lang="en-US" sz="1800" dirty="0"/>
              <a:t>Interplanetary</a:t>
            </a:r>
          </a:p>
          <a:p>
            <a:r>
              <a:rPr lang="en-US" sz="1800" b="1" dirty="0" smtClean="0"/>
              <a:t>End-to-End </a:t>
            </a:r>
            <a:r>
              <a:rPr lang="en-US" sz="1800" b="1" dirty="0"/>
              <a:t>Support</a:t>
            </a:r>
          </a:p>
          <a:p>
            <a:pPr lvl="1"/>
            <a:r>
              <a:rPr lang="en-US" sz="1800" dirty="0"/>
              <a:t>Design the mission</a:t>
            </a:r>
          </a:p>
          <a:p>
            <a:pPr lvl="1"/>
            <a:r>
              <a:rPr lang="en-US" sz="1800" dirty="0"/>
              <a:t>Optimize the mission</a:t>
            </a:r>
          </a:p>
          <a:p>
            <a:pPr lvl="1"/>
            <a:r>
              <a:rPr lang="en-US" sz="1800" dirty="0"/>
              <a:t>Win the proposal</a:t>
            </a:r>
          </a:p>
          <a:p>
            <a:pPr lvl="1"/>
            <a:r>
              <a:rPr lang="en-US" sz="1800" dirty="0"/>
              <a:t>Fly the mission</a:t>
            </a:r>
          </a:p>
        </p:txBody>
      </p:sp>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4</a:t>
            </a:fld>
            <a:endParaRPr lang="en-US" dirty="0"/>
          </a:p>
        </p:txBody>
      </p:sp>
      <p:sp>
        <p:nvSpPr>
          <p:cNvPr id="6" name="Title 5"/>
          <p:cNvSpPr>
            <a:spLocks noGrp="1"/>
          </p:cNvSpPr>
          <p:nvPr>
            <p:ph type="title"/>
          </p:nvPr>
        </p:nvSpPr>
        <p:spPr/>
        <p:txBody>
          <a:bodyPr>
            <a:normAutofit fontScale="90000"/>
          </a:bodyPr>
          <a:lstStyle/>
          <a:p>
            <a:r>
              <a:rPr lang="en-US" dirty="0" smtClean="0"/>
              <a:t>Customizable Tools to Go Anywhere</a:t>
            </a:r>
            <a:endParaRPr lang="en-US" dirty="0"/>
          </a:p>
        </p:txBody>
      </p:sp>
      <p:pic>
        <p:nvPicPr>
          <p:cNvPr id="29" name="Picture 4" descr="C:\Users\sphughe1\AppData\Local\Temp\1\SNAGHTML3f3d5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6295" y="3927885"/>
            <a:ext cx="1924960" cy="140899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C:\Users\sphughe1\AppData\Local\Temp\1\SNAGHTML3fdf2c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8699" y="3936524"/>
            <a:ext cx="2414972" cy="1897122"/>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3849496" y="5376446"/>
            <a:ext cx="2581028" cy="338554"/>
          </a:xfrm>
          <a:prstGeom prst="rect">
            <a:avLst/>
          </a:prstGeom>
          <a:noFill/>
        </p:spPr>
        <p:txBody>
          <a:bodyPr wrap="none" rtlCol="0">
            <a:spAutoFit/>
          </a:bodyPr>
          <a:lstStyle/>
          <a:p>
            <a:r>
              <a:rPr lang="en-US" sz="1600" dirty="0" smtClean="0"/>
              <a:t>Optimal Mars  Trajectories</a:t>
            </a:r>
            <a:endParaRPr lang="en-US" sz="1600" dirty="0"/>
          </a:p>
        </p:txBody>
      </p:sp>
      <p:pic>
        <p:nvPicPr>
          <p:cNvPr id="32" name="Picture 2" descr="C:\Users\sphughe1\AppData\Local\Temp\1\SNAGHTML41930e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8583" y="1769938"/>
            <a:ext cx="2355204" cy="185017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6430524" y="5833646"/>
            <a:ext cx="2363147" cy="338554"/>
          </a:xfrm>
          <a:prstGeom prst="rect">
            <a:avLst/>
          </a:prstGeom>
          <a:noFill/>
        </p:spPr>
        <p:txBody>
          <a:bodyPr wrap="none" rtlCol="0">
            <a:spAutoFit/>
          </a:bodyPr>
          <a:lstStyle/>
          <a:p>
            <a:r>
              <a:rPr lang="en-US" sz="1600" dirty="0" smtClean="0"/>
              <a:t>Asteroid (RQ36) Survey</a:t>
            </a:r>
            <a:endParaRPr lang="en-US" sz="1600" dirty="0"/>
          </a:p>
        </p:txBody>
      </p:sp>
      <p:sp>
        <p:nvSpPr>
          <p:cNvPr id="34" name="TextBox 33"/>
          <p:cNvSpPr txBox="1"/>
          <p:nvPr/>
        </p:nvSpPr>
        <p:spPr>
          <a:xfrm>
            <a:off x="6593926" y="3620108"/>
            <a:ext cx="1984518" cy="307777"/>
          </a:xfrm>
          <a:prstGeom prst="rect">
            <a:avLst/>
          </a:prstGeom>
          <a:noFill/>
        </p:spPr>
        <p:txBody>
          <a:bodyPr wrap="none" rtlCol="0">
            <a:spAutoFit/>
          </a:bodyPr>
          <a:lstStyle/>
          <a:p>
            <a:r>
              <a:rPr lang="en-US" sz="1400" dirty="0" smtClean="0"/>
              <a:t>Outer Planet Transfers</a:t>
            </a:r>
            <a:endParaRPr lang="en-US" sz="1400" dirty="0"/>
          </a:p>
        </p:txBody>
      </p:sp>
      <p:pic>
        <p:nvPicPr>
          <p:cNvPr id="35" name="Picture 34" descr="C:\Users\sphughe1\AppData\Local\Temp\1\SNAGHTML41d83a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4833" y="2015870"/>
            <a:ext cx="1963831" cy="1542721"/>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4072426" y="3558591"/>
            <a:ext cx="2020105" cy="338554"/>
          </a:xfrm>
          <a:prstGeom prst="rect">
            <a:avLst/>
          </a:prstGeom>
          <a:noFill/>
        </p:spPr>
        <p:txBody>
          <a:bodyPr wrap="none" rtlCol="0">
            <a:spAutoFit/>
          </a:bodyPr>
          <a:lstStyle/>
          <a:p>
            <a:r>
              <a:rPr lang="en-US" sz="1600" dirty="0" smtClean="0"/>
              <a:t>Optimal Lunar Flyby</a:t>
            </a:r>
            <a:endParaRPr lang="en-US" sz="1600" dirty="0"/>
          </a:p>
        </p:txBody>
      </p:sp>
      <p:sp>
        <p:nvSpPr>
          <p:cNvPr id="37" name="TextBox 36"/>
          <p:cNvSpPr txBox="1"/>
          <p:nvPr/>
        </p:nvSpPr>
        <p:spPr>
          <a:xfrm>
            <a:off x="355063" y="5791200"/>
            <a:ext cx="5737468" cy="400110"/>
          </a:xfrm>
          <a:prstGeom prst="rect">
            <a:avLst/>
          </a:prstGeom>
          <a:noFill/>
          <a:ln w="12700" cmpd="dbl">
            <a:solidFill>
              <a:schemeClr val="tx1"/>
            </a:solidFill>
          </a:ln>
        </p:spPr>
        <p:txBody>
          <a:bodyPr wrap="none" rtlCol="0">
            <a:spAutoFit/>
          </a:bodyPr>
          <a:lstStyle/>
          <a:p>
            <a:r>
              <a:rPr lang="en-US" sz="2000" b="1" dirty="0" smtClean="0"/>
              <a:t>Download and find out more: gmatcentral.org</a:t>
            </a:r>
            <a:endParaRPr lang="en-US" sz="2000" b="1" dirty="0"/>
          </a:p>
        </p:txBody>
      </p:sp>
    </p:spTree>
    <p:extLst>
      <p:ext uri="{BB962C8B-B14F-4D97-AF65-F5344CB8AC3E}">
        <p14:creationId xmlns:p14="http://schemas.microsoft.com/office/powerpoint/2010/main" val="1930565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r>
              <a:rPr lang="en-US" dirty="0" smtClean="0"/>
              <a:t>Technical Goals</a:t>
            </a:r>
          </a:p>
          <a:p>
            <a:pPr lvl="1"/>
            <a:r>
              <a:rPr lang="en-US" dirty="0" smtClean="0"/>
              <a:t>Systematically </a:t>
            </a:r>
            <a:r>
              <a:rPr lang="en-US" dirty="0"/>
              <a:t>evaluate and validate all models, components, and functionality</a:t>
            </a:r>
          </a:p>
          <a:p>
            <a:pPr lvl="1"/>
            <a:r>
              <a:rPr lang="en-US" dirty="0"/>
              <a:t>Fix all critical system defects</a:t>
            </a:r>
          </a:p>
          <a:p>
            <a:pPr lvl="1"/>
            <a:r>
              <a:rPr lang="en-US" dirty="0"/>
              <a:t>Update working specifications that define system behavior</a:t>
            </a:r>
          </a:p>
          <a:p>
            <a:pPr lvl="1"/>
            <a:r>
              <a:rPr lang="en-US" dirty="0"/>
              <a:t>Provide high quality end user documentation and training material</a:t>
            </a:r>
          </a:p>
          <a:p>
            <a:pPr lvl="1"/>
            <a:r>
              <a:rPr lang="en-US" dirty="0"/>
              <a:t>Prepare for system maintenance and further development of a Class B flight qualified </a:t>
            </a:r>
            <a:r>
              <a:rPr lang="en-US" dirty="0" smtClean="0"/>
              <a:t>system</a:t>
            </a:r>
            <a:endParaRPr lang="en-US" dirty="0"/>
          </a:p>
          <a:p>
            <a:r>
              <a:rPr lang="en-US" dirty="0" smtClean="0"/>
              <a:t>Strategic goals</a:t>
            </a:r>
          </a:p>
          <a:p>
            <a:pPr lvl="1"/>
            <a:r>
              <a:rPr lang="en-US" dirty="0" smtClean="0"/>
              <a:t>Position </a:t>
            </a:r>
            <a:r>
              <a:rPr lang="en-US" dirty="0"/>
              <a:t>GMAT for larger community adoption </a:t>
            </a:r>
          </a:p>
          <a:p>
            <a:pPr lvl="1"/>
            <a:r>
              <a:rPr lang="en-US" dirty="0"/>
              <a:t>Position GMAT for flight qualification to begin in the spring of 2013. </a:t>
            </a:r>
          </a:p>
          <a:p>
            <a:endParaRPr lang="en-US" dirty="0"/>
          </a:p>
        </p:txBody>
      </p:sp>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5</a:t>
            </a:fld>
            <a:endParaRPr lang="en-US" dirty="0"/>
          </a:p>
        </p:txBody>
      </p:sp>
      <p:sp>
        <p:nvSpPr>
          <p:cNvPr id="6" name="Title 5"/>
          <p:cNvSpPr>
            <a:spLocks noGrp="1"/>
          </p:cNvSpPr>
          <p:nvPr>
            <p:ph type="title"/>
          </p:nvPr>
        </p:nvSpPr>
        <p:spPr/>
        <p:txBody>
          <a:bodyPr/>
          <a:lstStyle/>
          <a:p>
            <a:r>
              <a:rPr lang="en-US" dirty="0" smtClean="0"/>
              <a:t>Goals of the V&amp;V Effort</a:t>
            </a:r>
            <a:endParaRPr lang="en-US" dirty="0"/>
          </a:p>
        </p:txBody>
      </p:sp>
    </p:spTree>
    <p:extLst>
      <p:ext uri="{BB962C8B-B14F-4D97-AF65-F5344CB8AC3E}">
        <p14:creationId xmlns:p14="http://schemas.microsoft.com/office/powerpoint/2010/main" val="4139777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6</a:t>
            </a:fld>
            <a:endParaRPr lang="en-US" dirty="0"/>
          </a:p>
        </p:txBody>
      </p:sp>
      <p:sp>
        <p:nvSpPr>
          <p:cNvPr id="6" name="Title 5"/>
          <p:cNvSpPr>
            <a:spLocks noGrp="1"/>
          </p:cNvSpPr>
          <p:nvPr>
            <p:ph type="title"/>
          </p:nvPr>
        </p:nvSpPr>
        <p:spPr/>
        <p:txBody>
          <a:bodyPr>
            <a:normAutofit fontScale="90000"/>
          </a:bodyPr>
          <a:lstStyle/>
          <a:p>
            <a:r>
              <a:rPr lang="en-US" dirty="0" smtClean="0"/>
              <a:t>V&amp;V Philosophy and Environment</a:t>
            </a:r>
            <a:endParaRPr lang="en-US" dirty="0"/>
          </a:p>
        </p:txBody>
      </p:sp>
      <p:pic>
        <p:nvPicPr>
          <p:cNvPr id="7170" name="Diagram 1"/>
          <p:cNvPicPr>
            <a:picLocks noChangeArrowheads="1"/>
          </p:cNvPicPr>
          <p:nvPr/>
        </p:nvPicPr>
        <p:blipFill>
          <a:blip r:embed="rId2" cstate="print">
            <a:extLst>
              <a:ext uri="{28A0092B-C50C-407E-A947-70E740481C1C}">
                <a14:useLocalDpi xmlns:a14="http://schemas.microsoft.com/office/drawing/2010/main" val="0"/>
              </a:ext>
            </a:extLst>
          </a:blip>
          <a:srcRect l="-15971" r="-15971"/>
          <a:stretch>
            <a:fillRect/>
          </a:stretch>
        </p:blipFill>
        <p:spPr bwMode="auto">
          <a:xfrm>
            <a:off x="733160" y="1981200"/>
            <a:ext cx="2201863"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4831" y="1828800"/>
            <a:ext cx="459308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5334000" y="4495800"/>
            <a:ext cx="2411942" cy="369332"/>
          </a:xfrm>
          <a:prstGeom prst="rect">
            <a:avLst/>
          </a:prstGeom>
          <a:noFill/>
          <a:ln w="6350" cmpd="dbl">
            <a:solidFill>
              <a:schemeClr val="tx1"/>
            </a:solidFill>
          </a:ln>
        </p:spPr>
        <p:txBody>
          <a:bodyPr wrap="none" rtlCol="0">
            <a:spAutoFit/>
          </a:bodyPr>
          <a:lstStyle/>
          <a:p>
            <a:r>
              <a:rPr lang="en-US" dirty="0" smtClean="0"/>
              <a:t>Our Test Environment</a:t>
            </a:r>
            <a:endParaRPr lang="en-US" dirty="0"/>
          </a:p>
        </p:txBody>
      </p:sp>
      <p:sp>
        <p:nvSpPr>
          <p:cNvPr id="10" name="TextBox 9"/>
          <p:cNvSpPr txBox="1"/>
          <p:nvPr/>
        </p:nvSpPr>
        <p:spPr>
          <a:xfrm>
            <a:off x="690188" y="3733800"/>
            <a:ext cx="2287806" cy="369332"/>
          </a:xfrm>
          <a:prstGeom prst="rect">
            <a:avLst/>
          </a:prstGeom>
          <a:noFill/>
          <a:ln w="6350" cmpd="dbl">
            <a:solidFill>
              <a:schemeClr val="tx1"/>
            </a:solidFill>
          </a:ln>
        </p:spPr>
        <p:txBody>
          <a:bodyPr wrap="none" rtlCol="0">
            <a:spAutoFit/>
          </a:bodyPr>
          <a:lstStyle/>
          <a:p>
            <a:r>
              <a:rPr lang="en-US" dirty="0" smtClean="0"/>
              <a:t>Our V&amp;V Philosophy</a:t>
            </a:r>
            <a:endParaRPr lang="en-US" dirty="0"/>
          </a:p>
        </p:txBody>
      </p:sp>
      <p:sp>
        <p:nvSpPr>
          <p:cNvPr id="11" name="Content Placeholder 2"/>
          <p:cNvSpPr>
            <a:spLocks noGrp="1"/>
          </p:cNvSpPr>
          <p:nvPr>
            <p:ph sz="half" idx="2"/>
          </p:nvPr>
        </p:nvSpPr>
        <p:spPr>
          <a:xfrm>
            <a:off x="573639" y="4318000"/>
            <a:ext cx="3429000" cy="1837741"/>
          </a:xfrm>
        </p:spPr>
        <p:txBody>
          <a:bodyPr/>
          <a:lstStyle/>
          <a:p>
            <a:pPr marL="171450" indent="-171450">
              <a:buFont typeface="Arial" panose="020B0604020202020204" pitchFamily="34" charset="0"/>
              <a:buChar char="•"/>
            </a:pPr>
            <a:r>
              <a:rPr lang="en-US" dirty="0" smtClean="0"/>
              <a:t>Test Summary</a:t>
            </a:r>
          </a:p>
          <a:p>
            <a:pPr marL="628650" lvl="1" indent="-171450">
              <a:buFont typeface="Arial" panose="020B0604020202020204" pitchFamily="34" charset="0"/>
              <a:buChar char="•"/>
            </a:pPr>
            <a:r>
              <a:rPr lang="en-US" sz="1200" dirty="0" smtClean="0"/>
              <a:t>Produced about 13000 script tests </a:t>
            </a:r>
          </a:p>
          <a:p>
            <a:pPr marL="628650" lvl="1" indent="-171450">
              <a:buFont typeface="Arial" panose="020B0604020202020204" pitchFamily="34" charset="0"/>
              <a:buChar char="•"/>
            </a:pPr>
            <a:r>
              <a:rPr lang="en-US" sz="1200" dirty="0" smtClean="0"/>
              <a:t>Produced about 3500 GUI tests</a:t>
            </a:r>
          </a:p>
          <a:p>
            <a:pPr marL="171450" indent="-171450">
              <a:buFont typeface="Arial" panose="020B0604020202020204" pitchFamily="34" charset="0"/>
              <a:buChar char="•"/>
            </a:pPr>
            <a:r>
              <a:rPr lang="en-US" dirty="0" smtClean="0"/>
              <a:t>Regression Testing</a:t>
            </a:r>
          </a:p>
          <a:p>
            <a:pPr marL="628650" lvl="1" indent="-171450">
              <a:buFont typeface="Arial" panose="020B0604020202020204" pitchFamily="34" charset="0"/>
              <a:buChar char="•"/>
            </a:pPr>
            <a:r>
              <a:rPr lang="en-US" sz="1200" dirty="0" smtClean="0"/>
              <a:t>Script tests run nightly for regression</a:t>
            </a:r>
          </a:p>
          <a:p>
            <a:pPr marL="628650" lvl="1" indent="-171450">
              <a:buFont typeface="Arial" panose="020B0604020202020204" pitchFamily="34" charset="0"/>
              <a:buChar char="•"/>
            </a:pPr>
            <a:r>
              <a:rPr lang="en-US" sz="1200" dirty="0" smtClean="0"/>
              <a:t>GUI tests run weekly</a:t>
            </a:r>
            <a:endParaRPr lang="en-US" sz="1200" dirty="0"/>
          </a:p>
        </p:txBody>
      </p:sp>
    </p:spTree>
    <p:extLst>
      <p:ext uri="{BB962C8B-B14F-4D97-AF65-F5344CB8AC3E}">
        <p14:creationId xmlns:p14="http://schemas.microsoft.com/office/powerpoint/2010/main" val="104412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696234954"/>
              </p:ext>
            </p:extLst>
          </p:nvPr>
        </p:nvGraphicFramePr>
        <p:xfrm>
          <a:off x="1447800" y="1676400"/>
          <a:ext cx="6324600" cy="3830320"/>
        </p:xfrm>
        <a:graphic>
          <a:graphicData uri="http://schemas.openxmlformats.org/drawingml/2006/table">
            <a:tbl>
              <a:tblPr firstRow="1" firstCol="1" bandRow="1">
                <a:tableStyleId>{5C22544A-7EE6-4342-B048-85BDC9FD1C3A}</a:tableStyleId>
              </a:tblPr>
              <a:tblGrid>
                <a:gridCol w="1527245"/>
                <a:gridCol w="4797355"/>
              </a:tblGrid>
              <a:tr h="233680">
                <a:tc>
                  <a:txBody>
                    <a:bodyPr/>
                    <a:lstStyle/>
                    <a:p>
                      <a:pPr marL="0" marR="0" indent="0"/>
                      <a:r>
                        <a:rPr lang="en-US" sz="1400" dirty="0">
                          <a:effectLst/>
                        </a:rPr>
                        <a:t>Test Type</a:t>
                      </a:r>
                      <a:endParaRPr lang="en-US" sz="1400" dirty="0">
                        <a:effectLst/>
                        <a:latin typeface="Times New Roman"/>
                        <a:ea typeface="MS Mincho"/>
                      </a:endParaRPr>
                    </a:p>
                  </a:txBody>
                  <a:tcPr marL="68580" marR="68580" marT="0" marB="0"/>
                </a:tc>
                <a:tc>
                  <a:txBody>
                    <a:bodyPr/>
                    <a:lstStyle/>
                    <a:p>
                      <a:pPr marL="0" marR="0" indent="0"/>
                      <a:r>
                        <a:rPr lang="en-US" sz="1400">
                          <a:effectLst/>
                        </a:rPr>
                        <a:t>Description</a:t>
                      </a:r>
                      <a:endParaRPr lang="en-US" sz="1400">
                        <a:effectLst/>
                        <a:latin typeface="Times New Roman"/>
                        <a:ea typeface="MS Mincho"/>
                      </a:endParaRPr>
                    </a:p>
                  </a:txBody>
                  <a:tcPr marL="68580" marR="68580" marT="0" marB="0"/>
                </a:tc>
              </a:tr>
              <a:tr h="467360">
                <a:tc>
                  <a:txBody>
                    <a:bodyPr/>
                    <a:lstStyle/>
                    <a:p>
                      <a:pPr marL="0" marR="0" indent="0"/>
                      <a:r>
                        <a:rPr lang="en-US" sz="1400" dirty="0">
                          <a:effectLst/>
                        </a:rPr>
                        <a:t>Numeric Tests</a:t>
                      </a:r>
                      <a:endParaRPr lang="en-US" sz="1400" dirty="0">
                        <a:effectLst/>
                        <a:latin typeface="Times New Roman"/>
                        <a:ea typeface="MS Mincho"/>
                      </a:endParaRPr>
                    </a:p>
                  </a:txBody>
                  <a:tcPr marL="68580" marR="68580" marT="0" marB="0"/>
                </a:tc>
                <a:tc>
                  <a:txBody>
                    <a:bodyPr/>
                    <a:lstStyle/>
                    <a:p>
                      <a:pPr marL="0" marR="0" indent="0"/>
                      <a:r>
                        <a:rPr lang="en-US" sz="1400" dirty="0">
                          <a:effectLst/>
                        </a:rPr>
                        <a:t>Tests of physical and mathematical models. Numeric tests are performed by comparing output to external "truth".</a:t>
                      </a:r>
                      <a:endParaRPr lang="en-US" sz="1400" dirty="0">
                        <a:effectLst/>
                        <a:latin typeface="Times New Roman"/>
                        <a:ea typeface="MS Mincho"/>
                      </a:endParaRPr>
                    </a:p>
                  </a:txBody>
                  <a:tcPr marL="68580" marR="68580" marT="0" marB="0"/>
                </a:tc>
              </a:tr>
              <a:tr h="467360">
                <a:tc>
                  <a:txBody>
                    <a:bodyPr/>
                    <a:lstStyle/>
                    <a:p>
                      <a:pPr marL="0" marR="0" indent="0"/>
                      <a:r>
                        <a:rPr lang="en-US" sz="1400">
                          <a:effectLst/>
                        </a:rPr>
                        <a:t>Functional tests</a:t>
                      </a:r>
                      <a:endParaRPr lang="en-US" sz="1400">
                        <a:effectLst/>
                        <a:latin typeface="Times New Roman"/>
                        <a:ea typeface="MS Mincho"/>
                      </a:endParaRPr>
                    </a:p>
                  </a:txBody>
                  <a:tcPr marL="68580" marR="68580" marT="0" marB="0"/>
                </a:tc>
                <a:tc>
                  <a:txBody>
                    <a:bodyPr/>
                    <a:lstStyle/>
                    <a:p>
                      <a:pPr marL="0" marR="0" indent="0"/>
                      <a:r>
                        <a:rPr lang="en-US" sz="1400" dirty="0">
                          <a:effectLst/>
                        </a:rPr>
                        <a:t>Tests that verify non-numeric functionality, such as plotting styles, file formats, and control flow behavior.</a:t>
                      </a:r>
                      <a:endParaRPr lang="en-US" sz="1400" dirty="0">
                        <a:effectLst/>
                        <a:latin typeface="Times New Roman"/>
                        <a:ea typeface="MS Mincho"/>
                      </a:endParaRPr>
                    </a:p>
                  </a:txBody>
                  <a:tcPr marL="68580" marR="68580" marT="0" marB="0"/>
                </a:tc>
              </a:tr>
              <a:tr h="467360">
                <a:tc>
                  <a:txBody>
                    <a:bodyPr/>
                    <a:lstStyle/>
                    <a:p>
                      <a:pPr marL="0" marR="0" indent="0"/>
                      <a:r>
                        <a:rPr lang="en-US" sz="1400">
                          <a:effectLst/>
                        </a:rPr>
                        <a:t>Input validation</a:t>
                      </a:r>
                      <a:endParaRPr lang="en-US" sz="1400">
                        <a:effectLst/>
                        <a:latin typeface="Times New Roman"/>
                        <a:ea typeface="MS Mincho"/>
                      </a:endParaRPr>
                    </a:p>
                  </a:txBody>
                  <a:tcPr marL="68580" marR="68580" marT="0" marB="0"/>
                </a:tc>
                <a:tc>
                  <a:txBody>
                    <a:bodyPr/>
                    <a:lstStyle/>
                    <a:p>
                      <a:pPr marL="0" marR="0" indent="0"/>
                      <a:r>
                        <a:rPr lang="en-US" sz="1400" dirty="0">
                          <a:effectLst/>
                        </a:rPr>
                        <a:t>Tests that ensure user inputs are validated by the system and the correct error messages are provided for invalid user input.</a:t>
                      </a:r>
                      <a:endParaRPr lang="en-US" sz="1400" dirty="0">
                        <a:effectLst/>
                        <a:latin typeface="Times New Roman"/>
                        <a:ea typeface="MS Mincho"/>
                      </a:endParaRPr>
                    </a:p>
                  </a:txBody>
                  <a:tcPr marL="68580" marR="68580" marT="0" marB="0"/>
                </a:tc>
              </a:tr>
              <a:tr h="701040">
                <a:tc>
                  <a:txBody>
                    <a:bodyPr/>
                    <a:lstStyle/>
                    <a:p>
                      <a:pPr marL="0" marR="0" indent="0"/>
                      <a:r>
                        <a:rPr lang="en-US" sz="1400">
                          <a:effectLst/>
                        </a:rPr>
                        <a:t>End-to-end tests</a:t>
                      </a:r>
                      <a:endParaRPr lang="en-US" sz="1400">
                        <a:effectLst/>
                        <a:latin typeface="Times New Roman"/>
                        <a:ea typeface="MS Mincho"/>
                      </a:endParaRPr>
                    </a:p>
                  </a:txBody>
                  <a:tcPr marL="68580" marR="68580" marT="0" marB="0"/>
                </a:tc>
                <a:tc>
                  <a:txBody>
                    <a:bodyPr/>
                    <a:lstStyle/>
                    <a:p>
                      <a:pPr marL="0" marR="0" indent="0"/>
                      <a:r>
                        <a:rPr lang="en-US" sz="1400" dirty="0">
                          <a:effectLst/>
                        </a:rPr>
                        <a:t>Tests that solve an end-to-end engineering problem such as a lunar transfer or orbital maneuver. These tests are "fit for use" tests and are applications of GMAT to real-world problems</a:t>
                      </a:r>
                      <a:endParaRPr lang="en-US" sz="1400" dirty="0">
                        <a:effectLst/>
                        <a:latin typeface="Times New Roman"/>
                        <a:ea typeface="MS Mincho"/>
                      </a:endParaRPr>
                    </a:p>
                  </a:txBody>
                  <a:tcPr marL="68580" marR="68580" marT="0" marB="0"/>
                </a:tc>
              </a:tr>
              <a:tr h="467360">
                <a:tc>
                  <a:txBody>
                    <a:bodyPr/>
                    <a:lstStyle/>
                    <a:p>
                      <a:pPr marL="0" marR="0" indent="0"/>
                      <a:r>
                        <a:rPr lang="en-US" sz="1400">
                          <a:effectLst/>
                        </a:rPr>
                        <a:t>Stress Tests</a:t>
                      </a:r>
                      <a:endParaRPr lang="en-US" sz="1400">
                        <a:effectLst/>
                        <a:latin typeface="Times New Roman"/>
                        <a:ea typeface="MS Mincho"/>
                      </a:endParaRPr>
                    </a:p>
                  </a:txBody>
                  <a:tcPr marL="68580" marR="68580" marT="0" marB="0"/>
                </a:tc>
                <a:tc>
                  <a:txBody>
                    <a:bodyPr/>
                    <a:lstStyle/>
                    <a:p>
                      <a:pPr marL="0" marR="0" indent="0"/>
                      <a:r>
                        <a:rPr lang="en-US" sz="1400" dirty="0">
                          <a:effectLst/>
                        </a:rPr>
                        <a:t>Test designed to stress the system and make heavy use of system resources.</a:t>
                      </a:r>
                      <a:endParaRPr lang="en-US" sz="1400" dirty="0">
                        <a:effectLst/>
                        <a:latin typeface="Times New Roman"/>
                        <a:ea typeface="MS Mincho"/>
                      </a:endParaRPr>
                    </a:p>
                  </a:txBody>
                  <a:tcPr marL="68580" marR="68580" marT="0" marB="0"/>
                </a:tc>
              </a:tr>
              <a:tr h="701040">
                <a:tc>
                  <a:txBody>
                    <a:bodyPr/>
                    <a:lstStyle/>
                    <a:p>
                      <a:pPr marL="0" marR="0" indent="0"/>
                      <a:r>
                        <a:rPr lang="en-US" sz="1400" dirty="0">
                          <a:effectLst/>
                        </a:rPr>
                        <a:t>Edge corner tests</a:t>
                      </a:r>
                      <a:endParaRPr lang="en-US" sz="1400" dirty="0">
                        <a:effectLst/>
                        <a:latin typeface="Times New Roman"/>
                        <a:ea typeface="MS Mincho"/>
                      </a:endParaRPr>
                    </a:p>
                  </a:txBody>
                  <a:tcPr marL="68580" marR="68580" marT="0" marB="0"/>
                </a:tc>
                <a:tc>
                  <a:txBody>
                    <a:bodyPr/>
                    <a:lstStyle/>
                    <a:p>
                      <a:pPr marL="0" marR="0" indent="0"/>
                      <a:r>
                        <a:rPr lang="en-US" sz="1400" dirty="0">
                          <a:effectLst/>
                        </a:rPr>
                        <a:t>Tests designed to test models at the boundaries of applicability, in the GMAT context this often means testing models near numerical singularities.  </a:t>
                      </a:r>
                      <a:endParaRPr lang="en-US" sz="1400" dirty="0">
                        <a:effectLst/>
                        <a:latin typeface="Times New Roman"/>
                        <a:ea typeface="MS Mincho"/>
                      </a:endParaRPr>
                    </a:p>
                  </a:txBody>
                  <a:tcPr marL="68580" marR="68580" marT="0" marB="0"/>
                </a:tc>
              </a:tr>
            </a:tbl>
          </a:graphicData>
        </a:graphic>
      </p:graphicFrame>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7</a:t>
            </a:fld>
            <a:endParaRPr lang="en-US" dirty="0"/>
          </a:p>
        </p:txBody>
      </p:sp>
      <p:sp>
        <p:nvSpPr>
          <p:cNvPr id="6" name="Title 5"/>
          <p:cNvSpPr>
            <a:spLocks noGrp="1"/>
          </p:cNvSpPr>
          <p:nvPr>
            <p:ph type="title"/>
          </p:nvPr>
        </p:nvSpPr>
        <p:spPr/>
        <p:txBody>
          <a:bodyPr>
            <a:normAutofit fontScale="90000"/>
          </a:bodyPr>
          <a:lstStyle/>
          <a:p>
            <a:r>
              <a:rPr lang="en-US" dirty="0" smtClean="0"/>
              <a:t>Test Types and Component Breakdown</a:t>
            </a:r>
            <a:endParaRPr lang="en-US" dirty="0"/>
          </a:p>
        </p:txBody>
      </p:sp>
      <p:sp>
        <p:nvSpPr>
          <p:cNvPr id="8" name="TextBox 7"/>
          <p:cNvSpPr txBox="1"/>
          <p:nvPr/>
        </p:nvSpPr>
        <p:spPr>
          <a:xfrm>
            <a:off x="2667000" y="5758934"/>
            <a:ext cx="3848169" cy="369332"/>
          </a:xfrm>
          <a:prstGeom prst="rect">
            <a:avLst/>
          </a:prstGeom>
          <a:noFill/>
          <a:ln w="6350" cmpd="dbl">
            <a:solidFill>
              <a:schemeClr val="tx1"/>
            </a:solidFill>
          </a:ln>
        </p:spPr>
        <p:txBody>
          <a:bodyPr wrap="none" rtlCol="0">
            <a:spAutoFit/>
          </a:bodyPr>
          <a:lstStyle/>
          <a:p>
            <a:r>
              <a:rPr lang="en-US" dirty="0" smtClean="0"/>
              <a:t>We performed standard test types </a:t>
            </a:r>
            <a:endParaRPr lang="en-US" dirty="0"/>
          </a:p>
        </p:txBody>
      </p:sp>
    </p:spTree>
    <p:extLst>
      <p:ext uri="{BB962C8B-B14F-4D97-AF65-F5344CB8AC3E}">
        <p14:creationId xmlns:p14="http://schemas.microsoft.com/office/powerpoint/2010/main" val="153333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883152445"/>
              </p:ext>
            </p:extLst>
          </p:nvPr>
        </p:nvGraphicFramePr>
        <p:xfrm>
          <a:off x="1828800" y="1524000"/>
          <a:ext cx="5663565" cy="4053840"/>
        </p:xfrm>
        <a:graphic>
          <a:graphicData uri="http://schemas.openxmlformats.org/drawingml/2006/table">
            <a:tbl>
              <a:tblPr firstRow="1" firstCol="1" bandRow="1">
                <a:tableStyleId>{5C22544A-7EE6-4342-B048-85BDC9FD1C3A}</a:tableStyleId>
              </a:tblPr>
              <a:tblGrid>
                <a:gridCol w="1300480"/>
                <a:gridCol w="4363085"/>
              </a:tblGrid>
              <a:tr h="0">
                <a:tc>
                  <a:txBody>
                    <a:bodyPr/>
                    <a:lstStyle/>
                    <a:p>
                      <a:pPr marL="0" marR="0" indent="0"/>
                      <a:r>
                        <a:rPr lang="en-US" sz="1400" dirty="0">
                          <a:effectLst/>
                        </a:rPr>
                        <a:t>Component Area</a:t>
                      </a:r>
                      <a:endParaRPr lang="en-US" sz="1400" dirty="0">
                        <a:effectLst/>
                        <a:latin typeface="Times New Roman"/>
                        <a:ea typeface="MS Mincho"/>
                      </a:endParaRPr>
                    </a:p>
                  </a:txBody>
                  <a:tcPr marL="68580" marR="68580" marT="0" marB="0"/>
                </a:tc>
                <a:tc>
                  <a:txBody>
                    <a:bodyPr/>
                    <a:lstStyle/>
                    <a:p>
                      <a:pPr marL="0" marR="0" indent="0"/>
                      <a:r>
                        <a:rPr lang="en-US" sz="1400">
                          <a:effectLst/>
                        </a:rPr>
                        <a:t>Description/Features</a:t>
                      </a:r>
                      <a:endParaRPr lang="en-US" sz="1400">
                        <a:effectLst/>
                        <a:latin typeface="Times New Roman"/>
                        <a:ea typeface="MS Mincho"/>
                      </a:endParaRPr>
                    </a:p>
                  </a:txBody>
                  <a:tcPr marL="68580" marR="68580" marT="0" marB="0"/>
                </a:tc>
              </a:tr>
              <a:tr h="0">
                <a:tc>
                  <a:txBody>
                    <a:bodyPr/>
                    <a:lstStyle/>
                    <a:p>
                      <a:pPr marL="0" marR="0" indent="0"/>
                      <a:r>
                        <a:rPr lang="en-US" sz="1400" dirty="0">
                          <a:effectLst/>
                        </a:rPr>
                        <a:t>Dynamics/Models</a:t>
                      </a:r>
                      <a:endParaRPr lang="en-US" sz="1400" dirty="0">
                        <a:effectLst/>
                        <a:latin typeface="Times New Roman"/>
                        <a:ea typeface="MS Mincho"/>
                      </a:endParaRPr>
                    </a:p>
                  </a:txBody>
                  <a:tcPr marL="68580" marR="68580" marT="0" marB="0"/>
                </a:tc>
                <a:tc>
                  <a:txBody>
                    <a:bodyPr/>
                    <a:lstStyle/>
                    <a:p>
                      <a:pPr marL="0" marR="0" indent="0"/>
                      <a:r>
                        <a:rPr lang="en-US" sz="1400" dirty="0">
                          <a:effectLst/>
                        </a:rPr>
                        <a:t>Numerical models for orbit and attitude propagation, solar system and coordinate system models including spacecraft orbit state representations, spacecraft ballistic and mass properties, </a:t>
                      </a:r>
                      <a:r>
                        <a:rPr lang="en-US" sz="1400" dirty="0" smtClean="0">
                          <a:effectLst/>
                        </a:rPr>
                        <a:t>etc.</a:t>
                      </a:r>
                      <a:endParaRPr lang="en-US" sz="1400" dirty="0">
                        <a:effectLst/>
                        <a:latin typeface="Times New Roman"/>
                        <a:ea typeface="MS Mincho"/>
                      </a:endParaRPr>
                    </a:p>
                  </a:txBody>
                  <a:tcPr marL="68580" marR="68580" marT="0" marB="0"/>
                </a:tc>
              </a:tr>
              <a:tr h="0">
                <a:tc>
                  <a:txBody>
                    <a:bodyPr/>
                    <a:lstStyle/>
                    <a:p>
                      <a:pPr marL="0" marR="0" indent="0"/>
                      <a:r>
                        <a:rPr lang="en-US" sz="1400">
                          <a:effectLst/>
                        </a:rPr>
                        <a:t>Powered Flight</a:t>
                      </a:r>
                      <a:endParaRPr lang="en-US" sz="1400">
                        <a:effectLst/>
                        <a:latin typeface="Times New Roman"/>
                        <a:ea typeface="MS Mincho"/>
                      </a:endParaRPr>
                    </a:p>
                  </a:txBody>
                  <a:tcPr marL="68580" marR="68580" marT="0" marB="0"/>
                </a:tc>
                <a:tc>
                  <a:txBody>
                    <a:bodyPr/>
                    <a:lstStyle/>
                    <a:p>
                      <a:pPr marL="0" marR="0" indent="0"/>
                      <a:r>
                        <a:rPr lang="en-US" sz="1400" dirty="0" smtClean="0">
                          <a:effectLst/>
                        </a:rPr>
                        <a:t>Impulsive</a:t>
                      </a:r>
                      <a:r>
                        <a:rPr lang="en-US" sz="1400" baseline="0" dirty="0" smtClean="0">
                          <a:effectLst/>
                        </a:rPr>
                        <a:t> </a:t>
                      </a:r>
                      <a:r>
                        <a:rPr lang="en-US" sz="1400" dirty="0" smtClean="0">
                          <a:effectLst/>
                        </a:rPr>
                        <a:t>and </a:t>
                      </a:r>
                      <a:r>
                        <a:rPr lang="en-US" sz="1400" dirty="0">
                          <a:effectLst/>
                        </a:rPr>
                        <a:t>finite maneuvering including tanks, thrusters, impulsive maneuver, finite </a:t>
                      </a:r>
                      <a:r>
                        <a:rPr lang="en-US" sz="1400" dirty="0" smtClean="0">
                          <a:effectLst/>
                        </a:rPr>
                        <a:t>maneuver</a:t>
                      </a:r>
                      <a:endParaRPr lang="en-US" sz="1400" dirty="0">
                        <a:effectLst/>
                        <a:latin typeface="Times New Roman"/>
                        <a:ea typeface="MS Mincho"/>
                      </a:endParaRPr>
                    </a:p>
                  </a:txBody>
                  <a:tcPr marL="68580" marR="68580" marT="0" marB="0"/>
                </a:tc>
              </a:tr>
              <a:tr h="0">
                <a:tc>
                  <a:txBody>
                    <a:bodyPr/>
                    <a:lstStyle/>
                    <a:p>
                      <a:pPr marL="0" marR="0" indent="0"/>
                      <a:r>
                        <a:rPr lang="en-US" sz="1400">
                          <a:effectLst/>
                        </a:rPr>
                        <a:t>Solver Infrastructure</a:t>
                      </a:r>
                      <a:endParaRPr lang="en-US" sz="1400">
                        <a:effectLst/>
                        <a:latin typeface="Times New Roman"/>
                        <a:ea typeface="MS Mincho"/>
                      </a:endParaRPr>
                    </a:p>
                  </a:txBody>
                  <a:tcPr marL="68580" marR="68580" marT="0" marB="0"/>
                </a:tc>
                <a:tc>
                  <a:txBody>
                    <a:bodyPr/>
                    <a:lstStyle/>
                    <a:p>
                      <a:pPr marL="0" marR="0" indent="0"/>
                      <a:r>
                        <a:rPr lang="en-US" sz="1400" dirty="0">
                          <a:effectLst/>
                        </a:rPr>
                        <a:t>Algorithms and infrastructure for solving boundary value and optimization problems. </a:t>
                      </a:r>
                      <a:endParaRPr lang="en-US" sz="1400" dirty="0">
                        <a:effectLst/>
                        <a:latin typeface="Times New Roman"/>
                        <a:ea typeface="MS Mincho"/>
                      </a:endParaRPr>
                    </a:p>
                  </a:txBody>
                  <a:tcPr marL="68580" marR="68580" marT="0" marB="0"/>
                </a:tc>
              </a:tr>
              <a:tr h="0">
                <a:tc>
                  <a:txBody>
                    <a:bodyPr/>
                    <a:lstStyle/>
                    <a:p>
                      <a:pPr marL="0" marR="0" indent="0"/>
                      <a:r>
                        <a:rPr lang="en-US" sz="1400">
                          <a:effectLst/>
                        </a:rPr>
                        <a:t>Programming Infrastructure</a:t>
                      </a:r>
                      <a:endParaRPr lang="en-US" sz="1400">
                        <a:effectLst/>
                        <a:latin typeface="Times New Roman"/>
                        <a:ea typeface="MS Mincho"/>
                      </a:endParaRPr>
                    </a:p>
                  </a:txBody>
                  <a:tcPr marL="68580" marR="68580" marT="0" marB="0"/>
                </a:tc>
                <a:tc>
                  <a:txBody>
                    <a:bodyPr/>
                    <a:lstStyle/>
                    <a:p>
                      <a:pPr marL="0" marR="0" indent="0"/>
                      <a:r>
                        <a:rPr lang="en-US" sz="1400" dirty="0">
                          <a:effectLst/>
                        </a:rPr>
                        <a:t>Algorithms and features for customization including custom scripting, user defined variables and arrays, scripted custom equations, built-in </a:t>
                      </a:r>
                      <a:r>
                        <a:rPr lang="en-US" sz="1400" dirty="0" err="1">
                          <a:effectLst/>
                        </a:rPr>
                        <a:t>astrodynamic</a:t>
                      </a:r>
                      <a:r>
                        <a:rPr lang="en-US" sz="1400" dirty="0">
                          <a:effectLst/>
                        </a:rPr>
                        <a:t> computations, control flow, and external interfaces. </a:t>
                      </a:r>
                      <a:endParaRPr lang="en-US" sz="1400" dirty="0">
                        <a:effectLst/>
                        <a:latin typeface="Times New Roman"/>
                        <a:ea typeface="MS Mincho"/>
                      </a:endParaRPr>
                    </a:p>
                  </a:txBody>
                  <a:tcPr marL="68580" marR="68580" marT="0" marB="0"/>
                </a:tc>
              </a:tr>
              <a:tr h="0">
                <a:tc>
                  <a:txBody>
                    <a:bodyPr/>
                    <a:lstStyle/>
                    <a:p>
                      <a:pPr marL="0" marR="0" indent="0"/>
                      <a:r>
                        <a:rPr lang="en-US" sz="1400">
                          <a:effectLst/>
                        </a:rPr>
                        <a:t>Output\Utils</a:t>
                      </a:r>
                      <a:endParaRPr lang="en-US" sz="1400">
                        <a:effectLst/>
                        <a:latin typeface="Times New Roman"/>
                        <a:ea typeface="MS Mincho"/>
                      </a:endParaRPr>
                    </a:p>
                  </a:txBody>
                  <a:tcPr marL="68580" marR="68580" marT="0" marB="0"/>
                </a:tc>
                <a:tc>
                  <a:txBody>
                    <a:bodyPr/>
                    <a:lstStyle/>
                    <a:p>
                      <a:pPr marL="0" marR="0" indent="0"/>
                      <a:r>
                        <a:rPr lang="en-US" sz="1400" dirty="0">
                          <a:effectLst/>
                        </a:rPr>
                        <a:t>Components to support graphical and data output such as </a:t>
                      </a:r>
                      <a:r>
                        <a:rPr lang="en-US" sz="1400" dirty="0" err="1">
                          <a:effectLst/>
                        </a:rPr>
                        <a:t>xy</a:t>
                      </a:r>
                      <a:r>
                        <a:rPr lang="en-US" sz="1400" dirty="0">
                          <a:effectLst/>
                        </a:rPr>
                        <a:t>-plots, 3-D graphics, report files, and ephemeris </a:t>
                      </a:r>
                      <a:r>
                        <a:rPr lang="en-US" sz="1400" dirty="0" smtClean="0">
                          <a:effectLst/>
                        </a:rPr>
                        <a:t>files.</a:t>
                      </a:r>
                      <a:endParaRPr lang="en-US" sz="1400" dirty="0">
                        <a:effectLst/>
                        <a:latin typeface="Times New Roman"/>
                        <a:ea typeface="MS Mincho"/>
                      </a:endParaRPr>
                    </a:p>
                  </a:txBody>
                  <a:tcPr marL="68580" marR="68580" marT="0" marB="0"/>
                </a:tc>
              </a:tr>
              <a:tr h="0">
                <a:tc>
                  <a:txBody>
                    <a:bodyPr/>
                    <a:lstStyle/>
                    <a:p>
                      <a:pPr marL="0" marR="0" indent="0"/>
                      <a:r>
                        <a:rPr lang="en-US" sz="1400">
                          <a:effectLst/>
                        </a:rPr>
                        <a:t>Application Control</a:t>
                      </a:r>
                      <a:endParaRPr lang="en-US" sz="1400">
                        <a:effectLst/>
                        <a:latin typeface="Times New Roman"/>
                        <a:ea typeface="MS Mincho"/>
                      </a:endParaRPr>
                    </a:p>
                  </a:txBody>
                  <a:tcPr marL="68580" marR="68580" marT="0" marB="0"/>
                </a:tc>
                <a:tc>
                  <a:txBody>
                    <a:bodyPr/>
                    <a:lstStyle/>
                    <a:p>
                      <a:pPr marL="0" marR="0" indent="0"/>
                      <a:r>
                        <a:rPr lang="en-US" sz="1400" dirty="0">
                          <a:effectLst/>
                        </a:rPr>
                        <a:t>Inherently interface elements such as file menus, command line interfaces, and the script editor.</a:t>
                      </a:r>
                      <a:endParaRPr lang="en-US" sz="1400" dirty="0">
                        <a:effectLst/>
                        <a:latin typeface="Times New Roman"/>
                        <a:ea typeface="MS Mincho"/>
                      </a:endParaRPr>
                    </a:p>
                  </a:txBody>
                  <a:tcPr marL="68580" marR="68580" marT="0" marB="0"/>
                </a:tc>
              </a:tr>
            </a:tbl>
          </a:graphicData>
        </a:graphic>
      </p:graphicFrame>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8</a:t>
            </a:fld>
            <a:endParaRPr lang="en-US" dirty="0"/>
          </a:p>
        </p:txBody>
      </p:sp>
      <p:sp>
        <p:nvSpPr>
          <p:cNvPr id="6" name="Title 5"/>
          <p:cNvSpPr>
            <a:spLocks noGrp="1"/>
          </p:cNvSpPr>
          <p:nvPr>
            <p:ph type="title"/>
          </p:nvPr>
        </p:nvSpPr>
        <p:spPr/>
        <p:txBody>
          <a:bodyPr/>
          <a:lstStyle/>
          <a:p>
            <a:r>
              <a:rPr lang="en-US" dirty="0" smtClean="0"/>
              <a:t>Component Breakdown</a:t>
            </a:r>
            <a:endParaRPr lang="en-US" dirty="0"/>
          </a:p>
        </p:txBody>
      </p:sp>
      <p:sp>
        <p:nvSpPr>
          <p:cNvPr id="9" name="TextBox 8"/>
          <p:cNvSpPr txBox="1"/>
          <p:nvPr/>
        </p:nvSpPr>
        <p:spPr>
          <a:xfrm>
            <a:off x="1981200" y="5753490"/>
            <a:ext cx="4544834" cy="369332"/>
          </a:xfrm>
          <a:prstGeom prst="rect">
            <a:avLst/>
          </a:prstGeom>
          <a:noFill/>
          <a:ln w="6350" cmpd="dbl">
            <a:solidFill>
              <a:schemeClr val="tx1"/>
            </a:solidFill>
          </a:ln>
        </p:spPr>
        <p:txBody>
          <a:bodyPr wrap="none" rtlCol="0">
            <a:spAutoFit/>
          </a:bodyPr>
          <a:lstStyle/>
          <a:p>
            <a:r>
              <a:rPr lang="en-US" dirty="0" smtClean="0"/>
              <a:t>Components were tested in logical groups.</a:t>
            </a:r>
            <a:endParaRPr lang="en-US" dirty="0"/>
          </a:p>
        </p:txBody>
      </p:sp>
    </p:spTree>
    <p:extLst>
      <p:ext uri="{BB962C8B-B14F-4D97-AF65-F5344CB8AC3E}">
        <p14:creationId xmlns:p14="http://schemas.microsoft.com/office/powerpoint/2010/main" val="4170713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rPr>
              <a:t>Dynamics and Modelling</a:t>
            </a:r>
            <a:endParaRPr lang="en-US" dirty="0">
              <a:solidFill>
                <a:schemeClr val="tx2">
                  <a:lumMod val="75000"/>
                </a:schemeClr>
              </a:solidFill>
            </a:endParaRP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2"/>
          </p:nvPr>
        </p:nvSpPr>
        <p:spPr/>
        <p:txBody>
          <a:bodyPr/>
          <a:lstStyle/>
          <a:p>
            <a:r>
              <a:rPr lang="en-US" smtClean="0"/>
              <a:t>General Mission Analysis Tool</a:t>
            </a:r>
            <a:endParaRPr lang="en-US" dirty="0"/>
          </a:p>
        </p:txBody>
      </p:sp>
      <p:sp>
        <p:nvSpPr>
          <p:cNvPr id="5" name="Footer Placeholder 4"/>
          <p:cNvSpPr>
            <a:spLocks noGrp="1"/>
          </p:cNvSpPr>
          <p:nvPr>
            <p:ph type="ftr" sz="quarter" idx="3"/>
          </p:nvPr>
        </p:nvSpPr>
        <p:spPr/>
        <p:txBody>
          <a:bodyPr/>
          <a:lstStyle/>
          <a:p>
            <a:r>
              <a:rPr lang="en-US" smtClean="0"/>
              <a:t>NASA Goddard Space Flight Center</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4073369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4072</TotalTime>
  <Words>3042</Words>
  <Application>Microsoft Office PowerPoint</Application>
  <PresentationFormat>On-screen Show (4:3)</PresentationFormat>
  <Paragraphs>1153</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Verification and Validation of the General Mission Analysis Tool (GMAT)</vt:lpstr>
      <vt:lpstr>Intro And V&amp;V overview</vt:lpstr>
      <vt:lpstr>What is GMAT?</vt:lpstr>
      <vt:lpstr>Customizable Tools to Go Anywhere</vt:lpstr>
      <vt:lpstr>Goals of the V&amp;V Effort</vt:lpstr>
      <vt:lpstr>V&amp;V Philosophy and Environment</vt:lpstr>
      <vt:lpstr>Test Types and Component Breakdown</vt:lpstr>
      <vt:lpstr>Component Breakdown</vt:lpstr>
      <vt:lpstr>Dynamics and Modelling</vt:lpstr>
      <vt:lpstr>Orbit Propagation Comparison: Individual Force Modeling</vt:lpstr>
      <vt:lpstr>Orbit Propagation Comparison: Combined Force Modeling</vt:lpstr>
      <vt:lpstr>Integrator Closure Tests</vt:lpstr>
      <vt:lpstr>Coordinate System Tests</vt:lpstr>
      <vt:lpstr>Powered Flight</vt:lpstr>
      <vt:lpstr>Example Tank Configuration</vt:lpstr>
      <vt:lpstr>Example Thruster Configurations</vt:lpstr>
      <vt:lpstr>Summary of Impulsive Maneuver Results</vt:lpstr>
      <vt:lpstr>Summary of Finite Maneuver Results</vt:lpstr>
      <vt:lpstr>Output/Reporting</vt:lpstr>
      <vt:lpstr>2-D Graphics: Ground Track &amp; XY Plot</vt:lpstr>
      <vt:lpstr>Output/Utilities Methodology and Results</vt:lpstr>
      <vt:lpstr>3-D Graphics</vt:lpstr>
      <vt:lpstr>Ephemeris File</vt:lpstr>
      <vt:lpstr>Programming Infrastructure</vt:lpstr>
      <vt:lpstr>Programming Infrastructure</vt:lpstr>
      <vt:lpstr>Script Language</vt:lpstr>
      <vt:lpstr>Mathematical Expressions</vt:lpstr>
      <vt:lpstr>Mission Data Parameters</vt:lpstr>
      <vt:lpstr>Results: Central-Body Parameters</vt:lpstr>
      <vt:lpstr>Results: Coordinate-System Parameters</vt:lpstr>
      <vt:lpstr>GUI Testing</vt:lpstr>
      <vt:lpstr>Goals of GUI Testing</vt:lpstr>
      <vt:lpstr>GMAT Test Processes</vt:lpstr>
      <vt:lpstr>GUI System Tests and “Unit” Tests</vt:lpstr>
      <vt:lpstr>GATS and Requirements To Test Matrix</vt:lpstr>
      <vt:lpstr>Conclusions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GMAT Project</dc:title>
  <dc:creator>Parker, Joel J. K. (GSFC-5950)</dc:creator>
  <cp:lastModifiedBy>Hughes, Steven P. (GSFC-5950)</cp:lastModifiedBy>
  <cp:revision>255</cp:revision>
  <dcterms:created xsi:type="dcterms:W3CDTF">2006-08-16T00:00:00Z</dcterms:created>
  <dcterms:modified xsi:type="dcterms:W3CDTF">2014-07-14T16:08:45Z</dcterms:modified>
</cp:coreProperties>
</file>