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8" r:id="rId3"/>
    <p:sldId id="409" r:id="rId4"/>
    <p:sldId id="392" r:id="rId5"/>
    <p:sldId id="391" r:id="rId6"/>
    <p:sldId id="410" r:id="rId7"/>
    <p:sldId id="411" r:id="rId8"/>
    <p:sldId id="393" r:id="rId9"/>
    <p:sldId id="388" r:id="rId10"/>
    <p:sldId id="383" r:id="rId11"/>
    <p:sldId id="382" r:id="rId12"/>
    <p:sldId id="414" r:id="rId13"/>
    <p:sldId id="420" r:id="rId14"/>
    <p:sldId id="384" r:id="rId15"/>
    <p:sldId id="385" r:id="rId16"/>
    <p:sldId id="386" r:id="rId17"/>
    <p:sldId id="387" r:id="rId18"/>
    <p:sldId id="421" r:id="rId19"/>
    <p:sldId id="405" r:id="rId20"/>
    <p:sldId id="404" r:id="rId21"/>
    <p:sldId id="406" r:id="rId22"/>
    <p:sldId id="407" r:id="rId23"/>
    <p:sldId id="422" r:id="rId24"/>
    <p:sldId id="370" r:id="rId25"/>
    <p:sldId id="371" r:id="rId26"/>
    <p:sldId id="372" r:id="rId27"/>
    <p:sldId id="373" r:id="rId28"/>
    <p:sldId id="374" r:id="rId29"/>
    <p:sldId id="375" r:id="rId30"/>
    <p:sldId id="423" r:id="rId31"/>
    <p:sldId id="377" r:id="rId32"/>
    <p:sldId id="379" r:id="rId33"/>
    <p:sldId id="380" r:id="rId34"/>
    <p:sldId id="424" r:id="rId35"/>
    <p:sldId id="395" r:id="rId36"/>
    <p:sldId id="413" r:id="rId37"/>
    <p:sldId id="412" r:id="rId38"/>
    <p:sldId id="415" r:id="rId39"/>
    <p:sldId id="416" r:id="rId40"/>
    <p:sldId id="417" r:id="rId41"/>
    <p:sldId id="418" r:id="rId42"/>
    <p:sldId id="419" r:id="rId43"/>
    <p:sldId id="37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47E06871-E499-4B85-9A87-EE15D4AFE58F}">
          <p14:sldIdLst>
            <p14:sldId id="256"/>
            <p14:sldId id="408"/>
            <p14:sldId id="409"/>
            <p14:sldId id="392"/>
            <p14:sldId id="391"/>
            <p14:sldId id="410"/>
            <p14:sldId id="411"/>
            <p14:sldId id="393"/>
            <p14:sldId id="388"/>
            <p14:sldId id="383"/>
            <p14:sldId id="382"/>
            <p14:sldId id="414"/>
            <p14:sldId id="420"/>
            <p14:sldId id="384"/>
            <p14:sldId id="385"/>
            <p14:sldId id="386"/>
            <p14:sldId id="387"/>
            <p14:sldId id="421"/>
            <p14:sldId id="405"/>
            <p14:sldId id="404"/>
            <p14:sldId id="406"/>
            <p14:sldId id="407"/>
            <p14:sldId id="422"/>
            <p14:sldId id="370"/>
            <p14:sldId id="371"/>
            <p14:sldId id="372"/>
            <p14:sldId id="373"/>
            <p14:sldId id="374"/>
            <p14:sldId id="375"/>
            <p14:sldId id="423"/>
            <p14:sldId id="377"/>
            <p14:sldId id="379"/>
            <p14:sldId id="380"/>
            <p14:sldId id="424"/>
            <p14:sldId id="395"/>
          </p14:sldIdLst>
        </p14:section>
        <p14:section name="Backup" id="{4067739D-9D80-43A5-93C0-CF4256069556}">
          <p14:sldIdLst>
            <p14:sldId id="413"/>
            <p14:sldId id="412"/>
            <p14:sldId id="415"/>
            <p14:sldId id="416"/>
            <p14:sldId id="417"/>
            <p14:sldId id="418"/>
            <p14:sldId id="419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5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6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0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EC1C9-C601-45FE-8937-F55E8CA35C81}" type="datetimeFigureOut">
              <a:rPr lang="en-US" smtClean="0"/>
              <a:t>8/3/2014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1602-725C-4255-BB21-FC815BA111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191000"/>
            <a:ext cx="5943600" cy="11652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FFF2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32" y="5410200"/>
            <a:ext cx="5653668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532" y="6356350"/>
            <a:ext cx="2895600" cy="365125"/>
          </a:xfrm>
        </p:spPr>
        <p:txBody>
          <a:bodyPr/>
          <a:lstStyle/>
          <a:p>
            <a:r>
              <a:rPr lang="en-US" dirty="0" smtClean="0"/>
              <a:t>NASA Goddard Space Flight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9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1000">
                <a:srgbClr val="1E2D89"/>
              </a:gs>
              <a:gs pos="48000">
                <a:srgbClr val="1C88C9"/>
              </a:gs>
              <a:gs pos="100000">
                <a:srgbClr val="061F35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b="1" kern="1200">
          <a:solidFill>
            <a:srgbClr val="FFF2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68275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301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/>
        <p:txBody>
          <a:bodyPr>
            <a:normAutofit fontScale="90000"/>
          </a:bodyPr>
          <a:lstStyle/>
          <a:p>
            <a:r>
              <a:rPr lang="en-US" dirty="0" smtClean="0"/>
              <a:t>Verification and Validation of the General Mission Analysis Tool (GMAT)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23532" y="5516390"/>
            <a:ext cx="5653668" cy="838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S. </a:t>
            </a:r>
            <a:r>
              <a:rPr lang="en-US" sz="1600" dirty="0" smtClean="0"/>
              <a:t>Hughes</a:t>
            </a:r>
          </a:p>
          <a:p>
            <a:r>
              <a:rPr lang="en-US" sz="1600" dirty="0" smtClean="0"/>
              <a:t>August 4,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23532" y="6248400"/>
            <a:ext cx="4829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NASA Goddard Space Flight Center</a:t>
            </a:r>
          </a:p>
        </p:txBody>
      </p:sp>
    </p:spTree>
    <p:extLst>
      <p:ext uri="{BB962C8B-B14F-4D97-AF65-F5344CB8AC3E}">
        <p14:creationId xmlns:p14="http://schemas.microsoft.com/office/powerpoint/2010/main" val="397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Breakdown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259" y="5753490"/>
            <a:ext cx="4335482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tested components in </a:t>
            </a:r>
            <a:r>
              <a:rPr lang="en-US" dirty="0" smtClean="0"/>
              <a:t>logical groups.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209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GMAT contains many components</a:t>
            </a:r>
          </a:p>
          <a:p>
            <a:pPr lvl="1"/>
            <a:r>
              <a:rPr lang="en-US" sz="1200" dirty="0" smtClean="0"/>
              <a:t>~30 resources (objects)</a:t>
            </a:r>
          </a:p>
          <a:p>
            <a:pPr lvl="1"/>
            <a:r>
              <a:rPr lang="en-US" sz="1200" dirty="0" smtClean="0"/>
              <a:t>~25 commands</a:t>
            </a:r>
          </a:p>
          <a:p>
            <a:pPr lvl="1"/>
            <a:r>
              <a:rPr lang="en-US" sz="1200" dirty="0" smtClean="0"/>
              <a:t>System-level components</a:t>
            </a:r>
            <a:endParaRPr lang="en-US" sz="1600" dirty="0"/>
          </a:p>
          <a:p>
            <a:r>
              <a:rPr lang="en-US" sz="1600" dirty="0" smtClean="0"/>
              <a:t>We divided the testing effort into logical “component areas”</a:t>
            </a:r>
          </a:p>
          <a:p>
            <a:r>
              <a:rPr lang="en-US" sz="1600" dirty="0" smtClean="0"/>
              <a:t>Then, we performed V&amp;V for each component area as a unit</a:t>
            </a:r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104677"/>
              </p:ext>
            </p:extLst>
          </p:nvPr>
        </p:nvGraphicFramePr>
        <p:xfrm>
          <a:off x="2743200" y="1600200"/>
          <a:ext cx="5943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4343400"/>
              </a:tblGrid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Component Area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Description/Features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Dynamics/Models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Numerical models for orbit and attitude propagation, solar system and coordinate system models including spacecraft orbit state representations, spacecraft ballistic and mass properties, </a:t>
                      </a:r>
                      <a:r>
                        <a:rPr lang="en-US" sz="1400" dirty="0" smtClean="0">
                          <a:effectLst/>
                        </a:rPr>
                        <a:t>etc.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Powered Flight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Impulsive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and </a:t>
                      </a:r>
                      <a:r>
                        <a:rPr lang="en-US" sz="1400" dirty="0">
                          <a:effectLst/>
                        </a:rPr>
                        <a:t>finite maneuvering including tanks, thrusters, impulsive maneuver, finite </a:t>
                      </a:r>
                      <a:r>
                        <a:rPr lang="en-US" sz="1400" dirty="0" smtClean="0">
                          <a:effectLst/>
                        </a:rPr>
                        <a:t>maneuver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Solver Infrastructure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Algorithms and infrastructure for solving boundary value and optimization problems.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Programming Infrastructure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Algorithms and features for customization including custom scripting, user defined variables and arrays, scripted custom equations, built-in </a:t>
                      </a:r>
                      <a:r>
                        <a:rPr lang="en-US" sz="1400" dirty="0" err="1">
                          <a:effectLst/>
                        </a:rPr>
                        <a:t>astrodynamic</a:t>
                      </a:r>
                      <a:r>
                        <a:rPr lang="en-US" sz="1400" dirty="0">
                          <a:effectLst/>
                        </a:rPr>
                        <a:t> computations, control flow, and external interfaces.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Output\Utils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Components to support graphical and data output such as </a:t>
                      </a:r>
                      <a:r>
                        <a:rPr lang="en-US" sz="1400" dirty="0" err="1">
                          <a:effectLst/>
                        </a:rPr>
                        <a:t>xy</a:t>
                      </a:r>
                      <a:r>
                        <a:rPr lang="en-US" sz="1400" dirty="0">
                          <a:effectLst/>
                        </a:rPr>
                        <a:t>-plots, 3-D graphics, report files, and ephemeris </a:t>
                      </a:r>
                      <a:r>
                        <a:rPr lang="en-US" sz="1400" dirty="0" smtClean="0">
                          <a:effectLst/>
                        </a:rPr>
                        <a:t>files.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Application Control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Inherently interface elements such as file menus, command line interfaces, and the script editor.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92563"/>
              </p:ext>
            </p:extLst>
          </p:nvPr>
        </p:nvGraphicFramePr>
        <p:xfrm>
          <a:off x="2743200" y="1676400"/>
          <a:ext cx="6096000" cy="40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4648200"/>
              </a:tblGrid>
              <a:tr h="23368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Type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Numeric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Input validation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End-to-end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</a:t>
                      </a:r>
                      <a:r>
                        <a:rPr lang="en-US" sz="1400" dirty="0" smtClean="0">
                          <a:effectLst/>
                        </a:rPr>
                        <a:t>problems.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Stress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Edge/Corner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7916" y="5758934"/>
            <a:ext cx="3848169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performed standard test </a:t>
            </a:r>
            <a:r>
              <a:rPr lang="en-US" dirty="0" smtClean="0"/>
              <a:t>types. </a:t>
            </a:r>
            <a:endParaRPr lang="en-US" dirty="0"/>
          </a:p>
        </p:txBody>
      </p:sp>
      <p:sp>
        <p:nvSpPr>
          <p:cNvPr id="11" name="Content Placeholder 15"/>
          <p:cNvSpPr txBox="1">
            <a:spLocks/>
          </p:cNvSpPr>
          <p:nvPr/>
        </p:nvSpPr>
        <p:spPr>
          <a:xfrm>
            <a:off x="457200" y="1600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 particular feature can be tested in several ways</a:t>
            </a:r>
          </a:p>
          <a:p>
            <a:pPr marL="457200" lvl="1" indent="-228600"/>
            <a:r>
              <a:rPr lang="en-US" sz="1200" dirty="0" smtClean="0"/>
              <a:t>Does it operate correctly on nominal input?</a:t>
            </a:r>
          </a:p>
          <a:p>
            <a:pPr marL="457200" lvl="1" indent="-228600"/>
            <a:r>
              <a:rPr lang="en-US" sz="1200" dirty="0" smtClean="0"/>
              <a:t>Does it respond appropriately on invalid input?</a:t>
            </a:r>
          </a:p>
          <a:p>
            <a:pPr marL="457200" lvl="1" indent="-228600"/>
            <a:r>
              <a:rPr lang="en-US" sz="1200" dirty="0" smtClean="0"/>
              <a:t>Does it work as a part of the whole system?</a:t>
            </a:r>
          </a:p>
          <a:p>
            <a:pPr marL="112712"/>
            <a:endParaRPr lang="en-US" sz="1600" dirty="0" smtClean="0"/>
          </a:p>
          <a:p>
            <a:r>
              <a:rPr lang="en-US" sz="1600" dirty="0" smtClean="0"/>
              <a:t>We defined 6 test types and applied them to each feature.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33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b="1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Dynamics and modeling are core to GMAT.</a:t>
            </a:r>
          </a:p>
          <a:p>
            <a:r>
              <a:rPr lang="en-US" dirty="0" smtClean="0"/>
              <a:t>Component area consists of:</a:t>
            </a:r>
          </a:p>
          <a:p>
            <a:pPr lvl="1"/>
            <a:r>
              <a:rPr lang="en-US" dirty="0" smtClean="0"/>
              <a:t>Orbit epoch/state representations</a:t>
            </a:r>
          </a:p>
          <a:p>
            <a:pPr lvl="1"/>
            <a:r>
              <a:rPr lang="en-US" dirty="0" smtClean="0"/>
              <a:t>Spacecraft mass properties</a:t>
            </a:r>
          </a:p>
          <a:p>
            <a:pPr lvl="1"/>
            <a:r>
              <a:rPr lang="en-US" dirty="0" smtClean="0"/>
              <a:t>Attitude representations</a:t>
            </a:r>
          </a:p>
          <a:p>
            <a:pPr lvl="1"/>
            <a:r>
              <a:rPr lang="en-US" dirty="0" smtClean="0"/>
              <a:t>Solar system models</a:t>
            </a:r>
          </a:p>
          <a:p>
            <a:pPr lvl="1"/>
            <a:r>
              <a:rPr lang="en-US" i="1" dirty="0" smtClean="0"/>
              <a:t>Numerical integrators</a:t>
            </a:r>
          </a:p>
          <a:p>
            <a:pPr lvl="1"/>
            <a:r>
              <a:rPr lang="en-US" i="1" dirty="0" smtClean="0"/>
              <a:t>Force modeling</a:t>
            </a:r>
            <a:endParaRPr lang="en-US" i="1" dirty="0"/>
          </a:p>
          <a:p>
            <a:pPr lvl="1"/>
            <a:r>
              <a:rPr lang="en-US" i="1" dirty="0" smtClean="0"/>
              <a:t>Coordinate systems</a:t>
            </a:r>
          </a:p>
          <a:p>
            <a:r>
              <a:rPr lang="en-US" dirty="0" smtClean="0"/>
              <a:t>All went through the full V&amp;V cycle.</a:t>
            </a:r>
          </a:p>
          <a:p>
            <a:r>
              <a:rPr lang="en-US" dirty="0" smtClean="0"/>
              <a:t>Here, we show results for force modeling, integrators, coordinate systems only.</a:t>
            </a:r>
          </a:p>
          <a:p>
            <a:pPr lvl="1"/>
            <a:r>
              <a:rPr lang="en-US" dirty="0" smtClean="0"/>
              <a:t>See the paper for details on the others.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83248"/>
              </p:ext>
            </p:extLst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433"/>
                <a:gridCol w="847684"/>
                <a:gridCol w="941871"/>
                <a:gridCol w="873585"/>
                <a:gridCol w="739369"/>
                <a:gridCol w="706404"/>
                <a:gridCol w="706404"/>
                <a:gridCol w="777043"/>
                <a:gridCol w="707188"/>
                <a:gridCol w="705619"/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Dynamics Model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2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Orbital 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Regime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Spherical Gravity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Harmonic gravity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Tides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Point mass perturbation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SRP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MSISE90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NRLMSISE00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Jacchia-Roberts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Relativistic Correction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Sun Sync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5.7E-01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3.6E-05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5.8E+00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GPS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4.7E-02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4.2E-06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GEO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Molniya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5.8E-01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4.3E+00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Luna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7.3E-05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Venus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9.0E-03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Mars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Orbit Propagation Comparison:</a:t>
            </a:r>
            <a:br>
              <a:rPr lang="en-US" dirty="0" smtClean="0"/>
            </a:br>
            <a:r>
              <a:rPr lang="en-US" dirty="0" smtClean="0"/>
              <a:t>Individual Force Modeling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4724400"/>
            <a:ext cx="82296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Difference between GMAT and reference system for each force model individually</a:t>
            </a:r>
          </a:p>
          <a:p>
            <a:r>
              <a:rPr lang="en-US" dirty="0" smtClean="0"/>
              <a:t>RSS position errors after propagation duration (m)</a:t>
            </a:r>
          </a:p>
          <a:p>
            <a:r>
              <a:rPr lang="en-US" dirty="0" smtClean="0"/>
              <a:t>Most cases show mm- to cm-level agreement.</a:t>
            </a:r>
          </a:p>
          <a:p>
            <a:r>
              <a:rPr lang="en-US" dirty="0" smtClean="0"/>
              <a:t>See paper for initial state vectors, durations, etc.</a:t>
            </a:r>
          </a:p>
          <a:p>
            <a:r>
              <a:rPr lang="en-US" dirty="0" smtClean="0"/>
              <a:t>Velocity errors consistently 2–4 orders of magnitude lower</a:t>
            </a:r>
          </a:p>
        </p:txBody>
      </p:sp>
    </p:spTree>
    <p:extLst>
      <p:ext uri="{BB962C8B-B14F-4D97-AF65-F5344CB8AC3E}">
        <p14:creationId xmlns:p14="http://schemas.microsoft.com/office/powerpoint/2010/main" val="11183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79470"/>
              </p:ext>
            </p:extLst>
          </p:nvPr>
        </p:nvGraphicFramePr>
        <p:xfrm>
          <a:off x="381000" y="1524000"/>
          <a:ext cx="4191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219200"/>
              </a:tblGrid>
              <a:tr h="3276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Position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Diff. RSS (m)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GEO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9.2227E-01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GEO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1.7184E-04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GPS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5.2289E-01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GPS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7.5020E-02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ISS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1.9932E+00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ISS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1.6639E+00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Molniya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5.1301E-01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SunSync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3.3214E-01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Lunar Transfer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8.6480E-01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Mars Transfer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5.2626E+00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Asteroid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4.6731E-03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Earth Moon L2 (TBPM,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8.0749E-01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Deep Space (TBPM, </a:t>
                      </a:r>
                      <a:r>
                        <a:rPr lang="en-US" sz="1400" b="1" dirty="0" err="1">
                          <a:effectLst/>
                        </a:rPr>
                        <a:t>Rel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3.8275E-02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Titan(TBPM,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2.5002E-01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Orbit Propagation Comparison: Combined Force Modelin</a:t>
            </a:r>
            <a:r>
              <a:rPr lang="en-US" dirty="0"/>
              <a:t>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51573"/>
              </p:ext>
            </p:extLst>
          </p:nvPr>
        </p:nvGraphicFramePr>
        <p:xfrm>
          <a:off x="5106228" y="3901440"/>
          <a:ext cx="3809172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36"/>
                <a:gridCol w="710218"/>
                <a:gridCol w="659908"/>
                <a:gridCol w="594571"/>
                <a:gridCol w="627239"/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Software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Harm.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Gravity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 </a:t>
                      </a:r>
                      <a:r>
                        <a:rPr lang="en-US" sz="1200" dirty="0" smtClean="0">
                          <a:effectLst/>
                        </a:rPr>
                        <a:t>Mass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Drag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GTDS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575.00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TRACE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0.0020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750.00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 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GMAT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0.0002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0.58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5.77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GEODYN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8340" y="5449669"/>
            <a:ext cx="3416320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Meter-level </a:t>
            </a:r>
            <a:r>
              <a:rPr lang="en-US" dirty="0" smtClean="0"/>
              <a:t>or better </a:t>
            </a:r>
            <a:r>
              <a:rPr lang="en-US" dirty="0" smtClean="0"/>
              <a:t>agreement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full force </a:t>
            </a:r>
            <a:r>
              <a:rPr lang="en-US" dirty="0" smtClean="0"/>
              <a:t>modeling.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5449669"/>
            <a:ext cx="3585835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GMAT </a:t>
            </a:r>
            <a:r>
              <a:rPr lang="en-US" dirty="0"/>
              <a:t>c</a:t>
            </a:r>
            <a:r>
              <a:rPr lang="en-US" dirty="0" smtClean="0"/>
              <a:t>ompares </a:t>
            </a:r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 smtClean="0"/>
              <a:t>w</a:t>
            </a:r>
            <a:r>
              <a:rPr lang="en-US" dirty="0" smtClean="0"/>
              <a:t>ell</a:t>
            </a:r>
            <a:r>
              <a:rPr lang="en-US" dirty="0"/>
              <a:t> </a:t>
            </a:r>
            <a:r>
              <a:rPr lang="en-US" dirty="0" smtClean="0"/>
              <a:t>against industry-standard tools.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5105400" y="1600200"/>
            <a:ext cx="38100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Worst-case (bounding) comparisons between STK and other tools</a:t>
            </a:r>
          </a:p>
          <a:p>
            <a:r>
              <a:rPr lang="en-US" dirty="0" smtClean="0"/>
              <a:t>Data from Vallado</a:t>
            </a:r>
            <a:r>
              <a:rPr lang="en-US" baseline="30000" dirty="0" smtClean="0"/>
              <a:t>1</a:t>
            </a:r>
            <a:r>
              <a:rPr lang="en-US" dirty="0" smtClean="0"/>
              <a:t>, with GMAT added</a:t>
            </a:r>
          </a:p>
          <a:p>
            <a:r>
              <a:rPr lang="en-US" dirty="0" smtClean="0"/>
              <a:t>GMAT shows comparable or better worst-case results.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76800" y="1524000"/>
            <a:ext cx="0" cy="4572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90633"/>
              </p:ext>
            </p:extLst>
          </p:nvPr>
        </p:nvGraphicFramePr>
        <p:xfrm>
          <a:off x="1143000" y="1584960"/>
          <a:ext cx="6781799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481"/>
                <a:gridCol w="893127"/>
                <a:gridCol w="721392"/>
                <a:gridCol w="762000"/>
                <a:gridCol w="762000"/>
                <a:gridCol w="914400"/>
                <a:gridCol w="838200"/>
                <a:gridCol w="838199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Orbit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Data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RKV89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RKN68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RK56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PD78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3.41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64.060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0.022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0.002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0.012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Molniya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3.35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0.007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0.601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0.059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0.032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0.043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380.125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Lunar Flyby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3.30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0.063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0.017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0.023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0.236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Mars Transfer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3.07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0.030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0.001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0.043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0.194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0.009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25.231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Finite burn 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</a:rPr>
                        <a:t>N/A</a:t>
                      </a:r>
                      <a:endParaRPr lang="en-US" sz="1000" i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Finite burn 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</a:rPr>
                        <a:t>0.002</a:t>
                      </a:r>
                      <a:endParaRPr lang="en-US" sz="1000" i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N/A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0" y="5449669"/>
            <a:ext cx="7391400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integrators were validated. Prince-</a:t>
            </a:r>
            <a:r>
              <a:rPr lang="en-US" dirty="0" err="1" smtClean="0"/>
              <a:t>Dormand</a:t>
            </a:r>
            <a:r>
              <a:rPr lang="en-US" dirty="0" smtClean="0"/>
              <a:t> 7(8) is the best </a:t>
            </a:r>
            <a:r>
              <a:rPr lang="en-US" dirty="0" smtClean="0"/>
              <a:t>g</a:t>
            </a:r>
            <a:r>
              <a:rPr lang="en-US" dirty="0" smtClean="0"/>
              <a:t>eneral-purpose </a:t>
            </a:r>
            <a:r>
              <a:rPr lang="en-US" dirty="0"/>
              <a:t>i</a:t>
            </a:r>
            <a:r>
              <a:rPr lang="en-US" dirty="0" smtClean="0"/>
              <a:t>ntegrator </a:t>
            </a:r>
            <a:r>
              <a:rPr lang="en-US" dirty="0" smtClean="0"/>
              <a:t>a</a:t>
            </a:r>
            <a:r>
              <a:rPr lang="en-US" dirty="0" smtClean="0"/>
              <a:t>vailable.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143000" y="4038600"/>
            <a:ext cx="67818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Integrators tested via “closure” tests</a:t>
            </a:r>
          </a:p>
          <a:p>
            <a:pPr lvl="1"/>
            <a:r>
              <a:rPr lang="en-US" dirty="0" smtClean="0"/>
              <a:t>Propagate forward, then backward</a:t>
            </a:r>
          </a:p>
          <a:p>
            <a:pPr lvl="1"/>
            <a:r>
              <a:rPr lang="en-US" dirty="0" smtClean="0"/>
              <a:t>Compare initial and final states</a:t>
            </a:r>
          </a:p>
          <a:p>
            <a:r>
              <a:rPr lang="en-US" dirty="0" smtClean="0"/>
              <a:t>Test performed with and without finite burn</a:t>
            </a:r>
          </a:p>
          <a:p>
            <a:r>
              <a:rPr lang="en-US" dirty="0" smtClean="0"/>
              <a:t>Results shown for both error and performance</a:t>
            </a:r>
          </a:p>
          <a:p>
            <a:r>
              <a:rPr lang="en-US" dirty="0" smtClean="0"/>
              <a:t>Performance results normalized: 1.0 is best-performing result</a:t>
            </a:r>
          </a:p>
        </p:txBody>
      </p:sp>
    </p:spTree>
    <p:extLst>
      <p:ext uri="{BB962C8B-B14F-4D97-AF65-F5344CB8AC3E}">
        <p14:creationId xmlns:p14="http://schemas.microsoft.com/office/powerpoint/2010/main" val="716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500" y="5791200"/>
            <a:ext cx="4953000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Excellent </a:t>
            </a:r>
            <a:r>
              <a:rPr lang="en-US" dirty="0" smtClean="0"/>
              <a:t>agreement </a:t>
            </a:r>
            <a:r>
              <a:rPr lang="en-US" dirty="0" smtClean="0"/>
              <a:t>for </a:t>
            </a:r>
            <a:r>
              <a:rPr lang="en-US" dirty="0" smtClean="0"/>
              <a:t>all </a:t>
            </a:r>
            <a:r>
              <a:rPr lang="en-US" dirty="0"/>
              <a:t>t</a:t>
            </a:r>
            <a:r>
              <a:rPr lang="en-US" dirty="0" smtClean="0"/>
              <a:t>ransformations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603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GMAT contains 19 coordinate system types</a:t>
            </a:r>
          </a:p>
          <a:p>
            <a:r>
              <a:rPr lang="en-US" sz="1800" dirty="0" smtClean="0"/>
              <a:t>Conversions from/to each were tested</a:t>
            </a:r>
          </a:p>
          <a:p>
            <a:r>
              <a:rPr lang="en-US" sz="1800" dirty="0" smtClean="0"/>
              <a:t>Shown: Conversion from FK5 (internal system)</a:t>
            </a:r>
          </a:p>
          <a:p>
            <a:pPr lvl="1"/>
            <a:r>
              <a:rPr lang="en-US" sz="1600" dirty="0" smtClean="0"/>
              <a:t>Conversion using circular LEO state vector, SMA = 6800 km</a:t>
            </a:r>
          </a:p>
          <a:p>
            <a:r>
              <a:rPr lang="en-US" sz="1800" dirty="0" smtClean="0"/>
              <a:t>Order-of-magnitude results:</a:t>
            </a:r>
          </a:p>
          <a:p>
            <a:pPr lvl="1"/>
            <a:r>
              <a:rPr lang="en-US" sz="1400" dirty="0" smtClean="0"/>
              <a:t>RSS position: order of mm or better</a:t>
            </a:r>
          </a:p>
          <a:p>
            <a:pPr lvl="1"/>
            <a:r>
              <a:rPr lang="en-US" sz="1400" dirty="0" smtClean="0"/>
              <a:t>RSS velocity: order of </a:t>
            </a:r>
            <a:r>
              <a:rPr lang="el-GR" sz="1400" dirty="0" smtClean="0"/>
              <a:t>μ</a:t>
            </a:r>
            <a:r>
              <a:rPr lang="en-US" sz="1400" dirty="0" smtClean="0"/>
              <a:t>m or better</a:t>
            </a:r>
          </a:p>
          <a:p>
            <a:pPr lvl="1"/>
            <a:r>
              <a:rPr lang="en-US" sz="1400" dirty="0" smtClean="0"/>
              <a:t>Angular: order of 10</a:t>
            </a:r>
            <a:r>
              <a:rPr lang="en-US" sz="1400" baseline="30000" dirty="0" smtClean="0"/>
              <a:t>-8</a:t>
            </a:r>
            <a:r>
              <a:rPr lang="en-US" sz="1400" dirty="0" smtClean="0"/>
              <a:t>° or better</a:t>
            </a:r>
          </a:p>
          <a:p>
            <a:endParaRPr lang="en-US" sz="1800" dirty="0" smtClean="0"/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0844759"/>
              </p:ext>
            </p:extLst>
          </p:nvPr>
        </p:nvGraphicFramePr>
        <p:xfrm>
          <a:off x="4191000" y="1676400"/>
          <a:ext cx="44958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599"/>
                <a:gridCol w="762000"/>
                <a:gridCol w="838201"/>
                <a:gridCol w="762000"/>
                <a:gridCol w="762000"/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Conversion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Type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</a:rPr>
                        <a:t>(FK5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Times New Roman"/>
                        </a:rPr>
                        <a:t> to…)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Position Comparison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Velocity Comparison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RSS </a:t>
                      </a:r>
                      <a:br>
                        <a:rPr lang="en-US" sz="1100">
                          <a:effectLst/>
                          <a:latin typeface="+mn-lt"/>
                        </a:rPr>
                      </a:br>
                      <a:r>
                        <a:rPr lang="en-US" sz="1100">
                          <a:effectLst/>
                          <a:latin typeface="+mn-lt"/>
                        </a:rPr>
                        <a:t>Diff (m) 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 Angle Diff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deg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RSS </a:t>
                      </a:r>
                      <a:br>
                        <a:rPr lang="en-US" sz="1100">
                          <a:effectLst/>
                          <a:latin typeface="+mn-lt"/>
                        </a:rPr>
                      </a:br>
                      <a:r>
                        <a:rPr lang="en-US" sz="1100">
                          <a:effectLst/>
                          <a:latin typeface="+mn-lt"/>
                        </a:rPr>
                        <a:t>Diff (m/s)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Angle Diff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deg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BodyFixed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5.79E-03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4.88E-08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5.65E-06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4.23E-08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+mn-lt"/>
                        </a:rPr>
                        <a:t>BodySpinSun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2.17E-04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1.83E-09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1.35E-07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1.01E-09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GSE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1.11E-05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9.36E-11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1.22E-08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9.14E-11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</a:rPr>
                        <a:t>GSM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2.13E-04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1.79E-09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3.66E-06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2.74E-08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ICRF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7.80E-03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6.57E-08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1.97E-06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1.47E-08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MJ2000Ec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9.19E-05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7.74E-10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1.05E-07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7.84E-10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MJ2000Eq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0.00E+00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0.00E+00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6.39E-12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4.78E-14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MODEc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3.33E-07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2.80E-12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2.31E-11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1.73E-13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MODEq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9.37E-10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7.90E-15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6.53E-12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4.89E-14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MOEEc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6.75E-09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5.42E-12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4.06E-14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MOEEq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4.90E-09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4.13E-14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6.14E-12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4.59E-14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ObjectReferenced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1.11E-05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9.36E-11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1.22E-08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9.14E-11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TODEc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2.00E-04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1.69E-09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2.20E-07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1.65E-09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TODEq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1.98E-04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1.67E-09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2.38E-07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1.78E-09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TOEEc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6.55E-05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5.52E-10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7.20E-08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5.39E-10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TOEEq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2.05E-04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1.72E-09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2.57E-07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1.92E-09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Topocentric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5.92E-03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4.99E-08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5.68E-06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4.25E-08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3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b="1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Extensive &amp; Systematic testing of  all components in Output/Utilities feature area was done:</a:t>
            </a:r>
          </a:p>
          <a:p>
            <a:pPr lvl="1"/>
            <a:r>
              <a:rPr lang="en-US" sz="1600" dirty="0" err="1"/>
              <a:t>OrbitView</a:t>
            </a:r>
            <a:endParaRPr lang="en-US" sz="1600" dirty="0"/>
          </a:p>
          <a:p>
            <a:pPr lvl="1"/>
            <a:r>
              <a:rPr lang="en-US" sz="1600" dirty="0"/>
              <a:t>Spacecraft Visualization</a:t>
            </a:r>
          </a:p>
          <a:p>
            <a:pPr lvl="1"/>
            <a:r>
              <a:rPr lang="en-US" sz="1600" dirty="0" err="1"/>
              <a:t>GroundTrackPlot</a:t>
            </a:r>
            <a:endParaRPr lang="en-US" sz="1600" dirty="0"/>
          </a:p>
          <a:p>
            <a:pPr lvl="1"/>
            <a:r>
              <a:rPr lang="en-US" sz="1600" dirty="0" err="1"/>
              <a:t>XYPlot</a:t>
            </a:r>
            <a:endParaRPr lang="en-US" sz="1600" dirty="0"/>
          </a:p>
          <a:p>
            <a:pPr lvl="1"/>
            <a:r>
              <a:rPr lang="en-US" sz="1600" dirty="0"/>
              <a:t>ReportFile</a:t>
            </a:r>
          </a:p>
          <a:p>
            <a:pPr lvl="1"/>
            <a:r>
              <a:rPr lang="en-US" sz="1600" dirty="0" err="1"/>
              <a:t>EphemerisFile</a:t>
            </a:r>
            <a:endParaRPr lang="en-US" sz="1600" dirty="0"/>
          </a:p>
          <a:p>
            <a:pPr lvl="1"/>
            <a:r>
              <a:rPr lang="en-US" sz="1600" dirty="0"/>
              <a:t>Report</a:t>
            </a:r>
          </a:p>
          <a:p>
            <a:pPr lvl="1"/>
            <a:r>
              <a:rPr lang="en-US" sz="1600" dirty="0"/>
              <a:t>Toggle On/Off</a:t>
            </a:r>
          </a:p>
          <a:p>
            <a:pPr lvl="1"/>
            <a:r>
              <a:rPr lang="en-US" sz="1600" dirty="0" err="1"/>
              <a:t>ClearPlot</a:t>
            </a:r>
            <a:endParaRPr lang="en-US" sz="1600" dirty="0"/>
          </a:p>
          <a:p>
            <a:pPr lvl="1"/>
            <a:r>
              <a:rPr lang="en-US" sz="1600" dirty="0" err="1"/>
              <a:t>MarkPoint</a:t>
            </a:r>
            <a:endParaRPr lang="en-US" sz="1600" dirty="0"/>
          </a:p>
          <a:p>
            <a:pPr lvl="1"/>
            <a:r>
              <a:rPr lang="en-US" sz="1600" dirty="0" err="1"/>
              <a:t>PenUp</a:t>
            </a:r>
            <a:r>
              <a:rPr lang="en-US" sz="1600" dirty="0"/>
              <a:t> &amp; </a:t>
            </a:r>
            <a:r>
              <a:rPr lang="en-US" sz="1600" dirty="0" err="1"/>
              <a:t>PenDown</a:t>
            </a:r>
            <a:endParaRPr lang="en-US" sz="1600" dirty="0"/>
          </a:p>
          <a:p>
            <a:r>
              <a:rPr lang="en-US" dirty="0"/>
              <a:t>Only test results for 2-D, 3-D graphics and Ephemeris File are presented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Output/Utilities 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3899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602908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V&amp;V testing methodology for Ground Track Plot employed standard GMAT GUI testing plans/procedures:</a:t>
            </a:r>
          </a:p>
          <a:p>
            <a:pPr lvl="1"/>
            <a:r>
              <a:rPr lang="en-US" sz="1600" dirty="0"/>
              <a:t>Testing involved visual inspection of each functional element</a:t>
            </a:r>
          </a:p>
          <a:p>
            <a:pPr lvl="1"/>
            <a:r>
              <a:rPr lang="en-US" sz="1600" dirty="0"/>
              <a:t>Compared graphical output to expected results from external tools</a:t>
            </a:r>
          </a:p>
          <a:p>
            <a:pPr lvl="1"/>
            <a:r>
              <a:rPr lang="en-US" sz="1600" dirty="0"/>
              <a:t>Prepared data for automated GUI regression tests that are run</a:t>
            </a:r>
          </a:p>
          <a:p>
            <a:pPr marL="177800" lvl="1" indent="0">
              <a:buNone/>
            </a:pPr>
            <a:r>
              <a:rPr lang="en-US" sz="1600" dirty="0"/>
              <a:t>   using the GUI regression test environment</a:t>
            </a:r>
          </a:p>
          <a:p>
            <a:pPr marL="177800" lvl="1" indent="0">
              <a:buNone/>
            </a:pPr>
            <a:endParaRPr lang="en-US" sz="1600" dirty="0"/>
          </a:p>
          <a:p>
            <a:r>
              <a:rPr lang="en-US" sz="1800" dirty="0"/>
              <a:t>V&amp;V testing methodology for XY Plot:</a:t>
            </a:r>
          </a:p>
          <a:p>
            <a:pPr lvl="1"/>
            <a:r>
              <a:rPr lang="en-US" sz="1600" dirty="0"/>
              <a:t>Initial testing involved visual inspection of all XY plot functional elements</a:t>
            </a:r>
          </a:p>
          <a:p>
            <a:pPr lvl="1"/>
            <a:r>
              <a:rPr lang="en-US" sz="1600" dirty="0"/>
              <a:t>Compared XY Plot output with MATLAB as the external benchmark tool</a:t>
            </a:r>
          </a:p>
          <a:p>
            <a:pPr lvl="2"/>
            <a:r>
              <a:rPr lang="en-US" sz="1400" dirty="0"/>
              <a:t>Equivalent XY data plots generated in MATLAB and GMAT and overlaid </a:t>
            </a:r>
          </a:p>
          <a:p>
            <a:pPr marL="342900" lvl="2" indent="0">
              <a:buNone/>
            </a:pPr>
            <a:r>
              <a:rPr lang="en-US" sz="1400" dirty="0"/>
              <a:t>    plots for visual comparison </a:t>
            </a:r>
          </a:p>
          <a:p>
            <a:pPr lvl="1"/>
            <a:r>
              <a:rPr lang="en-US" sz="1600" dirty="0"/>
              <a:t>For more rigorous &amp; automated GUI testing, test scripts were</a:t>
            </a:r>
          </a:p>
          <a:p>
            <a:pPr marL="177800" lvl="1" indent="0">
              <a:buNone/>
            </a:pPr>
            <a:r>
              <a:rPr lang="en-US" sz="1600" dirty="0"/>
              <a:t>   written to test each XY plot element. Test scripts are used by</a:t>
            </a:r>
          </a:p>
          <a:p>
            <a:pPr marL="177800" lvl="1" indent="0">
              <a:buNone/>
            </a:pPr>
            <a:r>
              <a:rPr lang="en-US" sz="1600" dirty="0"/>
              <a:t>   the GUI regression test environment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2-D </a:t>
            </a:r>
            <a:r>
              <a:rPr lang="en-US" dirty="0" smtClean="0"/>
              <a:t>Graphics: Ground </a:t>
            </a:r>
            <a:r>
              <a:rPr lang="en-US" dirty="0"/>
              <a:t>Track &amp; XY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7" name="Picture 4" descr="C:\Users\rqureshi\Desktop\Conference Papers\2014 AIAA_AAS San Diego Conference\Rizwan Qureshi San Diego AIAA Conference  August 2014\Presentation Slides\V_V Paper Slides\GroundTrack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04" y="1981200"/>
            <a:ext cx="2756098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rqureshi\Desktop\Conference Papers\2014 AIAA_AAS San Diego Conference\Rizwan Qureshi San Diego AIAA Conference  August 2014\Presentation Slides\V_V Paper Slides\XYPl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2" y="4114800"/>
            <a:ext cx="2657712" cy="14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V&amp;V testing for Orbit View:</a:t>
            </a:r>
          </a:p>
          <a:p>
            <a:pPr lvl="1"/>
            <a:r>
              <a:rPr lang="en-US" sz="1600" dirty="0"/>
              <a:t>Preliminary testing involved visual inspection of all 3-D graphics behavior</a:t>
            </a:r>
          </a:p>
          <a:p>
            <a:pPr lvl="1"/>
            <a:r>
              <a:rPr lang="en-US" sz="1600" dirty="0"/>
              <a:t>Key elements of GMAT’s graphics were compared against STK and </a:t>
            </a:r>
            <a:r>
              <a:rPr lang="en-US" sz="1600" dirty="0" err="1"/>
              <a:t>Celestia</a:t>
            </a:r>
            <a:r>
              <a:rPr lang="en-US" sz="1600" dirty="0"/>
              <a:t> </a:t>
            </a:r>
            <a:r>
              <a:rPr lang="en-US" sz="1600" dirty="0" smtClean="0"/>
              <a:t>benchmarks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</a:t>
            </a:r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2862122"/>
            <a:ext cx="3038475" cy="138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54126"/>
            <a:ext cx="3047999" cy="135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8607" y="5760302"/>
            <a:ext cx="4304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GMAT &amp; STK Comparison showing spacecraft trajectory, </a:t>
            </a:r>
          </a:p>
          <a:p>
            <a:pPr algn="ctr"/>
            <a:r>
              <a:rPr lang="en-US" sz="1000" b="1" dirty="0" smtClean="0"/>
              <a:t>ecliptic plane, </a:t>
            </a:r>
            <a:r>
              <a:rPr lang="en-US" sz="1000" b="1" dirty="0" err="1" smtClean="0"/>
              <a:t>xy</a:t>
            </a:r>
            <a:r>
              <a:rPr lang="en-US" sz="1000" b="1" dirty="0" smtClean="0"/>
              <a:t> plane and sun-centered MJ2000Eq coordinate sys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10" name="Picture 6" descr="C:\Users\rqureshi\Desktop\GmatScreenShot_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56" y="2862122"/>
            <a:ext cx="2946894" cy="140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56" y="4317326"/>
            <a:ext cx="2946894" cy="139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28389" y="5714136"/>
            <a:ext cx="3693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GMAT &amp; </a:t>
            </a:r>
            <a:r>
              <a:rPr lang="en-US" sz="1000" b="1" dirty="0" err="1" smtClean="0"/>
              <a:t>Celestia</a:t>
            </a:r>
            <a:r>
              <a:rPr lang="en-US" sz="1000" b="1" dirty="0" smtClean="0"/>
              <a:t> showing star constellations comparison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66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V&amp;V testing methodology for </a:t>
            </a:r>
            <a:r>
              <a:rPr lang="en-US" sz="1800" dirty="0" err="1"/>
              <a:t>EphemerisFile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Extensive automated testing of ephemeris file component was conducted through GMAT’s script test system</a:t>
            </a:r>
          </a:p>
          <a:p>
            <a:pPr lvl="1"/>
            <a:r>
              <a:rPr lang="en-US" sz="1600" dirty="0"/>
              <a:t>Test scripts for all functional elements were written</a:t>
            </a:r>
          </a:p>
          <a:p>
            <a:pPr lvl="1"/>
            <a:r>
              <a:rPr lang="en-US" sz="1600" dirty="0"/>
              <a:t>For CCSDS ephemeris format, we compared interpolation to MATLAB and STK implementations</a:t>
            </a:r>
          </a:p>
          <a:p>
            <a:pPr lvl="1"/>
            <a:r>
              <a:rPr lang="en-US" sz="1600" dirty="0"/>
              <a:t>For SPK ephemeris format, we tested SPK ephemeris output comparing the results to STK and MICE toolbox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Ephemeris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b="1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testing areas</a:t>
            </a:r>
          </a:p>
          <a:p>
            <a:r>
              <a:rPr lang="en-US" dirty="0" smtClean="0"/>
              <a:t>Script Language: functional testing</a:t>
            </a:r>
          </a:p>
          <a:p>
            <a:pPr lvl="1"/>
            <a:r>
              <a:rPr lang="en-US" dirty="0" smtClean="0"/>
              <a:t>Variables, arrays</a:t>
            </a:r>
          </a:p>
          <a:p>
            <a:pPr lvl="1"/>
            <a:r>
              <a:rPr lang="en-US" dirty="0" smtClean="0"/>
              <a:t>Assignment, mathematics</a:t>
            </a:r>
          </a:p>
          <a:p>
            <a:pPr lvl="1"/>
            <a:r>
              <a:rPr lang="en-US" dirty="0" smtClean="0"/>
              <a:t>Control flow, logical operators</a:t>
            </a:r>
            <a:endParaRPr lang="en-US" dirty="0"/>
          </a:p>
          <a:p>
            <a:pPr lvl="1"/>
            <a:r>
              <a:rPr lang="en-US" dirty="0" smtClean="0"/>
              <a:t>External interfaces</a:t>
            </a:r>
          </a:p>
          <a:p>
            <a:r>
              <a:rPr lang="en-US" dirty="0" smtClean="0"/>
              <a:t>Mission Data Parameters: numeric testing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features were tested with all applicable input and output types:</a:t>
            </a:r>
          </a:p>
          <a:p>
            <a:pPr lvl="1"/>
            <a:r>
              <a:rPr lang="en-US" dirty="0" smtClean="0"/>
              <a:t>literals: numeric, strings</a:t>
            </a:r>
          </a:p>
          <a:p>
            <a:pPr lvl="1"/>
            <a:r>
              <a:rPr lang="en-US" dirty="0" smtClean="0"/>
              <a:t>resources: variables, arrays, array elements, string variables, calculated parameters</a:t>
            </a:r>
          </a:p>
          <a:p>
            <a:pPr lvl="1"/>
            <a:r>
              <a:rPr lang="en-US" dirty="0" smtClean="0"/>
              <a:t>mathematical expressions</a:t>
            </a:r>
          </a:p>
          <a:p>
            <a:r>
              <a:rPr lang="en-US" dirty="0" smtClean="0"/>
              <a:t>Special testing for:</a:t>
            </a:r>
          </a:p>
          <a:p>
            <a:pPr lvl="1"/>
            <a:r>
              <a:rPr lang="en-US" dirty="0" smtClean="0"/>
              <a:t>Logical operators: all data types w/ all operators</a:t>
            </a:r>
          </a:p>
          <a:p>
            <a:pPr lvl="1"/>
            <a:r>
              <a:rPr lang="en-US" dirty="0" smtClean="0"/>
              <a:t>MATLAB interface: all data types as input/output</a:t>
            </a:r>
          </a:p>
          <a:p>
            <a:pPr lvl="1"/>
            <a:r>
              <a:rPr lang="en-US" dirty="0" smtClean="0"/>
              <a:t>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340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syntax as MATLAB expressions</a:t>
            </a:r>
          </a:p>
          <a:p>
            <a:r>
              <a:rPr lang="en-US" dirty="0" smtClean="0"/>
              <a:t>Wrote random generator to generate thousands of valid expressions</a:t>
            </a:r>
          </a:p>
          <a:p>
            <a:r>
              <a:rPr lang="en-US" dirty="0" smtClean="0"/>
              <a:t>Results validated against MATLAB</a:t>
            </a:r>
          </a:p>
          <a:p>
            <a:r>
              <a:rPr lang="en-US" dirty="0" smtClean="0"/>
              <a:t>100 scripts w/ random contents in regression system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18573"/>
              </p:ext>
            </p:extLst>
          </p:nvPr>
        </p:nvGraphicFramePr>
        <p:xfrm>
          <a:off x="5334000" y="1752600"/>
          <a:ext cx="3581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</a:tblGrid>
              <a:tr h="287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Operators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Functions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+ (addition)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sin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- (subtraction)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cos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* (multiplication)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tan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/ (division)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asin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' (transpose)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acos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^ (power)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atan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atan2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log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log10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470140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operators </a:t>
            </a:r>
            <a:r>
              <a:rPr lang="en-US" dirty="0" smtClean="0"/>
              <a:t>and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Parameters are calculated on request</a:t>
            </a:r>
          </a:p>
          <a:p>
            <a:r>
              <a:rPr lang="en-US" dirty="0" smtClean="0"/>
              <a:t>Can be read-only or read-write</a:t>
            </a:r>
          </a:p>
          <a:p>
            <a:r>
              <a:rPr lang="en-US" dirty="0" smtClean="0"/>
              <a:t>One of three types:</a:t>
            </a:r>
          </a:p>
          <a:p>
            <a:pPr lvl="1"/>
            <a:r>
              <a:rPr lang="en-US" dirty="0" smtClean="0"/>
              <a:t>Standalone</a:t>
            </a:r>
          </a:p>
          <a:p>
            <a:pPr lvl="1"/>
            <a:r>
              <a:rPr lang="en-US" dirty="0" smtClean="0"/>
              <a:t>Central-body dependency</a:t>
            </a:r>
          </a:p>
          <a:p>
            <a:pPr lvl="1"/>
            <a:r>
              <a:rPr lang="en-US" dirty="0" smtClean="0"/>
              <a:t>Coordinate system dependency</a:t>
            </a:r>
          </a:p>
          <a:p>
            <a:r>
              <a:rPr lang="en-US" dirty="0" smtClean="0"/>
              <a:t>Truth sources:</a:t>
            </a:r>
          </a:p>
          <a:p>
            <a:pPr lvl="1"/>
            <a:r>
              <a:rPr lang="en-US" dirty="0" smtClean="0"/>
              <a:t>STK</a:t>
            </a:r>
          </a:p>
          <a:p>
            <a:pPr lvl="1"/>
            <a:r>
              <a:rPr lang="en-US" dirty="0" smtClean="0"/>
              <a:t>custom MATLAB</a:t>
            </a:r>
          </a:p>
          <a:p>
            <a:pPr lvl="1"/>
            <a:r>
              <a:rPr lang="en-US" dirty="0" smtClean="0"/>
              <a:t>custom GMAT scripting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14194"/>
              </p:ext>
            </p:extLst>
          </p:nvPr>
        </p:nvGraphicFramePr>
        <p:xfrm>
          <a:off x="4876800" y="1524000"/>
          <a:ext cx="40386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038"/>
                <a:gridCol w="803562"/>
                <a:gridCol w="1524000"/>
              </a:tblGrid>
              <a:tr h="1975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Dependency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Spacecraft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Cartesian position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Keplerian</a:t>
                      </a:r>
                      <a:r>
                        <a:rPr lang="en-US" sz="1400" dirty="0">
                          <a:effectLst/>
                        </a:rPr>
                        <a:t> elements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system, celestial body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Epoch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Attitude quaternion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Duty cycle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Thrust scale factor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Fuel tank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Fuel mass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Fuel density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Impulsive maneuver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Cartesian maneuver direction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7400" y="580339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7682"/>
              </p:ext>
            </p:extLst>
          </p:nvPr>
        </p:nvGraphicFramePr>
        <p:xfrm>
          <a:off x="457200" y="1600200"/>
          <a:ext cx="8229653" cy="2443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838200"/>
                <a:gridCol w="924988"/>
                <a:gridCol w="1034213"/>
                <a:gridCol w="936399"/>
                <a:gridCol w="959659"/>
                <a:gridCol w="1120397"/>
                <a:gridCol w="1120397"/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Orbit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Body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Alt.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Beta </a:t>
                      </a:r>
                      <a:r>
                        <a:rPr lang="en-US" sz="1600" dirty="0" smtClean="0">
                          <a:effectLst/>
                        </a:rPr>
                        <a:t>angle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Orbit </a:t>
                      </a:r>
                      <a:r>
                        <a:rPr lang="en-US" sz="1600" dirty="0" smtClean="0">
                          <a:effectLst/>
                        </a:rPr>
                        <a:t>energy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 </a:t>
                      </a:r>
                      <a:r>
                        <a:rPr lang="en-US" sz="1600" dirty="0" smtClean="0">
                          <a:effectLst/>
                        </a:rPr>
                        <a:t>motion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Ang. mom.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Vel.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at </a:t>
                      </a:r>
                      <a:r>
                        <a:rPr lang="en-US" sz="1600" dirty="0" err="1" smtClean="0">
                          <a:effectLst/>
                        </a:rPr>
                        <a:t>periapsis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GEO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Venus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Hyperbolic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7e-15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Venus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Luna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Luna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3e-9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4e-10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Results: Central-Body Parameters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191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 calculations tested for multiple orbit types, with multiple dependencies</a:t>
            </a:r>
          </a:p>
          <a:p>
            <a:r>
              <a:rPr lang="en-US" dirty="0" smtClean="0"/>
              <a:t>Results compared against STK/</a:t>
            </a:r>
            <a:r>
              <a:rPr lang="en-US" dirty="0" err="1" smtClean="0"/>
              <a:t>Astrogator</a:t>
            </a:r>
            <a:r>
              <a:rPr lang="en-US" dirty="0" smtClean="0"/>
              <a:t>, custom STK/</a:t>
            </a:r>
            <a:r>
              <a:rPr lang="en-US" dirty="0" err="1" smtClean="0"/>
              <a:t>Astrogator</a:t>
            </a:r>
            <a:r>
              <a:rPr lang="en-US" dirty="0" smtClean="0"/>
              <a:t> scripting, and custom GMAT scripting</a:t>
            </a:r>
          </a:p>
          <a:p>
            <a:r>
              <a:rPr lang="en-US" dirty="0" smtClean="0"/>
              <a:t>Selection of results shown</a:t>
            </a:r>
          </a:p>
          <a:p>
            <a:r>
              <a:rPr lang="en-US" dirty="0" smtClean="0"/>
              <a:t>Results are percent difference between GMAT and truth solution</a:t>
            </a:r>
          </a:p>
          <a:p>
            <a:pPr lvl="1"/>
            <a:r>
              <a:rPr lang="en-US" dirty="0" smtClean="0"/>
              <a:t>1 = 100% error</a:t>
            </a:r>
          </a:p>
          <a:p>
            <a:pPr lvl="1"/>
            <a:r>
              <a:rPr lang="en-US" dirty="0" smtClean="0"/>
              <a:t>1e-12 = 11 digits of agreement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500" y="5791200"/>
            <a:ext cx="4953000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Excellent </a:t>
            </a:r>
            <a:r>
              <a:rPr lang="en-US" dirty="0" smtClean="0"/>
              <a:t>agreement </a:t>
            </a:r>
            <a:r>
              <a:rPr lang="en-US" dirty="0" smtClean="0"/>
              <a:t>for </a:t>
            </a:r>
            <a:r>
              <a:rPr lang="en-US" dirty="0" smtClean="0"/>
              <a:t>all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435781"/>
              </p:ext>
            </p:extLst>
          </p:nvPr>
        </p:nvGraphicFramePr>
        <p:xfrm>
          <a:off x="457200" y="1600200"/>
          <a:ext cx="8229600" cy="245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829"/>
                <a:gridCol w="1580835"/>
                <a:gridCol w="1313234"/>
                <a:gridCol w="963038"/>
                <a:gridCol w="1400783"/>
                <a:gridCol w="1575881"/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Orbit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Velocity magnitude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Declination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Right ascension of velocity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Earth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8e-12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Hyperbolic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Earth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Mars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2e-11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Moon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3e-6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2e-5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Coordinate-System Parameters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2672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 calculations tested for multiple orbit types, with multiple coordinate-system dependencies</a:t>
            </a:r>
          </a:p>
          <a:p>
            <a:r>
              <a:rPr lang="en-US" dirty="0" smtClean="0"/>
              <a:t>Results compared against STK/</a:t>
            </a:r>
            <a:r>
              <a:rPr lang="en-US" dirty="0" err="1" smtClean="0"/>
              <a:t>Astrogator</a:t>
            </a:r>
            <a:endParaRPr lang="en-US" dirty="0" smtClean="0"/>
          </a:p>
          <a:p>
            <a:r>
              <a:rPr lang="en-US" dirty="0" smtClean="0"/>
              <a:t>Selection of results shown</a:t>
            </a:r>
          </a:p>
          <a:p>
            <a:r>
              <a:rPr lang="en-US" dirty="0" smtClean="0"/>
              <a:t>Results are percent difference between GMAT and truth solution</a:t>
            </a:r>
          </a:p>
          <a:p>
            <a:pPr lvl="1"/>
            <a:r>
              <a:rPr lang="en-US" dirty="0" smtClean="0"/>
              <a:t>1 = 100% error</a:t>
            </a:r>
          </a:p>
          <a:p>
            <a:pPr lvl="1"/>
            <a:r>
              <a:rPr lang="en-US" dirty="0" smtClean="0"/>
              <a:t>1e-12 = 11 digits of agreement</a:t>
            </a:r>
          </a:p>
        </p:txBody>
      </p:sp>
    </p:spTree>
    <p:extLst>
      <p:ext uri="{BB962C8B-B14F-4D97-AF65-F5344CB8AC3E}">
        <p14:creationId xmlns:p14="http://schemas.microsoft.com/office/powerpoint/2010/main" val="2545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b="1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GUI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Reasonable </a:t>
            </a:r>
            <a:r>
              <a:rPr lang="en-US" b="1" dirty="0" smtClean="0"/>
              <a:t>confidence </a:t>
            </a:r>
            <a:r>
              <a:rPr lang="en-US" b="1" dirty="0" smtClean="0"/>
              <a:t>that GMAT is user-ready</a:t>
            </a:r>
          </a:p>
          <a:p>
            <a:r>
              <a:rPr lang="en-US" dirty="0" smtClean="0"/>
              <a:t>100% </a:t>
            </a:r>
            <a:r>
              <a:rPr lang="en-US" dirty="0" smtClean="0"/>
              <a:t>coverage </a:t>
            </a:r>
            <a:r>
              <a:rPr lang="en-US" dirty="0" smtClean="0"/>
              <a:t>of GUI – </a:t>
            </a:r>
            <a:r>
              <a:rPr lang="en-US" dirty="0" smtClean="0"/>
              <a:t>every </a:t>
            </a:r>
            <a:r>
              <a:rPr lang="en-US" dirty="0" smtClean="0"/>
              <a:t>widget in the GUI gets exercised at least once</a:t>
            </a:r>
          </a:p>
          <a:p>
            <a:r>
              <a:rPr lang="en-US" dirty="0" smtClean="0"/>
              <a:t>100% </a:t>
            </a:r>
            <a:r>
              <a:rPr lang="en-US" dirty="0" smtClean="0"/>
              <a:t>requirements </a:t>
            </a:r>
            <a:r>
              <a:rPr lang="en-US" dirty="0"/>
              <a:t>f</a:t>
            </a:r>
            <a:r>
              <a:rPr lang="en-US" dirty="0" smtClean="0"/>
              <a:t>ulfillment </a:t>
            </a:r>
            <a:r>
              <a:rPr lang="en-US" dirty="0" smtClean="0"/>
              <a:t>– </a:t>
            </a:r>
            <a:r>
              <a:rPr lang="en-US" dirty="0" smtClean="0"/>
              <a:t>every </a:t>
            </a:r>
            <a:r>
              <a:rPr lang="en-US" dirty="0" smtClean="0"/>
              <a:t>GUI-related requirement is fulfilled by the GUI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Maintainable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7/20/2011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 System Tests and “Unit”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Unit tests ensure verification and acceptance testing of every button, menu, text box, etc. </a:t>
            </a:r>
          </a:p>
          <a:p>
            <a:pPr lvl="1"/>
            <a:r>
              <a:rPr lang="en-US" dirty="0" smtClean="0"/>
              <a:t>One unit test project &lt;-&gt; one object (resource, command, script window, mission sequence,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System tests validates the GMAT GUI by testing the entire application </a:t>
            </a:r>
          </a:p>
          <a:p>
            <a:pPr lvl="1"/>
            <a:r>
              <a:rPr lang="en-US" dirty="0" smtClean="0"/>
              <a:t>End-to-end test cases </a:t>
            </a:r>
          </a:p>
          <a:p>
            <a:pPr lvl="1"/>
            <a:r>
              <a:rPr lang="en-US" dirty="0" smtClean="0"/>
              <a:t>Simulating typical end-user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Tests are implemented using </a:t>
            </a:r>
            <a:r>
              <a:rPr lang="en-US" dirty="0" err="1" smtClean="0"/>
              <a:t>SmartBear’s</a:t>
            </a:r>
            <a:r>
              <a:rPr lang="en-US" dirty="0" smtClean="0"/>
              <a:t> </a:t>
            </a:r>
            <a:r>
              <a:rPr lang="en-US" dirty="0" err="1" smtClean="0"/>
              <a:t>TestComplete</a:t>
            </a:r>
            <a:r>
              <a:rPr lang="en-US" dirty="0" smtClean="0"/>
              <a:t> GUI testing tool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Report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7/20/2011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191000"/>
            <a:ext cx="3114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085975"/>
            <a:ext cx="3143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5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GATS and Requirements To Test Matrix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434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GMAT Automated Test Suite (GATS) tool executes RTTM</a:t>
            </a:r>
          </a:p>
          <a:p>
            <a:pPr lvl="1"/>
            <a:r>
              <a:rPr lang="en-US" dirty="0" smtClean="0"/>
              <a:t>Automate the execution of the GUI tests </a:t>
            </a:r>
          </a:p>
          <a:p>
            <a:pPr lvl="1"/>
            <a:r>
              <a:rPr lang="en-US" dirty="0" smtClean="0"/>
              <a:t>Map tests to requirements</a:t>
            </a:r>
          </a:p>
          <a:p>
            <a:pPr lvl="1"/>
            <a:r>
              <a:rPr lang="en-US" dirty="0" smtClean="0"/>
              <a:t>Report results</a:t>
            </a:r>
          </a:p>
          <a:p>
            <a:r>
              <a:rPr lang="en-US" dirty="0" smtClean="0"/>
              <a:t>~</a:t>
            </a:r>
            <a:r>
              <a:rPr lang="en-US" dirty="0" smtClean="0"/>
              <a:t>3400 tests executed in 4 days (biweekly)</a:t>
            </a:r>
          </a:p>
          <a:p>
            <a:pPr lvl="1"/>
            <a:r>
              <a:rPr lang="en-US" dirty="0" smtClean="0"/>
              <a:t>Smaller subset executed nightly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7/20/2011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4529959" cy="28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571999"/>
            <a:ext cx="3276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7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Successful system-wide V&amp;V effort led to release of GMAT R2013a, its first production-quality release.</a:t>
            </a:r>
          </a:p>
          <a:p>
            <a:pPr lvl="0"/>
            <a:r>
              <a:rPr lang="en-US" dirty="0" smtClean="0"/>
              <a:t>Systematically </a:t>
            </a:r>
            <a:r>
              <a:rPr lang="en-US" dirty="0"/>
              <a:t>evaluated and validated all models, components, and functionality</a:t>
            </a:r>
          </a:p>
          <a:p>
            <a:pPr lvl="0"/>
            <a:r>
              <a:rPr lang="en-US" dirty="0"/>
              <a:t>Fixed nearly all critical system defects</a:t>
            </a:r>
          </a:p>
          <a:p>
            <a:pPr lvl="0"/>
            <a:r>
              <a:rPr lang="en-US" dirty="0"/>
              <a:t>Updated working specifications that define system behavior</a:t>
            </a:r>
          </a:p>
          <a:p>
            <a:pPr lvl="0"/>
            <a:r>
              <a:rPr lang="en-US" dirty="0"/>
              <a:t>Provided high quality end user documentation and training material</a:t>
            </a:r>
          </a:p>
          <a:p>
            <a:pPr lvl="0"/>
            <a:r>
              <a:rPr lang="en-US" dirty="0"/>
              <a:t>Prepared for system maintenance and further development of a NASA Class B flight qualified system</a:t>
            </a:r>
          </a:p>
          <a:p>
            <a:pPr lvl="0"/>
            <a:r>
              <a:rPr lang="en-US" dirty="0"/>
              <a:t>Positioned GMAT for larger community adoption </a:t>
            </a:r>
          </a:p>
          <a:p>
            <a:pPr lvl="0"/>
            <a:r>
              <a:rPr lang="en-US" dirty="0"/>
              <a:t>Positioned GMAT for flight qualification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724" y="5638800"/>
            <a:ext cx="7682552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V&amp;V program enabled </a:t>
            </a:r>
            <a:r>
              <a:rPr lang="en-US" dirty="0"/>
              <a:t>a </a:t>
            </a:r>
            <a:r>
              <a:rPr lang="en-US" dirty="0" smtClean="0"/>
              <a:t>successful</a:t>
            </a:r>
            <a:r>
              <a:rPr lang="en-US" dirty="0" smtClean="0"/>
              <a:t> </a:t>
            </a:r>
            <a:r>
              <a:rPr lang="en-US" dirty="0"/>
              <a:t>follow-on </a:t>
            </a:r>
            <a:r>
              <a:rPr lang="en-US" dirty="0" smtClean="0"/>
              <a:t>flight qualification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Backup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554833"/>
              </p:ext>
            </p:extLst>
          </p:nvPr>
        </p:nvGraphicFramePr>
        <p:xfrm>
          <a:off x="1219200" y="1676400"/>
          <a:ext cx="6553200" cy="383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845"/>
                <a:gridCol w="4797355"/>
              </a:tblGrid>
              <a:tr h="23368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Type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Functional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Input validation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End-to-end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problems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Stress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Edge corner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758934"/>
            <a:ext cx="3848169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performed standard test </a:t>
            </a:r>
            <a:r>
              <a:rPr lang="en-US" dirty="0" smtClean="0"/>
              <a:t>types.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60092"/>
              </p:ext>
            </p:extLst>
          </p:nvPr>
        </p:nvGraphicFramePr>
        <p:xfrm>
          <a:off x="4191000" y="2971800"/>
          <a:ext cx="3849086" cy="783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63"/>
                <a:gridCol w="2241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Type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1000">
                          <a:srgbClr val="1E2D89"/>
                        </a:gs>
                        <a:gs pos="48000">
                          <a:srgbClr val="1C88C9"/>
                        </a:gs>
                        <a:gs pos="100000">
                          <a:srgbClr val="274299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1000">
                          <a:srgbClr val="1E2D89"/>
                        </a:gs>
                        <a:gs pos="48000">
                          <a:srgbClr val="1C88C9"/>
                        </a:gs>
                        <a:gs pos="100000">
                          <a:srgbClr val="274299"/>
                        </a:gs>
                      </a:gsLst>
                      <a:lin ang="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Functional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Input validation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End-to-end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problems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Stress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Edge corner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Powered Flight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42856"/>
              </p:ext>
            </p:extLst>
          </p:nvPr>
        </p:nvGraphicFramePr>
        <p:xfrm>
          <a:off x="990600" y="2133600"/>
          <a:ext cx="69342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1352550"/>
                <a:gridCol w="457200"/>
                <a:gridCol w="685800"/>
                <a:gridCol w="514350"/>
                <a:gridCol w="571500"/>
                <a:gridCol w="838200"/>
                <a:gridCol w="9906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dirty="0">
                          <a:effectLst/>
                        </a:rPr>
                        <a:t>Tank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Mass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(kg)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Pressure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(kPa)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Temp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(C)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Ref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Temp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(C)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Volume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Fuel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Density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(kg/m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Pressure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9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Mass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Pressure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Pressure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Ref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Ref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Volume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Density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101.325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Density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Tank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250" y="1591596"/>
            <a:ext cx="3276600" cy="4325112"/>
          </a:xfrm>
        </p:spPr>
        <p:txBody>
          <a:bodyPr>
            <a:normAutofit fontScale="85000" lnSpcReduction="20000"/>
          </a:bodyPr>
          <a:lstStyle/>
          <a:p>
            <a:pPr marL="109538" indent="0">
              <a:buNone/>
            </a:pPr>
            <a:r>
              <a:rPr lang="en-US" sz="2400" dirty="0" smtClean="0"/>
              <a:t>GMAT is a </a:t>
            </a:r>
            <a:r>
              <a:rPr lang="en-US" sz="2400" b="1" u="sng" dirty="0" smtClean="0"/>
              <a:t>g</a:t>
            </a:r>
            <a:r>
              <a:rPr lang="en-US" sz="2400" dirty="0" smtClean="0"/>
              <a:t>eneral </a:t>
            </a:r>
            <a:r>
              <a:rPr lang="en-US" sz="2400" b="1" u="sng" dirty="0" smtClean="0"/>
              <a:t>m</a:t>
            </a:r>
            <a:r>
              <a:rPr lang="en-US" sz="2400" dirty="0" smtClean="0"/>
              <a:t>ission design and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nalysis </a:t>
            </a:r>
            <a:r>
              <a:rPr lang="en-US" sz="2400" b="1" u="sng" dirty="0" smtClean="0"/>
              <a:t>t</a:t>
            </a:r>
            <a:r>
              <a:rPr lang="en-US" sz="2400" dirty="0" smtClean="0"/>
              <a:t>ool.</a:t>
            </a:r>
          </a:p>
          <a:p>
            <a:pPr marL="109538" indent="0">
              <a:buNone/>
            </a:pPr>
            <a:endParaRPr lang="en-US" sz="2400" dirty="0" smtClean="0"/>
          </a:p>
          <a:p>
            <a:pPr marL="109538" indent="0">
              <a:buNone/>
            </a:pPr>
            <a:r>
              <a:rPr lang="en-US" sz="2400" dirty="0" smtClean="0"/>
              <a:t>Key Applications: </a:t>
            </a:r>
          </a:p>
          <a:p>
            <a:pPr marL="117475" lvl="1" indent="-7938">
              <a:buFont typeface="Arial" panose="020B0604020202020204" pitchFamily="34" charset="0"/>
              <a:buChar char="•"/>
            </a:pPr>
            <a:r>
              <a:rPr lang="en-US" sz="2400" dirty="0" smtClean="0"/>
              <a:t>Mission </a:t>
            </a:r>
            <a:r>
              <a:rPr lang="en-US" sz="2400" dirty="0"/>
              <a:t>analysis/optimization</a:t>
            </a:r>
          </a:p>
          <a:p>
            <a:pPr marL="117475" lvl="1" indent="-7938">
              <a:buFont typeface="Arial" panose="020B0604020202020204" pitchFamily="34" charset="0"/>
              <a:buChar char="•"/>
            </a:pPr>
            <a:r>
              <a:rPr lang="en-US" sz="2400" dirty="0"/>
              <a:t>All orbital </a:t>
            </a:r>
            <a:r>
              <a:rPr lang="en-US" sz="2400" dirty="0" smtClean="0"/>
              <a:t>regimes</a:t>
            </a:r>
          </a:p>
          <a:p>
            <a:pPr marL="109538" indent="0">
              <a:buNone/>
            </a:pPr>
            <a:endParaRPr lang="en-US" sz="2400" dirty="0" smtClean="0"/>
          </a:p>
          <a:p>
            <a:pPr marL="109538" indent="0">
              <a:buNone/>
            </a:pPr>
            <a:r>
              <a:rPr lang="en-US" sz="2400" dirty="0" smtClean="0"/>
              <a:t>Key characteristics:</a:t>
            </a:r>
          </a:p>
          <a:p>
            <a:pPr marL="109538" indent="0"/>
            <a:r>
              <a:rPr lang="en-US" sz="2400" dirty="0" smtClean="0"/>
              <a:t> open source</a:t>
            </a:r>
          </a:p>
          <a:p>
            <a:pPr marL="109538" indent="0"/>
            <a:r>
              <a:rPr lang="en-US" sz="2400" dirty="0" smtClean="0"/>
              <a:t> high fidelity</a:t>
            </a:r>
          </a:p>
          <a:p>
            <a:pPr marL="109538" indent="0"/>
            <a:r>
              <a:rPr lang="en-US" sz="2400" dirty="0" smtClean="0"/>
              <a:t> feature rich</a:t>
            </a:r>
          </a:p>
          <a:p>
            <a:pPr marL="109538" indent="0"/>
            <a:r>
              <a:rPr lang="en-US" sz="2400" dirty="0" smtClean="0"/>
              <a:t> desktop oriented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GMAT?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00200"/>
            <a:ext cx="4515391" cy="388494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715000"/>
            <a:ext cx="4613764" cy="400110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Status: </a:t>
            </a:r>
            <a:r>
              <a:rPr lang="en-US" sz="2000" b="1" dirty="0"/>
              <a:t>Fully tested</a:t>
            </a:r>
            <a:r>
              <a:rPr lang="en-US" sz="2000" dirty="0"/>
              <a:t> and flight qualified</a:t>
            </a:r>
          </a:p>
        </p:txBody>
      </p:sp>
    </p:spTree>
    <p:extLst>
      <p:ext uri="{BB962C8B-B14F-4D97-AF65-F5344CB8AC3E}">
        <p14:creationId xmlns:p14="http://schemas.microsoft.com/office/powerpoint/2010/main" val="18735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43075" y="2186781"/>
          <a:ext cx="565785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050"/>
                <a:gridCol w="800100"/>
                <a:gridCol w="331470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Coordinate System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Designation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MJ2000Eq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-1143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J2000-based Earth-centered Earth mean equator inertial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VNB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Earth Velocity-Normal-Binormal (VNB) is a non-inertial coordinate system based upon the motion of the spacecraft with respect to the Earth.  The X-axis of this coordinate system is along the velocity of the spacecraft with respect to the Earth, the Y-axis is along the instantaneous orbit normal (with respect to the Earth) of the spacecraft, and the Z-axis completes the right-handed set.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LVLH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143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Earth Local Vertical Local Horizontal (LVLH) is a non-inertial coordinate system based upon the motion of the spacecraft with respect to the Earth.  The X-axis of this coordinate system is the position of the spacecraft with respect to the Earth, the Z-axis is the instantaneous orbit normal (with respect to the Earth) of the spacecraft, and the Y-axis completes the right-handed set.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 is the attitude system of the spacecraft. Since the thrust is applied in this system, GMAT uses the attitude of the spacecraft, a spacecraft attribute, to determine the inertial thrust direction.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Custom Designed Earth VNB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Same coordinate system as Earth VNB.  (created using a different user interface)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Thruster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87431"/>
              </p:ext>
            </p:extLst>
          </p:nvPr>
        </p:nvGraphicFramePr>
        <p:xfrm>
          <a:off x="1981200" y="1752600"/>
          <a:ext cx="489458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25"/>
                <a:gridCol w="1200150"/>
                <a:gridCol w="1200150"/>
                <a:gridCol w="897255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Orbit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Velocity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(m/s)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Moon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2.59206E-08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5.96083E-06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1.7764E-12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2.27374E-10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Impulsive Maneuver Results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0123"/>
              </p:ext>
            </p:extLst>
          </p:nvPr>
        </p:nvGraphicFramePr>
        <p:xfrm>
          <a:off x="1600200" y="2971800"/>
          <a:ext cx="60198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514"/>
                <a:gridCol w="1264158"/>
                <a:gridCol w="1264158"/>
                <a:gridCol w="90297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Coordinate System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Mean Equator J2000 (CS0)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VNB (CS1)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LVLH (CS2)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 (CS3)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Custom Designed Earth VNB (CS4)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2.27374E-10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80053"/>
              </p:ext>
            </p:extLst>
          </p:nvPr>
        </p:nvGraphicFramePr>
        <p:xfrm>
          <a:off x="1066800" y="4572000"/>
          <a:ext cx="701039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972"/>
                <a:gridCol w="794939"/>
                <a:gridCol w="939750"/>
                <a:gridCol w="855912"/>
                <a:gridCol w="976334"/>
                <a:gridCol w="822376"/>
                <a:gridCol w="618116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Test Category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 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 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 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85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4508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Orbit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6.0e-6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1.8e-12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-6477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-6477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Maneuver Coordinate System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Tank Configuration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6.0e-6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2.3e-10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32976"/>
              </p:ext>
            </p:extLst>
          </p:nvPr>
        </p:nvGraphicFramePr>
        <p:xfrm>
          <a:off x="2590800" y="1905000"/>
          <a:ext cx="4314825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975"/>
                <a:gridCol w="1200150"/>
                <a:gridCol w="12001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Orbit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Earth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2.644E-03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3.415E-06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1.547E-05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Jupiter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2.170E-02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1.066E-05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2.593E-05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Luna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1.054E-02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3.728E-05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8.752E-05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1.222E-03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1.195E-06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2.009E-05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Mercury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1.129E-03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2.450E-06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1.097E-05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Neptune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2.791E-02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1.720E-05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2.417E-05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Pluto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5.000E-02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7.739E-04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1.098E-04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Saturn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1.877E-03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6.404E-07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3.369E-06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Uranus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7.388E-03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4.442E-06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1.211E-05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Venus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1.198E-03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1.553E-06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5.555E-06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Finite Maneuver Results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88116"/>
              </p:ext>
            </p:extLst>
          </p:nvPr>
        </p:nvGraphicFramePr>
        <p:xfrm>
          <a:off x="2590800" y="4343400"/>
          <a:ext cx="43434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/>
                <a:gridCol w="1200150"/>
                <a:gridCol w="12001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Thruster Configuration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2.644E-03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3.415E-06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1.547E-05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1.940E-03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2.421E-06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1.147E-05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7.279E-04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7.070E-07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5.189E-07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3.004E-03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2.922E-06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2.145E-05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5.000E-03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6.436E-06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2.371E-05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1.135E-03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1.080E-06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2.938E-07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2.993E-04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3.802E-07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2.728E-08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GMAT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7/20/2011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2673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7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033"/>
            <a:ext cx="8229600" cy="4525963"/>
          </a:xfrm>
        </p:spPr>
        <p:txBody>
          <a:bodyPr/>
          <a:lstStyle/>
          <a:p>
            <a:r>
              <a:rPr lang="en-US" sz="1800" b="1" dirty="0"/>
              <a:t>Customizable trajectory solutions to go anywhere</a:t>
            </a:r>
          </a:p>
          <a:p>
            <a:pPr lvl="1"/>
            <a:r>
              <a:rPr lang="en-US" sz="1800" dirty="0"/>
              <a:t>LEO</a:t>
            </a:r>
          </a:p>
          <a:p>
            <a:pPr lvl="1"/>
            <a:r>
              <a:rPr lang="en-US" sz="1800" dirty="0" err="1" smtClean="0"/>
              <a:t>Libration</a:t>
            </a:r>
            <a:r>
              <a:rPr lang="en-US" sz="1800" dirty="0" smtClean="0"/>
              <a:t> points</a:t>
            </a:r>
            <a:endParaRPr lang="en-US" sz="1800" dirty="0"/>
          </a:p>
          <a:p>
            <a:pPr lvl="1"/>
            <a:r>
              <a:rPr lang="en-US" sz="1800" dirty="0"/>
              <a:t>Lunar</a:t>
            </a:r>
          </a:p>
          <a:p>
            <a:pPr lvl="1"/>
            <a:r>
              <a:rPr lang="en-US" sz="1800" dirty="0"/>
              <a:t>NEO</a:t>
            </a:r>
          </a:p>
          <a:p>
            <a:pPr lvl="1"/>
            <a:r>
              <a:rPr lang="en-US" sz="1800" dirty="0"/>
              <a:t>Interplanetary</a:t>
            </a:r>
          </a:p>
          <a:p>
            <a:r>
              <a:rPr lang="en-US" sz="1800" b="1" dirty="0" smtClean="0"/>
              <a:t>End-to-End </a:t>
            </a:r>
            <a:r>
              <a:rPr lang="en-US" sz="1800" b="1" dirty="0"/>
              <a:t>Support</a:t>
            </a:r>
          </a:p>
          <a:p>
            <a:pPr lvl="1"/>
            <a:r>
              <a:rPr lang="en-US" sz="1800" dirty="0"/>
              <a:t>Design the mission</a:t>
            </a:r>
          </a:p>
          <a:p>
            <a:pPr lvl="1"/>
            <a:r>
              <a:rPr lang="en-US" sz="1800" dirty="0"/>
              <a:t>Optimize the mission</a:t>
            </a:r>
          </a:p>
          <a:p>
            <a:pPr lvl="1"/>
            <a:r>
              <a:rPr lang="en-US" sz="1800" dirty="0"/>
              <a:t>Win the proposal</a:t>
            </a:r>
          </a:p>
          <a:p>
            <a:pPr lvl="1"/>
            <a:r>
              <a:rPr lang="en-US" sz="1800" dirty="0"/>
              <a:t>Fly the 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Customizable Tools to Go Anywhere</a:t>
            </a:r>
            <a:endParaRPr lang="en-US" dirty="0"/>
          </a:p>
        </p:txBody>
      </p:sp>
      <p:pic>
        <p:nvPicPr>
          <p:cNvPr id="29" name="Picture 4" descr="C:\Users\sphughe1\AppData\Local\Temp\1\SNAGHTML3f3d5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5" y="3927885"/>
            <a:ext cx="1924960" cy="14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phughe1\AppData\Local\Temp\1\SNAGHTML3fdf2c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99" y="3936524"/>
            <a:ext cx="2414972" cy="189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49496" y="5376446"/>
            <a:ext cx="2581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Optimal Mars  Trajectories</a:t>
            </a:r>
            <a:endParaRPr lang="en-US" sz="1600" dirty="0"/>
          </a:p>
        </p:txBody>
      </p:sp>
      <p:pic>
        <p:nvPicPr>
          <p:cNvPr id="32" name="Picture 2" descr="C:\Users\sphughe1\AppData\Local\Temp\1\SNAGHTML41930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83" y="1769938"/>
            <a:ext cx="2355204" cy="18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30524" y="5833646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Asteroid (RQ36) Survey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593926" y="3620108"/>
            <a:ext cx="198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Outer Planet Transfers</a:t>
            </a:r>
            <a:endParaRPr lang="en-US" sz="1400" dirty="0"/>
          </a:p>
        </p:txBody>
      </p:sp>
      <p:pic>
        <p:nvPicPr>
          <p:cNvPr id="35" name="Picture 34" descr="C:\Users\sphughe1\AppData\Local\Temp\1\SNAGHTML41d83a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33" y="2015870"/>
            <a:ext cx="1963831" cy="15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072426" y="3558591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Optimal Lunar Flyby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55063" y="5791200"/>
            <a:ext cx="5737468" cy="400110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Download and find out more: gmatcentral.org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05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b="1" dirty="0" smtClean="0"/>
              <a:t>Verification and Validation Overview</a:t>
            </a:r>
          </a:p>
          <a:p>
            <a:r>
              <a:rPr lang="en-US" dirty="0" smtClean="0"/>
              <a:t>Dynamics and Modeling</a:t>
            </a:r>
          </a:p>
          <a:p>
            <a:r>
              <a:rPr lang="en-US" dirty="0" smtClean="0"/>
              <a:t>Output and Reporting</a:t>
            </a:r>
          </a:p>
          <a:p>
            <a:r>
              <a:rPr lang="en-US" dirty="0" smtClean="0"/>
              <a:t>Programming Infrastructure</a:t>
            </a:r>
          </a:p>
          <a:p>
            <a:r>
              <a:rPr lang="en-US" dirty="0" smtClean="0"/>
              <a:t>GUI 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smtClean="0"/>
              <a:t>2001: Requirements gathering</a:t>
            </a:r>
          </a:p>
          <a:p>
            <a:r>
              <a:rPr lang="en-US" dirty="0" smtClean="0"/>
              <a:t>2002: Architectural design</a:t>
            </a:r>
          </a:p>
          <a:p>
            <a:r>
              <a:rPr lang="en-US" dirty="0" smtClean="0"/>
              <a:t>2003: Implementation of system core</a:t>
            </a:r>
          </a:p>
          <a:p>
            <a:r>
              <a:rPr lang="en-US" i="1" dirty="0" smtClean="0"/>
              <a:t>…feature development…</a:t>
            </a:r>
          </a:p>
          <a:p>
            <a:r>
              <a:rPr lang="en-US" dirty="0" smtClean="0"/>
              <a:t>2010: Decision to prepare for operational use</a:t>
            </a:r>
          </a:p>
          <a:p>
            <a:r>
              <a:rPr lang="en-US" i="1" dirty="0" smtClean="0"/>
              <a:t>…feature development</a:t>
            </a:r>
            <a:r>
              <a:rPr lang="en-US" i="1" dirty="0" smtClean="0"/>
              <a:t>…</a:t>
            </a:r>
          </a:p>
          <a:p>
            <a:r>
              <a:rPr lang="en-US" b="1" dirty="0" smtClean="0"/>
              <a:t>2012–2013: V&amp;V effort</a:t>
            </a:r>
            <a:endParaRPr lang="en-US" b="1" dirty="0" smtClean="0"/>
          </a:p>
          <a:p>
            <a:r>
              <a:rPr lang="en-US" dirty="0" smtClean="0"/>
              <a:t>Apr. 2013</a:t>
            </a:r>
            <a:r>
              <a:rPr lang="en-US" dirty="0" smtClean="0"/>
              <a:t>: First production release (R2013a)</a:t>
            </a:r>
          </a:p>
          <a:p>
            <a:r>
              <a:rPr lang="en-US" dirty="0" smtClean="0"/>
              <a:t>Aug. 2013</a:t>
            </a:r>
            <a:r>
              <a:rPr lang="en-US" dirty="0" smtClean="0"/>
              <a:t>: Operationally certified </a:t>
            </a:r>
            <a:r>
              <a:rPr lang="en-US" dirty="0" smtClean="0"/>
              <a:t>(R2013b)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Technical Goals</a:t>
            </a:r>
          </a:p>
          <a:p>
            <a:pPr lvl="1"/>
            <a:r>
              <a:rPr lang="en-US" dirty="0" smtClean="0"/>
              <a:t>Systematically </a:t>
            </a:r>
            <a:r>
              <a:rPr lang="en-US" dirty="0"/>
              <a:t>evaluate and validate all models, components, and functionality</a:t>
            </a:r>
          </a:p>
          <a:p>
            <a:pPr lvl="1"/>
            <a:r>
              <a:rPr lang="en-US" dirty="0"/>
              <a:t>Fix all critical system defects</a:t>
            </a:r>
          </a:p>
          <a:p>
            <a:pPr lvl="1"/>
            <a:r>
              <a:rPr lang="en-US" dirty="0"/>
              <a:t>Update working specifications that define system behavior</a:t>
            </a:r>
          </a:p>
          <a:p>
            <a:pPr lvl="1"/>
            <a:r>
              <a:rPr lang="en-US" dirty="0"/>
              <a:t>Provide high quality end user documentation and training material</a:t>
            </a:r>
          </a:p>
          <a:p>
            <a:pPr lvl="1"/>
            <a:r>
              <a:rPr lang="en-US" dirty="0"/>
              <a:t>Prepare for system maintenance and further development of a Class B flight qualified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Strategic goals</a:t>
            </a:r>
          </a:p>
          <a:p>
            <a:pPr lvl="1"/>
            <a:r>
              <a:rPr lang="en-US" dirty="0" smtClean="0"/>
              <a:t>Position </a:t>
            </a:r>
            <a:r>
              <a:rPr lang="en-US" dirty="0"/>
              <a:t>GMAT for larger community adoption </a:t>
            </a:r>
          </a:p>
          <a:p>
            <a:pPr lvl="1"/>
            <a:r>
              <a:rPr lang="en-US" dirty="0"/>
              <a:t>Position GMAT for flight qualification to begin in the spring of 2013.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V&amp;V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V&amp;V Philosophy and Environment</a:t>
            </a:r>
            <a:endParaRPr lang="en-US" dirty="0"/>
          </a:p>
        </p:txBody>
      </p:sp>
      <p:pic>
        <p:nvPicPr>
          <p:cNvPr id="7170" name="Diagram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71" r="-15971"/>
          <a:stretch>
            <a:fillRect/>
          </a:stretch>
        </p:blipFill>
        <p:spPr bwMode="auto">
          <a:xfrm>
            <a:off x="304800" y="1981200"/>
            <a:ext cx="292378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43" y="1828800"/>
            <a:ext cx="5602650" cy="303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05400" y="5269468"/>
            <a:ext cx="2411942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Test 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126468"/>
            <a:ext cx="2287806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V&amp;V </a:t>
            </a:r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573639" y="4318000"/>
            <a:ext cx="3429000" cy="1837741"/>
          </a:xfrm>
        </p:spPr>
        <p:txBody>
          <a:bodyPr/>
          <a:lstStyle/>
          <a:p>
            <a:r>
              <a:rPr lang="en-US" dirty="0" smtClean="0"/>
              <a:t>Test Summary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Produced about 13000 script tests 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Produced about 3500 GUI tests</a:t>
            </a:r>
          </a:p>
          <a:p>
            <a:r>
              <a:rPr lang="en-US" dirty="0" smtClean="0"/>
              <a:t>Regression Testing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Script tests run nightly for regression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GUI tests run weekly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41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4523</TotalTime>
  <Words>3854</Words>
  <Application>Microsoft Office PowerPoint</Application>
  <PresentationFormat>On-screen Show (4:3)</PresentationFormat>
  <Paragraphs>1292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Verification and Validation of the General Mission Analysis Tool (GMAT)</vt:lpstr>
      <vt:lpstr>Contents</vt:lpstr>
      <vt:lpstr>Contents</vt:lpstr>
      <vt:lpstr>What is GMAT?</vt:lpstr>
      <vt:lpstr>Customizable Tools to Go Anywhere</vt:lpstr>
      <vt:lpstr>Contents</vt:lpstr>
      <vt:lpstr>Project Context</vt:lpstr>
      <vt:lpstr>Goals of the V&amp;V Effort</vt:lpstr>
      <vt:lpstr>V&amp;V Philosophy and Environment</vt:lpstr>
      <vt:lpstr>Component Breakdown</vt:lpstr>
      <vt:lpstr>Test Types</vt:lpstr>
      <vt:lpstr>Contents</vt:lpstr>
      <vt:lpstr>Dynamics and Modeling</vt:lpstr>
      <vt:lpstr>Orbit Propagation Comparison: Individual Force Modeling</vt:lpstr>
      <vt:lpstr>Orbit Propagation Comparison: Combined Force Modeling</vt:lpstr>
      <vt:lpstr>Numerical Integrators</vt:lpstr>
      <vt:lpstr>Coordinate Systems</vt:lpstr>
      <vt:lpstr>Contents</vt:lpstr>
      <vt:lpstr>Output/Utilities Methodology and Results</vt:lpstr>
      <vt:lpstr>2-D Graphics: Ground Track &amp; XY Plot</vt:lpstr>
      <vt:lpstr>3-D Graphics</vt:lpstr>
      <vt:lpstr>Ephemeris File</vt:lpstr>
      <vt:lpstr>Contents</vt:lpstr>
      <vt:lpstr>Programming Infrastructure</vt:lpstr>
      <vt:lpstr>Script Language</vt:lpstr>
      <vt:lpstr>Mathematical Expressions</vt:lpstr>
      <vt:lpstr>Mission Data Parameters</vt:lpstr>
      <vt:lpstr>Results: Central-Body Parameters</vt:lpstr>
      <vt:lpstr>Results: Coordinate-System Parameters</vt:lpstr>
      <vt:lpstr>Contents</vt:lpstr>
      <vt:lpstr>Goals of GUI Testing</vt:lpstr>
      <vt:lpstr>GUI System Tests and “Unit” Tests</vt:lpstr>
      <vt:lpstr>GATS and Requirements To Test Matrix</vt:lpstr>
      <vt:lpstr>Contents</vt:lpstr>
      <vt:lpstr>Conclusions</vt:lpstr>
      <vt:lpstr>Backup</vt:lpstr>
      <vt:lpstr>Test Types</vt:lpstr>
      <vt:lpstr>Powered Flight</vt:lpstr>
      <vt:lpstr>Example Tank Configuration</vt:lpstr>
      <vt:lpstr>Example Thruster Configurations</vt:lpstr>
      <vt:lpstr>Summary of Impulsive Maneuver Results</vt:lpstr>
      <vt:lpstr>Summary of Finite Maneuver Results</vt:lpstr>
      <vt:lpstr>GMAT Test Processes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GMAT Project</dc:title>
  <dc:creator>Parker, Joel J. K. (GSFC-5950)</dc:creator>
  <cp:lastModifiedBy>Parker, Joel J. K. (GSFC-5950)</cp:lastModifiedBy>
  <cp:revision>312</cp:revision>
  <dcterms:created xsi:type="dcterms:W3CDTF">2006-08-16T00:00:00Z</dcterms:created>
  <dcterms:modified xsi:type="dcterms:W3CDTF">2014-08-04T00:02:14Z</dcterms:modified>
</cp:coreProperties>
</file>