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Titillium Web"/>
      <p:regular r:id="rId21"/>
      <p:bold r:id="rId22"/>
      <p:italic r:id="rId23"/>
      <p:boldItalic r:id="rId24"/>
    </p:embeddedFont>
    <p:embeddedFont>
      <p:font typeface="Titillium Web Ligh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TitilliumWeb-bold.fntdata"/><Relationship Id="rId21" Type="http://schemas.openxmlformats.org/officeDocument/2006/relationships/font" Target="fonts/TitilliumWeb-regular.fntdata"/><Relationship Id="rId24" Type="http://schemas.openxmlformats.org/officeDocument/2006/relationships/font" Target="fonts/TitilliumWeb-boldItalic.fntdata"/><Relationship Id="rId23" Type="http://schemas.openxmlformats.org/officeDocument/2006/relationships/font" Target="fonts/TitilliumWeb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itilliumWebLight-bold.fntdata"/><Relationship Id="rId25" Type="http://schemas.openxmlformats.org/officeDocument/2006/relationships/font" Target="fonts/TitilliumWebLight-regular.fntdata"/><Relationship Id="rId28" Type="http://schemas.openxmlformats.org/officeDocument/2006/relationships/font" Target="fonts/TitilliumWebLight-boldItalic.fntdata"/><Relationship Id="rId27" Type="http://schemas.openxmlformats.org/officeDocument/2006/relationships/font" Target="fonts/TitilliumWeb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76323d863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76323d863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76323d863_2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76323d863_2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 and sean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76323d86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76323d86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76323d863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76323d863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76323d863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76323d863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76323d863_2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76323d863_2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76323d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76323d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6323d86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6323d86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76323d863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76323d863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76323d86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76323d86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76323d863_2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76323d863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76323d863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76323d863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76323d8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76323d8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76323d863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76323d863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Statistical Machine Learning vs. Deep Learning: Performance and Application in Healthcare</a:t>
            </a:r>
            <a:endParaRPr sz="4300"/>
          </a:p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Sean Anderson, Eli Shtindler, Christopher Spadavecchia</a:t>
            </a:r>
            <a:endParaRPr/>
          </a:p>
        </p:txBody>
      </p:sp>
    </p:spTree>
  </p:cSld>
  <p:clrMapOvr>
    <a:masterClrMapping/>
  </p:clrMapOvr>
  <p:transition spd="med"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153900"/>
            <a:ext cx="7996200" cy="1062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Convolutional Neural Network (CNN)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299675"/>
            <a:ext cx="8376600" cy="367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Automatically learns spatial hierarchies of features—from edges to textures to objects.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Preserves spatial relationships between pixels through local receptive fields (convolutions).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Parameter-efficient, thanks to weight sharing in convolutional layers (fewer parameters than fully connected networks).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Translation-invariant, meaning it can recognize patterns regardless of their position in the image.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▰"/>
            </a:pPr>
            <a:r>
              <a:rPr lang="en" sz="2000"/>
              <a:t>Captures local patterns such as edges, corners, and textures—key elements in visual recognition.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153875"/>
            <a:ext cx="6025500" cy="586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Tabular Dataset Results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889050"/>
            <a:ext cx="1618500" cy="4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Decision Tree:</a:t>
            </a:r>
            <a:endParaRPr/>
          </a:p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572000" y="922525"/>
            <a:ext cx="798900" cy="46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FNN</a:t>
            </a:r>
            <a:r>
              <a:rPr lang="en"/>
              <a:t>:</a:t>
            </a:r>
            <a:endParaRPr sz="1600"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1057" r="5335" t="0"/>
          <a:stretch/>
        </p:blipFill>
        <p:spPr>
          <a:xfrm>
            <a:off x="4571996" y="1418338"/>
            <a:ext cx="3369305" cy="15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1700" r="0" t="0"/>
          <a:stretch/>
        </p:blipFill>
        <p:spPr>
          <a:xfrm>
            <a:off x="457200" y="1450350"/>
            <a:ext cx="3228750" cy="14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57200" y="3206800"/>
            <a:ext cx="8309400" cy="159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Both models achieved 89% accuracy, showing similar overall performance.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Decision Tree had higher recall (0.91 vs. 0.89) for the positive class, making it slightly better at detecting true positives.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Both models had low precision for the positive class (≈0.44), indicating a high false positive rate.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F1-scores for the positive class were slightly higher in the Decision Tree (0.60) than in the </a:t>
            </a:r>
            <a:r>
              <a:rPr lang="en" sz="1200"/>
              <a:t>FNN</a:t>
            </a:r>
            <a:r>
              <a:rPr lang="en" sz="1200"/>
              <a:t> (0.58).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▰"/>
            </a:pPr>
            <a:r>
              <a:rPr lang="en" sz="1200"/>
              <a:t>Decision Tree is more interpretable, which is valuable in clinical decision-making without sacrificing performance.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137175"/>
            <a:ext cx="6025500" cy="60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Dataset Results</a:t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814100"/>
            <a:ext cx="4114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SVM:</a:t>
            </a:r>
            <a:endParaRPr sz="1600"/>
          </a:p>
        </p:txBody>
      </p:sp>
      <p:sp>
        <p:nvSpPr>
          <p:cNvPr id="130" name="Google Shape;130;p23"/>
          <p:cNvSpPr txBox="1"/>
          <p:nvPr>
            <p:ph idx="2" type="body"/>
          </p:nvPr>
        </p:nvSpPr>
        <p:spPr>
          <a:xfrm>
            <a:off x="4572000" y="859100"/>
            <a:ext cx="4114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CNN:</a:t>
            </a:r>
            <a:endParaRPr sz="16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3">
            <a:alphaModFix/>
          </a:blip>
          <a:srcRect b="5930" l="0" r="3278" t="2686"/>
          <a:stretch/>
        </p:blipFill>
        <p:spPr>
          <a:xfrm>
            <a:off x="4572000" y="1281925"/>
            <a:ext cx="3036250" cy="138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4">
            <a:alphaModFix/>
          </a:blip>
          <a:srcRect b="8761" l="0" r="4131" t="535"/>
          <a:stretch/>
        </p:blipFill>
        <p:spPr>
          <a:xfrm>
            <a:off x="457202" y="1281923"/>
            <a:ext cx="3036251" cy="13828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57200" y="2905450"/>
            <a:ext cx="8309400" cy="19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CNN achieved higher accuracy (81%) compared to SVM’s 65%, indicating better overall performance.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CNN had much higher recall for Pneumonia (0.99 vs. 0.45), making it far more reliable for detecting actual disease cases.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SVM had higher recall for Normal cases (0.99 vs. 0.49), but this came at the cost of missing many pneumonia cases.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▰"/>
            </a:pPr>
            <a:r>
              <a:rPr lang="en" sz="1200"/>
              <a:t>CNN showed better F1-score for Pneumonia (0.87) compared to SVM’s 0.62, reflecting superior balance between precision and recall.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▰"/>
            </a:pPr>
            <a:r>
              <a:rPr lang="en" sz="1200"/>
              <a:t>CNN is better suited for image data due to its ability to learn spatial features, while SVM flattens images, losing spatial context.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57200" y="212450"/>
            <a:ext cx="6025500" cy="56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57200" y="864775"/>
            <a:ext cx="7837800" cy="36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Broader Datasets: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Include multi-class, time-series, and EHR-based data for deeper clinical context.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Stronger Models: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Use advanced DL (ResNet, Inception) and ensemble ML (XGBoost, LightGBM).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Interpretability: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Apply SHAP/LIME to boost model transparency and trust.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Fairness: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Evaluate demographic bias and apply fairness metrics.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Collaboration: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Involve healthcare professionals throughout development.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457200" y="262625"/>
            <a:ext cx="6025500" cy="52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457200" y="977125"/>
            <a:ext cx="7998000" cy="365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Findings: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ML (Decision Tree/Random Forest) performed best on tabular diabetes data.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DL (CNN) outperformed ML on pneumonia image data.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Key Insights: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structure strongly influences model performance.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Preprocessing (e.g., encoding, normalization) is critical for success.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Choosing meaningful, clinically relevant features is essential.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432100" y="1334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473000" y="117319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Introduction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Tabular Dataset and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Image Dataset and Models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Results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457200" y="150225"/>
            <a:ext cx="7807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57200" y="1127675"/>
            <a:ext cx="82140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Objective: Compare the effectiveness of machine learning vs. deep learning in healthcare applications.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Context: AI is transforming diagnostics, treatment, and patient care in healthcare.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Approach: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Traditional ML models: Decision Trees, Random Forests, SVM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Deep learning: Neural Networks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423725" y="354600"/>
            <a:ext cx="6025500" cy="561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23725" y="1049425"/>
            <a:ext cx="79581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Datasets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Image dataset for pneumonia detection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Tabular dataset for diabetes prediction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Evaluation Metrics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Accuracy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Precision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Recall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F1 Score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Goal: Identify which model type works best for different data structures to guide future healthcare AI development.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457200" y="270975"/>
            <a:ext cx="8418000" cy="56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Diabetes Prediction Dataset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57200" y="956775"/>
            <a:ext cx="8166000" cy="3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Comprehensive Dataset: Combines medical and demographic data to facilitate diabetes prediction.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Key Features:</a:t>
            </a:r>
            <a:r>
              <a:rPr b="1" lang="en" sz="20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en" sz="2000"/>
              <a:t>Age, Gender, BMI, Hypertension, Heart Disease, Smoking History, HbA1c Level, Blood Glucose Level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Target Variable: Indicates whether the individual has diabetes (positive) or not (negative).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Preprocessing involves converting categorical data to one-hot encodings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Encoded Categories: Gender and Smoking History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57200" y="125200"/>
            <a:ext cx="7882800" cy="1071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Model: Decision Tree/Random Forest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217800" y="1271775"/>
            <a:ext cx="8361600" cy="364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Handles both numerical and categorical features without requiring scaling or encoding.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Captures non-linear relationships by recursively splitting the data based on feature values.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Highly interpretable and explainable - the model can be visualized and understood as a set of simple rules.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2000"/>
              <a:buChar char="▰"/>
            </a:pPr>
            <a:r>
              <a:rPr lang="en" sz="2000"/>
              <a:t>Performs well on structured/tabular data, especially when feature interactions are important.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57200" y="120450"/>
            <a:ext cx="7996200" cy="1121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 </a:t>
            </a:r>
            <a:r>
              <a:rPr lang="en"/>
              <a:t>Forward</a:t>
            </a:r>
            <a:r>
              <a:rPr lang="en"/>
              <a:t> Neural Network (</a:t>
            </a:r>
            <a:r>
              <a:rPr lang="en"/>
              <a:t>FNN</a:t>
            </a:r>
            <a:r>
              <a:rPr lang="en"/>
              <a:t>)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57200" y="1299675"/>
            <a:ext cx="8078100" cy="32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Learns complex, non-linear relationships that simpler models might miss.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Can automatically learn feature interactions without manual engineering.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Highly flexible architecture - the number of layers and neurons can be tuned to match dataset complexity.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▰"/>
            </a:pPr>
            <a:r>
              <a:rPr lang="en" sz="2000"/>
              <a:t>Scales well with large datasets, where deep learning's representational power becomes advantageous.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153875"/>
            <a:ext cx="6025500" cy="56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Chest X-Ray Images Dataset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831325"/>
            <a:ext cx="8078100" cy="40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Comprised of 5,856 chest X-ray images categorized into two classes: "Pneumonia" and "Normal". 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Organized into training, validation, and test sets, facilitating model development and evaluation.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Primarily contains pediatric chest X-rays, making it particularly relevant for studies on childhood pneumonia.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Images are in JPEG format, suitable for use with various image processing and deep learning frameworks.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▰"/>
            </a:pPr>
            <a:r>
              <a:rPr lang="en" sz="2000"/>
              <a:t>Very little preprocessing is needed, just channing pixel values from 0-255 to 0-1.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128800"/>
            <a:ext cx="6845400" cy="110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 (SVM)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299675"/>
            <a:ext cx="8309400" cy="36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Effective in high-dimensional spaces, like flattened image vectors with thousands of pixels.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Works well for binary image classification tasks, especially when the dataset is small or medium-sized.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Robust to overfitting, particularly with the right kernel and regularization settings.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▰"/>
            </a:pPr>
            <a:r>
              <a:rPr lang="en" sz="2000"/>
              <a:t>Kernel trick enables non-linear classification, useful for capturing complex patterns in image data.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▰"/>
            </a:pPr>
            <a:r>
              <a:rPr lang="en" sz="2000"/>
              <a:t>Maximizes the margin between classes, often leading to better generalization.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