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Barlow ExtraLight"/>
      <p:regular r:id="rId33"/>
      <p:bold r:id="rId34"/>
      <p:italic r:id="rId35"/>
      <p:boldItalic r:id="rId36"/>
    </p:embeddedFont>
    <p:embeddedFont>
      <p:font typeface="Hepta Slab Medium"/>
      <p:regular r:id="rId37"/>
      <p:bold r:id="rId38"/>
    </p:embeddedFont>
    <p:embeddedFont>
      <p:font typeface="Hepta Slab Light"/>
      <p:regular r:id="rId39"/>
      <p:bold r:id="rId40"/>
    </p:embeddedFont>
    <p:embeddedFont>
      <p:font typeface="Hepta Slab"/>
      <p:regular r:id="rId41"/>
      <p:bold r:id="rId42"/>
    </p:embeddedFont>
    <p:embeddedFont>
      <p:font typeface="Barlow Medium"/>
      <p:regular r:id="rId43"/>
      <p:bold r:id="rId44"/>
      <p:italic r:id="rId45"/>
      <p:boldItalic r:id="rId46"/>
    </p:embeddedFont>
    <p:embeddedFont>
      <p:font typeface="Barlow Light"/>
      <p:regular r:id="rId47"/>
      <p:bold r:id="rId48"/>
      <p:italic r:id="rId49"/>
      <p:boldItalic r:id="rId50"/>
    </p:embeddedFont>
    <p:embeddedFont>
      <p:font typeface="Barlow"/>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ptaSlabLight-bold.fntdata"/><Relationship Id="rId42" Type="http://schemas.openxmlformats.org/officeDocument/2006/relationships/font" Target="fonts/HeptaSlab-bold.fntdata"/><Relationship Id="rId41" Type="http://schemas.openxmlformats.org/officeDocument/2006/relationships/font" Target="fonts/HeptaSlab-regular.fntdata"/><Relationship Id="rId44" Type="http://schemas.openxmlformats.org/officeDocument/2006/relationships/font" Target="fonts/BarlowMedium-bold.fntdata"/><Relationship Id="rId43" Type="http://schemas.openxmlformats.org/officeDocument/2006/relationships/font" Target="fonts/BarlowMedium-regular.fntdata"/><Relationship Id="rId46" Type="http://schemas.openxmlformats.org/officeDocument/2006/relationships/font" Target="fonts/BarlowMedium-boldItalic.fntdata"/><Relationship Id="rId45" Type="http://schemas.openxmlformats.org/officeDocument/2006/relationships/font" Target="fonts/Barlow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arlowLight-bold.fntdata"/><Relationship Id="rId47" Type="http://schemas.openxmlformats.org/officeDocument/2006/relationships/font" Target="fonts/BarlowLight-regular.fntdata"/><Relationship Id="rId49" Type="http://schemas.openxmlformats.org/officeDocument/2006/relationships/font" Target="fonts/Barlow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BarlowExtraLight-regular.fntdata"/><Relationship Id="rId32" Type="http://schemas.openxmlformats.org/officeDocument/2006/relationships/slide" Target="slides/slide27.xml"/><Relationship Id="rId35" Type="http://schemas.openxmlformats.org/officeDocument/2006/relationships/font" Target="fonts/BarlowExtraLight-italic.fntdata"/><Relationship Id="rId34" Type="http://schemas.openxmlformats.org/officeDocument/2006/relationships/font" Target="fonts/BarlowExtraLight-bold.fntdata"/><Relationship Id="rId37" Type="http://schemas.openxmlformats.org/officeDocument/2006/relationships/font" Target="fonts/HeptaSlabMedium-regular.fntdata"/><Relationship Id="rId36" Type="http://schemas.openxmlformats.org/officeDocument/2006/relationships/font" Target="fonts/BarlowExtraLight-boldItalic.fntdata"/><Relationship Id="rId39" Type="http://schemas.openxmlformats.org/officeDocument/2006/relationships/font" Target="fonts/HeptaSlabLight-regular.fntdata"/><Relationship Id="rId38" Type="http://schemas.openxmlformats.org/officeDocument/2006/relationships/font" Target="fonts/HeptaSlabMedium-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Barlow-regular.fntdata"/><Relationship Id="rId50" Type="http://schemas.openxmlformats.org/officeDocument/2006/relationships/font" Target="fonts/BarlowLight-boldItalic.fntdata"/><Relationship Id="rId53" Type="http://schemas.openxmlformats.org/officeDocument/2006/relationships/font" Target="fonts/Barlow-italic.fntdata"/><Relationship Id="rId52" Type="http://schemas.openxmlformats.org/officeDocument/2006/relationships/font" Target="fonts/Barlow-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Barlow-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4db2f243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4db2f243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4dd34d58fd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4dd34d58fd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4dd34d58f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4dd34d58f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4dd34d58fd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4dd34d58fd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4dd34d58f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4dd34d58f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4dd34d58fd_1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4dd34d58fd_1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4dd34d58fd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4dd34d58fd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4dd34d58fd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4dd34d58fd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34dd34d58fd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34dd34d58fd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34dd34d58fd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34dd34d58fd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4dd34d58fd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4dd34d58fd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4dd34d58fd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4dd34d58fd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34dd34d58fd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4dd34d58fd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4dd34d58fd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34dd34d58fd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34dd34d58fd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34dd34d58fd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4dd34d58fd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34dd34d58fd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4dd34d58fd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4dd34d58fd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34dd34d58fd_1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34dd34d58fd_1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4dd34d58fd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4dd34d58fd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34dd34d58fd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34dd34d58fd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4dd34d58fd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4dd34d58f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4dd34d58fd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4dd34d58fd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4dd34d58fd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4dd34d58fd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4dd34d58fd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4dd34d58fd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4dd34d58fd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4dd34d58fd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4db2f24390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4db2f24390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4dd34d58fd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4dd34d58fd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131" name="Shape 131"/>
        <p:cNvGrpSpPr/>
        <p:nvPr/>
      </p:nvGrpSpPr>
      <p:grpSpPr>
        <a:xfrm>
          <a:off x="0" y="0"/>
          <a:ext cx="0" cy="0"/>
          <a:chOff x="0" y="0"/>
          <a:chExt cx="0" cy="0"/>
        </a:xfrm>
      </p:grpSpPr>
      <p:sp>
        <p:nvSpPr>
          <p:cNvPr id="132" name="Google Shape;132;p23"/>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133" name="Google Shape;133;p23"/>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134" name="Google Shape;134;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135" name="Shape 135"/>
        <p:cNvGrpSpPr/>
        <p:nvPr/>
      </p:nvGrpSpPr>
      <p:grpSpPr>
        <a:xfrm>
          <a:off x="0" y="0"/>
          <a:ext cx="0" cy="0"/>
          <a:chOff x="0" y="0"/>
          <a:chExt cx="0" cy="0"/>
        </a:xfrm>
      </p:grpSpPr>
      <p:sp>
        <p:nvSpPr>
          <p:cNvPr id="136" name="Google Shape;136;p24"/>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24"/>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138" name="Google Shape;138;p24"/>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39" name="Google Shape;13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140" name="Shape 140"/>
        <p:cNvGrpSpPr/>
        <p:nvPr/>
      </p:nvGrpSpPr>
      <p:grpSpPr>
        <a:xfrm>
          <a:off x="0" y="0"/>
          <a:ext cx="0" cy="0"/>
          <a:chOff x="0" y="0"/>
          <a:chExt cx="0" cy="0"/>
        </a:xfrm>
      </p:grpSpPr>
      <p:sp>
        <p:nvSpPr>
          <p:cNvPr id="141" name="Google Shape;141;p25"/>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142" name="Google Shape;142;p25"/>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3" name="Google Shape;143;p25"/>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44" name="Google Shape;144;p25"/>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45" name="Google Shape;145;p25"/>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6" name="Google Shape;146;p25"/>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47" name="Google Shape;147;p25"/>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48" name="Google Shape;148;p25"/>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9" name="Google Shape;149;p25"/>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0" name="Google Shape;150;p25"/>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1" name="Google Shape;151;p25"/>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2" name="Google Shape;152;p25"/>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3" name="Google Shape;153;p25"/>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4" name="Google Shape;154;p25"/>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5" name="Google Shape;155;p25"/>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6" name="Google Shape;156;p25"/>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7" name="Google Shape;157;p25"/>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8" name="Google Shape;158;p25"/>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9" name="Google Shape;159;p25"/>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60" name="Google Shape;160;p2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161" name="Shape 161"/>
        <p:cNvGrpSpPr/>
        <p:nvPr/>
      </p:nvGrpSpPr>
      <p:grpSpPr>
        <a:xfrm>
          <a:off x="0" y="0"/>
          <a:ext cx="0" cy="0"/>
          <a:chOff x="0" y="0"/>
          <a:chExt cx="0" cy="0"/>
        </a:xfrm>
      </p:grpSpPr>
      <p:sp>
        <p:nvSpPr>
          <p:cNvPr id="162" name="Google Shape;162;p26"/>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164" name="Google Shape;164;p26"/>
          <p:cNvSpPr/>
          <p:nvPr>
            <p:ph idx="2" type="pic"/>
          </p:nvPr>
        </p:nvSpPr>
        <p:spPr>
          <a:xfrm>
            <a:off x="3915225" y="1631250"/>
            <a:ext cx="4441200" cy="3009900"/>
          </a:xfrm>
          <a:prstGeom prst="roundRect">
            <a:avLst>
              <a:gd fmla="val 16667" name="adj"/>
            </a:avLst>
          </a:prstGeom>
          <a:noFill/>
          <a:ln>
            <a:noFill/>
          </a:ln>
        </p:spPr>
      </p:sp>
      <p:sp>
        <p:nvSpPr>
          <p:cNvPr id="165" name="Google Shape;165;p26"/>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66" name="Google Shape;166;p26"/>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67" name="Google Shape;167;p2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168" name="Shape 168"/>
        <p:cNvGrpSpPr/>
        <p:nvPr/>
      </p:nvGrpSpPr>
      <p:grpSpPr>
        <a:xfrm>
          <a:off x="0" y="0"/>
          <a:ext cx="0" cy="0"/>
          <a:chOff x="0" y="0"/>
          <a:chExt cx="0" cy="0"/>
        </a:xfrm>
      </p:grpSpPr>
      <p:sp>
        <p:nvSpPr>
          <p:cNvPr id="169" name="Google Shape;169;p27"/>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71" name="Google Shape;171;p27"/>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72" name="Google Shape;172;p27"/>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73" name="Google Shape;173;p2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174" name="Shape 174"/>
        <p:cNvGrpSpPr/>
        <p:nvPr/>
      </p:nvGrpSpPr>
      <p:grpSpPr>
        <a:xfrm>
          <a:off x="0" y="0"/>
          <a:ext cx="0" cy="0"/>
          <a:chOff x="0" y="0"/>
          <a:chExt cx="0" cy="0"/>
        </a:xfrm>
      </p:grpSpPr>
      <p:sp>
        <p:nvSpPr>
          <p:cNvPr id="175" name="Google Shape;175;p28"/>
          <p:cNvSpPr/>
          <p:nvPr>
            <p:ph idx="2" type="pic"/>
          </p:nvPr>
        </p:nvSpPr>
        <p:spPr>
          <a:xfrm>
            <a:off x="791150" y="522900"/>
            <a:ext cx="1294800" cy="1918500"/>
          </a:xfrm>
          <a:prstGeom prst="rect">
            <a:avLst/>
          </a:prstGeom>
          <a:noFill/>
          <a:ln>
            <a:noFill/>
          </a:ln>
        </p:spPr>
      </p:sp>
      <p:sp>
        <p:nvSpPr>
          <p:cNvPr id="176" name="Google Shape;176;p28"/>
          <p:cNvSpPr/>
          <p:nvPr>
            <p:ph idx="3" type="pic"/>
          </p:nvPr>
        </p:nvSpPr>
        <p:spPr>
          <a:xfrm>
            <a:off x="2355375" y="522900"/>
            <a:ext cx="1294800" cy="1918500"/>
          </a:xfrm>
          <a:prstGeom prst="rect">
            <a:avLst/>
          </a:prstGeom>
          <a:noFill/>
          <a:ln>
            <a:noFill/>
          </a:ln>
        </p:spPr>
      </p:sp>
      <p:sp>
        <p:nvSpPr>
          <p:cNvPr id="177" name="Google Shape;177;p28"/>
          <p:cNvSpPr/>
          <p:nvPr>
            <p:ph idx="4" type="pic"/>
          </p:nvPr>
        </p:nvSpPr>
        <p:spPr>
          <a:xfrm>
            <a:off x="3921313" y="522900"/>
            <a:ext cx="1294800" cy="1918500"/>
          </a:xfrm>
          <a:prstGeom prst="rect">
            <a:avLst/>
          </a:prstGeom>
          <a:noFill/>
          <a:ln>
            <a:noFill/>
          </a:ln>
        </p:spPr>
      </p:sp>
      <p:sp>
        <p:nvSpPr>
          <p:cNvPr id="178" name="Google Shape;178;p28"/>
          <p:cNvSpPr/>
          <p:nvPr>
            <p:ph idx="5" type="pic"/>
          </p:nvPr>
        </p:nvSpPr>
        <p:spPr>
          <a:xfrm>
            <a:off x="5491588" y="522900"/>
            <a:ext cx="1294800" cy="1918500"/>
          </a:xfrm>
          <a:prstGeom prst="rect">
            <a:avLst/>
          </a:prstGeom>
          <a:noFill/>
          <a:ln>
            <a:noFill/>
          </a:ln>
        </p:spPr>
      </p:sp>
      <p:sp>
        <p:nvSpPr>
          <p:cNvPr id="179" name="Google Shape;179;p28"/>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180" name="Google Shape;180;p28"/>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81" name="Google Shape;181;p28"/>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2" name="Google Shape;182;p28"/>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3" name="Google Shape;183;p28"/>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4" name="Google Shape;184;p28"/>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5" name="Google Shape;185;p28"/>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6" name="Google Shape;186;p28"/>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7" name="Google Shape;187;p28"/>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8" name="Google Shape;188;p28"/>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9" name="Google Shape;189;p2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190" name="Shape 190"/>
        <p:cNvGrpSpPr/>
        <p:nvPr/>
      </p:nvGrpSpPr>
      <p:grpSpPr>
        <a:xfrm>
          <a:off x="0" y="0"/>
          <a:ext cx="0" cy="0"/>
          <a:chOff x="0" y="0"/>
          <a:chExt cx="0" cy="0"/>
        </a:xfrm>
      </p:grpSpPr>
      <p:sp>
        <p:nvSpPr>
          <p:cNvPr id="191" name="Google Shape;191;p29"/>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192" name="Google Shape;192;p29"/>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93" name="Google Shape;193;p2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194" name="Shape 194"/>
        <p:cNvGrpSpPr/>
        <p:nvPr/>
      </p:nvGrpSpPr>
      <p:grpSpPr>
        <a:xfrm>
          <a:off x="0" y="0"/>
          <a:ext cx="0" cy="0"/>
          <a:chOff x="0" y="0"/>
          <a:chExt cx="0" cy="0"/>
        </a:xfrm>
      </p:grpSpPr>
      <p:sp>
        <p:nvSpPr>
          <p:cNvPr id="195" name="Google Shape;195;p30"/>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96" name="Google Shape;196;p30"/>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197" name="Google Shape;197;p30"/>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8" name="Google Shape;198;p3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199" name="Shape 199"/>
        <p:cNvGrpSpPr/>
        <p:nvPr/>
      </p:nvGrpSpPr>
      <p:grpSpPr>
        <a:xfrm>
          <a:off x="0" y="0"/>
          <a:ext cx="0" cy="0"/>
          <a:chOff x="0" y="0"/>
          <a:chExt cx="0" cy="0"/>
        </a:xfrm>
      </p:grpSpPr>
      <p:sp>
        <p:nvSpPr>
          <p:cNvPr id="200" name="Google Shape;200;p31"/>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1" name="Google Shape;201;p31"/>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2" name="Google Shape;202;p31"/>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3" name="Google Shape;203;p31"/>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4" name="Google Shape;204;p31"/>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05" name="Google Shape;205;p31"/>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206" name="Google Shape;206;p3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207" name="Shape 207"/>
        <p:cNvGrpSpPr/>
        <p:nvPr/>
      </p:nvGrpSpPr>
      <p:grpSpPr>
        <a:xfrm>
          <a:off x="0" y="0"/>
          <a:ext cx="0" cy="0"/>
          <a:chOff x="0" y="0"/>
          <a:chExt cx="0" cy="0"/>
        </a:xfrm>
      </p:grpSpPr>
      <p:sp>
        <p:nvSpPr>
          <p:cNvPr id="208" name="Google Shape;208;p32"/>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209" name="Google Shape;209;p32"/>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10" name="Google Shape;21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211" name="Shape 211"/>
        <p:cNvGrpSpPr/>
        <p:nvPr/>
      </p:nvGrpSpPr>
      <p:grpSpPr>
        <a:xfrm>
          <a:off x="0" y="0"/>
          <a:ext cx="0" cy="0"/>
          <a:chOff x="0" y="0"/>
          <a:chExt cx="0" cy="0"/>
        </a:xfrm>
      </p:grpSpPr>
      <p:sp>
        <p:nvSpPr>
          <p:cNvPr id="212" name="Google Shape;212;p33"/>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213" name="Google Shape;213;p33"/>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214" name="Google Shape;214;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215" name="Shape 215"/>
        <p:cNvGrpSpPr/>
        <p:nvPr/>
      </p:nvGrpSpPr>
      <p:grpSpPr>
        <a:xfrm>
          <a:off x="0" y="0"/>
          <a:ext cx="0" cy="0"/>
          <a:chOff x="0" y="0"/>
          <a:chExt cx="0" cy="0"/>
        </a:xfrm>
      </p:grpSpPr>
      <p:sp>
        <p:nvSpPr>
          <p:cNvPr id="216" name="Google Shape;216;p34"/>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4"/>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8" name="Google Shape;218;p34"/>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219" name="Google Shape;219;p3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20" name="Google Shape;220;p34"/>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4"/>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222" name="Shape 222"/>
        <p:cNvGrpSpPr/>
        <p:nvPr/>
      </p:nvGrpSpPr>
      <p:grpSpPr>
        <a:xfrm>
          <a:off x="0" y="0"/>
          <a:ext cx="0" cy="0"/>
          <a:chOff x="0" y="0"/>
          <a:chExt cx="0" cy="0"/>
        </a:xfrm>
      </p:grpSpPr>
      <p:sp>
        <p:nvSpPr>
          <p:cNvPr id="223" name="Google Shape;223;p35"/>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224" name="Google Shape;224;p35"/>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225" name="Google Shape;225;p35"/>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226" name="Google Shape;226;p35"/>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227" name="Google Shape;227;p35"/>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28" name="Google Shape;228;p35"/>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29" name="Google Shape;229;p3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30" name="Shape 230"/>
        <p:cNvGrpSpPr/>
        <p:nvPr/>
      </p:nvGrpSpPr>
      <p:grpSpPr>
        <a:xfrm>
          <a:off x="0" y="0"/>
          <a:ext cx="0" cy="0"/>
          <a:chOff x="0" y="0"/>
          <a:chExt cx="0" cy="0"/>
        </a:xfrm>
      </p:grpSpPr>
      <p:sp>
        <p:nvSpPr>
          <p:cNvPr id="231" name="Google Shape;231;p36"/>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32" name="Google Shape;232;p36"/>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233" name="Google Shape;233;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234" name="Shape 234"/>
        <p:cNvGrpSpPr/>
        <p:nvPr/>
      </p:nvGrpSpPr>
      <p:grpSpPr>
        <a:xfrm>
          <a:off x="0" y="0"/>
          <a:ext cx="0" cy="0"/>
          <a:chOff x="0" y="0"/>
          <a:chExt cx="0" cy="0"/>
        </a:xfrm>
      </p:grpSpPr>
      <p:sp>
        <p:nvSpPr>
          <p:cNvPr id="235" name="Google Shape;235;p37"/>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7"/>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37" name="Google Shape;237;p37"/>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238" name="Google Shape;238;p3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239" name="Shape 239"/>
        <p:cNvGrpSpPr/>
        <p:nvPr/>
      </p:nvGrpSpPr>
      <p:grpSpPr>
        <a:xfrm>
          <a:off x="0" y="0"/>
          <a:ext cx="0" cy="0"/>
          <a:chOff x="0" y="0"/>
          <a:chExt cx="0" cy="0"/>
        </a:xfrm>
      </p:grpSpPr>
      <p:sp>
        <p:nvSpPr>
          <p:cNvPr id="240" name="Google Shape;240;p38"/>
          <p:cNvSpPr/>
          <p:nvPr>
            <p:ph idx="2" type="pic"/>
          </p:nvPr>
        </p:nvSpPr>
        <p:spPr>
          <a:xfrm>
            <a:off x="0" y="0"/>
            <a:ext cx="9144000" cy="5143500"/>
          </a:xfrm>
          <a:prstGeom prst="rect">
            <a:avLst/>
          </a:prstGeom>
          <a:noFill/>
          <a:ln>
            <a:noFill/>
          </a:ln>
        </p:spPr>
      </p:sp>
      <p:sp>
        <p:nvSpPr>
          <p:cNvPr id="241" name="Google Shape;241;p38"/>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242" name="Google Shape;242;p38"/>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43" name="Google Shape;243;p38"/>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244" name="Google Shape;244;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245" name="Shape 245"/>
        <p:cNvGrpSpPr/>
        <p:nvPr/>
      </p:nvGrpSpPr>
      <p:grpSpPr>
        <a:xfrm>
          <a:off x="0" y="0"/>
          <a:ext cx="0" cy="0"/>
          <a:chOff x="0" y="0"/>
          <a:chExt cx="0" cy="0"/>
        </a:xfrm>
      </p:grpSpPr>
      <p:sp>
        <p:nvSpPr>
          <p:cNvPr id="246" name="Google Shape;246;p39"/>
          <p:cNvSpPr/>
          <p:nvPr>
            <p:ph idx="2" type="pic"/>
          </p:nvPr>
        </p:nvSpPr>
        <p:spPr>
          <a:xfrm>
            <a:off x="5485725" y="523025"/>
            <a:ext cx="3135300" cy="4097700"/>
          </a:xfrm>
          <a:prstGeom prst="roundRect">
            <a:avLst>
              <a:gd fmla="val 16667" name="adj"/>
            </a:avLst>
          </a:prstGeom>
          <a:noFill/>
          <a:ln>
            <a:noFill/>
          </a:ln>
        </p:spPr>
      </p:sp>
      <p:sp>
        <p:nvSpPr>
          <p:cNvPr id="247" name="Google Shape;247;p39"/>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48" name="Google Shape;248;p39"/>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249" name="Google Shape;249;p3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250" name="Shape 250"/>
        <p:cNvGrpSpPr/>
        <p:nvPr/>
      </p:nvGrpSpPr>
      <p:grpSpPr>
        <a:xfrm>
          <a:off x="0" y="0"/>
          <a:ext cx="0" cy="0"/>
          <a:chOff x="0" y="0"/>
          <a:chExt cx="0" cy="0"/>
        </a:xfrm>
      </p:grpSpPr>
      <p:sp>
        <p:nvSpPr>
          <p:cNvPr id="251" name="Google Shape;251;p40"/>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2" name="Google Shape;252;p40"/>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3" name="Google Shape;253;p40"/>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4" name="Google Shape;254;p40"/>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55" name="Google Shape;255;p40"/>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6" name="Google Shape;256;p40"/>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257" name="Google Shape;257;p40"/>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258" name="Google Shape;258;p40"/>
          <p:cNvSpPr/>
          <p:nvPr>
            <p:ph idx="7" type="pic"/>
          </p:nvPr>
        </p:nvSpPr>
        <p:spPr>
          <a:xfrm>
            <a:off x="7049625" y="523025"/>
            <a:ext cx="1305900" cy="1918500"/>
          </a:xfrm>
          <a:prstGeom prst="roundRect">
            <a:avLst>
              <a:gd fmla="val 16667" name="adj"/>
            </a:avLst>
          </a:prstGeom>
          <a:noFill/>
          <a:ln>
            <a:noFill/>
          </a:ln>
        </p:spPr>
      </p:sp>
      <p:sp>
        <p:nvSpPr>
          <p:cNvPr id="259" name="Google Shape;259;p40"/>
          <p:cNvSpPr/>
          <p:nvPr>
            <p:ph idx="8" type="pic"/>
          </p:nvPr>
        </p:nvSpPr>
        <p:spPr>
          <a:xfrm>
            <a:off x="784775" y="522100"/>
            <a:ext cx="1305900" cy="1918500"/>
          </a:xfrm>
          <a:prstGeom prst="roundRect">
            <a:avLst>
              <a:gd fmla="val 16667" name="adj"/>
            </a:avLst>
          </a:prstGeom>
          <a:noFill/>
          <a:ln>
            <a:noFill/>
          </a:ln>
        </p:spPr>
      </p:sp>
      <p:sp>
        <p:nvSpPr>
          <p:cNvPr id="260" name="Google Shape;260;p40"/>
          <p:cNvSpPr/>
          <p:nvPr>
            <p:ph idx="9" type="pic"/>
          </p:nvPr>
        </p:nvSpPr>
        <p:spPr>
          <a:xfrm>
            <a:off x="2343950" y="523500"/>
            <a:ext cx="1305900" cy="1918500"/>
          </a:xfrm>
          <a:prstGeom prst="roundRect">
            <a:avLst>
              <a:gd fmla="val 16667" name="adj"/>
            </a:avLst>
          </a:prstGeom>
          <a:noFill/>
          <a:ln>
            <a:noFill/>
          </a:ln>
        </p:spPr>
      </p:sp>
      <p:sp>
        <p:nvSpPr>
          <p:cNvPr id="261" name="Google Shape;261;p40"/>
          <p:cNvSpPr/>
          <p:nvPr>
            <p:ph idx="13" type="pic"/>
          </p:nvPr>
        </p:nvSpPr>
        <p:spPr>
          <a:xfrm>
            <a:off x="3915213" y="523500"/>
            <a:ext cx="1305900" cy="1918500"/>
          </a:xfrm>
          <a:prstGeom prst="roundRect">
            <a:avLst>
              <a:gd fmla="val 16667" name="adj"/>
            </a:avLst>
          </a:prstGeom>
          <a:noFill/>
          <a:ln>
            <a:noFill/>
          </a:ln>
        </p:spPr>
      </p:sp>
      <p:sp>
        <p:nvSpPr>
          <p:cNvPr id="262" name="Google Shape;262;p40"/>
          <p:cNvSpPr/>
          <p:nvPr>
            <p:ph idx="14" type="pic"/>
          </p:nvPr>
        </p:nvSpPr>
        <p:spPr>
          <a:xfrm>
            <a:off x="5490975" y="523500"/>
            <a:ext cx="1305900" cy="1918500"/>
          </a:xfrm>
          <a:prstGeom prst="roundRect">
            <a:avLst>
              <a:gd fmla="val 16667" name="adj"/>
            </a:avLst>
          </a:prstGeom>
          <a:noFill/>
          <a:ln>
            <a:noFill/>
          </a:ln>
        </p:spPr>
      </p:sp>
      <p:sp>
        <p:nvSpPr>
          <p:cNvPr id="263" name="Google Shape;263;p40"/>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64" name="Google Shape;264;p40"/>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65" name="Google Shape;265;p40"/>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6" name="Google Shape;266;p40"/>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7" name="Google Shape;267;p40"/>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8" name="Google Shape;268;p40"/>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9" name="Google Shape;269;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270" name="Shape 270"/>
        <p:cNvGrpSpPr/>
        <p:nvPr/>
      </p:nvGrpSpPr>
      <p:grpSpPr>
        <a:xfrm>
          <a:off x="0" y="0"/>
          <a:ext cx="0" cy="0"/>
          <a:chOff x="0" y="0"/>
          <a:chExt cx="0" cy="0"/>
        </a:xfrm>
      </p:grpSpPr>
      <p:sp>
        <p:nvSpPr>
          <p:cNvPr id="271" name="Google Shape;271;p41"/>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72" name="Google Shape;272;p41"/>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273" name="Google Shape;273;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274" name="Shape 274"/>
        <p:cNvGrpSpPr/>
        <p:nvPr/>
      </p:nvGrpSpPr>
      <p:grpSpPr>
        <a:xfrm>
          <a:off x="0" y="0"/>
          <a:ext cx="0" cy="0"/>
          <a:chOff x="0" y="0"/>
          <a:chExt cx="0" cy="0"/>
        </a:xfrm>
      </p:grpSpPr>
      <p:sp>
        <p:nvSpPr>
          <p:cNvPr id="275" name="Google Shape;275;p42"/>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6" name="Google Shape;276;p42"/>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277" name="Google Shape;277;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278" name="Shape 278"/>
        <p:cNvGrpSpPr/>
        <p:nvPr/>
      </p:nvGrpSpPr>
      <p:grpSpPr>
        <a:xfrm>
          <a:off x="0" y="0"/>
          <a:ext cx="0" cy="0"/>
          <a:chOff x="0" y="0"/>
          <a:chExt cx="0" cy="0"/>
        </a:xfrm>
      </p:grpSpPr>
      <p:sp>
        <p:nvSpPr>
          <p:cNvPr id="279" name="Google Shape;279;p43"/>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0" name="Google Shape;280;p43"/>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81" name="Google Shape;281;p43"/>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82" name="Google Shape;282;p43"/>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83" name="Google Shape;283;p43"/>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84" name="Google Shape;284;p43"/>
          <p:cNvSpPr/>
          <p:nvPr>
            <p:ph idx="5" type="pic"/>
          </p:nvPr>
        </p:nvSpPr>
        <p:spPr>
          <a:xfrm>
            <a:off x="7049625" y="1588125"/>
            <a:ext cx="1305900" cy="1918500"/>
          </a:xfrm>
          <a:prstGeom prst="roundRect">
            <a:avLst>
              <a:gd fmla="val 16667" name="adj"/>
            </a:avLst>
          </a:prstGeom>
          <a:noFill/>
          <a:ln>
            <a:noFill/>
          </a:ln>
        </p:spPr>
      </p:sp>
      <p:sp>
        <p:nvSpPr>
          <p:cNvPr id="285" name="Google Shape;285;p43"/>
          <p:cNvSpPr/>
          <p:nvPr>
            <p:ph idx="6" type="pic"/>
          </p:nvPr>
        </p:nvSpPr>
        <p:spPr>
          <a:xfrm>
            <a:off x="3915213" y="1588600"/>
            <a:ext cx="1305900" cy="1918500"/>
          </a:xfrm>
          <a:prstGeom prst="roundRect">
            <a:avLst>
              <a:gd fmla="val 16667" name="adj"/>
            </a:avLst>
          </a:prstGeom>
          <a:noFill/>
          <a:ln>
            <a:noFill/>
          </a:ln>
        </p:spPr>
      </p:sp>
      <p:sp>
        <p:nvSpPr>
          <p:cNvPr id="286" name="Google Shape;286;p43"/>
          <p:cNvSpPr/>
          <p:nvPr>
            <p:ph idx="7" type="pic"/>
          </p:nvPr>
        </p:nvSpPr>
        <p:spPr>
          <a:xfrm>
            <a:off x="5490975" y="1588600"/>
            <a:ext cx="1305900" cy="1918500"/>
          </a:xfrm>
          <a:prstGeom prst="roundRect">
            <a:avLst>
              <a:gd fmla="val 16667" name="adj"/>
            </a:avLst>
          </a:prstGeom>
          <a:noFill/>
          <a:ln>
            <a:noFill/>
          </a:ln>
        </p:spPr>
      </p:sp>
      <p:sp>
        <p:nvSpPr>
          <p:cNvPr id="287" name="Google Shape;287;p43"/>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88" name="Google Shape;288;p43"/>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89" name="Google Shape;289;p43"/>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90" name="Google Shape;290;p43"/>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291" name="Google Shape;291;p43"/>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92" name="Google Shape;292;p43"/>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3" name="Google Shape;293;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294" name="Shape 294"/>
        <p:cNvGrpSpPr/>
        <p:nvPr/>
      </p:nvGrpSpPr>
      <p:grpSpPr>
        <a:xfrm>
          <a:off x="0" y="0"/>
          <a:ext cx="0" cy="0"/>
          <a:chOff x="0" y="0"/>
          <a:chExt cx="0" cy="0"/>
        </a:xfrm>
      </p:grpSpPr>
      <p:sp>
        <p:nvSpPr>
          <p:cNvPr id="295" name="Google Shape;295;p44"/>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96" name="Google Shape;296;p44"/>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297" name="Google Shape;297;p44"/>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298" name="Google Shape;298;p44"/>
          <p:cNvSpPr/>
          <p:nvPr>
            <p:ph idx="3" type="pic"/>
          </p:nvPr>
        </p:nvSpPr>
        <p:spPr>
          <a:xfrm>
            <a:off x="7049625" y="523025"/>
            <a:ext cx="1305900" cy="1918500"/>
          </a:xfrm>
          <a:prstGeom prst="roundRect">
            <a:avLst>
              <a:gd fmla="val 16667" name="adj"/>
            </a:avLst>
          </a:prstGeom>
          <a:noFill/>
          <a:ln>
            <a:noFill/>
          </a:ln>
        </p:spPr>
      </p:sp>
      <p:sp>
        <p:nvSpPr>
          <p:cNvPr id="299" name="Google Shape;299;p44"/>
          <p:cNvSpPr/>
          <p:nvPr>
            <p:ph idx="4" type="pic"/>
          </p:nvPr>
        </p:nvSpPr>
        <p:spPr>
          <a:xfrm>
            <a:off x="784775" y="522100"/>
            <a:ext cx="1305900" cy="1918500"/>
          </a:xfrm>
          <a:prstGeom prst="roundRect">
            <a:avLst>
              <a:gd fmla="val 16667" name="adj"/>
            </a:avLst>
          </a:prstGeom>
          <a:noFill/>
          <a:ln>
            <a:noFill/>
          </a:ln>
        </p:spPr>
      </p:sp>
      <p:sp>
        <p:nvSpPr>
          <p:cNvPr id="300" name="Google Shape;300;p44"/>
          <p:cNvSpPr/>
          <p:nvPr>
            <p:ph idx="5" type="pic"/>
          </p:nvPr>
        </p:nvSpPr>
        <p:spPr>
          <a:xfrm>
            <a:off x="2343950" y="523500"/>
            <a:ext cx="1305900" cy="1918500"/>
          </a:xfrm>
          <a:prstGeom prst="roundRect">
            <a:avLst>
              <a:gd fmla="val 16667" name="adj"/>
            </a:avLst>
          </a:prstGeom>
          <a:noFill/>
          <a:ln>
            <a:noFill/>
          </a:ln>
        </p:spPr>
      </p:sp>
      <p:sp>
        <p:nvSpPr>
          <p:cNvPr id="301" name="Google Shape;301;p44"/>
          <p:cNvSpPr/>
          <p:nvPr>
            <p:ph idx="6" type="pic"/>
          </p:nvPr>
        </p:nvSpPr>
        <p:spPr>
          <a:xfrm>
            <a:off x="3915213" y="523500"/>
            <a:ext cx="1305900" cy="1918500"/>
          </a:xfrm>
          <a:prstGeom prst="roundRect">
            <a:avLst>
              <a:gd fmla="val 16667" name="adj"/>
            </a:avLst>
          </a:prstGeom>
          <a:noFill/>
          <a:ln>
            <a:noFill/>
          </a:ln>
        </p:spPr>
      </p:sp>
      <p:sp>
        <p:nvSpPr>
          <p:cNvPr id="302" name="Google Shape;302;p44"/>
          <p:cNvSpPr/>
          <p:nvPr>
            <p:ph idx="7" type="pic"/>
          </p:nvPr>
        </p:nvSpPr>
        <p:spPr>
          <a:xfrm>
            <a:off x="5490975" y="523500"/>
            <a:ext cx="1305900" cy="1918500"/>
          </a:xfrm>
          <a:prstGeom prst="roundRect">
            <a:avLst>
              <a:gd fmla="val 16667" name="adj"/>
            </a:avLst>
          </a:prstGeom>
          <a:noFill/>
          <a:ln>
            <a:noFill/>
          </a:ln>
        </p:spPr>
      </p:sp>
      <p:sp>
        <p:nvSpPr>
          <p:cNvPr id="303" name="Google Shape;303;p44"/>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4" name="Google Shape;304;p44"/>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305" name="Google Shape;305;p44"/>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06" name="Google Shape;306;p44"/>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7" name="Google Shape;307;p44"/>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08" name="Google Shape;308;p44"/>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9" name="Google Shape;309;p44"/>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10" name="Google Shape;310;p44"/>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11" name="Google Shape;311;p44"/>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12" name="Google Shape;312;p44"/>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13" name="Google Shape;313;p4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314" name="Shape 314"/>
        <p:cNvGrpSpPr/>
        <p:nvPr/>
      </p:nvGrpSpPr>
      <p:grpSpPr>
        <a:xfrm>
          <a:off x="0" y="0"/>
          <a:ext cx="0" cy="0"/>
          <a:chOff x="0" y="0"/>
          <a:chExt cx="0" cy="0"/>
        </a:xfrm>
      </p:grpSpPr>
      <p:sp>
        <p:nvSpPr>
          <p:cNvPr id="315" name="Google Shape;315;p45"/>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6" name="Google Shape;316;p45"/>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317" name="Google Shape;317;p4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318" name="Shape 318"/>
        <p:cNvGrpSpPr/>
        <p:nvPr/>
      </p:nvGrpSpPr>
      <p:grpSpPr>
        <a:xfrm>
          <a:off x="0" y="0"/>
          <a:ext cx="0" cy="0"/>
          <a:chOff x="0" y="0"/>
          <a:chExt cx="0" cy="0"/>
        </a:xfrm>
      </p:grpSpPr>
      <p:sp>
        <p:nvSpPr>
          <p:cNvPr id="319" name="Google Shape;319;p46"/>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20" name="Google Shape;320;p46"/>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321" name="Google Shape;321;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theme" Target="../theme/theme1.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7" name="Google Shape;7;p1"/>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hyperlink" Target="https://weather.metoffice.gov.uk/climate-change/effects-of-climate-chang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1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 Id="rId3" Type="http://schemas.openxmlformats.org/officeDocument/2006/relationships/hyperlink" Target="https://www.ncei.noaa.gov/access/search/data-search/global-summary-of-the-month" TargetMode="External"/><Relationship Id="rId4" Type="http://schemas.openxmlformats.org/officeDocument/2006/relationships/hyperlink" Target="https://gml.noaa.gov/ccgg/trends/gl_data.html" TargetMode="External"/><Relationship Id="rId5" Type="http://schemas.openxmlformats.org/officeDocument/2006/relationships/hyperlink" Target="https://www.climate.gov/news-features/understanding-climate/climate-change-atmospheric-carbon-dioxi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7"/>
          <p:cNvSpPr txBox="1"/>
          <p:nvPr>
            <p:ph type="title"/>
          </p:nvPr>
        </p:nvSpPr>
        <p:spPr>
          <a:xfrm>
            <a:off x="632850" y="885475"/>
            <a:ext cx="7878300" cy="174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a:t>Statistical Data Analysis Project</a:t>
            </a:r>
            <a:endParaRPr/>
          </a:p>
        </p:txBody>
      </p:sp>
      <p:sp>
        <p:nvSpPr>
          <p:cNvPr id="327" name="Google Shape;327;p47"/>
          <p:cNvSpPr txBox="1"/>
          <p:nvPr>
            <p:ph idx="2" type="subTitle"/>
          </p:nvPr>
        </p:nvSpPr>
        <p:spPr>
          <a:xfrm>
            <a:off x="2857500" y="2955175"/>
            <a:ext cx="3765600" cy="9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t>By Christopher Wallis and Adam Raddant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6"/>
          <p:cNvSpPr txBox="1"/>
          <p:nvPr/>
        </p:nvSpPr>
        <p:spPr>
          <a:xfrm>
            <a:off x="449550" y="128900"/>
            <a:ext cx="8244900" cy="78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u="sng">
                <a:solidFill>
                  <a:schemeClr val="dk1"/>
                </a:solidFill>
                <a:latin typeface="Times New Roman"/>
                <a:ea typeface="Times New Roman"/>
                <a:cs typeface="Times New Roman"/>
                <a:sym typeface="Times New Roman"/>
              </a:rPr>
              <a:t>Why Does It Seem Like It’s Raining More Often?</a:t>
            </a:r>
            <a:endParaRPr sz="3600" u="sng">
              <a:solidFill>
                <a:schemeClr val="dk1"/>
              </a:solidFill>
              <a:latin typeface="Times New Roman"/>
              <a:ea typeface="Times New Roman"/>
              <a:cs typeface="Times New Roman"/>
              <a:sym typeface="Times New Roman"/>
            </a:endParaRPr>
          </a:p>
        </p:txBody>
      </p:sp>
      <p:sp>
        <p:nvSpPr>
          <p:cNvPr id="385" name="Google Shape;385;p56"/>
          <p:cNvSpPr txBox="1"/>
          <p:nvPr/>
        </p:nvSpPr>
        <p:spPr>
          <a:xfrm>
            <a:off x="449550" y="1326150"/>
            <a:ext cx="8244900" cy="2817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This is a complicated question to answer that many scientists will often disagree on.</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If you google this question, Google will tell you that it’s </a:t>
            </a:r>
            <a:r>
              <a:rPr lang="en" sz="2400">
                <a:solidFill>
                  <a:schemeClr val="dk1"/>
                </a:solidFill>
                <a:latin typeface="Times New Roman"/>
                <a:ea typeface="Times New Roman"/>
                <a:cs typeface="Times New Roman"/>
                <a:sym typeface="Times New Roman"/>
              </a:rPr>
              <a:t>related</a:t>
            </a:r>
            <a:r>
              <a:rPr lang="en" sz="2400">
                <a:solidFill>
                  <a:schemeClr val="dk1"/>
                </a:solidFill>
                <a:latin typeface="Times New Roman"/>
                <a:ea typeface="Times New Roman"/>
                <a:cs typeface="Times New Roman"/>
                <a:sym typeface="Times New Roman"/>
              </a:rPr>
              <a:t> to climate change but many scientists will disagree and tell you that the data is inconclusive.</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If you are interested, the following link takes you to a UK government website that explains some of the known and uncertain effects of climate change.</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457200" lvl="0" marL="914400" rtl="0" algn="l">
              <a:spcBef>
                <a:spcPts val="0"/>
              </a:spcBef>
              <a:spcAft>
                <a:spcPts val="0"/>
              </a:spcAft>
              <a:buNone/>
            </a:pPr>
            <a:r>
              <a:rPr lang="en" u="sng">
                <a:solidFill>
                  <a:srgbClr val="00FFFF"/>
                </a:solidFill>
                <a:latin typeface="Times New Roman"/>
                <a:ea typeface="Times New Roman"/>
                <a:cs typeface="Times New Roman"/>
                <a:sym typeface="Times New Roman"/>
                <a:hlinkClick r:id="rId3">
                  <a:extLst>
                    <a:ext uri="{A12FA001-AC4F-418D-AE19-62706E023703}">
                      <ahyp:hlinkClr val="tx"/>
                    </a:ext>
                  </a:extLst>
                </a:hlinkClick>
              </a:rPr>
              <a:t>https://weather.metoffice.gov.uk/climate-change/effects-of-climate-change</a:t>
            </a:r>
            <a:endParaRPr>
              <a:solidFill>
                <a:srgbClr val="00FFFF"/>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57" title="Screenshot 2025-04-20 191101.png"/>
          <p:cNvPicPr preferRelativeResize="0"/>
          <p:nvPr/>
        </p:nvPicPr>
        <p:blipFill>
          <a:blip r:embed="rId3">
            <a:alphaModFix/>
          </a:blip>
          <a:stretch>
            <a:fillRect/>
          </a:stretch>
        </p:blipFill>
        <p:spPr>
          <a:xfrm>
            <a:off x="194575" y="239813"/>
            <a:ext cx="4514250" cy="4663875"/>
          </a:xfrm>
          <a:prstGeom prst="rect">
            <a:avLst/>
          </a:prstGeom>
          <a:noFill/>
          <a:ln>
            <a:noFill/>
          </a:ln>
        </p:spPr>
      </p:pic>
      <p:sp>
        <p:nvSpPr>
          <p:cNvPr id="391" name="Google Shape;391;p57"/>
          <p:cNvSpPr txBox="1"/>
          <p:nvPr/>
        </p:nvSpPr>
        <p:spPr>
          <a:xfrm>
            <a:off x="4837200" y="819150"/>
            <a:ext cx="3939600" cy="350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Times New Roman"/>
                <a:ea typeface="Times New Roman"/>
                <a:cs typeface="Times New Roman"/>
                <a:sym typeface="Times New Roman"/>
              </a:rPr>
              <a:t>This is a histogram that </a:t>
            </a:r>
            <a:r>
              <a:rPr lang="en" sz="2400">
                <a:solidFill>
                  <a:schemeClr val="dk1"/>
                </a:solidFill>
                <a:latin typeface="Times New Roman"/>
                <a:ea typeface="Times New Roman"/>
                <a:cs typeface="Times New Roman"/>
                <a:sym typeface="Times New Roman"/>
              </a:rPr>
              <a:t>demonstrates</a:t>
            </a:r>
            <a:r>
              <a:rPr lang="en" sz="2400">
                <a:solidFill>
                  <a:schemeClr val="dk1"/>
                </a:solidFill>
                <a:latin typeface="Times New Roman"/>
                <a:ea typeface="Times New Roman"/>
                <a:cs typeface="Times New Roman"/>
                <a:sym typeface="Times New Roman"/>
              </a:rPr>
              <a:t> the </a:t>
            </a:r>
            <a:endParaRPr sz="24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2400">
                <a:solidFill>
                  <a:schemeClr val="dk1"/>
                </a:solidFill>
                <a:latin typeface="Times New Roman"/>
                <a:ea typeface="Times New Roman"/>
                <a:cs typeface="Times New Roman"/>
                <a:sym typeface="Times New Roman"/>
              </a:rPr>
              <a:t>average precipitation totals for each month. From this graph we can see that it rains more often during the Summer months. This is pretty </a:t>
            </a:r>
            <a:r>
              <a:rPr lang="en" sz="2400">
                <a:solidFill>
                  <a:schemeClr val="dk1"/>
                </a:solidFill>
                <a:latin typeface="Times New Roman"/>
                <a:ea typeface="Times New Roman"/>
                <a:cs typeface="Times New Roman"/>
                <a:sym typeface="Times New Roman"/>
              </a:rPr>
              <a:t>obvious</a:t>
            </a:r>
            <a:r>
              <a:rPr lang="en" sz="2400">
                <a:solidFill>
                  <a:schemeClr val="dk1"/>
                </a:solidFill>
                <a:latin typeface="Times New Roman"/>
                <a:ea typeface="Times New Roman"/>
                <a:cs typeface="Times New Roman"/>
                <a:sym typeface="Times New Roman"/>
              </a:rPr>
              <a:t> due to our “Common Knowledge” of Summer.</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8"/>
          <p:cNvSpPr txBox="1"/>
          <p:nvPr/>
        </p:nvSpPr>
        <p:spPr>
          <a:xfrm>
            <a:off x="449550" y="312075"/>
            <a:ext cx="8244900" cy="78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u="sng">
                <a:solidFill>
                  <a:schemeClr val="dk1"/>
                </a:solidFill>
                <a:latin typeface="Times New Roman"/>
                <a:ea typeface="Times New Roman"/>
                <a:cs typeface="Times New Roman"/>
                <a:sym typeface="Times New Roman"/>
              </a:rPr>
              <a:t>Analyzing CO2 Data</a:t>
            </a:r>
            <a:endParaRPr sz="3600" u="sng">
              <a:solidFill>
                <a:schemeClr val="dk1"/>
              </a:solidFill>
              <a:latin typeface="Times New Roman"/>
              <a:ea typeface="Times New Roman"/>
              <a:cs typeface="Times New Roman"/>
              <a:sym typeface="Times New Roman"/>
            </a:endParaRPr>
          </a:p>
        </p:txBody>
      </p:sp>
      <p:sp>
        <p:nvSpPr>
          <p:cNvPr id="397" name="Google Shape;397;p58"/>
          <p:cNvSpPr txBox="1"/>
          <p:nvPr/>
        </p:nvSpPr>
        <p:spPr>
          <a:xfrm>
            <a:off x="449550" y="1333075"/>
            <a:ext cx="8244900" cy="36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Times New Roman"/>
                <a:ea typeface="Times New Roman"/>
                <a:cs typeface="Times New Roman"/>
                <a:sym typeface="Times New Roman"/>
              </a:rPr>
              <a:t>	</a:t>
            </a:r>
            <a:r>
              <a:rPr lang="en" sz="2400">
                <a:solidFill>
                  <a:schemeClr val="dk1"/>
                </a:solidFill>
                <a:latin typeface="Times New Roman"/>
                <a:ea typeface="Times New Roman"/>
                <a:cs typeface="Times New Roman"/>
                <a:sym typeface="Times New Roman"/>
              </a:rPr>
              <a:t>The following slides will work on using basic methods to analyze the CO2 patterns recorded within the dataset for the state of Minnesota.</a:t>
            </a:r>
            <a:endParaRPr sz="2400">
              <a:solidFill>
                <a:srgbClr val="00FFFF"/>
              </a:solidFill>
              <a:latin typeface="Times New Roman"/>
              <a:ea typeface="Times New Roman"/>
              <a:cs typeface="Times New Roman"/>
              <a:sym typeface="Times New Roman"/>
            </a:endParaRPr>
          </a:p>
        </p:txBody>
      </p:sp>
      <p:pic>
        <p:nvPicPr>
          <p:cNvPr id="398" name="Google Shape;398;p58" title="download.png"/>
          <p:cNvPicPr preferRelativeResize="0"/>
          <p:nvPr/>
        </p:nvPicPr>
        <p:blipFill>
          <a:blip r:embed="rId3">
            <a:alphaModFix/>
          </a:blip>
          <a:stretch>
            <a:fillRect/>
          </a:stretch>
        </p:blipFill>
        <p:spPr>
          <a:xfrm>
            <a:off x="3611249" y="2908799"/>
            <a:ext cx="1921500" cy="1921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59" title="Screenshot 2025-04-20 191053.png"/>
          <p:cNvPicPr preferRelativeResize="0"/>
          <p:nvPr/>
        </p:nvPicPr>
        <p:blipFill>
          <a:blip r:embed="rId3">
            <a:alphaModFix/>
          </a:blip>
          <a:stretch>
            <a:fillRect/>
          </a:stretch>
        </p:blipFill>
        <p:spPr>
          <a:xfrm>
            <a:off x="236675" y="271800"/>
            <a:ext cx="4335325" cy="4599900"/>
          </a:xfrm>
          <a:prstGeom prst="rect">
            <a:avLst/>
          </a:prstGeom>
          <a:noFill/>
          <a:ln>
            <a:noFill/>
          </a:ln>
        </p:spPr>
      </p:pic>
      <p:sp>
        <p:nvSpPr>
          <p:cNvPr id="404" name="Google Shape;404;p59"/>
          <p:cNvSpPr txBox="1"/>
          <p:nvPr/>
        </p:nvSpPr>
        <p:spPr>
          <a:xfrm>
            <a:off x="4904625" y="645300"/>
            <a:ext cx="3958800" cy="385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Times New Roman"/>
                <a:ea typeface="Times New Roman"/>
                <a:cs typeface="Times New Roman"/>
                <a:sym typeface="Times New Roman"/>
              </a:rPr>
              <a:t>This is a scatter plot that demonstrates the CO2 </a:t>
            </a:r>
            <a:r>
              <a:rPr lang="en" sz="2400">
                <a:solidFill>
                  <a:schemeClr val="dk1"/>
                </a:solidFill>
                <a:latin typeface="Times New Roman"/>
                <a:ea typeface="Times New Roman"/>
                <a:cs typeface="Times New Roman"/>
                <a:sym typeface="Times New Roman"/>
              </a:rPr>
              <a:t>levels</a:t>
            </a:r>
            <a:r>
              <a:rPr lang="en" sz="2400">
                <a:solidFill>
                  <a:schemeClr val="dk1"/>
                </a:solidFill>
                <a:latin typeface="Times New Roman"/>
                <a:ea typeface="Times New Roman"/>
                <a:cs typeface="Times New Roman"/>
                <a:sym typeface="Times New Roman"/>
              </a:rPr>
              <a:t> in the </a:t>
            </a:r>
            <a:r>
              <a:rPr lang="en" sz="2400">
                <a:solidFill>
                  <a:schemeClr val="dk1"/>
                </a:solidFill>
                <a:latin typeface="Times New Roman"/>
                <a:ea typeface="Times New Roman"/>
                <a:cs typeface="Times New Roman"/>
                <a:sym typeface="Times New Roman"/>
              </a:rPr>
              <a:t>atmosphere</a:t>
            </a:r>
            <a:r>
              <a:rPr lang="en" sz="2400">
                <a:solidFill>
                  <a:schemeClr val="dk1"/>
                </a:solidFill>
                <a:latin typeface="Times New Roman"/>
                <a:ea typeface="Times New Roman"/>
                <a:cs typeface="Times New Roman"/>
                <a:sym typeface="Times New Roman"/>
              </a:rPr>
              <a:t> over time.  This graph shows us that CO2 </a:t>
            </a:r>
            <a:r>
              <a:rPr lang="en" sz="2400">
                <a:solidFill>
                  <a:schemeClr val="dk1"/>
                </a:solidFill>
                <a:latin typeface="Times New Roman"/>
                <a:ea typeface="Times New Roman"/>
                <a:cs typeface="Times New Roman"/>
                <a:sym typeface="Times New Roman"/>
              </a:rPr>
              <a:t>levels</a:t>
            </a:r>
            <a:r>
              <a:rPr lang="en" sz="2400">
                <a:solidFill>
                  <a:schemeClr val="dk1"/>
                </a:solidFill>
                <a:latin typeface="Times New Roman"/>
                <a:ea typeface="Times New Roman"/>
                <a:cs typeface="Times New Roman"/>
                <a:sym typeface="Times New Roman"/>
              </a:rPr>
              <a:t> are rising pretty consistently each year. This coincides with what we’re often told by many modern scientists that are warning us of global warming.</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0"/>
          <p:cNvSpPr txBox="1"/>
          <p:nvPr/>
        </p:nvSpPr>
        <p:spPr>
          <a:xfrm>
            <a:off x="5014525" y="1311725"/>
            <a:ext cx="3958800" cy="319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Times New Roman"/>
                <a:ea typeface="Times New Roman"/>
                <a:cs typeface="Times New Roman"/>
                <a:sym typeface="Times New Roman"/>
              </a:rPr>
              <a:t>Because we were curious, w</a:t>
            </a:r>
            <a:r>
              <a:rPr lang="en" sz="2400">
                <a:solidFill>
                  <a:schemeClr val="dk1"/>
                </a:solidFill>
                <a:latin typeface="Times New Roman"/>
                <a:ea typeface="Times New Roman"/>
                <a:cs typeface="Times New Roman"/>
                <a:sym typeface="Times New Roman"/>
              </a:rPr>
              <a:t>e ran a t-test to check whether or not there is a statistical difference between the CO2 levels in Summer and Winter. We can see that the p-value is greater than 0.05, so we fail to reject the null hypothesis.</a:t>
            </a:r>
            <a:endParaRPr sz="2400">
              <a:solidFill>
                <a:schemeClr val="dk1"/>
              </a:solidFill>
              <a:latin typeface="Times New Roman"/>
              <a:ea typeface="Times New Roman"/>
              <a:cs typeface="Times New Roman"/>
              <a:sym typeface="Times New Roman"/>
            </a:endParaRPr>
          </a:p>
        </p:txBody>
      </p:sp>
      <p:pic>
        <p:nvPicPr>
          <p:cNvPr id="410" name="Google Shape;410;p60" title="Screenshot 2025-04-22 234351.png"/>
          <p:cNvPicPr preferRelativeResize="0"/>
          <p:nvPr/>
        </p:nvPicPr>
        <p:blipFill>
          <a:blip r:embed="rId3">
            <a:alphaModFix/>
          </a:blip>
          <a:stretch>
            <a:fillRect/>
          </a:stretch>
        </p:blipFill>
        <p:spPr>
          <a:xfrm>
            <a:off x="243450" y="1128350"/>
            <a:ext cx="4661174" cy="3677649"/>
          </a:xfrm>
          <a:prstGeom prst="rect">
            <a:avLst/>
          </a:prstGeom>
          <a:noFill/>
          <a:ln>
            <a:noFill/>
          </a:ln>
        </p:spPr>
      </p:pic>
      <p:sp>
        <p:nvSpPr>
          <p:cNvPr id="411" name="Google Shape;411;p60"/>
          <p:cNvSpPr txBox="1"/>
          <p:nvPr/>
        </p:nvSpPr>
        <p:spPr>
          <a:xfrm>
            <a:off x="1740150" y="227150"/>
            <a:ext cx="5663700" cy="58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u="sng">
                <a:solidFill>
                  <a:schemeClr val="dk1"/>
                </a:solidFill>
                <a:latin typeface="Times New Roman"/>
                <a:ea typeface="Times New Roman"/>
                <a:cs typeface="Times New Roman"/>
                <a:sym typeface="Times New Roman"/>
              </a:rPr>
              <a:t>Hypothesis Testing</a:t>
            </a:r>
            <a:endParaRPr sz="3000" u="sng">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1"/>
          <p:cNvSpPr txBox="1"/>
          <p:nvPr/>
        </p:nvSpPr>
        <p:spPr>
          <a:xfrm>
            <a:off x="449550" y="23100"/>
            <a:ext cx="8244900" cy="78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u="sng">
                <a:solidFill>
                  <a:schemeClr val="dk1"/>
                </a:solidFill>
                <a:latin typeface="Times New Roman"/>
                <a:ea typeface="Times New Roman"/>
                <a:cs typeface="Times New Roman"/>
                <a:sym typeface="Times New Roman"/>
              </a:rPr>
              <a:t>Linear Regression</a:t>
            </a:r>
            <a:endParaRPr sz="3600" u="sng">
              <a:solidFill>
                <a:schemeClr val="dk1"/>
              </a:solidFill>
              <a:latin typeface="Times New Roman"/>
              <a:ea typeface="Times New Roman"/>
              <a:cs typeface="Times New Roman"/>
              <a:sym typeface="Times New Roman"/>
            </a:endParaRPr>
          </a:p>
        </p:txBody>
      </p:sp>
      <p:sp>
        <p:nvSpPr>
          <p:cNvPr id="417" name="Google Shape;417;p61"/>
          <p:cNvSpPr txBox="1"/>
          <p:nvPr/>
        </p:nvSpPr>
        <p:spPr>
          <a:xfrm>
            <a:off x="224850" y="693475"/>
            <a:ext cx="8694300" cy="1444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dk1"/>
                </a:solidFill>
                <a:latin typeface="Times New Roman"/>
                <a:ea typeface="Times New Roman"/>
                <a:cs typeface="Times New Roman"/>
                <a:sym typeface="Times New Roman"/>
              </a:rPr>
              <a:t>The following regression table </a:t>
            </a:r>
            <a:r>
              <a:rPr lang="en" sz="1800">
                <a:solidFill>
                  <a:schemeClr val="dk1"/>
                </a:solidFill>
                <a:latin typeface="Times New Roman"/>
                <a:ea typeface="Times New Roman"/>
                <a:cs typeface="Times New Roman"/>
                <a:sym typeface="Times New Roman"/>
              </a:rPr>
              <a:t>demonstrates</a:t>
            </a:r>
            <a:r>
              <a:rPr lang="en" sz="1800">
                <a:solidFill>
                  <a:schemeClr val="dk1"/>
                </a:solidFill>
                <a:latin typeface="Times New Roman"/>
                <a:ea typeface="Times New Roman"/>
                <a:cs typeface="Times New Roman"/>
                <a:sym typeface="Times New Roman"/>
              </a:rPr>
              <a:t> the relationship between the time and the CO2 levels. The intercept being a negative 3370 for the CO2 levels would be impossible because you can’t really have a negative CO2 level. This tells us that the current rate of change hasn’t always been as it is and that it must have increased at a slower rate in the past and using regression between these variables doesn’t help us much.</a:t>
            </a:r>
            <a:endParaRPr sz="1800">
              <a:solidFill>
                <a:schemeClr val="dk1"/>
              </a:solidFill>
              <a:latin typeface="Times New Roman"/>
              <a:ea typeface="Times New Roman"/>
              <a:cs typeface="Times New Roman"/>
              <a:sym typeface="Times New Roman"/>
            </a:endParaRPr>
          </a:p>
        </p:txBody>
      </p:sp>
      <p:pic>
        <p:nvPicPr>
          <p:cNvPr id="418" name="Google Shape;418;p61" title="Screenshot 2025-04-21 142037.png"/>
          <p:cNvPicPr preferRelativeResize="0"/>
          <p:nvPr/>
        </p:nvPicPr>
        <p:blipFill>
          <a:blip r:embed="rId3">
            <a:alphaModFix/>
          </a:blip>
          <a:stretch>
            <a:fillRect/>
          </a:stretch>
        </p:blipFill>
        <p:spPr>
          <a:xfrm>
            <a:off x="1813638" y="2498650"/>
            <a:ext cx="5516724" cy="2406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2"/>
          <p:cNvSpPr txBox="1"/>
          <p:nvPr/>
        </p:nvSpPr>
        <p:spPr>
          <a:xfrm>
            <a:off x="449550" y="89550"/>
            <a:ext cx="8244900" cy="78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u="sng">
                <a:solidFill>
                  <a:schemeClr val="dk1"/>
                </a:solidFill>
                <a:latin typeface="Times New Roman"/>
                <a:ea typeface="Times New Roman"/>
                <a:cs typeface="Times New Roman"/>
                <a:sym typeface="Times New Roman"/>
              </a:rPr>
              <a:t>Linear Regression</a:t>
            </a:r>
            <a:endParaRPr sz="3600" u="sng">
              <a:solidFill>
                <a:schemeClr val="dk1"/>
              </a:solidFill>
              <a:latin typeface="Times New Roman"/>
              <a:ea typeface="Times New Roman"/>
              <a:cs typeface="Times New Roman"/>
              <a:sym typeface="Times New Roman"/>
            </a:endParaRPr>
          </a:p>
        </p:txBody>
      </p:sp>
      <p:sp>
        <p:nvSpPr>
          <p:cNvPr id="424" name="Google Shape;424;p62"/>
          <p:cNvSpPr txBox="1"/>
          <p:nvPr/>
        </p:nvSpPr>
        <p:spPr>
          <a:xfrm>
            <a:off x="224850" y="869850"/>
            <a:ext cx="8694300" cy="1444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dk1"/>
                </a:solidFill>
                <a:latin typeface="Times New Roman"/>
                <a:ea typeface="Times New Roman"/>
                <a:cs typeface="Times New Roman"/>
                <a:sym typeface="Times New Roman"/>
              </a:rPr>
              <a:t>Interestingly enough, when we use the multi-linear regression model for the CO2 we can see that the intercept is still really messed up but also that the coefficient for the Avg_Prec isn’t too closely related according to the model.</a:t>
            </a:r>
            <a:endParaRPr sz="1800">
              <a:solidFill>
                <a:schemeClr val="dk1"/>
              </a:solidFill>
              <a:latin typeface="Times New Roman"/>
              <a:ea typeface="Times New Roman"/>
              <a:cs typeface="Times New Roman"/>
              <a:sym typeface="Times New Roman"/>
            </a:endParaRPr>
          </a:p>
        </p:txBody>
      </p:sp>
      <p:pic>
        <p:nvPicPr>
          <p:cNvPr id="425" name="Google Shape;425;p62" title="Screenshot 2025-04-23 000054.png"/>
          <p:cNvPicPr preferRelativeResize="0"/>
          <p:nvPr/>
        </p:nvPicPr>
        <p:blipFill>
          <a:blip r:embed="rId3">
            <a:alphaModFix/>
          </a:blip>
          <a:stretch>
            <a:fillRect/>
          </a:stretch>
        </p:blipFill>
        <p:spPr>
          <a:xfrm>
            <a:off x="1687500" y="2206776"/>
            <a:ext cx="5769000" cy="2619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3"/>
          <p:cNvSpPr txBox="1"/>
          <p:nvPr/>
        </p:nvSpPr>
        <p:spPr>
          <a:xfrm>
            <a:off x="449550" y="312075"/>
            <a:ext cx="8244900" cy="78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u="sng">
                <a:solidFill>
                  <a:schemeClr val="dk1"/>
                </a:solidFill>
                <a:latin typeface="Times New Roman"/>
                <a:ea typeface="Times New Roman"/>
                <a:cs typeface="Times New Roman"/>
                <a:sym typeface="Times New Roman"/>
              </a:rPr>
              <a:t>Why is the Regression Intercept Negative?</a:t>
            </a:r>
            <a:endParaRPr sz="3600" u="sng">
              <a:solidFill>
                <a:schemeClr val="dk1"/>
              </a:solidFill>
              <a:latin typeface="Times New Roman"/>
              <a:ea typeface="Times New Roman"/>
              <a:cs typeface="Times New Roman"/>
              <a:sym typeface="Times New Roman"/>
            </a:endParaRPr>
          </a:p>
        </p:txBody>
      </p:sp>
      <p:sp>
        <p:nvSpPr>
          <p:cNvPr id="431" name="Google Shape;431;p63"/>
          <p:cNvSpPr txBox="1"/>
          <p:nvPr/>
        </p:nvSpPr>
        <p:spPr>
          <a:xfrm>
            <a:off x="449550" y="1355475"/>
            <a:ext cx="8244900" cy="35316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One very likely possibility is that we messed up when analyzing the data (everyone makes mistakes).</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As previously mentioned, another good guess would be that the rate of change has increased more recently in history. When we researched into this we found that in the past 60 years, the CO2 in the atmosphere has increased 100 times faster than it did during the end of the last ice age. This would explain why the intercept was such a large negative number.</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400">
                <a:solidFill>
                  <a:srgbClr val="00FFFF"/>
                </a:solidFill>
                <a:latin typeface="Times New Roman"/>
                <a:ea typeface="Times New Roman"/>
                <a:cs typeface="Times New Roman"/>
                <a:sym typeface="Times New Roman"/>
              </a:rPr>
              <a:t>(3)</a:t>
            </a:r>
            <a:endParaRPr sz="2400">
              <a:solidFill>
                <a:srgbClr val="00FFFF"/>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4"/>
          <p:cNvSpPr txBox="1"/>
          <p:nvPr/>
        </p:nvSpPr>
        <p:spPr>
          <a:xfrm>
            <a:off x="449550" y="23100"/>
            <a:ext cx="8244900" cy="78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u="sng">
                <a:solidFill>
                  <a:schemeClr val="dk1"/>
                </a:solidFill>
                <a:latin typeface="Times New Roman"/>
                <a:ea typeface="Times New Roman"/>
                <a:cs typeface="Times New Roman"/>
                <a:sym typeface="Times New Roman"/>
              </a:rPr>
              <a:t>Linear Regression</a:t>
            </a:r>
            <a:endParaRPr sz="3600" u="sng">
              <a:solidFill>
                <a:schemeClr val="dk1"/>
              </a:solidFill>
              <a:latin typeface="Times New Roman"/>
              <a:ea typeface="Times New Roman"/>
              <a:cs typeface="Times New Roman"/>
              <a:sym typeface="Times New Roman"/>
            </a:endParaRPr>
          </a:p>
        </p:txBody>
      </p:sp>
      <p:sp>
        <p:nvSpPr>
          <p:cNvPr id="437" name="Google Shape;437;p64"/>
          <p:cNvSpPr txBox="1"/>
          <p:nvPr/>
        </p:nvSpPr>
        <p:spPr>
          <a:xfrm>
            <a:off x="224850" y="928625"/>
            <a:ext cx="8694300" cy="1444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dk1"/>
                </a:solidFill>
                <a:latin typeface="Times New Roman"/>
                <a:ea typeface="Times New Roman"/>
                <a:cs typeface="Times New Roman"/>
                <a:sym typeface="Times New Roman"/>
              </a:rPr>
              <a:t>If we look back at the precipitation data, the</a:t>
            </a:r>
            <a:r>
              <a:rPr lang="en" sz="1800">
                <a:solidFill>
                  <a:schemeClr val="dk1"/>
                </a:solidFill>
                <a:latin typeface="Times New Roman"/>
                <a:ea typeface="Times New Roman"/>
                <a:cs typeface="Times New Roman"/>
                <a:sym typeface="Times New Roman"/>
              </a:rPr>
              <a:t> following regression table demonstrates the relationship between the average rainfall and the time. Once again, the intercept here is unreasonable and suggests that the current rate of change has increased recently.</a:t>
            </a:r>
            <a:endParaRPr sz="1800">
              <a:solidFill>
                <a:schemeClr val="dk1"/>
              </a:solidFill>
              <a:latin typeface="Times New Roman"/>
              <a:ea typeface="Times New Roman"/>
              <a:cs typeface="Times New Roman"/>
              <a:sym typeface="Times New Roman"/>
            </a:endParaRPr>
          </a:p>
        </p:txBody>
      </p:sp>
      <p:pic>
        <p:nvPicPr>
          <p:cNvPr id="438" name="Google Shape;438;p64" title="Screenshot 2025-04-21 142546.png"/>
          <p:cNvPicPr preferRelativeResize="0"/>
          <p:nvPr/>
        </p:nvPicPr>
        <p:blipFill>
          <a:blip r:embed="rId3">
            <a:alphaModFix/>
          </a:blip>
          <a:stretch>
            <a:fillRect/>
          </a:stretch>
        </p:blipFill>
        <p:spPr>
          <a:xfrm>
            <a:off x="1801732" y="2373425"/>
            <a:ext cx="5540530" cy="2340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5"/>
          <p:cNvSpPr txBox="1"/>
          <p:nvPr/>
        </p:nvSpPr>
        <p:spPr>
          <a:xfrm>
            <a:off x="449550" y="312075"/>
            <a:ext cx="8244900" cy="78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u="sng">
                <a:solidFill>
                  <a:schemeClr val="dk1"/>
                </a:solidFill>
                <a:latin typeface="Times New Roman"/>
                <a:ea typeface="Times New Roman"/>
                <a:cs typeface="Times New Roman"/>
                <a:sym typeface="Times New Roman"/>
              </a:rPr>
              <a:t>Why is the Regression Intercept Negative?</a:t>
            </a:r>
            <a:endParaRPr sz="3600" u="sng">
              <a:solidFill>
                <a:schemeClr val="dk1"/>
              </a:solidFill>
              <a:latin typeface="Times New Roman"/>
              <a:ea typeface="Times New Roman"/>
              <a:cs typeface="Times New Roman"/>
              <a:sym typeface="Times New Roman"/>
            </a:endParaRPr>
          </a:p>
        </p:txBody>
      </p:sp>
      <p:sp>
        <p:nvSpPr>
          <p:cNvPr id="444" name="Google Shape;444;p65"/>
          <p:cNvSpPr txBox="1"/>
          <p:nvPr/>
        </p:nvSpPr>
        <p:spPr>
          <a:xfrm>
            <a:off x="449550" y="1355475"/>
            <a:ext cx="8244900" cy="35316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Once again this could have been due to our own human error.</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Another likely reason would be that the rate of change has increased more recently in history.</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Both rates of change in the CO2 and the Precipitation increases in recent history could suggest that the causes are related but we do not have enough evidence to support either argument with our current knowledge.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8"/>
          <p:cNvSpPr txBox="1"/>
          <p:nvPr/>
        </p:nvSpPr>
        <p:spPr>
          <a:xfrm>
            <a:off x="449550" y="312075"/>
            <a:ext cx="8244900" cy="78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u="sng">
                <a:solidFill>
                  <a:schemeClr val="dk1"/>
                </a:solidFill>
                <a:latin typeface="Times New Roman"/>
                <a:ea typeface="Times New Roman"/>
                <a:cs typeface="Times New Roman"/>
                <a:sym typeface="Times New Roman"/>
              </a:rPr>
              <a:t>What Is In Our Dataset?</a:t>
            </a:r>
            <a:endParaRPr sz="3600" u="sng">
              <a:solidFill>
                <a:schemeClr val="dk1"/>
              </a:solidFill>
              <a:latin typeface="Times New Roman"/>
              <a:ea typeface="Times New Roman"/>
              <a:cs typeface="Times New Roman"/>
              <a:sym typeface="Times New Roman"/>
            </a:endParaRPr>
          </a:p>
        </p:txBody>
      </p:sp>
      <p:sp>
        <p:nvSpPr>
          <p:cNvPr id="333" name="Google Shape;333;p48"/>
          <p:cNvSpPr txBox="1"/>
          <p:nvPr/>
        </p:nvSpPr>
        <p:spPr>
          <a:xfrm>
            <a:off x="449550" y="1159700"/>
            <a:ext cx="8244900" cy="36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Barlow Light"/>
                <a:ea typeface="Barlow Light"/>
                <a:cs typeface="Barlow Light"/>
                <a:sym typeface="Barlow Light"/>
              </a:rPr>
              <a:t>	</a:t>
            </a:r>
            <a:r>
              <a:rPr lang="en" sz="2400">
                <a:solidFill>
                  <a:schemeClr val="dk1"/>
                </a:solidFill>
                <a:latin typeface="Barlow Light"/>
                <a:ea typeface="Barlow Light"/>
                <a:cs typeface="Barlow Light"/>
                <a:sym typeface="Barlow Light"/>
              </a:rPr>
              <a:t>For our project we decided to </a:t>
            </a:r>
            <a:r>
              <a:rPr lang="en" sz="2400">
                <a:solidFill>
                  <a:schemeClr val="dk1"/>
                </a:solidFill>
                <a:latin typeface="Barlow Light"/>
                <a:ea typeface="Barlow Light"/>
                <a:cs typeface="Barlow Light"/>
                <a:sym typeface="Barlow Light"/>
              </a:rPr>
              <a:t>analyze meteorological patterns depending on the month and the year that it was recorded in Minnesota. We also decided to match the months and years with the CO2 levels during that time period.</a:t>
            </a:r>
            <a:endParaRPr sz="2400">
              <a:solidFill>
                <a:schemeClr val="dk1"/>
              </a:solidFill>
              <a:latin typeface="Barlow Light"/>
              <a:ea typeface="Barlow Light"/>
              <a:cs typeface="Barlow Light"/>
              <a:sym typeface="Barlow Light"/>
            </a:endParaRPr>
          </a:p>
        </p:txBody>
      </p:sp>
      <p:pic>
        <p:nvPicPr>
          <p:cNvPr id="334" name="Google Shape;334;p48"/>
          <p:cNvPicPr preferRelativeResize="0"/>
          <p:nvPr/>
        </p:nvPicPr>
        <p:blipFill>
          <a:blip r:embed="rId3">
            <a:alphaModFix/>
          </a:blip>
          <a:stretch>
            <a:fillRect/>
          </a:stretch>
        </p:blipFill>
        <p:spPr>
          <a:xfrm>
            <a:off x="449550" y="2980200"/>
            <a:ext cx="2922001" cy="1839801"/>
          </a:xfrm>
          <a:prstGeom prst="rect">
            <a:avLst/>
          </a:prstGeom>
          <a:noFill/>
          <a:ln>
            <a:noFill/>
          </a:ln>
        </p:spPr>
      </p:pic>
      <p:pic>
        <p:nvPicPr>
          <p:cNvPr id="335" name="Google Shape;335;p48"/>
          <p:cNvPicPr preferRelativeResize="0"/>
          <p:nvPr/>
        </p:nvPicPr>
        <p:blipFill>
          <a:blip r:embed="rId4">
            <a:alphaModFix/>
          </a:blip>
          <a:stretch>
            <a:fillRect/>
          </a:stretch>
        </p:blipFill>
        <p:spPr>
          <a:xfrm>
            <a:off x="5772450" y="2980200"/>
            <a:ext cx="2922000" cy="1839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6"/>
          <p:cNvSpPr txBox="1"/>
          <p:nvPr/>
        </p:nvSpPr>
        <p:spPr>
          <a:xfrm>
            <a:off x="449550" y="312075"/>
            <a:ext cx="8244900" cy="78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u="sng">
                <a:solidFill>
                  <a:schemeClr val="dk1"/>
                </a:solidFill>
                <a:latin typeface="Times New Roman"/>
                <a:ea typeface="Times New Roman"/>
                <a:cs typeface="Times New Roman"/>
                <a:sym typeface="Times New Roman"/>
              </a:rPr>
              <a:t>Analyzing Temperature Data</a:t>
            </a:r>
            <a:endParaRPr sz="3600" u="sng">
              <a:solidFill>
                <a:schemeClr val="dk1"/>
              </a:solidFill>
              <a:latin typeface="Times New Roman"/>
              <a:ea typeface="Times New Roman"/>
              <a:cs typeface="Times New Roman"/>
              <a:sym typeface="Times New Roman"/>
            </a:endParaRPr>
          </a:p>
        </p:txBody>
      </p:sp>
      <p:sp>
        <p:nvSpPr>
          <p:cNvPr id="450" name="Google Shape;450;p66"/>
          <p:cNvSpPr txBox="1"/>
          <p:nvPr/>
        </p:nvSpPr>
        <p:spPr>
          <a:xfrm>
            <a:off x="449550" y="1333075"/>
            <a:ext cx="8244900" cy="36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Times New Roman"/>
                <a:ea typeface="Times New Roman"/>
                <a:cs typeface="Times New Roman"/>
                <a:sym typeface="Times New Roman"/>
              </a:rPr>
              <a:t>	</a:t>
            </a:r>
            <a:r>
              <a:rPr lang="en" sz="2400">
                <a:solidFill>
                  <a:schemeClr val="dk1"/>
                </a:solidFill>
                <a:latin typeface="Times New Roman"/>
                <a:ea typeface="Times New Roman"/>
                <a:cs typeface="Times New Roman"/>
                <a:sym typeface="Times New Roman"/>
              </a:rPr>
              <a:t>The following slides will work on using basic methods to analyze the temperature patterns recorded within the dataset for the state of Minnesota.</a:t>
            </a:r>
            <a:endParaRPr sz="2400">
              <a:solidFill>
                <a:srgbClr val="00FFFF"/>
              </a:solidFill>
              <a:latin typeface="Times New Roman"/>
              <a:ea typeface="Times New Roman"/>
              <a:cs typeface="Times New Roman"/>
              <a:sym typeface="Times New Roman"/>
            </a:endParaRPr>
          </a:p>
        </p:txBody>
      </p:sp>
      <p:pic>
        <p:nvPicPr>
          <p:cNvPr id="451" name="Google Shape;451;p66" title="download.jpg"/>
          <p:cNvPicPr preferRelativeResize="0"/>
          <p:nvPr/>
        </p:nvPicPr>
        <p:blipFill>
          <a:blip r:embed="rId3">
            <a:alphaModFix/>
          </a:blip>
          <a:stretch>
            <a:fillRect/>
          </a:stretch>
        </p:blipFill>
        <p:spPr>
          <a:xfrm>
            <a:off x="2886800" y="2964425"/>
            <a:ext cx="3370400" cy="1887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5" name="Shape 455"/>
        <p:cNvGrpSpPr/>
        <p:nvPr/>
      </p:nvGrpSpPr>
      <p:grpSpPr>
        <a:xfrm>
          <a:off x="0" y="0"/>
          <a:ext cx="0" cy="0"/>
          <a:chOff x="0" y="0"/>
          <a:chExt cx="0" cy="0"/>
        </a:xfrm>
      </p:grpSpPr>
      <p:pic>
        <p:nvPicPr>
          <p:cNvPr id="456" name="Google Shape;456;p67" title="Screenshot 2025-04-21 124253.png"/>
          <p:cNvPicPr preferRelativeResize="0"/>
          <p:nvPr/>
        </p:nvPicPr>
        <p:blipFill>
          <a:blip r:embed="rId3">
            <a:alphaModFix/>
          </a:blip>
          <a:stretch>
            <a:fillRect/>
          </a:stretch>
        </p:blipFill>
        <p:spPr>
          <a:xfrm>
            <a:off x="236675" y="392776"/>
            <a:ext cx="5515550" cy="4357950"/>
          </a:xfrm>
          <a:prstGeom prst="rect">
            <a:avLst/>
          </a:prstGeom>
          <a:noFill/>
          <a:ln>
            <a:noFill/>
          </a:ln>
        </p:spPr>
      </p:pic>
      <p:sp>
        <p:nvSpPr>
          <p:cNvPr id="457" name="Google Shape;457;p67"/>
          <p:cNvSpPr txBox="1"/>
          <p:nvPr/>
        </p:nvSpPr>
        <p:spPr>
          <a:xfrm>
            <a:off x="5916000" y="953550"/>
            <a:ext cx="2995500" cy="323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This is a basic scatter plot that </a:t>
            </a:r>
            <a:r>
              <a:rPr lang="en" sz="1800">
                <a:solidFill>
                  <a:schemeClr val="dk1"/>
                </a:solidFill>
                <a:latin typeface="Times New Roman"/>
                <a:ea typeface="Times New Roman"/>
                <a:cs typeface="Times New Roman"/>
                <a:sym typeface="Times New Roman"/>
              </a:rPr>
              <a:t>demonstrates</a:t>
            </a:r>
            <a:r>
              <a:rPr lang="en" sz="1800">
                <a:solidFill>
                  <a:schemeClr val="dk1"/>
                </a:solidFill>
                <a:latin typeface="Times New Roman"/>
                <a:ea typeface="Times New Roman"/>
                <a:cs typeface="Times New Roman"/>
                <a:sym typeface="Times New Roman"/>
              </a:rPr>
              <a:t> the temperature levels versus time in Minnesota.  The variety in the graph shows that this isn’t an appropriate way to </a:t>
            </a:r>
            <a:r>
              <a:rPr lang="en" sz="1800">
                <a:solidFill>
                  <a:schemeClr val="dk1"/>
                </a:solidFill>
                <a:latin typeface="Times New Roman"/>
                <a:ea typeface="Times New Roman"/>
                <a:cs typeface="Times New Roman"/>
                <a:sym typeface="Times New Roman"/>
              </a:rPr>
              <a:t>demonstrate</a:t>
            </a:r>
            <a:r>
              <a:rPr lang="en" sz="1800">
                <a:solidFill>
                  <a:schemeClr val="dk1"/>
                </a:solidFill>
                <a:latin typeface="Times New Roman"/>
                <a:ea typeface="Times New Roman"/>
                <a:cs typeface="Times New Roman"/>
                <a:sym typeface="Times New Roman"/>
              </a:rPr>
              <a:t> the data. This makes sense because we </a:t>
            </a:r>
            <a:r>
              <a:rPr lang="en" sz="1800">
                <a:solidFill>
                  <a:schemeClr val="dk1"/>
                </a:solidFill>
                <a:latin typeface="Times New Roman"/>
                <a:ea typeface="Times New Roman"/>
                <a:cs typeface="Times New Roman"/>
                <a:sym typeface="Times New Roman"/>
              </a:rPr>
              <a:t>know</a:t>
            </a:r>
            <a:r>
              <a:rPr lang="en" sz="1800">
                <a:solidFill>
                  <a:schemeClr val="dk1"/>
                </a:solidFill>
                <a:latin typeface="Times New Roman"/>
                <a:ea typeface="Times New Roman"/>
                <a:cs typeface="Times New Roman"/>
                <a:sym typeface="Times New Roman"/>
              </a:rPr>
              <a:t> that temperatures cycle and are drastically different in different months.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1" name="Shape 461"/>
        <p:cNvGrpSpPr/>
        <p:nvPr/>
      </p:nvGrpSpPr>
      <p:grpSpPr>
        <a:xfrm>
          <a:off x="0" y="0"/>
          <a:ext cx="0" cy="0"/>
          <a:chOff x="0" y="0"/>
          <a:chExt cx="0" cy="0"/>
        </a:xfrm>
      </p:grpSpPr>
      <p:sp>
        <p:nvSpPr>
          <p:cNvPr id="462" name="Google Shape;462;p68"/>
          <p:cNvSpPr txBox="1"/>
          <p:nvPr/>
        </p:nvSpPr>
        <p:spPr>
          <a:xfrm>
            <a:off x="1487400" y="2813525"/>
            <a:ext cx="6169200" cy="18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Times New Roman"/>
                <a:ea typeface="Times New Roman"/>
                <a:cs typeface="Times New Roman"/>
                <a:sym typeface="Times New Roman"/>
              </a:rPr>
              <a:t>We ran a quick check for the correlation coefficient between these two variables and found a very weak negative relationship between the time and the average temperature.</a:t>
            </a:r>
            <a:endParaRPr sz="2400">
              <a:solidFill>
                <a:schemeClr val="dk1"/>
              </a:solidFill>
              <a:latin typeface="Times New Roman"/>
              <a:ea typeface="Times New Roman"/>
              <a:cs typeface="Times New Roman"/>
              <a:sym typeface="Times New Roman"/>
            </a:endParaRPr>
          </a:p>
        </p:txBody>
      </p:sp>
      <p:sp>
        <p:nvSpPr>
          <p:cNvPr id="463" name="Google Shape;463;p68"/>
          <p:cNvSpPr txBox="1"/>
          <p:nvPr/>
        </p:nvSpPr>
        <p:spPr>
          <a:xfrm>
            <a:off x="1915950" y="307725"/>
            <a:ext cx="5312100" cy="6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u="sng">
                <a:solidFill>
                  <a:schemeClr val="dk1"/>
                </a:solidFill>
                <a:latin typeface="Times New Roman"/>
                <a:ea typeface="Times New Roman"/>
                <a:cs typeface="Times New Roman"/>
                <a:sym typeface="Times New Roman"/>
              </a:rPr>
              <a:t>Correlation Check</a:t>
            </a:r>
            <a:endParaRPr sz="3000" u="sng">
              <a:solidFill>
                <a:schemeClr val="dk1"/>
              </a:solidFill>
              <a:latin typeface="Times New Roman"/>
              <a:ea typeface="Times New Roman"/>
              <a:cs typeface="Times New Roman"/>
              <a:sym typeface="Times New Roman"/>
            </a:endParaRPr>
          </a:p>
        </p:txBody>
      </p:sp>
      <p:pic>
        <p:nvPicPr>
          <p:cNvPr id="464" name="Google Shape;464;p68" title="Screenshot 2025-04-22 230843.png"/>
          <p:cNvPicPr preferRelativeResize="0"/>
          <p:nvPr/>
        </p:nvPicPr>
        <p:blipFill>
          <a:blip r:embed="rId3">
            <a:alphaModFix/>
          </a:blip>
          <a:stretch>
            <a:fillRect/>
          </a:stretch>
        </p:blipFill>
        <p:spPr>
          <a:xfrm>
            <a:off x="1487400" y="1178758"/>
            <a:ext cx="6169200" cy="117724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9"/>
          <p:cNvSpPr txBox="1"/>
          <p:nvPr/>
        </p:nvSpPr>
        <p:spPr>
          <a:xfrm>
            <a:off x="449550" y="312075"/>
            <a:ext cx="8244900" cy="78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u="sng">
                <a:solidFill>
                  <a:schemeClr val="dk1"/>
                </a:solidFill>
                <a:latin typeface="Times New Roman"/>
                <a:ea typeface="Times New Roman"/>
                <a:cs typeface="Times New Roman"/>
                <a:sym typeface="Times New Roman"/>
              </a:rPr>
              <a:t>Why Is The Correlation So Low?</a:t>
            </a:r>
            <a:endParaRPr sz="3600" u="sng">
              <a:solidFill>
                <a:schemeClr val="dk1"/>
              </a:solidFill>
              <a:latin typeface="Times New Roman"/>
              <a:ea typeface="Times New Roman"/>
              <a:cs typeface="Times New Roman"/>
              <a:sym typeface="Times New Roman"/>
            </a:endParaRPr>
          </a:p>
        </p:txBody>
      </p:sp>
      <p:sp>
        <p:nvSpPr>
          <p:cNvPr id="470" name="Google Shape;470;p69"/>
          <p:cNvSpPr txBox="1"/>
          <p:nvPr/>
        </p:nvSpPr>
        <p:spPr>
          <a:xfrm>
            <a:off x="449550" y="1443425"/>
            <a:ext cx="8244900" cy="2817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There is always a chance that we made a mistake in organizing the data.</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There is a possibility that it’s just simply difficult to measure the temperature change over time due to the fact that it changes drastically throughout the year.</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There’s also the option that the temperatures just doesn’t really change that much over time.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pic>
        <p:nvPicPr>
          <p:cNvPr id="475" name="Google Shape;475;p70" title="Screenshot 2025-04-20 191108.png"/>
          <p:cNvPicPr preferRelativeResize="0"/>
          <p:nvPr/>
        </p:nvPicPr>
        <p:blipFill>
          <a:blip r:embed="rId3">
            <a:alphaModFix/>
          </a:blip>
          <a:stretch>
            <a:fillRect/>
          </a:stretch>
        </p:blipFill>
        <p:spPr>
          <a:xfrm>
            <a:off x="204200" y="221387"/>
            <a:ext cx="4621899" cy="4700726"/>
          </a:xfrm>
          <a:prstGeom prst="rect">
            <a:avLst/>
          </a:prstGeom>
          <a:noFill/>
          <a:ln>
            <a:noFill/>
          </a:ln>
        </p:spPr>
      </p:pic>
      <p:sp>
        <p:nvSpPr>
          <p:cNvPr id="476" name="Google Shape;476;p70"/>
          <p:cNvSpPr txBox="1"/>
          <p:nvPr/>
        </p:nvSpPr>
        <p:spPr>
          <a:xfrm>
            <a:off x="5049125" y="648150"/>
            <a:ext cx="3823800" cy="384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Times New Roman"/>
                <a:ea typeface="Times New Roman"/>
                <a:cs typeface="Times New Roman"/>
                <a:sym typeface="Times New Roman"/>
              </a:rPr>
              <a:t>This is a histogram that </a:t>
            </a:r>
            <a:r>
              <a:rPr lang="en" sz="2400">
                <a:solidFill>
                  <a:schemeClr val="dk1"/>
                </a:solidFill>
                <a:latin typeface="Times New Roman"/>
                <a:ea typeface="Times New Roman"/>
                <a:cs typeface="Times New Roman"/>
                <a:sym typeface="Times New Roman"/>
              </a:rPr>
              <a:t>demonstrates</a:t>
            </a:r>
            <a:r>
              <a:rPr lang="en" sz="2400">
                <a:solidFill>
                  <a:schemeClr val="dk1"/>
                </a:solidFill>
                <a:latin typeface="Times New Roman"/>
                <a:ea typeface="Times New Roman"/>
                <a:cs typeface="Times New Roman"/>
                <a:sym typeface="Times New Roman"/>
              </a:rPr>
              <a:t> the average temperature of each month. This graph tells us that it is much hotter in the Summer months than in the Winter. Once again, this is pretty common </a:t>
            </a:r>
            <a:r>
              <a:rPr lang="en" sz="2400">
                <a:solidFill>
                  <a:schemeClr val="dk1"/>
                </a:solidFill>
                <a:latin typeface="Times New Roman"/>
                <a:ea typeface="Times New Roman"/>
                <a:cs typeface="Times New Roman"/>
                <a:sym typeface="Times New Roman"/>
              </a:rPr>
              <a:t>knowledge but confirms what we already know.</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1"/>
          <p:cNvSpPr txBox="1"/>
          <p:nvPr/>
        </p:nvSpPr>
        <p:spPr>
          <a:xfrm>
            <a:off x="4977900" y="831575"/>
            <a:ext cx="3958800" cy="415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Times New Roman"/>
                <a:ea typeface="Times New Roman"/>
                <a:cs typeface="Times New Roman"/>
                <a:sym typeface="Times New Roman"/>
              </a:rPr>
              <a:t>We ran a t-test to check whether or not there is a statistical difference between the temperature levels in Summer and Winter. We can see that the p-value is less than 0.05, so we fail to reject the null hypothesis. Once again, this is pretty </a:t>
            </a:r>
            <a:r>
              <a:rPr lang="en" sz="2400">
                <a:solidFill>
                  <a:schemeClr val="dk1"/>
                </a:solidFill>
                <a:latin typeface="Times New Roman"/>
                <a:ea typeface="Times New Roman"/>
                <a:cs typeface="Times New Roman"/>
                <a:sym typeface="Times New Roman"/>
              </a:rPr>
              <a:t>obvious</a:t>
            </a:r>
            <a:r>
              <a:rPr lang="en" sz="2400">
                <a:solidFill>
                  <a:schemeClr val="dk1"/>
                </a:solidFill>
                <a:latin typeface="Times New Roman"/>
                <a:ea typeface="Times New Roman"/>
                <a:cs typeface="Times New Roman"/>
                <a:sym typeface="Times New Roman"/>
              </a:rPr>
              <a:t> according to “Common Sense”</a:t>
            </a:r>
            <a:endParaRPr sz="2400">
              <a:solidFill>
                <a:schemeClr val="dk1"/>
              </a:solidFill>
              <a:latin typeface="Times New Roman"/>
              <a:ea typeface="Times New Roman"/>
              <a:cs typeface="Times New Roman"/>
              <a:sym typeface="Times New Roman"/>
            </a:endParaRPr>
          </a:p>
        </p:txBody>
      </p:sp>
      <p:sp>
        <p:nvSpPr>
          <p:cNvPr id="482" name="Google Shape;482;p71"/>
          <p:cNvSpPr txBox="1"/>
          <p:nvPr/>
        </p:nvSpPr>
        <p:spPr>
          <a:xfrm>
            <a:off x="1740150" y="146550"/>
            <a:ext cx="5663700" cy="58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u="sng">
                <a:solidFill>
                  <a:schemeClr val="dk1"/>
                </a:solidFill>
                <a:latin typeface="Times New Roman"/>
                <a:ea typeface="Times New Roman"/>
                <a:cs typeface="Times New Roman"/>
                <a:sym typeface="Times New Roman"/>
              </a:rPr>
              <a:t>Hypothesis Testing</a:t>
            </a:r>
            <a:endParaRPr sz="3000" u="sng">
              <a:solidFill>
                <a:schemeClr val="dk1"/>
              </a:solidFill>
              <a:latin typeface="Times New Roman"/>
              <a:ea typeface="Times New Roman"/>
              <a:cs typeface="Times New Roman"/>
              <a:sym typeface="Times New Roman"/>
            </a:endParaRPr>
          </a:p>
        </p:txBody>
      </p:sp>
      <p:pic>
        <p:nvPicPr>
          <p:cNvPr id="483" name="Google Shape;483;p71" title="Screenshot 2025-04-22 235028.png"/>
          <p:cNvPicPr preferRelativeResize="0"/>
          <p:nvPr/>
        </p:nvPicPr>
        <p:blipFill>
          <a:blip r:embed="rId3">
            <a:alphaModFix/>
          </a:blip>
          <a:stretch>
            <a:fillRect/>
          </a:stretch>
        </p:blipFill>
        <p:spPr>
          <a:xfrm>
            <a:off x="271100" y="1005375"/>
            <a:ext cx="4542699" cy="3806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2"/>
          <p:cNvSpPr txBox="1"/>
          <p:nvPr/>
        </p:nvSpPr>
        <p:spPr>
          <a:xfrm>
            <a:off x="4901700" y="2835500"/>
            <a:ext cx="3971100" cy="164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Times New Roman"/>
                <a:ea typeface="Times New Roman"/>
                <a:cs typeface="Times New Roman"/>
                <a:sym typeface="Times New Roman"/>
              </a:rPr>
              <a:t>Lastly, we ran a bootstrap sampling for the temperature variable and found the 95% confidence interval.</a:t>
            </a:r>
            <a:endParaRPr sz="2400">
              <a:solidFill>
                <a:schemeClr val="dk1"/>
              </a:solidFill>
              <a:latin typeface="Times New Roman"/>
              <a:ea typeface="Times New Roman"/>
              <a:cs typeface="Times New Roman"/>
              <a:sym typeface="Times New Roman"/>
            </a:endParaRPr>
          </a:p>
        </p:txBody>
      </p:sp>
      <p:pic>
        <p:nvPicPr>
          <p:cNvPr id="489" name="Google Shape;489;p72" title="Screenshot 2025-04-22 233545.png"/>
          <p:cNvPicPr preferRelativeResize="0"/>
          <p:nvPr/>
        </p:nvPicPr>
        <p:blipFill>
          <a:blip r:embed="rId3">
            <a:alphaModFix/>
          </a:blip>
          <a:stretch>
            <a:fillRect/>
          </a:stretch>
        </p:blipFill>
        <p:spPr>
          <a:xfrm>
            <a:off x="275549" y="242725"/>
            <a:ext cx="4391725" cy="4658074"/>
          </a:xfrm>
          <a:prstGeom prst="rect">
            <a:avLst/>
          </a:prstGeom>
          <a:noFill/>
          <a:ln>
            <a:noFill/>
          </a:ln>
        </p:spPr>
      </p:pic>
      <p:pic>
        <p:nvPicPr>
          <p:cNvPr id="490" name="Google Shape;490;p72" title="Screenshot 2025-04-22 233753.png"/>
          <p:cNvPicPr preferRelativeResize="0"/>
          <p:nvPr/>
        </p:nvPicPr>
        <p:blipFill>
          <a:blip r:embed="rId4">
            <a:alphaModFix/>
          </a:blip>
          <a:stretch>
            <a:fillRect/>
          </a:stretch>
        </p:blipFill>
        <p:spPr>
          <a:xfrm>
            <a:off x="5484651" y="337975"/>
            <a:ext cx="2805200" cy="2266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3"/>
          <p:cNvSpPr txBox="1"/>
          <p:nvPr/>
        </p:nvSpPr>
        <p:spPr>
          <a:xfrm>
            <a:off x="3458250" y="197825"/>
            <a:ext cx="2227500" cy="5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Times New Roman"/>
                <a:ea typeface="Times New Roman"/>
                <a:cs typeface="Times New Roman"/>
                <a:sym typeface="Times New Roman"/>
              </a:rPr>
              <a:t>Citations</a:t>
            </a:r>
            <a:endParaRPr sz="3000">
              <a:solidFill>
                <a:schemeClr val="dk1"/>
              </a:solidFill>
              <a:latin typeface="Times New Roman"/>
              <a:ea typeface="Times New Roman"/>
              <a:cs typeface="Times New Roman"/>
              <a:sym typeface="Times New Roman"/>
            </a:endParaRPr>
          </a:p>
        </p:txBody>
      </p:sp>
      <p:sp>
        <p:nvSpPr>
          <p:cNvPr id="496" name="Google Shape;496;p73"/>
          <p:cNvSpPr txBox="1"/>
          <p:nvPr/>
        </p:nvSpPr>
        <p:spPr>
          <a:xfrm>
            <a:off x="479850" y="1003800"/>
            <a:ext cx="8184300" cy="3619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Barlow Light"/>
              <a:buAutoNum type="arabicParenBoth"/>
            </a:pPr>
            <a:r>
              <a:rPr lang="en" sz="1800" u="sng">
                <a:solidFill>
                  <a:srgbClr val="00FFFF"/>
                </a:solidFill>
                <a:latin typeface="Times New Roman"/>
                <a:ea typeface="Times New Roman"/>
                <a:cs typeface="Times New Roman"/>
                <a:sym typeface="Times New Roman"/>
                <a:hlinkClick r:id="rId3">
                  <a:extLst>
                    <a:ext uri="{A12FA001-AC4F-418D-AE19-62706E023703}">
                      <ahyp:hlinkClr val="tx"/>
                    </a:ext>
                  </a:extLst>
                </a:hlinkClick>
              </a:rPr>
              <a:t>https://www.ncei.noaa.gov/access/search/data-search/global-summary-of-the-month</a:t>
            </a:r>
            <a:endParaRPr sz="1800">
              <a:solidFill>
                <a:schemeClr val="dk1"/>
              </a:solidFill>
              <a:latin typeface="Barlow Light"/>
              <a:ea typeface="Barlow Light"/>
              <a:cs typeface="Barlow Light"/>
              <a:sym typeface="Barlow Light"/>
            </a:endParaRPr>
          </a:p>
          <a:p>
            <a:pPr indent="0" lvl="0" marL="0" rtl="0" algn="l">
              <a:spcBef>
                <a:spcPts val="0"/>
              </a:spcBef>
              <a:spcAft>
                <a:spcPts val="0"/>
              </a:spcAft>
              <a:buNone/>
            </a:pPr>
            <a:r>
              <a:t/>
            </a:r>
            <a:endParaRPr sz="1800">
              <a:solidFill>
                <a:schemeClr val="dk1"/>
              </a:solidFill>
              <a:latin typeface="Barlow Light"/>
              <a:ea typeface="Barlow Light"/>
              <a:cs typeface="Barlow Light"/>
              <a:sym typeface="Barlow Light"/>
            </a:endParaRPr>
          </a:p>
          <a:p>
            <a:pPr indent="-342900" lvl="0" marL="457200" rtl="0" algn="l">
              <a:spcBef>
                <a:spcPts val="0"/>
              </a:spcBef>
              <a:spcAft>
                <a:spcPts val="0"/>
              </a:spcAft>
              <a:buClr>
                <a:schemeClr val="dk1"/>
              </a:buClr>
              <a:buSzPts val="1800"/>
              <a:buFont typeface="Barlow Light"/>
              <a:buAutoNum type="arabicParenBoth"/>
            </a:pPr>
            <a:r>
              <a:rPr lang="en" sz="1800" u="sng">
                <a:solidFill>
                  <a:srgbClr val="00FFFF"/>
                </a:solidFill>
                <a:latin typeface="Times New Roman"/>
                <a:ea typeface="Times New Roman"/>
                <a:cs typeface="Times New Roman"/>
                <a:sym typeface="Times New Roman"/>
                <a:hlinkClick r:id="rId4">
                  <a:extLst>
                    <a:ext uri="{A12FA001-AC4F-418D-AE19-62706E023703}">
                      <ahyp:hlinkClr val="tx"/>
                    </a:ext>
                  </a:extLst>
                </a:hlinkClick>
              </a:rPr>
              <a:t>https://gml.noaa.gov/ccgg/trends/gl_data.html</a:t>
            </a:r>
            <a:endParaRPr sz="1800">
              <a:solidFill>
                <a:srgbClr val="00FFFF"/>
              </a:solidFill>
              <a:latin typeface="Barlow Light"/>
              <a:ea typeface="Barlow Light"/>
              <a:cs typeface="Barlow Light"/>
              <a:sym typeface="Barlow Light"/>
            </a:endParaRPr>
          </a:p>
          <a:p>
            <a:pPr indent="0" lvl="0" marL="0" rtl="0" algn="l">
              <a:spcBef>
                <a:spcPts val="0"/>
              </a:spcBef>
              <a:spcAft>
                <a:spcPts val="0"/>
              </a:spcAft>
              <a:buNone/>
            </a:pPr>
            <a:r>
              <a:t/>
            </a:r>
            <a:endParaRPr sz="1800">
              <a:solidFill>
                <a:schemeClr val="dk1"/>
              </a:solidFill>
              <a:latin typeface="Barlow Light"/>
              <a:ea typeface="Barlow Light"/>
              <a:cs typeface="Barlow Light"/>
              <a:sym typeface="Barlow Light"/>
            </a:endParaRPr>
          </a:p>
          <a:p>
            <a:pPr indent="-342900" lvl="0" marL="457200" rtl="0" algn="l">
              <a:spcBef>
                <a:spcPts val="0"/>
              </a:spcBef>
              <a:spcAft>
                <a:spcPts val="0"/>
              </a:spcAft>
              <a:buClr>
                <a:schemeClr val="dk1"/>
              </a:buClr>
              <a:buSzPts val="1800"/>
              <a:buFont typeface="Barlow Light"/>
              <a:buAutoNum type="arabicParenBoth"/>
            </a:pPr>
            <a:r>
              <a:rPr lang="en" sz="1800" u="sng">
                <a:solidFill>
                  <a:srgbClr val="00FFFF"/>
                </a:solidFill>
                <a:latin typeface="Barlow Light"/>
                <a:ea typeface="Barlow Light"/>
                <a:cs typeface="Barlow Light"/>
                <a:sym typeface="Barlow Light"/>
                <a:hlinkClick r:id="rId5">
                  <a:extLst>
                    <a:ext uri="{A12FA001-AC4F-418D-AE19-62706E023703}">
                      <ahyp:hlinkClr val="tx"/>
                    </a:ext>
                  </a:extLst>
                </a:hlinkClick>
              </a:rPr>
              <a:t>https://www.climate.gov/news-features/understanding-climate/climate-change-atmospheric-carbon-dioxide</a:t>
            </a:r>
            <a:endParaRPr sz="1800">
              <a:solidFill>
                <a:schemeClr val="dk1"/>
              </a:solidFill>
              <a:latin typeface="Barlow Light"/>
              <a:ea typeface="Barlow Light"/>
              <a:cs typeface="Barlow Light"/>
              <a:sym typeface="Barlow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9"/>
          <p:cNvSpPr txBox="1"/>
          <p:nvPr/>
        </p:nvSpPr>
        <p:spPr>
          <a:xfrm>
            <a:off x="449550" y="312075"/>
            <a:ext cx="8244900" cy="78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u="sng">
                <a:solidFill>
                  <a:schemeClr val="dk1"/>
                </a:solidFill>
                <a:latin typeface="Times New Roman"/>
                <a:ea typeface="Times New Roman"/>
                <a:cs typeface="Times New Roman"/>
                <a:sym typeface="Times New Roman"/>
              </a:rPr>
              <a:t>Where Did We Get Our Data?</a:t>
            </a:r>
            <a:endParaRPr sz="3600" u="sng">
              <a:solidFill>
                <a:schemeClr val="dk1"/>
              </a:solidFill>
              <a:latin typeface="Times New Roman"/>
              <a:ea typeface="Times New Roman"/>
              <a:cs typeface="Times New Roman"/>
              <a:sym typeface="Times New Roman"/>
            </a:endParaRPr>
          </a:p>
        </p:txBody>
      </p:sp>
      <p:sp>
        <p:nvSpPr>
          <p:cNvPr id="341" name="Google Shape;341;p49"/>
          <p:cNvSpPr txBox="1"/>
          <p:nvPr/>
        </p:nvSpPr>
        <p:spPr>
          <a:xfrm>
            <a:off x="449550" y="1333075"/>
            <a:ext cx="8244900" cy="36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	</a:t>
            </a:r>
            <a:r>
              <a:rPr lang="en" sz="2400">
                <a:solidFill>
                  <a:schemeClr val="dk1"/>
                </a:solidFill>
                <a:latin typeface="Times New Roman"/>
                <a:ea typeface="Times New Roman"/>
                <a:cs typeface="Times New Roman"/>
                <a:sym typeface="Times New Roman"/>
              </a:rPr>
              <a:t>For the meteorological data, we gathered the information from the website National Centers for Environmental Information where the data collection stems from the University of MN St Paul.</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chemeClr val="dk1"/>
              </a:solidFill>
              <a:latin typeface="Barlow Light"/>
              <a:ea typeface="Barlow Light"/>
              <a:cs typeface="Barlow Light"/>
              <a:sym typeface="Barlow Light"/>
            </a:endParaRPr>
          </a:p>
          <a:p>
            <a:pPr indent="0" lvl="0" marL="0" rtl="0" algn="l">
              <a:spcBef>
                <a:spcPts val="0"/>
              </a:spcBef>
              <a:spcAft>
                <a:spcPts val="0"/>
              </a:spcAft>
              <a:buNone/>
            </a:pPr>
            <a:r>
              <a:t/>
            </a:r>
            <a:endParaRPr sz="2400">
              <a:solidFill>
                <a:schemeClr val="dk1"/>
              </a:solidFill>
              <a:latin typeface="Barlow Light"/>
              <a:ea typeface="Barlow Light"/>
              <a:cs typeface="Barlow Light"/>
              <a:sym typeface="Barlow Light"/>
            </a:endParaRPr>
          </a:p>
          <a:p>
            <a:pPr indent="0" lvl="0" marL="0" rtl="0" algn="l">
              <a:spcBef>
                <a:spcPts val="0"/>
              </a:spcBef>
              <a:spcAft>
                <a:spcPts val="0"/>
              </a:spcAft>
              <a:buNone/>
            </a:pPr>
            <a:r>
              <a:rPr lang="en" sz="2400">
                <a:solidFill>
                  <a:srgbClr val="00FFFF"/>
                </a:solidFill>
                <a:latin typeface="Times New Roman"/>
                <a:ea typeface="Times New Roman"/>
                <a:cs typeface="Times New Roman"/>
                <a:sym typeface="Times New Roman"/>
              </a:rPr>
              <a:t>(1)</a:t>
            </a:r>
            <a:endParaRPr sz="2400">
              <a:solidFill>
                <a:srgbClr val="00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0"/>
          <p:cNvSpPr txBox="1"/>
          <p:nvPr/>
        </p:nvSpPr>
        <p:spPr>
          <a:xfrm>
            <a:off x="449550" y="312075"/>
            <a:ext cx="8244900" cy="78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u="sng">
                <a:solidFill>
                  <a:schemeClr val="dk1"/>
                </a:solidFill>
                <a:latin typeface="Times New Roman"/>
                <a:ea typeface="Times New Roman"/>
                <a:cs typeface="Times New Roman"/>
                <a:sym typeface="Times New Roman"/>
              </a:rPr>
              <a:t>Where Did We Get Our Data?</a:t>
            </a:r>
            <a:endParaRPr sz="3600" u="sng">
              <a:solidFill>
                <a:schemeClr val="dk1"/>
              </a:solidFill>
              <a:latin typeface="Times New Roman"/>
              <a:ea typeface="Times New Roman"/>
              <a:cs typeface="Times New Roman"/>
              <a:sym typeface="Times New Roman"/>
            </a:endParaRPr>
          </a:p>
        </p:txBody>
      </p:sp>
      <p:sp>
        <p:nvSpPr>
          <p:cNvPr id="347" name="Google Shape;347;p50"/>
          <p:cNvSpPr txBox="1"/>
          <p:nvPr/>
        </p:nvSpPr>
        <p:spPr>
          <a:xfrm>
            <a:off x="449550" y="1323450"/>
            <a:ext cx="8244900" cy="36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	</a:t>
            </a:r>
            <a:r>
              <a:rPr lang="en" sz="2400">
                <a:solidFill>
                  <a:schemeClr val="dk1"/>
                </a:solidFill>
                <a:latin typeface="Times New Roman"/>
                <a:ea typeface="Times New Roman"/>
                <a:cs typeface="Times New Roman"/>
                <a:sym typeface="Times New Roman"/>
              </a:rPr>
              <a:t>For the information relating to the CO2 levels in the atmosphere during certain periods of time, we got our data from the website of NOAA Global Monitoring Laboratory which is an official government website.</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chemeClr val="dk1"/>
              </a:solidFill>
              <a:latin typeface="Barlow Light"/>
              <a:ea typeface="Barlow Light"/>
              <a:cs typeface="Barlow Light"/>
              <a:sym typeface="Barlow Light"/>
            </a:endParaRPr>
          </a:p>
          <a:p>
            <a:pPr indent="0" lvl="0" marL="0" rtl="0" algn="l">
              <a:spcBef>
                <a:spcPts val="0"/>
              </a:spcBef>
              <a:spcAft>
                <a:spcPts val="0"/>
              </a:spcAft>
              <a:buNone/>
            </a:pPr>
            <a:r>
              <a:t/>
            </a:r>
            <a:endParaRPr sz="2400">
              <a:solidFill>
                <a:schemeClr val="dk1"/>
              </a:solidFill>
              <a:latin typeface="Barlow Light"/>
              <a:ea typeface="Barlow Light"/>
              <a:cs typeface="Barlow Light"/>
              <a:sym typeface="Barlow Light"/>
            </a:endParaRPr>
          </a:p>
          <a:p>
            <a:pPr indent="0" lvl="0" marL="0" rtl="0" algn="l">
              <a:spcBef>
                <a:spcPts val="0"/>
              </a:spcBef>
              <a:spcAft>
                <a:spcPts val="0"/>
              </a:spcAft>
              <a:buNone/>
            </a:pPr>
            <a:r>
              <a:rPr lang="en" sz="2400">
                <a:solidFill>
                  <a:srgbClr val="00FFFF"/>
                </a:solidFill>
                <a:latin typeface="Times New Roman"/>
                <a:ea typeface="Times New Roman"/>
                <a:cs typeface="Times New Roman"/>
                <a:sym typeface="Times New Roman"/>
              </a:rPr>
              <a:t>(2)</a:t>
            </a:r>
            <a:endParaRPr sz="2400">
              <a:solidFill>
                <a:srgbClr val="00FFFF"/>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chemeClr val="dk1"/>
              </a:solidFill>
              <a:latin typeface="Barlow Light"/>
              <a:ea typeface="Barlow Light"/>
              <a:cs typeface="Barlow Light"/>
              <a:sym typeface="Barlow Light"/>
            </a:endParaRPr>
          </a:p>
          <a:p>
            <a:pPr indent="0" lvl="0" marL="0" rtl="0" algn="l">
              <a:spcBef>
                <a:spcPts val="0"/>
              </a:spcBef>
              <a:spcAft>
                <a:spcPts val="0"/>
              </a:spcAft>
              <a:buNone/>
            </a:pPr>
            <a:r>
              <a:t/>
            </a:r>
            <a:endParaRPr sz="2400">
              <a:solidFill>
                <a:srgbClr val="00FFFF"/>
              </a:solidFill>
              <a:latin typeface="Barlow Light"/>
              <a:ea typeface="Barlow Light"/>
              <a:cs typeface="Barlow Light"/>
              <a:sym typeface="Barlow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1"/>
          <p:cNvSpPr txBox="1"/>
          <p:nvPr/>
        </p:nvSpPr>
        <p:spPr>
          <a:xfrm>
            <a:off x="449550" y="23100"/>
            <a:ext cx="8244900" cy="78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u="sng">
                <a:solidFill>
                  <a:schemeClr val="dk1"/>
                </a:solidFill>
                <a:latin typeface="Times New Roman"/>
                <a:ea typeface="Times New Roman"/>
                <a:cs typeface="Times New Roman"/>
                <a:sym typeface="Times New Roman"/>
              </a:rPr>
              <a:t>What Is In Our Dataset?</a:t>
            </a:r>
            <a:endParaRPr sz="3600" u="sng">
              <a:solidFill>
                <a:schemeClr val="dk1"/>
              </a:solidFill>
              <a:latin typeface="Times New Roman"/>
              <a:ea typeface="Times New Roman"/>
              <a:cs typeface="Times New Roman"/>
              <a:sym typeface="Times New Roman"/>
            </a:endParaRPr>
          </a:p>
        </p:txBody>
      </p:sp>
      <p:sp>
        <p:nvSpPr>
          <p:cNvPr id="353" name="Google Shape;353;p51"/>
          <p:cNvSpPr txBox="1"/>
          <p:nvPr/>
        </p:nvSpPr>
        <p:spPr>
          <a:xfrm>
            <a:off x="224850" y="741600"/>
            <a:ext cx="8694300" cy="3660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466344" lvl="0" marL="466344" rtl="0" algn="l">
              <a:lnSpc>
                <a:spcPct val="115000"/>
              </a:lnSpc>
              <a:spcBef>
                <a:spcPts val="0"/>
              </a:spcBef>
              <a:spcAft>
                <a:spcPts val="0"/>
              </a:spcAft>
              <a:buNone/>
            </a:pPr>
            <a:r>
              <a:rPr lang="en" sz="1800" u="sng">
                <a:solidFill>
                  <a:schemeClr val="dk1"/>
                </a:solidFill>
                <a:latin typeface="Times New Roman"/>
                <a:ea typeface="Times New Roman"/>
                <a:cs typeface="Times New Roman"/>
                <a:sym typeface="Times New Roman"/>
              </a:rPr>
              <a:t>Time</a:t>
            </a:r>
            <a:r>
              <a:rPr lang="en" sz="1800">
                <a:solidFill>
                  <a:schemeClr val="dk1"/>
                </a:solidFill>
                <a:latin typeface="Times New Roman"/>
                <a:ea typeface="Times New Roman"/>
                <a:cs typeface="Times New Roman"/>
                <a:sym typeface="Times New Roman"/>
              </a:rPr>
              <a:t> - We have two variables to determine the time period the data is referring to, one variable for the month and another for the year. This dataset records each month from 1972 to 2024.</a:t>
            </a:r>
            <a:endParaRPr sz="1800">
              <a:solidFill>
                <a:schemeClr val="dk1"/>
              </a:solidFill>
              <a:latin typeface="Times New Roman"/>
              <a:ea typeface="Times New Roman"/>
              <a:cs typeface="Times New Roman"/>
              <a:sym typeface="Times New Roman"/>
            </a:endParaRPr>
          </a:p>
          <a:p>
            <a:pPr indent="-466344" lvl="0" marL="466344"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466344" lvl="0" marL="466344" rtl="0" algn="l">
              <a:lnSpc>
                <a:spcPct val="115000"/>
              </a:lnSpc>
              <a:spcBef>
                <a:spcPts val="0"/>
              </a:spcBef>
              <a:spcAft>
                <a:spcPts val="0"/>
              </a:spcAft>
              <a:buNone/>
            </a:pPr>
            <a:r>
              <a:rPr lang="en" sz="1800" u="sng">
                <a:solidFill>
                  <a:schemeClr val="dk1"/>
                </a:solidFill>
                <a:latin typeface="Times New Roman"/>
                <a:ea typeface="Times New Roman"/>
                <a:cs typeface="Times New Roman"/>
                <a:sym typeface="Times New Roman"/>
              </a:rPr>
              <a:t>Precipitation</a:t>
            </a:r>
            <a:r>
              <a:rPr lang="en" sz="1800">
                <a:solidFill>
                  <a:schemeClr val="dk1"/>
                </a:solidFill>
                <a:latin typeface="Times New Roman"/>
                <a:ea typeface="Times New Roman"/>
                <a:cs typeface="Times New Roman"/>
                <a:sym typeface="Times New Roman"/>
              </a:rPr>
              <a:t> - We have one variable for the measured rainfall recorded in inches. The way the data is recorded is slightly vague but we believe it to be the total rainfall for the corresponding month.</a:t>
            </a:r>
            <a:endParaRPr sz="1800">
              <a:solidFill>
                <a:schemeClr val="dk1"/>
              </a:solidFill>
              <a:latin typeface="Times New Roman"/>
              <a:ea typeface="Times New Roman"/>
              <a:cs typeface="Times New Roman"/>
              <a:sym typeface="Times New Roman"/>
            </a:endParaRPr>
          </a:p>
          <a:p>
            <a:pPr indent="-466344" lvl="0" marL="466344"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466344" lvl="0" marL="466344" rtl="0" algn="l">
              <a:lnSpc>
                <a:spcPct val="115000"/>
              </a:lnSpc>
              <a:spcBef>
                <a:spcPts val="0"/>
              </a:spcBef>
              <a:spcAft>
                <a:spcPts val="0"/>
              </a:spcAft>
              <a:buNone/>
            </a:pPr>
            <a:r>
              <a:rPr lang="en" sz="1800" u="sng">
                <a:solidFill>
                  <a:schemeClr val="dk1"/>
                </a:solidFill>
                <a:latin typeface="Times New Roman"/>
                <a:ea typeface="Times New Roman"/>
                <a:cs typeface="Times New Roman"/>
                <a:sym typeface="Times New Roman"/>
              </a:rPr>
              <a:t>Average Temperature</a:t>
            </a:r>
            <a:r>
              <a:rPr lang="en" sz="1800">
                <a:solidFill>
                  <a:schemeClr val="dk1"/>
                </a:solidFill>
                <a:latin typeface="Times New Roman"/>
                <a:ea typeface="Times New Roman"/>
                <a:cs typeface="Times New Roman"/>
                <a:sym typeface="Times New Roman"/>
              </a:rPr>
              <a:t> - We have one variable for the measured temperature recorded in Celsius</a:t>
            </a:r>
            <a:r>
              <a:rPr lang="en"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466344" lvl="0" marL="466344"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466344" lvl="0" marL="466344" rtl="0" algn="l">
              <a:lnSpc>
                <a:spcPct val="115000"/>
              </a:lnSpc>
              <a:spcBef>
                <a:spcPts val="0"/>
              </a:spcBef>
              <a:spcAft>
                <a:spcPts val="0"/>
              </a:spcAft>
              <a:buNone/>
            </a:pPr>
            <a:r>
              <a:rPr lang="en" sz="1800" u="sng">
                <a:solidFill>
                  <a:schemeClr val="dk1"/>
                </a:solidFill>
                <a:latin typeface="Times New Roman"/>
                <a:ea typeface="Times New Roman"/>
                <a:cs typeface="Times New Roman"/>
                <a:sym typeface="Times New Roman"/>
              </a:rPr>
              <a:t>CO2</a:t>
            </a:r>
            <a:r>
              <a:rPr lang="en" sz="1800">
                <a:solidFill>
                  <a:schemeClr val="dk1"/>
                </a:solidFill>
                <a:latin typeface="Times New Roman"/>
                <a:ea typeface="Times New Roman"/>
                <a:cs typeface="Times New Roman"/>
                <a:sym typeface="Times New Roman"/>
              </a:rPr>
              <a:t> - We have one variable for the measured CO2 levels in the atmosphere recorded in ppm (parts per million)</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2"/>
          <p:cNvSpPr txBox="1"/>
          <p:nvPr/>
        </p:nvSpPr>
        <p:spPr>
          <a:xfrm>
            <a:off x="449550" y="312075"/>
            <a:ext cx="8244900" cy="78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u="sng">
                <a:solidFill>
                  <a:schemeClr val="dk1"/>
                </a:solidFill>
                <a:latin typeface="Times New Roman"/>
                <a:ea typeface="Times New Roman"/>
                <a:cs typeface="Times New Roman"/>
                <a:sym typeface="Times New Roman"/>
              </a:rPr>
              <a:t>Why Did We Choose This Topic?</a:t>
            </a:r>
            <a:endParaRPr sz="3600" u="sng">
              <a:solidFill>
                <a:schemeClr val="dk1"/>
              </a:solidFill>
              <a:latin typeface="Times New Roman"/>
              <a:ea typeface="Times New Roman"/>
              <a:cs typeface="Times New Roman"/>
              <a:sym typeface="Times New Roman"/>
            </a:endParaRPr>
          </a:p>
        </p:txBody>
      </p:sp>
      <p:sp>
        <p:nvSpPr>
          <p:cNvPr id="359" name="Google Shape;359;p52"/>
          <p:cNvSpPr txBox="1"/>
          <p:nvPr/>
        </p:nvSpPr>
        <p:spPr>
          <a:xfrm>
            <a:off x="449550" y="1333075"/>
            <a:ext cx="8244900" cy="36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	</a:t>
            </a:r>
            <a:r>
              <a:rPr lang="en" sz="2400">
                <a:solidFill>
                  <a:schemeClr val="dk1"/>
                </a:solidFill>
                <a:latin typeface="Times New Roman"/>
                <a:ea typeface="Times New Roman"/>
                <a:cs typeface="Times New Roman"/>
                <a:sym typeface="Times New Roman"/>
              </a:rPr>
              <a:t>We chose this topic because we were kind of interested in how the information we </a:t>
            </a:r>
            <a:r>
              <a:rPr lang="en" sz="2400">
                <a:solidFill>
                  <a:schemeClr val="dk1"/>
                </a:solidFill>
                <a:latin typeface="Times New Roman"/>
                <a:ea typeface="Times New Roman"/>
                <a:cs typeface="Times New Roman"/>
                <a:sym typeface="Times New Roman"/>
              </a:rPr>
              <a:t>gathered</a:t>
            </a:r>
            <a:r>
              <a:rPr lang="en" sz="2400">
                <a:solidFill>
                  <a:schemeClr val="dk1"/>
                </a:solidFill>
                <a:latin typeface="Times New Roman"/>
                <a:ea typeface="Times New Roman"/>
                <a:cs typeface="Times New Roman"/>
                <a:sym typeface="Times New Roman"/>
              </a:rPr>
              <a:t> related to “Common Knowledge” such as weather patterns. We were also interested in how the data we gathered relates to what we are often told by many media outlets and well </a:t>
            </a:r>
            <a:r>
              <a:rPr lang="en" sz="2400">
                <a:solidFill>
                  <a:schemeClr val="dk1"/>
                </a:solidFill>
                <a:latin typeface="Times New Roman"/>
                <a:ea typeface="Times New Roman"/>
                <a:cs typeface="Times New Roman"/>
                <a:sym typeface="Times New Roman"/>
              </a:rPr>
              <a:t>known</a:t>
            </a:r>
            <a:r>
              <a:rPr lang="en" sz="2400">
                <a:solidFill>
                  <a:schemeClr val="dk1"/>
                </a:solidFill>
                <a:latin typeface="Times New Roman"/>
                <a:ea typeface="Times New Roman"/>
                <a:cs typeface="Times New Roman"/>
                <a:sym typeface="Times New Roman"/>
              </a:rPr>
              <a:t> scientists regarding global warming. This topic is also well researched which made it easier to find data for each month and each year in the range we chose.</a:t>
            </a:r>
            <a:endParaRPr sz="2400">
              <a:solidFill>
                <a:srgbClr val="00FFFF"/>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3"/>
          <p:cNvSpPr txBox="1"/>
          <p:nvPr/>
        </p:nvSpPr>
        <p:spPr>
          <a:xfrm>
            <a:off x="449550" y="312075"/>
            <a:ext cx="8244900" cy="78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u="sng">
                <a:solidFill>
                  <a:schemeClr val="dk1"/>
                </a:solidFill>
                <a:latin typeface="Times New Roman"/>
                <a:ea typeface="Times New Roman"/>
                <a:cs typeface="Times New Roman"/>
                <a:sym typeface="Times New Roman"/>
              </a:rPr>
              <a:t>Analyzing Precipitation Data</a:t>
            </a:r>
            <a:endParaRPr sz="3600" u="sng">
              <a:solidFill>
                <a:schemeClr val="dk1"/>
              </a:solidFill>
              <a:latin typeface="Times New Roman"/>
              <a:ea typeface="Times New Roman"/>
              <a:cs typeface="Times New Roman"/>
              <a:sym typeface="Times New Roman"/>
            </a:endParaRPr>
          </a:p>
        </p:txBody>
      </p:sp>
      <p:sp>
        <p:nvSpPr>
          <p:cNvPr id="365" name="Google Shape;365;p53"/>
          <p:cNvSpPr txBox="1"/>
          <p:nvPr/>
        </p:nvSpPr>
        <p:spPr>
          <a:xfrm>
            <a:off x="449550" y="1333075"/>
            <a:ext cx="8244900" cy="36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Times New Roman"/>
                <a:ea typeface="Times New Roman"/>
                <a:cs typeface="Times New Roman"/>
                <a:sym typeface="Times New Roman"/>
              </a:rPr>
              <a:t>	</a:t>
            </a:r>
            <a:r>
              <a:rPr lang="en" sz="2400">
                <a:solidFill>
                  <a:schemeClr val="dk1"/>
                </a:solidFill>
                <a:latin typeface="Times New Roman"/>
                <a:ea typeface="Times New Roman"/>
                <a:cs typeface="Times New Roman"/>
                <a:sym typeface="Times New Roman"/>
              </a:rPr>
              <a:t>The following slides will work on using basic methods to analyze the precipitation/rainfall patterns recorded within the dataset for the state of Minnesota.</a:t>
            </a:r>
            <a:endParaRPr sz="2400">
              <a:solidFill>
                <a:srgbClr val="00FFFF"/>
              </a:solidFill>
              <a:latin typeface="Times New Roman"/>
              <a:ea typeface="Times New Roman"/>
              <a:cs typeface="Times New Roman"/>
              <a:sym typeface="Times New Roman"/>
            </a:endParaRPr>
          </a:p>
        </p:txBody>
      </p:sp>
      <p:pic>
        <p:nvPicPr>
          <p:cNvPr id="366" name="Google Shape;366;p53" title="download.jpg"/>
          <p:cNvPicPr preferRelativeResize="0"/>
          <p:nvPr/>
        </p:nvPicPr>
        <p:blipFill>
          <a:blip r:embed="rId3">
            <a:alphaModFix/>
          </a:blip>
          <a:stretch>
            <a:fillRect/>
          </a:stretch>
        </p:blipFill>
        <p:spPr>
          <a:xfrm>
            <a:off x="3143250" y="3166050"/>
            <a:ext cx="2857500" cy="160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0" name="Shape 370"/>
        <p:cNvGrpSpPr/>
        <p:nvPr/>
      </p:nvGrpSpPr>
      <p:grpSpPr>
        <a:xfrm>
          <a:off x="0" y="0"/>
          <a:ext cx="0" cy="0"/>
          <a:chOff x="0" y="0"/>
          <a:chExt cx="0" cy="0"/>
        </a:xfrm>
      </p:grpSpPr>
      <p:pic>
        <p:nvPicPr>
          <p:cNvPr id="371" name="Google Shape;371;p54" title="Screenshot 2025-04-20 191040.png"/>
          <p:cNvPicPr preferRelativeResize="0"/>
          <p:nvPr/>
        </p:nvPicPr>
        <p:blipFill>
          <a:blip r:embed="rId3">
            <a:alphaModFix/>
          </a:blip>
          <a:stretch>
            <a:fillRect/>
          </a:stretch>
        </p:blipFill>
        <p:spPr>
          <a:xfrm>
            <a:off x="198150" y="276600"/>
            <a:ext cx="4373850" cy="4590300"/>
          </a:xfrm>
          <a:prstGeom prst="rect">
            <a:avLst/>
          </a:prstGeom>
          <a:noFill/>
          <a:ln>
            <a:noFill/>
          </a:ln>
        </p:spPr>
      </p:pic>
      <p:sp>
        <p:nvSpPr>
          <p:cNvPr id="372" name="Google Shape;372;p54"/>
          <p:cNvSpPr txBox="1"/>
          <p:nvPr/>
        </p:nvSpPr>
        <p:spPr>
          <a:xfrm>
            <a:off x="5000925" y="1156650"/>
            <a:ext cx="3640800" cy="283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Times New Roman"/>
                <a:ea typeface="Times New Roman"/>
                <a:cs typeface="Times New Roman"/>
                <a:sym typeface="Times New Roman"/>
              </a:rPr>
              <a:t>This is a very basic scatter plot that depicts the precipitation levels over time in Minnesota. This graph shows us that it can  appear as though it rains more often as time passes.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6" name="Shape 376"/>
        <p:cNvGrpSpPr/>
        <p:nvPr/>
      </p:nvGrpSpPr>
      <p:grpSpPr>
        <a:xfrm>
          <a:off x="0" y="0"/>
          <a:ext cx="0" cy="0"/>
          <a:chOff x="0" y="0"/>
          <a:chExt cx="0" cy="0"/>
        </a:xfrm>
      </p:grpSpPr>
      <p:sp>
        <p:nvSpPr>
          <p:cNvPr id="377" name="Google Shape;377;p55"/>
          <p:cNvSpPr txBox="1"/>
          <p:nvPr/>
        </p:nvSpPr>
        <p:spPr>
          <a:xfrm>
            <a:off x="1487400" y="2813525"/>
            <a:ext cx="6169200" cy="18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Times New Roman"/>
                <a:ea typeface="Times New Roman"/>
                <a:cs typeface="Times New Roman"/>
                <a:sym typeface="Times New Roman"/>
              </a:rPr>
              <a:t>We ran a quick check for the correlation coefficient between these two variables and found a weak positive relationship between the time and the average precipitation.</a:t>
            </a:r>
            <a:endParaRPr sz="2400">
              <a:solidFill>
                <a:schemeClr val="dk1"/>
              </a:solidFill>
              <a:latin typeface="Times New Roman"/>
              <a:ea typeface="Times New Roman"/>
              <a:cs typeface="Times New Roman"/>
              <a:sym typeface="Times New Roman"/>
            </a:endParaRPr>
          </a:p>
        </p:txBody>
      </p:sp>
      <p:pic>
        <p:nvPicPr>
          <p:cNvPr id="378" name="Google Shape;378;p55" title="Screenshot 2025-04-22 224318.png"/>
          <p:cNvPicPr preferRelativeResize="0"/>
          <p:nvPr/>
        </p:nvPicPr>
        <p:blipFill>
          <a:blip r:embed="rId3">
            <a:alphaModFix/>
          </a:blip>
          <a:stretch>
            <a:fillRect/>
          </a:stretch>
        </p:blipFill>
        <p:spPr>
          <a:xfrm>
            <a:off x="1487400" y="1221000"/>
            <a:ext cx="6169200" cy="1240861"/>
          </a:xfrm>
          <a:prstGeom prst="rect">
            <a:avLst/>
          </a:prstGeom>
          <a:noFill/>
          <a:ln>
            <a:noFill/>
          </a:ln>
        </p:spPr>
      </p:pic>
      <p:sp>
        <p:nvSpPr>
          <p:cNvPr id="379" name="Google Shape;379;p55"/>
          <p:cNvSpPr txBox="1"/>
          <p:nvPr/>
        </p:nvSpPr>
        <p:spPr>
          <a:xfrm>
            <a:off x="1915950" y="307725"/>
            <a:ext cx="5312100" cy="6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u="sng">
                <a:solidFill>
                  <a:schemeClr val="dk1"/>
                </a:solidFill>
                <a:latin typeface="Times New Roman"/>
                <a:ea typeface="Times New Roman"/>
                <a:cs typeface="Times New Roman"/>
                <a:sym typeface="Times New Roman"/>
              </a:rPr>
              <a:t>Correlation Check</a:t>
            </a:r>
            <a:endParaRPr sz="3000" u="sng">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