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4"/>
  </p:sldMasterIdLst>
  <p:notesMasterIdLst>
    <p:notesMasterId r:id="rId28"/>
  </p:notesMasterIdLst>
  <p:sldIdLst>
    <p:sldId id="959" r:id="rId5"/>
    <p:sldId id="480" r:id="rId6"/>
    <p:sldId id="478" r:id="rId7"/>
    <p:sldId id="481" r:id="rId8"/>
    <p:sldId id="947" r:id="rId9"/>
    <p:sldId id="946" r:id="rId10"/>
    <p:sldId id="954" r:id="rId11"/>
    <p:sldId id="944" r:id="rId12"/>
    <p:sldId id="953" r:id="rId13"/>
    <p:sldId id="948" r:id="rId14"/>
    <p:sldId id="949" r:id="rId15"/>
    <p:sldId id="958" r:id="rId16"/>
    <p:sldId id="950" r:id="rId17"/>
    <p:sldId id="951" r:id="rId18"/>
    <p:sldId id="952" r:id="rId19"/>
    <p:sldId id="955" r:id="rId20"/>
    <p:sldId id="943" r:id="rId21"/>
    <p:sldId id="956" r:id="rId22"/>
    <p:sldId id="957" r:id="rId23"/>
    <p:sldId id="945" r:id="rId24"/>
    <p:sldId id="941" r:id="rId25"/>
    <p:sldId id="483" r:id="rId26"/>
    <p:sldId id="485" r:id="rId27"/>
  </p:sldIdLst>
  <p:sldSz cx="9144000" cy="5143500" type="screen16x9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  <p:cmAuthor id="2" name="Nicole Nazzaro" initials="NN" lastIdx="87" clrIdx="2"/>
  <p:cmAuthor id="3" name="Lincoln Barr" initials="LB" lastIdx="6" clrIdx="3">
    <p:extLst>
      <p:ext uri="{19B8F6BF-5375-455C-9EA6-DF929625EA0E}">
        <p15:presenceInfo xmlns:p15="http://schemas.microsoft.com/office/powerpoint/2012/main" userId="Lincoln Barr" providerId="None"/>
      </p:ext>
    </p:extLst>
  </p:cmAuthor>
  <p:cmAuthor id="4" name="Warack, Nicholas" initials="WN" lastIdx="41" clrIdx="4">
    <p:extLst>
      <p:ext uri="{19B8F6BF-5375-455C-9EA6-DF929625EA0E}">
        <p15:presenceInfo xmlns:p15="http://schemas.microsoft.com/office/powerpoint/2012/main" userId="S-1-5-21-1407069837-2091007605-538272213-28748348" providerId="AD"/>
      </p:ext>
    </p:extLst>
  </p:cmAuthor>
  <p:cmAuthor id="5" name="Nathan Keyes" initials="NK" lastIdx="2" clrIdx="5">
    <p:extLst>
      <p:ext uri="{19B8F6BF-5375-455C-9EA6-DF929625EA0E}">
        <p15:presenceInfo xmlns:p15="http://schemas.microsoft.com/office/powerpoint/2012/main" userId="Nathan Keyes" providerId="None"/>
      </p:ext>
    </p:extLst>
  </p:cmAuthor>
  <p:cmAuthor id="6" name="Amy Duchene" initials="AD" lastIdx="18" clrIdx="6">
    <p:extLst>
      <p:ext uri="{19B8F6BF-5375-455C-9EA6-DF929625EA0E}">
        <p15:presenceInfo xmlns:p15="http://schemas.microsoft.com/office/powerpoint/2012/main" userId="S-1-5-21-3469626367-2606178582-284333202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D00"/>
    <a:srgbClr val="0E2735"/>
    <a:srgbClr val="FFF8AE"/>
    <a:srgbClr val="DCDCDC"/>
    <a:srgbClr val="414042"/>
    <a:srgbClr val="595A5D"/>
    <a:srgbClr val="F2F4F4"/>
    <a:srgbClr val="4F81BD"/>
    <a:srgbClr val="0C9B2E"/>
    <a:srgbClr val="FFF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92" autoAdjust="0"/>
    <p:restoredTop sz="68926" autoAdjust="0"/>
  </p:normalViewPr>
  <p:slideViewPr>
    <p:cSldViewPr snapToGrid="0" showGuides="1">
      <p:cViewPr varScale="1">
        <p:scale>
          <a:sx n="86" d="100"/>
          <a:sy n="86" d="100"/>
        </p:scale>
        <p:origin x="1416" y="192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2/19/20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701675"/>
            <a:ext cx="6242050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Prepared AMI ID</a:t>
            </a:r>
          </a:p>
          <a:p>
            <a:endParaRPr lang="en-US" dirty="0"/>
          </a:p>
          <a:p>
            <a:r>
              <a:rPr lang="en-US" dirty="0"/>
              <a:t>SSH Tunnel example for Mac</a:t>
            </a:r>
          </a:p>
          <a:p>
            <a:endParaRPr lang="en-US" dirty="0"/>
          </a:p>
          <a:p>
            <a:r>
              <a:rPr lang="en-US" dirty="0"/>
              <a:t>Inbound SG requirements.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148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agent and the environment interact at each of a sequence of discrete time steps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644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RL we have: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agent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environment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reward signal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Actions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State*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Dotted line represents where the work flow begins and then repeats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2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observation is the part of the environment that is visible to the agent.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Usually when we talk about State we are referring to the Agent’s observable state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63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 each time step t the agent receives some representation of the environments state.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That is written as State at time Step T is an element of All nonterminal States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887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…on that basis the agent selects an action – written as Action at Timestep t is in set of All 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00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this action, the agent receives a numerical reward</a:t>
            </a:r>
          </a:p>
          <a:p>
            <a:endParaRPr lang="en-US" dirty="0"/>
          </a:p>
          <a:p>
            <a:r>
              <a:rPr lang="en-US" dirty="0"/>
              <a:t>Written as Reward at timestep T is in all rewards and must be a subset of Real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06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Markov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27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say you are an agent</a:t>
            </a:r>
          </a:p>
          <a:p>
            <a:endParaRPr lang="en-US" dirty="0"/>
          </a:p>
          <a:p>
            <a:r>
              <a:rPr lang="en-US" dirty="0"/>
              <a:t>Here is what we are able to observe from the environment:</a:t>
            </a:r>
          </a:p>
          <a:p>
            <a:endParaRPr lang="en-US" dirty="0"/>
          </a:p>
          <a:p>
            <a:r>
              <a:rPr lang="en-US" dirty="0"/>
              <a:t>(this is known as the information state)</a:t>
            </a:r>
          </a:p>
          <a:p>
            <a:endParaRPr lang="en-US" dirty="0"/>
          </a:p>
          <a:p>
            <a:r>
              <a:rPr lang="en-US" dirty="0"/>
              <a:t>- A baseball</a:t>
            </a:r>
          </a:p>
          <a:p>
            <a:r>
              <a:rPr lang="en-US" dirty="0"/>
              <a:t>- In the air</a:t>
            </a:r>
          </a:p>
          <a:p>
            <a:endParaRPr lang="en-US" dirty="0"/>
          </a:p>
          <a:p>
            <a:r>
              <a:rPr lang="en-US" dirty="0"/>
              <a:t>But is it travelling towards center field from the bat?</a:t>
            </a:r>
          </a:p>
          <a:p>
            <a:r>
              <a:rPr lang="en-US" dirty="0"/>
              <a:t>Or is travelling back into the infield from an outfielders arm?</a:t>
            </a:r>
          </a:p>
          <a:p>
            <a:endParaRPr lang="en-US" dirty="0"/>
          </a:p>
          <a:p>
            <a:r>
              <a:rPr lang="en-US" dirty="0"/>
              <a:t>This is not a </a:t>
            </a:r>
            <a:r>
              <a:rPr lang="en-US" dirty="0" err="1"/>
              <a:t>markov</a:t>
            </a:r>
            <a:r>
              <a:rPr lang="en-US" dirty="0"/>
              <a:t> state because GIVEN THE PRESENT - the future is not independent of the past – we don’t have enough information to determine future state – or where the ball is going to go.</a:t>
            </a:r>
          </a:p>
          <a:p>
            <a:endParaRPr lang="en-US" dirty="0"/>
          </a:p>
          <a:p>
            <a:r>
              <a:rPr lang="en-US" dirty="0"/>
              <a:t>This specific scenario is also an excellent example of the Temporal Limitation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66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look at our information state now:</a:t>
            </a:r>
          </a:p>
          <a:p>
            <a:endParaRPr lang="en-US" dirty="0"/>
          </a:p>
          <a:p>
            <a:r>
              <a:rPr lang="en-US" dirty="0"/>
              <a:t>A baseball</a:t>
            </a:r>
          </a:p>
          <a:p>
            <a:r>
              <a:rPr lang="en-US" dirty="0"/>
              <a:t>In the air</a:t>
            </a:r>
          </a:p>
          <a:p>
            <a:r>
              <a:rPr lang="en-US" dirty="0"/>
              <a:t>we know it’s velocity</a:t>
            </a:r>
          </a:p>
          <a:p>
            <a:r>
              <a:rPr lang="en-US" dirty="0"/>
              <a:t>Direction of Motion</a:t>
            </a:r>
          </a:p>
          <a:p>
            <a:r>
              <a:rPr lang="en-US" dirty="0"/>
              <a:t>[really smart] agent would see the outfielder is turned toward center field.</a:t>
            </a:r>
          </a:p>
          <a:p>
            <a:endParaRPr lang="en-US" dirty="0"/>
          </a:p>
          <a:p>
            <a:r>
              <a:rPr lang="en-US" dirty="0"/>
              <a:t>Given this information – we have a Markov state</a:t>
            </a:r>
          </a:p>
          <a:p>
            <a:endParaRPr lang="en-US" dirty="0"/>
          </a:p>
          <a:p>
            <a:r>
              <a:rPr lang="en-US" dirty="0"/>
              <a:t>We can forget everything that happened before this snapshot/timestep</a:t>
            </a:r>
          </a:p>
          <a:p>
            <a:endParaRPr lang="en-US" dirty="0"/>
          </a:p>
          <a:p>
            <a:r>
              <a:rPr lang="en-US" dirty="0"/>
              <a:t>Forget the batter’s swing</a:t>
            </a:r>
          </a:p>
          <a:p>
            <a:r>
              <a:rPr lang="en-US" dirty="0"/>
              <a:t>The pitch from the pitcher</a:t>
            </a:r>
          </a:p>
          <a:p>
            <a:endParaRPr lang="en-US" dirty="0"/>
          </a:p>
          <a:p>
            <a:r>
              <a:rPr lang="en-US" dirty="0"/>
              <a:t>We can throw all history away</a:t>
            </a:r>
          </a:p>
          <a:p>
            <a:r>
              <a:rPr lang="en-US" dirty="0"/>
              <a:t>The future is not independent of the past given the present.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395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Agents may include one or more of these components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29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952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18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3448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80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These are ambitious goals for 2 hours.  However, if you have an interest in RL – I hope this workshop serves as a spring board and prompts you to learn more about it.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Going to learn very fundamental concepts of RL today.  SOTA is advancing incredibly fast, too fast for one person to keep up with. 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74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Couple of notes </a:t>
            </a:r>
          </a:p>
          <a:p>
            <a:endParaRPr lang="en-US" dirty="0"/>
          </a:p>
          <a:p>
            <a:r>
              <a:rPr lang="en-US" dirty="0"/>
              <a:t>1.) We are not going to use SageMaker today.  I’ve tried to make training time as short as possible so we don’t spend our time watching training episodes.  Also, I really like the x1 for RL (minimal CPU, loads of RAM).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08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RL tradeoff between exploration and exploitation</a:t>
            </a:r>
          </a:p>
          <a:p>
            <a:r>
              <a:rPr lang="en-US" dirty="0"/>
              <a:t>Exploit – take actions known to provide rewards</a:t>
            </a:r>
          </a:p>
          <a:p>
            <a:r>
              <a:rPr lang="en-US" dirty="0"/>
              <a:t>Explore – look for new opportunities to take actions to maximize rewards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77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Trial and Error learning – originated in animal behavior research – the word “reinforcement” first used in the context of animal learning by Pavlov</a:t>
            </a:r>
          </a:p>
          <a:p>
            <a:endParaRPr lang="en-US" dirty="0"/>
          </a:p>
          <a:p>
            <a:r>
              <a:rPr lang="en-US" dirty="0"/>
              <a:t>Optimal Control -&gt; Dynamic Programming -&gt; Dynamical Systems -&gt; Systems have state variables/parameters -&gt; gave us the Bellman equation from mathematician Richard Bellman</a:t>
            </a:r>
          </a:p>
          <a:p>
            <a:endParaRPr lang="en-US" dirty="0"/>
          </a:p>
          <a:p>
            <a:r>
              <a:rPr lang="en-US" dirty="0"/>
              <a:t>Temporal difference learning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mazon Ember Regular" charset="0"/>
                <a:ea typeface="+mn-ea"/>
                <a:cs typeface="+mn-cs"/>
              </a:rPr>
              <a:t>how to predict a quantity that depends on future values of a given signal.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67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Tenets of 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33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Rewards exist as a scalar value and exist simply to allow the “math” to work.</a:t>
            </a:r>
          </a:p>
          <a:p>
            <a:endParaRPr lang="en-US" dirty="0"/>
          </a:p>
          <a:p>
            <a:r>
              <a:rPr lang="en-US" dirty="0"/>
              <a:t>Obviously the agent has not concept of what a “reward” really is, but when represented as a scalar value – we can measure one decision’s utility against another decision by comparing the reward</a:t>
            </a:r>
          </a:p>
          <a:p>
            <a:endParaRPr lang="en-US" dirty="0"/>
          </a:p>
          <a:p>
            <a:r>
              <a:rPr lang="en-US" dirty="0"/>
              <a:t>Actions can have long term consequences, </a:t>
            </a:r>
          </a:p>
          <a:p>
            <a:r>
              <a:rPr lang="en-US" dirty="0"/>
              <a:t>rewards may be delayed and it may better to pass on a reward at the next step in order to get an opportunity for a larger reward later on?</a:t>
            </a:r>
          </a:p>
          <a:p>
            <a:endParaRPr lang="en-US" dirty="0"/>
          </a:p>
          <a:p>
            <a:r>
              <a:rPr lang="en-US" dirty="0"/>
              <a:t>Lottery – do you want 30% of your money now, or 50% paid over the next 30 years?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81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agent and the environment interact at each of a sequence of discrete time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354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720" y="-113413"/>
            <a:ext cx="9559547" cy="5408428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956022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4337023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908228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658575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37" y="439651"/>
            <a:ext cx="971555" cy="58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7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7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 with AWS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A0A3F-6E21-4F26-A9F7-E207EF370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07060" y="4394337"/>
            <a:ext cx="635033" cy="38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24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7820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6192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607" y="-7089"/>
            <a:ext cx="9279213" cy="524982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2018,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95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2018,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475260" y="930149"/>
            <a:ext cx="6069541" cy="1250668"/>
          </a:xfrm>
        </p:spPr>
        <p:txBody>
          <a:bodyPr anchor="ctr" anchorCtr="0">
            <a:noAutofit/>
          </a:bodyPr>
          <a:lstStyle>
            <a:lvl1pPr algn="r"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142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2018,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8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3894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44720" y="-113413"/>
            <a:ext cx="9559547" cy="540842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87899" y="3956022"/>
            <a:ext cx="3683000" cy="43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rgbClr val="41404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41404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41404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41404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87899" y="4337023"/>
            <a:ext cx="36830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41404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41404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41404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3"/>
          </p:nvPr>
        </p:nvSpPr>
        <p:spPr>
          <a:xfrm>
            <a:off x="487899" y="1908228"/>
            <a:ext cx="7324988" cy="74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414042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41404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41404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41404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4"/>
          </p:nvPr>
        </p:nvSpPr>
        <p:spPr>
          <a:xfrm>
            <a:off x="487899" y="2658575"/>
            <a:ext cx="6041582" cy="487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41404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41404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41404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41404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9" name="Shape 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7137" y="439651"/>
            <a:ext cx="971555" cy="582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5088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645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71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539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rgbClr val="414042"/>
                </a:solidFill>
              </a:defRPr>
            </a:lvl1pPr>
            <a:lvl2pPr>
              <a:defRPr sz="2000">
                <a:solidFill>
                  <a:srgbClr val="414042"/>
                </a:solidFill>
              </a:defRPr>
            </a:lvl2pPr>
            <a:lvl3pPr>
              <a:defRPr sz="1600">
                <a:solidFill>
                  <a:srgbClr val="414042"/>
                </a:solidFill>
              </a:defRPr>
            </a:lvl3pPr>
            <a:lvl4pPr>
              <a:defRPr sz="1600">
                <a:solidFill>
                  <a:srgbClr val="414042"/>
                </a:solidFill>
              </a:defRPr>
            </a:lvl4pPr>
            <a:lvl5pPr>
              <a:defRPr sz="1600">
                <a:solidFill>
                  <a:srgbClr val="41404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rgbClr val="414042"/>
                </a:solidFill>
              </a:defRPr>
            </a:lvl1pPr>
            <a:lvl2pPr>
              <a:defRPr sz="2000">
                <a:solidFill>
                  <a:srgbClr val="414042"/>
                </a:solidFill>
              </a:defRPr>
            </a:lvl2pPr>
            <a:lvl3pPr>
              <a:defRPr sz="1600">
                <a:solidFill>
                  <a:srgbClr val="414042"/>
                </a:solidFill>
              </a:defRPr>
            </a:lvl3pPr>
            <a:lvl4pPr>
              <a:defRPr sz="1600">
                <a:solidFill>
                  <a:srgbClr val="414042"/>
                </a:solidFill>
              </a:defRPr>
            </a:lvl4pPr>
            <a:lvl5pPr>
              <a:defRPr sz="1600">
                <a:solidFill>
                  <a:srgbClr val="41404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4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5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5110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49745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9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1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80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9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94536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89150" y="4863582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bg1"/>
                </a:solidFill>
                <a:latin typeface="Amazon Ember Regular" charset="0"/>
              </a:rPr>
              <a:t>© 2018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8413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40" r:id="rId15"/>
    <p:sldLayoutId id="2147483741" r:id="rId16"/>
    <p:sldLayoutId id="2147483742" r:id="rId17"/>
    <p:sldLayoutId id="2147483743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rgbClr val="0E2735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72C14-5622-D440-B8D5-A375D9C4B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9332"/>
            <a:ext cx="9144000" cy="3553926"/>
          </a:xfrm>
        </p:spPr>
        <p:txBody>
          <a:bodyPr/>
          <a:lstStyle/>
          <a:p>
            <a:r>
              <a:rPr lang="en-US" b="1" dirty="0"/>
              <a:t>AMI = </a:t>
            </a:r>
            <a:r>
              <a:rPr lang="en-US" b="1" dirty="0" err="1"/>
              <a:t>abq</a:t>
            </a:r>
            <a:r>
              <a:rPr lang="en-US" b="1" dirty="0"/>
              <a:t>-</a:t>
            </a:r>
            <a:r>
              <a:rPr lang="en-US" b="1" dirty="0" err="1"/>
              <a:t>rl</a:t>
            </a:r>
            <a:r>
              <a:rPr lang="en-US" b="1" dirty="0"/>
              <a:t>-workshop</a:t>
            </a:r>
          </a:p>
          <a:p>
            <a:endParaRPr lang="en-US" dirty="0"/>
          </a:p>
          <a:p>
            <a:r>
              <a:rPr lang="en-US" sz="2000" dirty="0" err="1"/>
              <a:t>ssh</a:t>
            </a:r>
            <a:r>
              <a:rPr lang="en-US" sz="2000" dirty="0"/>
              <a:t> –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your.pem</a:t>
            </a:r>
            <a:r>
              <a:rPr lang="en-US" sz="2000" dirty="0"/>
              <a:t> -N -f -L localhost:8888:localhost:8888 ubuntu@yourEC2IP</a:t>
            </a:r>
          </a:p>
          <a:p>
            <a:endParaRPr lang="en-US" dirty="0"/>
          </a:p>
          <a:p>
            <a:r>
              <a:rPr lang="en-US" dirty="0"/>
              <a:t>Security Group Inbound:</a:t>
            </a:r>
          </a:p>
          <a:p>
            <a:r>
              <a:rPr lang="en-US" dirty="0"/>
              <a:t>TCP -&gt; 8888 -&gt; 0.0.0.0/0 (or custom)</a:t>
            </a:r>
          </a:p>
          <a:p>
            <a:r>
              <a:rPr lang="en-US" dirty="0"/>
              <a:t>SSH -&gt; 22 -&gt; 0.0.0.0/0 (or custom)</a:t>
            </a:r>
          </a:p>
        </p:txBody>
      </p:sp>
    </p:spTree>
    <p:extLst>
      <p:ext uri="{BB962C8B-B14F-4D97-AF65-F5344CB8AC3E}">
        <p14:creationId xmlns:p14="http://schemas.microsoft.com/office/powerpoint/2010/main" val="1695301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3E9BE1-C39B-44B6-9FEC-66A386D779FB}"/>
              </a:ext>
            </a:extLst>
          </p:cNvPr>
          <p:cNvSpPr txBox="1"/>
          <p:nvPr/>
        </p:nvSpPr>
        <p:spPr>
          <a:xfrm>
            <a:off x="738559" y="4836365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2019, Amazon Web Services, Inc. or its Affiliates. All rights reserved.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5A2115-C368-45FE-8452-A561A5D78DD5}"/>
              </a:ext>
            </a:extLst>
          </p:cNvPr>
          <p:cNvSpPr txBox="1">
            <a:spLocks/>
          </p:cNvSpPr>
          <p:nvPr/>
        </p:nvSpPr>
        <p:spPr>
          <a:xfrm>
            <a:off x="1901408" y="275352"/>
            <a:ext cx="6471591" cy="487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Amazon Ember"/>
              </a:rPr>
              <a:t>Reinforcement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6F5027-C691-4FD3-9F16-631D492C2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379" y="1298519"/>
            <a:ext cx="1863918" cy="1934078"/>
          </a:xfrm>
          <a:prstGeom prst="rect">
            <a:avLst/>
          </a:prstGeom>
        </p:spPr>
      </p:pic>
      <p:pic>
        <p:nvPicPr>
          <p:cNvPr id="1026" name="Picture 2" descr="https://vignette.wikia.nocookie.net/onceuponatime8042/images/a/a0/W102Maze.png/revision/latest?cb=20150120104518">
            <a:extLst>
              <a:ext uri="{FF2B5EF4-FFF2-40B4-BE49-F238E27FC236}">
                <a16:creationId xmlns:a16="http://schemas.microsoft.com/office/drawing/2014/main" id="{94C2B4EC-C952-44D7-9468-2C04DF931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101" y="1410297"/>
            <a:ext cx="3580327" cy="171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718969-4587-4581-A7E3-A127A45DE815}"/>
              </a:ext>
            </a:extLst>
          </p:cNvPr>
          <p:cNvSpPr txBox="1"/>
          <p:nvPr/>
        </p:nvSpPr>
        <p:spPr>
          <a:xfrm>
            <a:off x="1991932" y="1045283"/>
            <a:ext cx="884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144613-9CEE-47BF-AC99-D6B703F7E447}"/>
              </a:ext>
            </a:extLst>
          </p:cNvPr>
          <p:cNvSpPr txBox="1"/>
          <p:nvPr/>
        </p:nvSpPr>
        <p:spPr>
          <a:xfrm>
            <a:off x="5268873" y="1045283"/>
            <a:ext cx="163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Environment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85CBBF-E7C6-48BC-BE46-FA707206AD51}"/>
              </a:ext>
            </a:extLst>
          </p:cNvPr>
          <p:cNvSpPr txBox="1"/>
          <p:nvPr/>
        </p:nvSpPr>
        <p:spPr>
          <a:xfrm>
            <a:off x="6376358" y="589982"/>
            <a:ext cx="3116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Elements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F44552-B52E-4498-92D1-3EE3AD823054}"/>
              </a:ext>
            </a:extLst>
          </p:cNvPr>
          <p:cNvSpPr txBox="1"/>
          <p:nvPr/>
        </p:nvSpPr>
        <p:spPr>
          <a:xfrm>
            <a:off x="1198274" y="3207329"/>
            <a:ext cx="2471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learner &amp; </a:t>
            </a:r>
          </a:p>
          <a:p>
            <a:pPr algn="ctr"/>
            <a:r>
              <a:rPr lang="en-US" dirty="0"/>
              <a:t>decision maker. Makes </a:t>
            </a:r>
            <a:r>
              <a:rPr lang="en-US" dirty="0">
                <a:solidFill>
                  <a:schemeClr val="accent1"/>
                </a:solidFill>
              </a:rPr>
              <a:t>observations</a:t>
            </a:r>
            <a:r>
              <a:rPr lang="en-US" dirty="0"/>
              <a:t> and takes </a:t>
            </a:r>
            <a:r>
              <a:rPr lang="en-US" dirty="0">
                <a:solidFill>
                  <a:schemeClr val="accent1"/>
                </a:solidFill>
              </a:rPr>
              <a:t>actions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83BC64-8FC5-4955-BB28-DF744F3637C3}"/>
              </a:ext>
            </a:extLst>
          </p:cNvPr>
          <p:cNvSpPr txBox="1"/>
          <p:nvPr/>
        </p:nvSpPr>
        <p:spPr>
          <a:xfrm>
            <a:off x="4078309" y="3192059"/>
            <a:ext cx="3794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Everything outside of the agent.</a:t>
            </a:r>
          </a:p>
          <a:p>
            <a:pPr algn="ctr"/>
            <a:r>
              <a:rPr lang="en-US" dirty="0"/>
              <a:t>All possible </a:t>
            </a:r>
            <a:r>
              <a:rPr lang="en-US" dirty="0">
                <a:solidFill>
                  <a:schemeClr val="accent1"/>
                </a:solidFill>
              </a:rPr>
              <a:t>states </a:t>
            </a:r>
            <a:r>
              <a:rPr lang="en-US" dirty="0"/>
              <a:t>an agent can occupy. All possible </a:t>
            </a:r>
            <a:r>
              <a:rPr lang="en-US" dirty="0">
                <a:solidFill>
                  <a:schemeClr val="accent1"/>
                </a:solidFill>
              </a:rPr>
              <a:t>actions</a:t>
            </a:r>
            <a:r>
              <a:rPr lang="en-US" dirty="0"/>
              <a:t> an agent can take</a:t>
            </a:r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37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3E9BE1-C39B-44B6-9FEC-66A386D779FB}"/>
              </a:ext>
            </a:extLst>
          </p:cNvPr>
          <p:cNvSpPr txBox="1"/>
          <p:nvPr/>
        </p:nvSpPr>
        <p:spPr>
          <a:xfrm>
            <a:off x="738559" y="4836365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2019, Amazon Web Services, Inc. or its Affiliates.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B4062-B5E5-4081-B1EA-F5235ADB0D84}"/>
              </a:ext>
            </a:extLst>
          </p:cNvPr>
          <p:cNvSpPr txBox="1"/>
          <p:nvPr/>
        </p:nvSpPr>
        <p:spPr>
          <a:xfrm>
            <a:off x="6323002" y="623990"/>
            <a:ext cx="3116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Elements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5A2115-C368-45FE-8452-A561A5D78DD5}"/>
              </a:ext>
            </a:extLst>
          </p:cNvPr>
          <p:cNvSpPr txBox="1">
            <a:spLocks/>
          </p:cNvSpPr>
          <p:nvPr/>
        </p:nvSpPr>
        <p:spPr>
          <a:xfrm>
            <a:off x="1901408" y="275352"/>
            <a:ext cx="6471591" cy="487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Amazon Ember"/>
              </a:rPr>
              <a:t>Reinforcement Learning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A2921B2-B59D-4D19-A45B-AC4E8A671C28}"/>
              </a:ext>
            </a:extLst>
          </p:cNvPr>
          <p:cNvGrpSpPr/>
          <p:nvPr/>
        </p:nvGrpSpPr>
        <p:grpSpPr>
          <a:xfrm>
            <a:off x="2477820" y="1230515"/>
            <a:ext cx="4389693" cy="3229863"/>
            <a:chOff x="1093520" y="1205115"/>
            <a:chExt cx="4389693" cy="322986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32DD614-4E50-41B4-89B0-64E5A5ACB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4062" y="1205115"/>
              <a:ext cx="1367192" cy="1418655"/>
            </a:xfrm>
            <a:prstGeom prst="rect">
              <a:avLst/>
            </a:prstGeom>
          </p:spPr>
        </p:pic>
        <p:pic>
          <p:nvPicPr>
            <p:cNvPr id="19" name="Picture 2" descr="https://vignette.wikia.nocookie.net/onceuponatime8042/images/a/a0/W102Maze.png/revision/latest?cb=20150120104518">
              <a:extLst>
                <a:ext uri="{FF2B5EF4-FFF2-40B4-BE49-F238E27FC236}">
                  <a16:creationId xmlns:a16="http://schemas.microsoft.com/office/drawing/2014/main" id="{4DF1D055-E4C4-48BA-BBD2-8B62D2F18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2441" y="3192445"/>
              <a:ext cx="2600772" cy="1242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Connector: Elbow 2">
              <a:extLst>
                <a:ext uri="{FF2B5EF4-FFF2-40B4-BE49-F238E27FC236}">
                  <a16:creationId xmlns:a16="http://schemas.microsoft.com/office/drawing/2014/main" id="{6AD75AE9-FCE0-47A8-8DB9-834EF3F07043}"/>
                </a:ext>
              </a:extLst>
            </p:cNvPr>
            <p:cNvCxnSpPr>
              <a:cxnSpLocks/>
            </p:cNvCxnSpPr>
            <p:nvPr/>
          </p:nvCxnSpPr>
          <p:spPr>
            <a:xfrm>
              <a:off x="4839954" y="2121027"/>
              <a:ext cx="643259" cy="1820430"/>
            </a:xfrm>
            <a:prstGeom prst="bentConnector3">
              <a:avLst>
                <a:gd name="adj1" fmla="val 222297"/>
              </a:avLst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9C8170D-8D08-448A-8D30-C3439AA349D9}"/>
                </a:ext>
              </a:extLst>
            </p:cNvPr>
            <p:cNvCxnSpPr/>
            <p:nvPr/>
          </p:nvCxnSpPr>
          <p:spPr>
            <a:xfrm flipH="1">
              <a:off x="2124119" y="3468189"/>
              <a:ext cx="7583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91973EA-9CE8-459C-A61D-9567809D8940}"/>
                </a:ext>
              </a:extLst>
            </p:cNvPr>
            <p:cNvCxnSpPr/>
            <p:nvPr/>
          </p:nvCxnSpPr>
          <p:spPr>
            <a:xfrm flipH="1">
              <a:off x="2112620" y="3935017"/>
              <a:ext cx="75832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71F4B35-7155-417C-8A0A-EC1BD33F4160}"/>
                </a:ext>
              </a:extLst>
            </p:cNvPr>
            <p:cNvCxnSpPr>
              <a:cxnSpLocks/>
            </p:cNvCxnSpPr>
            <p:nvPr/>
          </p:nvCxnSpPr>
          <p:spPr>
            <a:xfrm>
              <a:off x="2095448" y="3166468"/>
              <a:ext cx="0" cy="126851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FF12B105-F468-41E6-9C66-6686F9BECA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1146" y="2134710"/>
              <a:ext cx="1898143" cy="1327021"/>
            </a:xfrm>
            <a:prstGeom prst="bentConnector3">
              <a:avLst>
                <a:gd name="adj1" fmla="val -29384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04CFF37-7D08-4C97-855D-115C4516B2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3520" y="3933570"/>
              <a:ext cx="928955" cy="1447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19E6B23-ABE9-4382-AC3B-7E5524A1A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0982" y="1785289"/>
              <a:ext cx="0" cy="215616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1879DA67-9640-4F62-97A9-6275296AED1E}"/>
                </a:ext>
              </a:extLst>
            </p:cNvPr>
            <p:cNvCxnSpPr>
              <a:cxnSpLocks/>
            </p:cNvCxnSpPr>
            <p:nvPr/>
          </p:nvCxnSpPr>
          <p:spPr>
            <a:xfrm>
              <a:off x="1093520" y="1785289"/>
              <a:ext cx="281576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2FF9A2F3-5EE9-419C-85AE-0A9C297D408F}"/>
              </a:ext>
            </a:extLst>
          </p:cNvPr>
          <p:cNvSpPr txBox="1"/>
          <p:nvPr/>
        </p:nvSpPr>
        <p:spPr>
          <a:xfrm>
            <a:off x="2878647" y="2458046"/>
            <a:ext cx="128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E2735"/>
                </a:solidFill>
              </a:rPr>
              <a:t>reward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4E722DC-F7BB-4A5D-96DF-C2A2E18C2335}"/>
              </a:ext>
            </a:extLst>
          </p:cNvPr>
          <p:cNvSpPr txBox="1"/>
          <p:nvPr/>
        </p:nvSpPr>
        <p:spPr>
          <a:xfrm>
            <a:off x="7728474" y="2464504"/>
            <a:ext cx="128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E2735"/>
                </a:solidFill>
              </a:rPr>
              <a:t>action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E1386C5-5E5A-4058-AA3C-5958340A2ED3}"/>
              </a:ext>
            </a:extLst>
          </p:cNvPr>
          <p:cNvSpPr txBox="1"/>
          <p:nvPr/>
        </p:nvSpPr>
        <p:spPr>
          <a:xfrm>
            <a:off x="1783810" y="2464504"/>
            <a:ext cx="760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E2735"/>
                </a:solidFill>
              </a:rPr>
              <a:t>state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56D01D70-1657-4E5B-B161-669C6C035D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8405" y="2748912"/>
            <a:ext cx="397584" cy="369329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1E73B465-FED7-47A4-9344-BD326F8048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9031" y="3122192"/>
            <a:ext cx="557096" cy="371397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90814749-05C2-4475-B66E-9161D62FA0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9031" y="3576963"/>
            <a:ext cx="557096" cy="400020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17883230-119E-475E-864C-67653B224A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1408" y="2714409"/>
            <a:ext cx="412270" cy="438333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AA11EE27-340D-4272-B621-3DE1A21BD7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81423" y="2748912"/>
            <a:ext cx="480374" cy="40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52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3E9BE1-C39B-44B6-9FEC-66A386D779FB}"/>
              </a:ext>
            </a:extLst>
          </p:cNvPr>
          <p:cNvSpPr txBox="1"/>
          <p:nvPr/>
        </p:nvSpPr>
        <p:spPr>
          <a:xfrm>
            <a:off x="738559" y="4836365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2019, Amazon Web Services, Inc. or its Affiliates.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B4062-B5E5-4081-B1EA-F5235ADB0D84}"/>
              </a:ext>
            </a:extLst>
          </p:cNvPr>
          <p:cNvSpPr txBox="1"/>
          <p:nvPr/>
        </p:nvSpPr>
        <p:spPr>
          <a:xfrm>
            <a:off x="6358533" y="623990"/>
            <a:ext cx="3116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Elements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5A2115-C368-45FE-8452-A561A5D78DD5}"/>
              </a:ext>
            </a:extLst>
          </p:cNvPr>
          <p:cNvSpPr txBox="1">
            <a:spLocks/>
          </p:cNvSpPr>
          <p:nvPr/>
        </p:nvSpPr>
        <p:spPr>
          <a:xfrm>
            <a:off x="1901408" y="275352"/>
            <a:ext cx="6471591" cy="487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Amazon Ember"/>
              </a:rPr>
              <a:t>Reinforcement Learning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A2921B2-B59D-4D19-A45B-AC4E8A671C28}"/>
              </a:ext>
            </a:extLst>
          </p:cNvPr>
          <p:cNvGrpSpPr/>
          <p:nvPr/>
        </p:nvGrpSpPr>
        <p:grpSpPr>
          <a:xfrm>
            <a:off x="2477820" y="1230515"/>
            <a:ext cx="4389693" cy="3229863"/>
            <a:chOff x="1093520" y="1205115"/>
            <a:chExt cx="4389693" cy="322986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32DD614-4E50-41B4-89B0-64E5A5ACB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4062" y="1205115"/>
              <a:ext cx="1367192" cy="1418655"/>
            </a:xfrm>
            <a:prstGeom prst="rect">
              <a:avLst/>
            </a:prstGeom>
          </p:spPr>
        </p:pic>
        <p:pic>
          <p:nvPicPr>
            <p:cNvPr id="19" name="Picture 2" descr="https://vignette.wikia.nocookie.net/onceuponatime8042/images/a/a0/W102Maze.png/revision/latest?cb=20150120104518">
              <a:extLst>
                <a:ext uri="{FF2B5EF4-FFF2-40B4-BE49-F238E27FC236}">
                  <a16:creationId xmlns:a16="http://schemas.microsoft.com/office/drawing/2014/main" id="{4DF1D055-E4C4-48BA-BBD2-8B62D2F18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2441" y="3192445"/>
              <a:ext cx="2600772" cy="1242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Connector: Elbow 2">
              <a:extLst>
                <a:ext uri="{FF2B5EF4-FFF2-40B4-BE49-F238E27FC236}">
                  <a16:creationId xmlns:a16="http://schemas.microsoft.com/office/drawing/2014/main" id="{6AD75AE9-FCE0-47A8-8DB9-834EF3F07043}"/>
                </a:ext>
              </a:extLst>
            </p:cNvPr>
            <p:cNvCxnSpPr>
              <a:cxnSpLocks/>
            </p:cNvCxnSpPr>
            <p:nvPr/>
          </p:nvCxnSpPr>
          <p:spPr>
            <a:xfrm>
              <a:off x="4839954" y="2121027"/>
              <a:ext cx="643259" cy="1820430"/>
            </a:xfrm>
            <a:prstGeom prst="bentConnector3">
              <a:avLst>
                <a:gd name="adj1" fmla="val 222297"/>
              </a:avLst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9C8170D-8D08-448A-8D30-C3439AA349D9}"/>
                </a:ext>
              </a:extLst>
            </p:cNvPr>
            <p:cNvCxnSpPr/>
            <p:nvPr/>
          </p:nvCxnSpPr>
          <p:spPr>
            <a:xfrm flipH="1">
              <a:off x="2124119" y="3468189"/>
              <a:ext cx="7583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91973EA-9CE8-459C-A61D-9567809D8940}"/>
                </a:ext>
              </a:extLst>
            </p:cNvPr>
            <p:cNvCxnSpPr/>
            <p:nvPr/>
          </p:nvCxnSpPr>
          <p:spPr>
            <a:xfrm flipH="1">
              <a:off x="2112620" y="3935017"/>
              <a:ext cx="75832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71F4B35-7155-417C-8A0A-EC1BD33F4160}"/>
                </a:ext>
              </a:extLst>
            </p:cNvPr>
            <p:cNvCxnSpPr>
              <a:cxnSpLocks/>
            </p:cNvCxnSpPr>
            <p:nvPr/>
          </p:nvCxnSpPr>
          <p:spPr>
            <a:xfrm>
              <a:off x="2095448" y="3166468"/>
              <a:ext cx="0" cy="126851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FF12B105-F468-41E6-9C66-6686F9BECA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1146" y="2134710"/>
              <a:ext cx="1898143" cy="1327021"/>
            </a:xfrm>
            <a:prstGeom prst="bentConnector3">
              <a:avLst>
                <a:gd name="adj1" fmla="val -29384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04CFF37-7D08-4C97-855D-115C4516B2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3520" y="3933570"/>
              <a:ext cx="928955" cy="1447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19E6B23-ABE9-4382-AC3B-7E5524A1A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0982" y="1785289"/>
              <a:ext cx="0" cy="215616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1879DA67-9640-4F62-97A9-6275296AED1E}"/>
                </a:ext>
              </a:extLst>
            </p:cNvPr>
            <p:cNvCxnSpPr>
              <a:cxnSpLocks/>
            </p:cNvCxnSpPr>
            <p:nvPr/>
          </p:nvCxnSpPr>
          <p:spPr>
            <a:xfrm>
              <a:off x="1093520" y="1785289"/>
              <a:ext cx="281576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2FF9A2F3-5EE9-419C-85AE-0A9C297D408F}"/>
              </a:ext>
            </a:extLst>
          </p:cNvPr>
          <p:cNvSpPr txBox="1"/>
          <p:nvPr/>
        </p:nvSpPr>
        <p:spPr>
          <a:xfrm>
            <a:off x="2878647" y="2458046"/>
            <a:ext cx="128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E2735"/>
                </a:solidFill>
              </a:rPr>
              <a:t>reward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4E722DC-F7BB-4A5D-96DF-C2A2E18C2335}"/>
              </a:ext>
            </a:extLst>
          </p:cNvPr>
          <p:cNvSpPr txBox="1"/>
          <p:nvPr/>
        </p:nvSpPr>
        <p:spPr>
          <a:xfrm>
            <a:off x="7728474" y="2464504"/>
            <a:ext cx="128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E2735"/>
                </a:solidFill>
              </a:rPr>
              <a:t>action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E1386C5-5E5A-4058-AA3C-5958340A2ED3}"/>
              </a:ext>
            </a:extLst>
          </p:cNvPr>
          <p:cNvSpPr txBox="1"/>
          <p:nvPr/>
        </p:nvSpPr>
        <p:spPr>
          <a:xfrm>
            <a:off x="1783810" y="2464504"/>
            <a:ext cx="760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E2735"/>
                </a:solidFill>
              </a:rPr>
              <a:t>state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56D01D70-1657-4E5B-B161-669C6C035D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8405" y="2748912"/>
            <a:ext cx="397584" cy="369329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1E73B465-FED7-47A4-9344-BD326F8048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9031" y="3122192"/>
            <a:ext cx="557096" cy="371397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90814749-05C2-4475-B66E-9161D62FA0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9031" y="3576963"/>
            <a:ext cx="557096" cy="400020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17883230-119E-475E-864C-67653B224A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1408" y="2714409"/>
            <a:ext cx="412270" cy="438333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AA11EE27-340D-4272-B621-3DE1A21BD7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81423" y="2748912"/>
            <a:ext cx="480374" cy="4022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6D9C71B-E23D-469B-814C-3E3BD3FF1ABC}"/>
              </a:ext>
            </a:extLst>
          </p:cNvPr>
          <p:cNvSpPr/>
          <p:nvPr/>
        </p:nvSpPr>
        <p:spPr>
          <a:xfrm>
            <a:off x="1847850" y="1278574"/>
            <a:ext cx="6718300" cy="3242626"/>
          </a:xfrm>
          <a:prstGeom prst="rect">
            <a:avLst/>
          </a:prstGeom>
          <a:solidFill>
            <a:srgbClr val="F2F4F4">
              <a:alpha val="6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0AC8D-373F-4466-A138-BED2BC2FB14D}"/>
              </a:ext>
            </a:extLst>
          </p:cNvPr>
          <p:cNvSpPr txBox="1"/>
          <p:nvPr/>
        </p:nvSpPr>
        <p:spPr>
          <a:xfrm>
            <a:off x="65744" y="1417015"/>
            <a:ext cx="231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Honorable Mention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A4F90F-BD48-45BA-A18E-099B1C0B09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1845" y="1708810"/>
            <a:ext cx="771123" cy="78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50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6AD75AE9-FCE0-47A8-8DB9-834EF3F07043}"/>
              </a:ext>
            </a:extLst>
          </p:cNvPr>
          <p:cNvCxnSpPr>
            <a:cxnSpLocks/>
          </p:cNvCxnSpPr>
          <p:nvPr/>
        </p:nvCxnSpPr>
        <p:spPr>
          <a:xfrm>
            <a:off x="6224254" y="2146427"/>
            <a:ext cx="643259" cy="1820430"/>
          </a:xfrm>
          <a:prstGeom prst="bentConnector3">
            <a:avLst>
              <a:gd name="adj1" fmla="val 222297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F12B105-F468-41E6-9C66-6686F9BECAB4}"/>
              </a:ext>
            </a:extLst>
          </p:cNvPr>
          <p:cNvCxnSpPr>
            <a:cxnSpLocks/>
          </p:cNvCxnSpPr>
          <p:nvPr/>
        </p:nvCxnSpPr>
        <p:spPr>
          <a:xfrm flipV="1">
            <a:off x="3395446" y="2160110"/>
            <a:ext cx="1898143" cy="1327021"/>
          </a:xfrm>
          <a:prstGeom prst="bentConnector3">
            <a:avLst>
              <a:gd name="adj1" fmla="val -2938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879DA67-9640-4F62-97A9-6275296AED1E}"/>
              </a:ext>
            </a:extLst>
          </p:cNvPr>
          <p:cNvCxnSpPr>
            <a:cxnSpLocks/>
          </p:cNvCxnSpPr>
          <p:nvPr/>
        </p:nvCxnSpPr>
        <p:spPr>
          <a:xfrm>
            <a:off x="2477820" y="1810689"/>
            <a:ext cx="281576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32DD614-4E50-41B4-89B0-64E5A5ACB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362" y="1230515"/>
            <a:ext cx="1367192" cy="14186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E9BE1-C39B-44B6-9FEC-66A386D779FB}"/>
              </a:ext>
            </a:extLst>
          </p:cNvPr>
          <p:cNvSpPr txBox="1"/>
          <p:nvPr/>
        </p:nvSpPr>
        <p:spPr>
          <a:xfrm>
            <a:off x="738559" y="4836365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2019, Amazon Web Services, Inc. or its Affiliates.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B4062-B5E5-4081-B1EA-F5235ADB0D84}"/>
              </a:ext>
            </a:extLst>
          </p:cNvPr>
          <p:cNvSpPr txBox="1"/>
          <p:nvPr/>
        </p:nvSpPr>
        <p:spPr>
          <a:xfrm>
            <a:off x="6413876" y="661384"/>
            <a:ext cx="3116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Elements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5A2115-C368-45FE-8452-A561A5D78DD5}"/>
              </a:ext>
            </a:extLst>
          </p:cNvPr>
          <p:cNvSpPr txBox="1">
            <a:spLocks/>
          </p:cNvSpPr>
          <p:nvPr/>
        </p:nvSpPr>
        <p:spPr>
          <a:xfrm>
            <a:off x="1901408" y="275352"/>
            <a:ext cx="6471591" cy="487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Amazon Ember"/>
              </a:rPr>
              <a:t>Reinforcement Learning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FF9A2F3-5EE9-419C-85AE-0A9C297D408F}"/>
              </a:ext>
            </a:extLst>
          </p:cNvPr>
          <p:cNvSpPr txBox="1"/>
          <p:nvPr/>
        </p:nvSpPr>
        <p:spPr>
          <a:xfrm>
            <a:off x="2878647" y="2458046"/>
            <a:ext cx="128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E2735"/>
                </a:solidFill>
              </a:rPr>
              <a:t>reward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4E722DC-F7BB-4A5D-96DF-C2A2E18C2335}"/>
              </a:ext>
            </a:extLst>
          </p:cNvPr>
          <p:cNvSpPr txBox="1"/>
          <p:nvPr/>
        </p:nvSpPr>
        <p:spPr>
          <a:xfrm>
            <a:off x="7728474" y="2464504"/>
            <a:ext cx="128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E2735"/>
                </a:solidFill>
              </a:rPr>
              <a:t>action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E1386C5-5E5A-4058-AA3C-5958340A2ED3}"/>
              </a:ext>
            </a:extLst>
          </p:cNvPr>
          <p:cNvSpPr txBox="1"/>
          <p:nvPr/>
        </p:nvSpPr>
        <p:spPr>
          <a:xfrm>
            <a:off x="1783810" y="2464504"/>
            <a:ext cx="760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E2735"/>
                </a:solidFill>
              </a:rPr>
              <a:t>state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56D01D70-1657-4E5B-B161-669C6C035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8405" y="2748912"/>
            <a:ext cx="397584" cy="369329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1E73B465-FED7-47A4-9344-BD326F804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9031" y="3122192"/>
            <a:ext cx="557096" cy="371397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90814749-05C2-4475-B66E-9161D62FA0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9031" y="3576963"/>
            <a:ext cx="557096" cy="400020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17883230-119E-475E-864C-67653B224A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1408" y="2714409"/>
            <a:ext cx="412270" cy="438333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AA11EE27-340D-4272-B621-3DE1A21BD7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1423" y="2748912"/>
            <a:ext cx="480374" cy="4022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FEB45E-A2C8-46A0-ACD2-DEB6ED32D5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2767" y="1445570"/>
            <a:ext cx="1770605" cy="650958"/>
          </a:xfrm>
          <a:prstGeom prst="rect">
            <a:avLst/>
          </a:prstGeom>
        </p:spPr>
      </p:pic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7CAD306B-3F8D-4CE5-9D00-E044FEFF977B}"/>
              </a:ext>
            </a:extLst>
          </p:cNvPr>
          <p:cNvSpPr/>
          <p:nvPr/>
        </p:nvSpPr>
        <p:spPr>
          <a:xfrm>
            <a:off x="0" y="1136650"/>
            <a:ext cx="2216141" cy="1310164"/>
          </a:xfrm>
          <a:prstGeom prst="wedgeEllipseCallout">
            <a:avLst>
              <a:gd name="adj1" fmla="val 35901"/>
              <a:gd name="adj2" fmla="val 60077"/>
            </a:avLst>
          </a:prstGeom>
          <a:noFill/>
          <a:ln w="571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985D72-CA76-4A81-8A46-BBB4A63DFFA5}"/>
              </a:ext>
            </a:extLst>
          </p:cNvPr>
          <p:cNvSpPr/>
          <p:nvPr/>
        </p:nvSpPr>
        <p:spPr>
          <a:xfrm>
            <a:off x="2543988" y="1230028"/>
            <a:ext cx="5965008" cy="2354402"/>
          </a:xfrm>
          <a:prstGeom prst="rect">
            <a:avLst/>
          </a:prstGeom>
          <a:solidFill>
            <a:schemeClr val="bg2">
              <a:alpha val="8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C8170D-8D08-448A-8D30-C3439AA349D9}"/>
              </a:ext>
            </a:extLst>
          </p:cNvPr>
          <p:cNvCxnSpPr/>
          <p:nvPr/>
        </p:nvCxnSpPr>
        <p:spPr>
          <a:xfrm flipH="1">
            <a:off x="3508419" y="3493589"/>
            <a:ext cx="7583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91973EA-9CE8-459C-A61D-9567809D8940}"/>
              </a:ext>
            </a:extLst>
          </p:cNvPr>
          <p:cNvCxnSpPr/>
          <p:nvPr/>
        </p:nvCxnSpPr>
        <p:spPr>
          <a:xfrm flipH="1">
            <a:off x="3496920" y="3960417"/>
            <a:ext cx="75832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1F4B35-7155-417C-8A0A-EC1BD33F4160}"/>
              </a:ext>
            </a:extLst>
          </p:cNvPr>
          <p:cNvCxnSpPr>
            <a:cxnSpLocks/>
          </p:cNvCxnSpPr>
          <p:nvPr/>
        </p:nvCxnSpPr>
        <p:spPr>
          <a:xfrm>
            <a:off x="3479748" y="3191868"/>
            <a:ext cx="0" cy="126851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04CFF37-7D08-4C97-855D-115C4516B2F3}"/>
              </a:ext>
            </a:extLst>
          </p:cNvPr>
          <p:cNvCxnSpPr>
            <a:cxnSpLocks/>
          </p:cNvCxnSpPr>
          <p:nvPr/>
        </p:nvCxnSpPr>
        <p:spPr>
          <a:xfrm flipH="1" flipV="1">
            <a:off x="2477820" y="3958970"/>
            <a:ext cx="928955" cy="144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19E6B23-ABE9-4382-AC3B-7E5524A1A664}"/>
              </a:ext>
            </a:extLst>
          </p:cNvPr>
          <p:cNvCxnSpPr>
            <a:cxnSpLocks/>
          </p:cNvCxnSpPr>
          <p:nvPr/>
        </p:nvCxnSpPr>
        <p:spPr>
          <a:xfrm flipV="1">
            <a:off x="2495282" y="1810689"/>
            <a:ext cx="0" cy="215616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https://vignette.wikia.nocookie.net/onceuponatime8042/images/a/a0/W102Maze.png/revision/latest?cb=20150120104518">
            <a:extLst>
              <a:ext uri="{FF2B5EF4-FFF2-40B4-BE49-F238E27FC236}">
                <a16:creationId xmlns:a16="http://schemas.microsoft.com/office/drawing/2014/main" id="{4DF1D055-E4C4-48BA-BBD2-8B62D2F18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741" y="3217845"/>
            <a:ext cx="2600772" cy="124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686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3E9BE1-C39B-44B6-9FEC-66A386D779FB}"/>
              </a:ext>
            </a:extLst>
          </p:cNvPr>
          <p:cNvSpPr txBox="1"/>
          <p:nvPr/>
        </p:nvSpPr>
        <p:spPr>
          <a:xfrm>
            <a:off x="738559" y="4836365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2019, Amazon Web Services, Inc. or its Affiliates.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B4062-B5E5-4081-B1EA-F5235ADB0D84}"/>
              </a:ext>
            </a:extLst>
          </p:cNvPr>
          <p:cNvSpPr txBox="1"/>
          <p:nvPr/>
        </p:nvSpPr>
        <p:spPr>
          <a:xfrm>
            <a:off x="6356142" y="617118"/>
            <a:ext cx="3116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Elements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5A2115-C368-45FE-8452-A561A5D78DD5}"/>
              </a:ext>
            </a:extLst>
          </p:cNvPr>
          <p:cNvSpPr txBox="1">
            <a:spLocks/>
          </p:cNvSpPr>
          <p:nvPr/>
        </p:nvSpPr>
        <p:spPr>
          <a:xfrm>
            <a:off x="1901408" y="275352"/>
            <a:ext cx="6471591" cy="487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Amazon Ember"/>
              </a:rPr>
              <a:t>Reinforcement Learning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A2921B2-B59D-4D19-A45B-AC4E8A671C28}"/>
              </a:ext>
            </a:extLst>
          </p:cNvPr>
          <p:cNvGrpSpPr/>
          <p:nvPr/>
        </p:nvGrpSpPr>
        <p:grpSpPr>
          <a:xfrm>
            <a:off x="2477820" y="1230515"/>
            <a:ext cx="4389693" cy="3229863"/>
            <a:chOff x="1093520" y="1205115"/>
            <a:chExt cx="4389693" cy="322986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32DD614-4E50-41B4-89B0-64E5A5ACB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4062" y="1205115"/>
              <a:ext cx="1367192" cy="1418655"/>
            </a:xfrm>
            <a:prstGeom prst="rect">
              <a:avLst/>
            </a:prstGeom>
          </p:spPr>
        </p:pic>
        <p:pic>
          <p:nvPicPr>
            <p:cNvPr id="19" name="Picture 2" descr="https://vignette.wikia.nocookie.net/onceuponatime8042/images/a/a0/W102Maze.png/revision/latest?cb=20150120104518">
              <a:extLst>
                <a:ext uri="{FF2B5EF4-FFF2-40B4-BE49-F238E27FC236}">
                  <a16:creationId xmlns:a16="http://schemas.microsoft.com/office/drawing/2014/main" id="{4DF1D055-E4C4-48BA-BBD2-8B62D2F18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2441" y="3192445"/>
              <a:ext cx="2600772" cy="1242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Connector: Elbow 2">
              <a:extLst>
                <a:ext uri="{FF2B5EF4-FFF2-40B4-BE49-F238E27FC236}">
                  <a16:creationId xmlns:a16="http://schemas.microsoft.com/office/drawing/2014/main" id="{6AD75AE9-FCE0-47A8-8DB9-834EF3F07043}"/>
                </a:ext>
              </a:extLst>
            </p:cNvPr>
            <p:cNvCxnSpPr>
              <a:cxnSpLocks/>
            </p:cNvCxnSpPr>
            <p:nvPr/>
          </p:nvCxnSpPr>
          <p:spPr>
            <a:xfrm>
              <a:off x="4839954" y="2121027"/>
              <a:ext cx="643259" cy="1820430"/>
            </a:xfrm>
            <a:prstGeom prst="bentConnector3">
              <a:avLst>
                <a:gd name="adj1" fmla="val 222297"/>
              </a:avLst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9C8170D-8D08-448A-8D30-C3439AA349D9}"/>
                </a:ext>
              </a:extLst>
            </p:cNvPr>
            <p:cNvCxnSpPr/>
            <p:nvPr/>
          </p:nvCxnSpPr>
          <p:spPr>
            <a:xfrm flipH="1">
              <a:off x="2124119" y="3468189"/>
              <a:ext cx="7583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91973EA-9CE8-459C-A61D-9567809D8940}"/>
                </a:ext>
              </a:extLst>
            </p:cNvPr>
            <p:cNvCxnSpPr/>
            <p:nvPr/>
          </p:nvCxnSpPr>
          <p:spPr>
            <a:xfrm flipH="1">
              <a:off x="2112620" y="3935017"/>
              <a:ext cx="75832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71F4B35-7155-417C-8A0A-EC1BD33F4160}"/>
                </a:ext>
              </a:extLst>
            </p:cNvPr>
            <p:cNvCxnSpPr>
              <a:cxnSpLocks/>
            </p:cNvCxnSpPr>
            <p:nvPr/>
          </p:nvCxnSpPr>
          <p:spPr>
            <a:xfrm>
              <a:off x="2095448" y="3166468"/>
              <a:ext cx="0" cy="126851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FF12B105-F468-41E6-9C66-6686F9BECA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1146" y="2134710"/>
              <a:ext cx="1898143" cy="1327021"/>
            </a:xfrm>
            <a:prstGeom prst="bentConnector3">
              <a:avLst>
                <a:gd name="adj1" fmla="val -29384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04CFF37-7D08-4C97-855D-115C4516B2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3520" y="3933570"/>
              <a:ext cx="928955" cy="1447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19E6B23-ABE9-4382-AC3B-7E5524A1A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0982" y="1785289"/>
              <a:ext cx="0" cy="215616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1879DA67-9640-4F62-97A9-6275296AED1E}"/>
                </a:ext>
              </a:extLst>
            </p:cNvPr>
            <p:cNvCxnSpPr>
              <a:cxnSpLocks/>
            </p:cNvCxnSpPr>
            <p:nvPr/>
          </p:nvCxnSpPr>
          <p:spPr>
            <a:xfrm>
              <a:off x="1093520" y="1785289"/>
              <a:ext cx="281576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2FF9A2F3-5EE9-419C-85AE-0A9C297D408F}"/>
              </a:ext>
            </a:extLst>
          </p:cNvPr>
          <p:cNvSpPr txBox="1"/>
          <p:nvPr/>
        </p:nvSpPr>
        <p:spPr>
          <a:xfrm>
            <a:off x="2878647" y="2458046"/>
            <a:ext cx="128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E2735"/>
                </a:solidFill>
              </a:rPr>
              <a:t>reward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4E722DC-F7BB-4A5D-96DF-C2A2E18C2335}"/>
              </a:ext>
            </a:extLst>
          </p:cNvPr>
          <p:cNvSpPr txBox="1"/>
          <p:nvPr/>
        </p:nvSpPr>
        <p:spPr>
          <a:xfrm>
            <a:off x="7728474" y="2464504"/>
            <a:ext cx="128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E2735"/>
                </a:solidFill>
              </a:rPr>
              <a:t>action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E1386C5-5E5A-4058-AA3C-5958340A2ED3}"/>
              </a:ext>
            </a:extLst>
          </p:cNvPr>
          <p:cNvSpPr txBox="1"/>
          <p:nvPr/>
        </p:nvSpPr>
        <p:spPr>
          <a:xfrm>
            <a:off x="1783810" y="2464504"/>
            <a:ext cx="760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E2735"/>
                </a:solidFill>
              </a:rPr>
              <a:t>state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56D01D70-1657-4E5B-B161-669C6C035D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8405" y="2748912"/>
            <a:ext cx="397584" cy="369329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1E73B465-FED7-47A4-9344-BD326F8048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9031" y="3122192"/>
            <a:ext cx="557096" cy="371397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90814749-05C2-4475-B66E-9161D62FA0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9031" y="3576963"/>
            <a:ext cx="557096" cy="400020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17883230-119E-475E-864C-67653B224A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1408" y="2714409"/>
            <a:ext cx="412270" cy="438333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AA11EE27-340D-4272-B621-3DE1A21BD7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81423" y="2748912"/>
            <a:ext cx="480374" cy="4022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4F4411-8232-421C-A5F6-CA7E2BBB61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68356" y="1256137"/>
            <a:ext cx="1800226" cy="615502"/>
          </a:xfrm>
          <a:prstGeom prst="rect">
            <a:avLst/>
          </a:prstGeom>
        </p:spPr>
      </p:pic>
      <p:sp>
        <p:nvSpPr>
          <p:cNvPr id="28" name="Speech Bubble: Oval 27">
            <a:extLst>
              <a:ext uri="{FF2B5EF4-FFF2-40B4-BE49-F238E27FC236}">
                <a16:creationId xmlns:a16="http://schemas.microsoft.com/office/drawing/2014/main" id="{EA215FF3-1ED7-4EB3-AFF3-3D15769D5B23}"/>
              </a:ext>
            </a:extLst>
          </p:cNvPr>
          <p:cNvSpPr/>
          <p:nvPr/>
        </p:nvSpPr>
        <p:spPr>
          <a:xfrm>
            <a:off x="7060399" y="933228"/>
            <a:ext cx="2216141" cy="1310164"/>
          </a:xfrm>
          <a:prstGeom prst="wedgeEllipseCallout">
            <a:avLst>
              <a:gd name="adj1" fmla="val -489"/>
              <a:gd name="adj2" fmla="val 69286"/>
            </a:avLst>
          </a:prstGeom>
          <a:noFill/>
          <a:ln w="571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EAC059-A7E4-4078-81A8-E85C1D522AE2}"/>
              </a:ext>
            </a:extLst>
          </p:cNvPr>
          <p:cNvSpPr/>
          <p:nvPr/>
        </p:nvSpPr>
        <p:spPr>
          <a:xfrm>
            <a:off x="1693078" y="1090761"/>
            <a:ext cx="5159363" cy="3486150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80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3E9BE1-C39B-44B6-9FEC-66A386D779FB}"/>
              </a:ext>
            </a:extLst>
          </p:cNvPr>
          <p:cNvSpPr txBox="1"/>
          <p:nvPr/>
        </p:nvSpPr>
        <p:spPr>
          <a:xfrm>
            <a:off x="738559" y="4836365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2019, Amazon Web Services, Inc. or its Affiliates.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B4062-B5E5-4081-B1EA-F5235ADB0D84}"/>
              </a:ext>
            </a:extLst>
          </p:cNvPr>
          <p:cNvSpPr txBox="1"/>
          <p:nvPr/>
        </p:nvSpPr>
        <p:spPr>
          <a:xfrm>
            <a:off x="6389891" y="615606"/>
            <a:ext cx="3116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Elements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5A2115-C368-45FE-8452-A561A5D78DD5}"/>
              </a:ext>
            </a:extLst>
          </p:cNvPr>
          <p:cNvSpPr txBox="1">
            <a:spLocks/>
          </p:cNvSpPr>
          <p:nvPr/>
        </p:nvSpPr>
        <p:spPr>
          <a:xfrm>
            <a:off x="1901408" y="275352"/>
            <a:ext cx="6471591" cy="487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Amazon Ember"/>
              </a:rPr>
              <a:t>Reinforcement Learning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A2921B2-B59D-4D19-A45B-AC4E8A671C28}"/>
              </a:ext>
            </a:extLst>
          </p:cNvPr>
          <p:cNvGrpSpPr/>
          <p:nvPr/>
        </p:nvGrpSpPr>
        <p:grpSpPr>
          <a:xfrm>
            <a:off x="2477820" y="1230515"/>
            <a:ext cx="4389693" cy="3229863"/>
            <a:chOff x="1093520" y="1205115"/>
            <a:chExt cx="4389693" cy="322986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32DD614-4E50-41B4-89B0-64E5A5ACB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4062" y="1205115"/>
              <a:ext cx="1367192" cy="1418655"/>
            </a:xfrm>
            <a:prstGeom prst="rect">
              <a:avLst/>
            </a:prstGeom>
          </p:spPr>
        </p:pic>
        <p:pic>
          <p:nvPicPr>
            <p:cNvPr id="19" name="Picture 2" descr="https://vignette.wikia.nocookie.net/onceuponatime8042/images/a/a0/W102Maze.png/revision/latest?cb=20150120104518">
              <a:extLst>
                <a:ext uri="{FF2B5EF4-FFF2-40B4-BE49-F238E27FC236}">
                  <a16:creationId xmlns:a16="http://schemas.microsoft.com/office/drawing/2014/main" id="{4DF1D055-E4C4-48BA-BBD2-8B62D2F18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2441" y="3192445"/>
              <a:ext cx="2600772" cy="1242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Connector: Elbow 2">
              <a:extLst>
                <a:ext uri="{FF2B5EF4-FFF2-40B4-BE49-F238E27FC236}">
                  <a16:creationId xmlns:a16="http://schemas.microsoft.com/office/drawing/2014/main" id="{6AD75AE9-FCE0-47A8-8DB9-834EF3F07043}"/>
                </a:ext>
              </a:extLst>
            </p:cNvPr>
            <p:cNvCxnSpPr>
              <a:cxnSpLocks/>
            </p:cNvCxnSpPr>
            <p:nvPr/>
          </p:nvCxnSpPr>
          <p:spPr>
            <a:xfrm>
              <a:off x="4839954" y="2121027"/>
              <a:ext cx="643259" cy="1820430"/>
            </a:xfrm>
            <a:prstGeom prst="bentConnector3">
              <a:avLst>
                <a:gd name="adj1" fmla="val 222297"/>
              </a:avLst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9C8170D-8D08-448A-8D30-C3439AA349D9}"/>
                </a:ext>
              </a:extLst>
            </p:cNvPr>
            <p:cNvCxnSpPr/>
            <p:nvPr/>
          </p:nvCxnSpPr>
          <p:spPr>
            <a:xfrm flipH="1">
              <a:off x="2124119" y="3468189"/>
              <a:ext cx="7583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91973EA-9CE8-459C-A61D-9567809D8940}"/>
                </a:ext>
              </a:extLst>
            </p:cNvPr>
            <p:cNvCxnSpPr/>
            <p:nvPr/>
          </p:nvCxnSpPr>
          <p:spPr>
            <a:xfrm flipH="1">
              <a:off x="2112620" y="3935017"/>
              <a:ext cx="75832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71F4B35-7155-417C-8A0A-EC1BD33F4160}"/>
                </a:ext>
              </a:extLst>
            </p:cNvPr>
            <p:cNvCxnSpPr>
              <a:cxnSpLocks/>
            </p:cNvCxnSpPr>
            <p:nvPr/>
          </p:nvCxnSpPr>
          <p:spPr>
            <a:xfrm>
              <a:off x="2095448" y="3166468"/>
              <a:ext cx="0" cy="126851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FF12B105-F468-41E6-9C66-6686F9BECA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1146" y="2134710"/>
              <a:ext cx="1898143" cy="1327021"/>
            </a:xfrm>
            <a:prstGeom prst="bentConnector3">
              <a:avLst>
                <a:gd name="adj1" fmla="val -29384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04CFF37-7D08-4C97-855D-115C4516B2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3520" y="3933570"/>
              <a:ext cx="928955" cy="1447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19E6B23-ABE9-4382-AC3B-7E5524A1A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0982" y="1785289"/>
              <a:ext cx="0" cy="215616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1879DA67-9640-4F62-97A9-6275296AED1E}"/>
                </a:ext>
              </a:extLst>
            </p:cNvPr>
            <p:cNvCxnSpPr>
              <a:cxnSpLocks/>
            </p:cNvCxnSpPr>
            <p:nvPr/>
          </p:nvCxnSpPr>
          <p:spPr>
            <a:xfrm>
              <a:off x="1093520" y="1785289"/>
              <a:ext cx="281576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2FF9A2F3-5EE9-419C-85AE-0A9C297D408F}"/>
              </a:ext>
            </a:extLst>
          </p:cNvPr>
          <p:cNvSpPr txBox="1"/>
          <p:nvPr/>
        </p:nvSpPr>
        <p:spPr>
          <a:xfrm>
            <a:off x="2878647" y="2458046"/>
            <a:ext cx="128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E2735"/>
                </a:solidFill>
              </a:rPr>
              <a:t>reward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4E722DC-F7BB-4A5D-96DF-C2A2E18C2335}"/>
              </a:ext>
            </a:extLst>
          </p:cNvPr>
          <p:cNvSpPr txBox="1"/>
          <p:nvPr/>
        </p:nvSpPr>
        <p:spPr>
          <a:xfrm>
            <a:off x="7728474" y="2464504"/>
            <a:ext cx="128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E2735"/>
                </a:solidFill>
              </a:rPr>
              <a:t>action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E1386C5-5E5A-4058-AA3C-5958340A2ED3}"/>
              </a:ext>
            </a:extLst>
          </p:cNvPr>
          <p:cNvSpPr txBox="1"/>
          <p:nvPr/>
        </p:nvSpPr>
        <p:spPr>
          <a:xfrm>
            <a:off x="1783810" y="2464504"/>
            <a:ext cx="760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E2735"/>
                </a:solidFill>
              </a:rPr>
              <a:t>state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56D01D70-1657-4E5B-B161-669C6C035D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8405" y="2748912"/>
            <a:ext cx="397584" cy="369329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1E73B465-FED7-47A4-9344-BD326F8048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9031" y="3122192"/>
            <a:ext cx="557096" cy="371397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90814749-05C2-4475-B66E-9161D62FA0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9031" y="3576963"/>
            <a:ext cx="557096" cy="400020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17883230-119E-475E-864C-67653B224A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1408" y="2714409"/>
            <a:ext cx="412270" cy="438333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AA11EE27-340D-4272-B621-3DE1A21BD7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81423" y="2748912"/>
            <a:ext cx="480374" cy="4022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54FE9F-91FA-472F-B3A2-B24F3D9184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63899" y="1228022"/>
            <a:ext cx="2553579" cy="56186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371DE3D-BDDF-4052-B6B4-470D3FD6B3F0}"/>
              </a:ext>
            </a:extLst>
          </p:cNvPr>
          <p:cNvSpPr/>
          <p:nvPr/>
        </p:nvSpPr>
        <p:spPr>
          <a:xfrm>
            <a:off x="5067859" y="1228021"/>
            <a:ext cx="3409385" cy="3348889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57A561-06D1-4E1C-8D1F-A855EC660FA5}"/>
              </a:ext>
            </a:extLst>
          </p:cNvPr>
          <p:cNvSpPr/>
          <p:nvPr/>
        </p:nvSpPr>
        <p:spPr>
          <a:xfrm>
            <a:off x="1658474" y="3156136"/>
            <a:ext cx="3409385" cy="1420776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E952AF-0046-4DFF-A26B-D2E874D63860}"/>
              </a:ext>
            </a:extLst>
          </p:cNvPr>
          <p:cNvSpPr/>
          <p:nvPr/>
        </p:nvSpPr>
        <p:spPr>
          <a:xfrm>
            <a:off x="1714656" y="1754962"/>
            <a:ext cx="1044292" cy="1420776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Speech Bubble: Oval 27">
            <a:extLst>
              <a:ext uri="{FF2B5EF4-FFF2-40B4-BE49-F238E27FC236}">
                <a16:creationId xmlns:a16="http://schemas.microsoft.com/office/drawing/2014/main" id="{93962FA8-BB67-46AE-8D5D-B79120F47B98}"/>
              </a:ext>
            </a:extLst>
          </p:cNvPr>
          <p:cNvSpPr/>
          <p:nvPr/>
        </p:nvSpPr>
        <p:spPr>
          <a:xfrm>
            <a:off x="1900222" y="869548"/>
            <a:ext cx="3008328" cy="1310164"/>
          </a:xfrm>
          <a:prstGeom prst="wedgeEllipseCallout">
            <a:avLst>
              <a:gd name="adj1" fmla="val -5682"/>
              <a:gd name="adj2" fmla="val 76556"/>
            </a:avLst>
          </a:prstGeom>
          <a:noFill/>
          <a:ln w="571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330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3E9BE1-C39B-44B6-9FEC-66A386D779FB}"/>
              </a:ext>
            </a:extLst>
          </p:cNvPr>
          <p:cNvSpPr txBox="1"/>
          <p:nvPr/>
        </p:nvSpPr>
        <p:spPr>
          <a:xfrm>
            <a:off x="738559" y="4836365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2019, Amazon Web Services, Inc. or its Affiliates. All rights reserved.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DCD76CC-98AA-4D65-B9C6-9DEA7508E5C2}"/>
              </a:ext>
            </a:extLst>
          </p:cNvPr>
          <p:cNvSpPr txBox="1">
            <a:spLocks/>
          </p:cNvSpPr>
          <p:nvPr/>
        </p:nvSpPr>
        <p:spPr>
          <a:xfrm>
            <a:off x="1901408" y="275352"/>
            <a:ext cx="6471591" cy="487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Amazon Ember"/>
              </a:rPr>
              <a:t>Markov Property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9D3A00-BBC0-4960-BF48-5EEC2C845B07}"/>
              </a:ext>
            </a:extLst>
          </p:cNvPr>
          <p:cNvSpPr txBox="1"/>
          <p:nvPr/>
        </p:nvSpPr>
        <p:spPr>
          <a:xfrm>
            <a:off x="387350" y="1138720"/>
            <a:ext cx="8756650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“[Markov] State includes information about all aspects of the past agent-environment interaction that makes a difference for the future.” – Sutton &amp; </a:t>
            </a:r>
            <a:r>
              <a:rPr lang="en-US" dirty="0" err="1">
                <a:solidFill>
                  <a:schemeClr val="accent6"/>
                </a:solidFill>
              </a:rPr>
              <a:t>Barto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B6D9F2-6729-4ABE-8F7F-A6E59CCAB768}"/>
              </a:ext>
            </a:extLst>
          </p:cNvPr>
          <p:cNvSpPr txBox="1"/>
          <p:nvPr/>
        </p:nvSpPr>
        <p:spPr>
          <a:xfrm>
            <a:off x="387350" y="2158005"/>
            <a:ext cx="826135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“The future is independent of the past given the present” – David Silver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49855C-9D60-4EC1-8DC8-C22BA0C27B23}"/>
              </a:ext>
            </a:extLst>
          </p:cNvPr>
          <p:cNvSpPr/>
          <p:nvPr/>
        </p:nvSpPr>
        <p:spPr>
          <a:xfrm>
            <a:off x="565887" y="2761791"/>
            <a:ext cx="8035211" cy="179375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66D88B-BC51-47FA-9118-D92E9657470D}"/>
              </a:ext>
            </a:extLst>
          </p:cNvPr>
          <p:cNvSpPr txBox="1"/>
          <p:nvPr/>
        </p:nvSpPr>
        <p:spPr>
          <a:xfrm>
            <a:off x="565887" y="3233012"/>
            <a:ext cx="3514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E2735"/>
                </a:solidFill>
              </a:rPr>
              <a:t>A state        is </a:t>
            </a:r>
            <a:r>
              <a:rPr lang="en-US" sz="1600" dirty="0">
                <a:solidFill>
                  <a:srgbClr val="FF0000"/>
                </a:solidFill>
              </a:rPr>
              <a:t>Markov</a:t>
            </a:r>
            <a:r>
              <a:rPr lang="en-US" sz="1600" dirty="0">
                <a:solidFill>
                  <a:srgbClr val="0E2735"/>
                </a:solidFill>
              </a:rPr>
              <a:t> if and only if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C58181-EB68-4BCA-964F-778BA7A21BFB}"/>
              </a:ext>
            </a:extLst>
          </p:cNvPr>
          <p:cNvSpPr/>
          <p:nvPr/>
        </p:nvSpPr>
        <p:spPr>
          <a:xfrm>
            <a:off x="565887" y="2748917"/>
            <a:ext cx="8035211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A8CE3B-C183-4A2B-9678-B9C89E5C5E12}"/>
              </a:ext>
            </a:extLst>
          </p:cNvPr>
          <p:cNvSpPr txBox="1"/>
          <p:nvPr/>
        </p:nvSpPr>
        <p:spPr>
          <a:xfrm>
            <a:off x="565887" y="2743021"/>
            <a:ext cx="241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2735"/>
                </a:solidFill>
              </a:rPr>
              <a:t>Markov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2762EF-7316-4836-A6CD-844930362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072" y="3121248"/>
            <a:ext cx="403070" cy="4285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9885DC-7595-4482-A82C-F122B137A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04" y="3571566"/>
            <a:ext cx="7895791" cy="93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90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3E9BE1-C39B-44B6-9FEC-66A386D779FB}"/>
              </a:ext>
            </a:extLst>
          </p:cNvPr>
          <p:cNvSpPr txBox="1"/>
          <p:nvPr/>
        </p:nvSpPr>
        <p:spPr>
          <a:xfrm>
            <a:off x="738559" y="4836365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2019, Amazon Web Services, Inc. or its Affiliates.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465CD2-6A62-4B2A-A6D7-C4FA6895D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33" y="-79721"/>
            <a:ext cx="8592567" cy="53986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809847-A353-4532-94FF-A53758445B25}"/>
              </a:ext>
            </a:extLst>
          </p:cNvPr>
          <p:cNvSpPr txBox="1"/>
          <p:nvPr/>
        </p:nvSpPr>
        <p:spPr>
          <a:xfrm>
            <a:off x="5778500" y="5028084"/>
            <a:ext cx="4870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Image: </a:t>
            </a:r>
            <a:r>
              <a:rPr lang="en-US" sz="900" dirty="0" err="1">
                <a:solidFill>
                  <a:schemeClr val="bg1"/>
                </a:solidFill>
              </a:rPr>
              <a:t>GettyImages</a:t>
            </a:r>
            <a:r>
              <a:rPr lang="en-US" sz="900" dirty="0">
                <a:solidFill>
                  <a:schemeClr val="bg1"/>
                </a:solidFill>
              </a:rPr>
              <a:t>: https://bit.ly/2XMH62U</a:t>
            </a:r>
          </a:p>
        </p:txBody>
      </p:sp>
    </p:spTree>
    <p:extLst>
      <p:ext uri="{BB962C8B-B14F-4D97-AF65-F5344CB8AC3E}">
        <p14:creationId xmlns:p14="http://schemas.microsoft.com/office/powerpoint/2010/main" val="3734863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3E9BE1-C39B-44B6-9FEC-66A386D779FB}"/>
              </a:ext>
            </a:extLst>
          </p:cNvPr>
          <p:cNvSpPr txBox="1"/>
          <p:nvPr/>
        </p:nvSpPr>
        <p:spPr>
          <a:xfrm>
            <a:off x="738559" y="4836365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2019, Amazon Web Services, Inc. or its Affiliates. All rights reserved.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478658F-8FBB-42F0-B4AB-7662764E5BEC}"/>
              </a:ext>
            </a:extLst>
          </p:cNvPr>
          <p:cNvSpPr txBox="1">
            <a:spLocks/>
          </p:cNvSpPr>
          <p:nvPr/>
        </p:nvSpPr>
        <p:spPr>
          <a:xfrm>
            <a:off x="1901408" y="275352"/>
            <a:ext cx="6471591" cy="487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Amazon Ember"/>
              </a:rPr>
              <a:t>Markov Property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03B8F7-97CC-46C6-BFC8-62F9686DC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05" y="-138399"/>
            <a:ext cx="8126477" cy="54202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809847-A353-4532-94FF-A53758445B25}"/>
              </a:ext>
            </a:extLst>
          </p:cNvPr>
          <p:cNvSpPr txBox="1"/>
          <p:nvPr/>
        </p:nvSpPr>
        <p:spPr>
          <a:xfrm>
            <a:off x="6131357" y="5028084"/>
            <a:ext cx="4870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Image: </a:t>
            </a:r>
            <a:r>
              <a:rPr lang="en-US" sz="900" dirty="0" err="1">
                <a:solidFill>
                  <a:schemeClr val="bg1"/>
                </a:solidFill>
              </a:rPr>
              <a:t>GettyImages</a:t>
            </a:r>
            <a:r>
              <a:rPr lang="en-US" sz="900" dirty="0">
                <a:solidFill>
                  <a:schemeClr val="bg1"/>
                </a:solidFill>
              </a:rPr>
              <a:t>: https://bit.ly/2XMH62U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A770FB6-C453-4074-8535-5A991EDA9716}"/>
              </a:ext>
            </a:extLst>
          </p:cNvPr>
          <p:cNvSpPr/>
          <p:nvPr/>
        </p:nvSpPr>
        <p:spPr>
          <a:xfrm>
            <a:off x="3600450" y="-76200"/>
            <a:ext cx="1397000" cy="1315979"/>
          </a:xfrm>
          <a:prstGeom prst="ellipse">
            <a:avLst/>
          </a:prstGeom>
          <a:noFill/>
          <a:ln w="57150">
            <a:solidFill>
              <a:srgbClr val="CCCD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57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3E9BE1-C39B-44B6-9FEC-66A386D779FB}"/>
              </a:ext>
            </a:extLst>
          </p:cNvPr>
          <p:cNvSpPr txBox="1"/>
          <p:nvPr/>
        </p:nvSpPr>
        <p:spPr>
          <a:xfrm>
            <a:off x="738559" y="4836365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2019, Amazon Web Services, Inc. or its Affiliates. All rights reserved.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0E58375-345D-4CCB-9015-9B504958F7A5}"/>
              </a:ext>
            </a:extLst>
          </p:cNvPr>
          <p:cNvSpPr txBox="1">
            <a:spLocks/>
          </p:cNvSpPr>
          <p:nvPr/>
        </p:nvSpPr>
        <p:spPr>
          <a:xfrm>
            <a:off x="1901408" y="275352"/>
            <a:ext cx="6471591" cy="487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Amazon Ember"/>
              </a:rPr>
              <a:t>The Agent revisited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03FCB3-776C-422B-AEDE-A57E4AC57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59" y="1507682"/>
            <a:ext cx="2429261" cy="2520701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6070652-38F5-497A-90D4-CF2B6A512EE2}"/>
              </a:ext>
            </a:extLst>
          </p:cNvPr>
          <p:cNvSpPr/>
          <p:nvPr/>
        </p:nvSpPr>
        <p:spPr>
          <a:xfrm>
            <a:off x="3486150" y="1134075"/>
            <a:ext cx="3833441" cy="100965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CAD561E-2816-427C-8C18-68513BCF02E3}"/>
              </a:ext>
            </a:extLst>
          </p:cNvPr>
          <p:cNvSpPr/>
          <p:nvPr/>
        </p:nvSpPr>
        <p:spPr>
          <a:xfrm>
            <a:off x="4914900" y="2400300"/>
            <a:ext cx="3833441" cy="100965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F3B1AEB-A3B0-4B39-BC22-3120EC555FB0}"/>
              </a:ext>
            </a:extLst>
          </p:cNvPr>
          <p:cNvSpPr/>
          <p:nvPr/>
        </p:nvSpPr>
        <p:spPr>
          <a:xfrm>
            <a:off x="3486149" y="3666525"/>
            <a:ext cx="3833441" cy="100965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0A927-0F45-4AE8-BD42-6D99007EDC9C}"/>
              </a:ext>
            </a:extLst>
          </p:cNvPr>
          <p:cNvSpPr txBox="1"/>
          <p:nvPr/>
        </p:nvSpPr>
        <p:spPr>
          <a:xfrm>
            <a:off x="3486149" y="1128860"/>
            <a:ext cx="1943100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Policy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B545CB-C349-4D5F-A4C9-7BEEEA996A1C}"/>
              </a:ext>
            </a:extLst>
          </p:cNvPr>
          <p:cNvSpPr txBox="1"/>
          <p:nvPr/>
        </p:nvSpPr>
        <p:spPr>
          <a:xfrm>
            <a:off x="4914900" y="2414734"/>
            <a:ext cx="1943100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Value Function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E6E49F-30DD-456F-8174-9991C4AFBE6C}"/>
              </a:ext>
            </a:extLst>
          </p:cNvPr>
          <p:cNvSpPr txBox="1"/>
          <p:nvPr/>
        </p:nvSpPr>
        <p:spPr>
          <a:xfrm>
            <a:off x="3486149" y="3673743"/>
            <a:ext cx="1943100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A4781D-2EC3-462B-BF69-9CF464C9B493}"/>
              </a:ext>
            </a:extLst>
          </p:cNvPr>
          <p:cNvSpPr txBox="1"/>
          <p:nvPr/>
        </p:nvSpPr>
        <p:spPr>
          <a:xfrm>
            <a:off x="3962400" y="1471002"/>
            <a:ext cx="359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function that dictates the agent’s behavior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A74D1B-E4B9-4DF0-95D0-9D2609475CE3}"/>
              </a:ext>
            </a:extLst>
          </p:cNvPr>
          <p:cNvCxnSpPr/>
          <p:nvPr/>
        </p:nvCxnSpPr>
        <p:spPr>
          <a:xfrm>
            <a:off x="3486149" y="1464652"/>
            <a:ext cx="383344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AA270ED-4109-4CE1-B10A-9D8E891CA249}"/>
              </a:ext>
            </a:extLst>
          </p:cNvPr>
          <p:cNvCxnSpPr/>
          <p:nvPr/>
        </p:nvCxnSpPr>
        <p:spPr>
          <a:xfrm>
            <a:off x="4914899" y="2768032"/>
            <a:ext cx="383344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660302-9325-4507-B5F8-2B5CD8C761E4}"/>
              </a:ext>
            </a:extLst>
          </p:cNvPr>
          <p:cNvCxnSpPr/>
          <p:nvPr/>
        </p:nvCxnSpPr>
        <p:spPr>
          <a:xfrm>
            <a:off x="3486149" y="4015115"/>
            <a:ext cx="383344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9B97652-93FD-437E-9358-856A5C4BC79F}"/>
              </a:ext>
            </a:extLst>
          </p:cNvPr>
          <p:cNvSpPr txBox="1"/>
          <p:nvPr/>
        </p:nvSpPr>
        <p:spPr>
          <a:xfrm>
            <a:off x="5243141" y="2759558"/>
            <a:ext cx="359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function that quantifies how “good” is a state and or action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66B75E-851F-4754-9CFD-60493E48E238}"/>
              </a:ext>
            </a:extLst>
          </p:cNvPr>
          <p:cNvSpPr txBox="1"/>
          <p:nvPr/>
        </p:nvSpPr>
        <p:spPr>
          <a:xfrm>
            <a:off x="3822700" y="4024414"/>
            <a:ext cx="359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agent’s representation of the environment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917731-1C8B-4D38-B170-3BD0B6DF7C61}"/>
              </a:ext>
            </a:extLst>
          </p:cNvPr>
          <p:cNvCxnSpPr/>
          <p:nvPr/>
        </p:nvCxnSpPr>
        <p:spPr>
          <a:xfrm flipV="1">
            <a:off x="2336800" y="1574800"/>
            <a:ext cx="958850" cy="361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C7AF248-4666-4A33-9A5C-2F74EFBA85FB}"/>
              </a:ext>
            </a:extLst>
          </p:cNvPr>
          <p:cNvCxnSpPr/>
          <p:nvPr/>
        </p:nvCxnSpPr>
        <p:spPr>
          <a:xfrm>
            <a:off x="2997200" y="2857500"/>
            <a:ext cx="157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2E2CBB-0AB9-4960-998C-6AA96A4D92EB}"/>
              </a:ext>
            </a:extLst>
          </p:cNvPr>
          <p:cNvCxnSpPr/>
          <p:nvPr/>
        </p:nvCxnSpPr>
        <p:spPr>
          <a:xfrm>
            <a:off x="2533650" y="3673743"/>
            <a:ext cx="666750" cy="479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53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C13EB8D-7F9B-464A-94F6-BA1E3B890E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2623" y="3695373"/>
            <a:ext cx="5983972" cy="843770"/>
          </a:xfrm>
        </p:spPr>
        <p:txBody>
          <a:bodyPr>
            <a:normAutofit fontScale="62500" lnSpcReduction="20000"/>
          </a:bodyPr>
          <a:lstStyle/>
          <a:p>
            <a:r>
              <a:rPr lang="en-US" sz="2900" dirty="0"/>
              <a:t>Chris Burns - Sr. AI/ML Solutions Architect – Partner Network </a:t>
            </a:r>
          </a:p>
          <a:p>
            <a:r>
              <a:rPr lang="en-US" sz="2900" b="1" dirty="0"/>
              <a:t>burnsca@amazon.com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0F73D5-252C-424F-8070-C987E630A219}"/>
              </a:ext>
            </a:extLst>
          </p:cNvPr>
          <p:cNvSpPr txBox="1"/>
          <p:nvPr/>
        </p:nvSpPr>
        <p:spPr>
          <a:xfrm>
            <a:off x="738559" y="4836365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2019, Amazon Web Services, Inc. or its Affiliates. All rights reserved.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B5030-7296-40D9-A066-378573ECF2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7898" y="1908228"/>
            <a:ext cx="9063995" cy="744537"/>
          </a:xfrm>
        </p:spPr>
        <p:txBody>
          <a:bodyPr/>
          <a:lstStyle/>
          <a:p>
            <a:r>
              <a:rPr lang="en-US" sz="2800" b="0" dirty="0"/>
              <a:t>An introduction to</a:t>
            </a:r>
          </a:p>
          <a:p>
            <a:r>
              <a:rPr lang="en-US" dirty="0"/>
              <a:t>	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558989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3E9BE1-C39B-44B6-9FEC-66A386D779FB}"/>
              </a:ext>
            </a:extLst>
          </p:cNvPr>
          <p:cNvSpPr txBox="1"/>
          <p:nvPr/>
        </p:nvSpPr>
        <p:spPr>
          <a:xfrm>
            <a:off x="738559" y="4836365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2019, Amazon Web Services, Inc. or its Affiliates. All rights reserved.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5DFBEE-8C0F-4E8E-9155-2C9B28E7B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710" y="1659601"/>
            <a:ext cx="2429261" cy="2520701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DE22C128-3EED-4AA7-8A21-DFAE8A119EA7}"/>
              </a:ext>
            </a:extLst>
          </p:cNvPr>
          <p:cNvSpPr/>
          <p:nvPr/>
        </p:nvSpPr>
        <p:spPr>
          <a:xfrm>
            <a:off x="5913746" y="527050"/>
            <a:ext cx="1903104" cy="1281959"/>
          </a:xfrm>
          <a:prstGeom prst="wedgeEllipseCallout">
            <a:avLst>
              <a:gd name="adj1" fmla="val -84697"/>
              <a:gd name="adj2" fmla="val 59295"/>
            </a:avLst>
          </a:prstGeom>
          <a:noFill/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0DD40E-1814-4736-BB78-095141DE3DDF}"/>
              </a:ext>
            </a:extLst>
          </p:cNvPr>
          <p:cNvSpPr txBox="1"/>
          <p:nvPr/>
        </p:nvSpPr>
        <p:spPr>
          <a:xfrm>
            <a:off x="6168612" y="645144"/>
            <a:ext cx="1393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Get to the</a:t>
            </a:r>
          </a:p>
          <a:p>
            <a:pPr algn="ctr"/>
            <a:r>
              <a:rPr lang="en-US" strike="sngStrike" dirty="0" err="1"/>
              <a:t>Choppa</a:t>
            </a:r>
            <a:endParaRPr lang="en-US" strike="sngStrike" dirty="0"/>
          </a:p>
          <a:p>
            <a:pPr algn="ctr"/>
            <a:r>
              <a:rPr lang="en-US" dirty="0"/>
              <a:t>Notebooks! </a:t>
            </a:r>
          </a:p>
        </p:txBody>
      </p:sp>
    </p:spTree>
    <p:extLst>
      <p:ext uri="{BB962C8B-B14F-4D97-AF65-F5344CB8AC3E}">
        <p14:creationId xmlns:p14="http://schemas.microsoft.com/office/powerpoint/2010/main" val="3255266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DEB4CA-3E76-4A95-ACCD-2D999D48A44C}"/>
              </a:ext>
            </a:extLst>
          </p:cNvPr>
          <p:cNvSpPr txBox="1"/>
          <p:nvPr/>
        </p:nvSpPr>
        <p:spPr>
          <a:xfrm>
            <a:off x="738559" y="4836365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2019, Amazon Web Services, Inc. or its Affiliates.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19CC20-0118-47EA-81D9-B7B2281D9FD4}"/>
              </a:ext>
            </a:extLst>
          </p:cNvPr>
          <p:cNvSpPr txBox="1"/>
          <p:nvPr/>
        </p:nvSpPr>
        <p:spPr>
          <a:xfrm>
            <a:off x="1829545" y="296165"/>
            <a:ext cx="8172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Additional resources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476B97-4B7D-47F5-BF20-CB519A93E63C}"/>
              </a:ext>
            </a:extLst>
          </p:cNvPr>
          <p:cNvSpPr txBox="1"/>
          <p:nvPr/>
        </p:nvSpPr>
        <p:spPr>
          <a:xfrm>
            <a:off x="193259" y="2445842"/>
            <a:ext cx="4091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trike="sngStrike" dirty="0"/>
              <a:t>Recommended </a:t>
            </a:r>
            <a:r>
              <a:rPr lang="en-US" sz="1400" dirty="0"/>
              <a:t> Required </a:t>
            </a:r>
          </a:p>
          <a:p>
            <a:r>
              <a:rPr lang="en-US" sz="1400" dirty="0"/>
              <a:t>reading:</a:t>
            </a:r>
          </a:p>
        </p:txBody>
      </p:sp>
      <p:pic>
        <p:nvPicPr>
          <p:cNvPr id="1026" name="Picture 2" descr="https://images-na.ssl-images-amazon.com/images/I/51UB8wHTAJL._SX387_BO1,204,203,200_.jpg">
            <a:extLst>
              <a:ext uri="{FF2B5EF4-FFF2-40B4-BE49-F238E27FC236}">
                <a16:creationId xmlns:a16="http://schemas.microsoft.com/office/drawing/2014/main" id="{108633E3-4991-4532-8D98-003599971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484" y="902883"/>
            <a:ext cx="2852443" cy="365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522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26F808-85A4-489C-BE50-996B2761A17E}"/>
              </a:ext>
            </a:extLst>
          </p:cNvPr>
          <p:cNvSpPr txBox="1"/>
          <p:nvPr/>
        </p:nvSpPr>
        <p:spPr>
          <a:xfrm>
            <a:off x="690114" y="4872699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2018, Amazon Web Services, Inc. or its Affiliates. All rights reserved.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8A6A0E5-884D-4A4F-95C0-9E3DD88AAF3F}"/>
              </a:ext>
            </a:extLst>
          </p:cNvPr>
          <p:cNvSpPr txBox="1">
            <a:spLocks/>
          </p:cNvSpPr>
          <p:nvPr/>
        </p:nvSpPr>
        <p:spPr>
          <a:xfrm>
            <a:off x="704134" y="2460455"/>
            <a:ext cx="6041582" cy="487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236214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909506" y="2245112"/>
            <a:ext cx="7324988" cy="744537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Thank you for your time!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8EA728-FB7B-4FB6-9E99-9B97217CBA00}"/>
              </a:ext>
            </a:extLst>
          </p:cNvPr>
          <p:cNvSpPr txBox="1"/>
          <p:nvPr/>
        </p:nvSpPr>
        <p:spPr>
          <a:xfrm>
            <a:off x="690114" y="4872699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2018,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5181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901408" y="275352"/>
            <a:ext cx="6471591" cy="487849"/>
          </a:xfrm>
        </p:spPr>
        <p:txBody>
          <a:bodyPr/>
          <a:lstStyle/>
          <a:p>
            <a:r>
              <a:rPr lang="en-US" sz="3600" b="1" dirty="0">
                <a:latin typeface="Amazon Ember"/>
              </a:rPr>
              <a:t>Reinforcement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DEB4CA-3E76-4A95-ACCD-2D999D48A44C}"/>
              </a:ext>
            </a:extLst>
          </p:cNvPr>
          <p:cNvSpPr txBox="1"/>
          <p:nvPr/>
        </p:nvSpPr>
        <p:spPr>
          <a:xfrm>
            <a:off x="738559" y="4836365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2019, Amazon Web Services, Inc. or its Affiliates. All rights reserved.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32377DA-7492-42D3-A73D-6F7C3AECDEC5}"/>
              </a:ext>
            </a:extLst>
          </p:cNvPr>
          <p:cNvSpPr txBox="1"/>
          <p:nvPr/>
        </p:nvSpPr>
        <p:spPr>
          <a:xfrm>
            <a:off x="1050978" y="1231552"/>
            <a:ext cx="817245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Goals for this workshop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Understand how RL differs from Supervised and Unsupervised learning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Understand the components of RL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Introduction to Markov Decision Processes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Understand the concept of [Tabular Learning]  Q-learning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Understand the concept of [Approximate Learning] Deep Q Learning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Introduce SOTA 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64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3E9BE1-C39B-44B6-9FEC-66A386D779FB}"/>
              </a:ext>
            </a:extLst>
          </p:cNvPr>
          <p:cNvSpPr txBox="1"/>
          <p:nvPr/>
        </p:nvSpPr>
        <p:spPr>
          <a:xfrm>
            <a:off x="738559" y="4836365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2019, Amazon Web Services, Inc. or its Affiliates.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DDE1E-21C9-468D-A616-0956EE286FC1}"/>
              </a:ext>
            </a:extLst>
          </p:cNvPr>
          <p:cNvSpPr txBox="1"/>
          <p:nvPr/>
        </p:nvSpPr>
        <p:spPr>
          <a:xfrm>
            <a:off x="1445970" y="1253206"/>
            <a:ext cx="8172450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Agenda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Reinforcement learning defined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Components of Reinforcement Learning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Markov Decision Processes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[Notebook] Q-Learning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[Notebook] Q-Learning competition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[Notebook] Deep Q-Learning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DCD76CC-98AA-4D65-B9C6-9DEA7508E5C2}"/>
              </a:ext>
            </a:extLst>
          </p:cNvPr>
          <p:cNvSpPr txBox="1">
            <a:spLocks/>
          </p:cNvSpPr>
          <p:nvPr/>
        </p:nvSpPr>
        <p:spPr>
          <a:xfrm>
            <a:off x="1901408" y="275352"/>
            <a:ext cx="6471591" cy="487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>
                <a:latin typeface="Amazon Ember"/>
              </a:rPr>
              <a:t>Reinforcement Learning</a:t>
            </a:r>
            <a:endParaRPr lang="en-US" sz="3600" b="1" dirty="0">
              <a:latin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3544991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3E9BE1-C39B-44B6-9FEC-66A386D779FB}"/>
              </a:ext>
            </a:extLst>
          </p:cNvPr>
          <p:cNvSpPr txBox="1"/>
          <p:nvPr/>
        </p:nvSpPr>
        <p:spPr>
          <a:xfrm>
            <a:off x="738559" y="4836365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2019, Amazon Web Services, Inc. or its Affiliates.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DDE1E-21C9-468D-A616-0956EE286FC1}"/>
              </a:ext>
            </a:extLst>
          </p:cNvPr>
          <p:cNvSpPr txBox="1"/>
          <p:nvPr/>
        </p:nvSpPr>
        <p:spPr>
          <a:xfrm>
            <a:off x="6479972" y="625723"/>
            <a:ext cx="2213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Defined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DCD76CC-98AA-4D65-B9C6-9DEA7508E5C2}"/>
              </a:ext>
            </a:extLst>
          </p:cNvPr>
          <p:cNvSpPr txBox="1">
            <a:spLocks/>
          </p:cNvSpPr>
          <p:nvPr/>
        </p:nvSpPr>
        <p:spPr>
          <a:xfrm>
            <a:off x="1901408" y="275352"/>
            <a:ext cx="6471591" cy="487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Amazon Ember"/>
              </a:rPr>
              <a:t>Reinforcement Learning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3D8E909-B502-4B5E-92A1-4CA8EF259033}"/>
              </a:ext>
            </a:extLst>
          </p:cNvPr>
          <p:cNvSpPr/>
          <p:nvPr/>
        </p:nvSpPr>
        <p:spPr>
          <a:xfrm>
            <a:off x="608014" y="1641231"/>
            <a:ext cx="2235853" cy="2402263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B9D48C-D8A8-4EEF-A39B-B77DC014935B}"/>
              </a:ext>
            </a:extLst>
          </p:cNvPr>
          <p:cNvSpPr/>
          <p:nvPr/>
        </p:nvSpPr>
        <p:spPr>
          <a:xfrm>
            <a:off x="3210007" y="1641231"/>
            <a:ext cx="2319639" cy="2402263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8821B68-2176-434F-B527-E66FC2A0A1FD}"/>
              </a:ext>
            </a:extLst>
          </p:cNvPr>
          <p:cNvSpPr/>
          <p:nvPr/>
        </p:nvSpPr>
        <p:spPr>
          <a:xfrm>
            <a:off x="5740695" y="1629172"/>
            <a:ext cx="2371459" cy="241432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5F67F3-5501-41E4-A726-257D4E20B89F}"/>
              </a:ext>
            </a:extLst>
          </p:cNvPr>
          <p:cNvSpPr txBox="1"/>
          <p:nvPr/>
        </p:nvSpPr>
        <p:spPr>
          <a:xfrm>
            <a:off x="989705" y="1663718"/>
            <a:ext cx="151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Supervised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594C73-E259-42EB-88D0-858180588409}"/>
              </a:ext>
            </a:extLst>
          </p:cNvPr>
          <p:cNvSpPr txBox="1"/>
          <p:nvPr/>
        </p:nvSpPr>
        <p:spPr>
          <a:xfrm>
            <a:off x="3459224" y="1669512"/>
            <a:ext cx="17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Unsupervised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94C6E9-9677-4540-8F79-504F92EA39F1}"/>
              </a:ext>
            </a:extLst>
          </p:cNvPr>
          <p:cNvSpPr txBox="1"/>
          <p:nvPr/>
        </p:nvSpPr>
        <p:spPr>
          <a:xfrm>
            <a:off x="6015434" y="1663718"/>
            <a:ext cx="182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Reinforcement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ABE868-DDEC-4C65-AB37-60BED24BE8EB}"/>
              </a:ext>
            </a:extLst>
          </p:cNvPr>
          <p:cNvSpPr txBox="1"/>
          <p:nvPr/>
        </p:nvSpPr>
        <p:spPr>
          <a:xfrm>
            <a:off x="741090" y="2056395"/>
            <a:ext cx="20829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 </a:t>
            </a:r>
            <a:r>
              <a:rPr lang="en-US" sz="1400" dirty="0" err="1"/>
              <a:t>Algo</a:t>
            </a:r>
            <a:r>
              <a:rPr lang="en-US" sz="1400" dirty="0"/>
              <a:t> is trained to generalize on a set of labelled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678B61-D1B6-4AA1-87F7-B045AF6EE031}"/>
              </a:ext>
            </a:extLst>
          </p:cNvPr>
          <p:cNvSpPr txBox="1"/>
          <p:nvPr/>
        </p:nvSpPr>
        <p:spPr>
          <a:xfrm>
            <a:off x="3312745" y="2056395"/>
            <a:ext cx="21141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 </a:t>
            </a:r>
            <a:r>
              <a:rPr lang="en-US" sz="1400" dirty="0" err="1"/>
              <a:t>Algo</a:t>
            </a:r>
            <a:r>
              <a:rPr lang="en-US" sz="1400" dirty="0"/>
              <a:t> is trained to find hidden structure in a set of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9806DD-89DC-4F22-B7D7-720C76664F73}"/>
              </a:ext>
            </a:extLst>
          </p:cNvPr>
          <p:cNvSpPr txBox="1"/>
          <p:nvPr/>
        </p:nvSpPr>
        <p:spPr>
          <a:xfrm>
            <a:off x="5850056" y="2056395"/>
            <a:ext cx="22620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computational approach to goal-directed learning through interaction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B913CC-0064-48FC-A388-68C35ECF47AC}"/>
              </a:ext>
            </a:extLst>
          </p:cNvPr>
          <p:cNvSpPr txBox="1"/>
          <p:nvPr/>
        </p:nvSpPr>
        <p:spPr>
          <a:xfrm>
            <a:off x="660258" y="2997278"/>
            <a:ext cx="2169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Pattern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Generalizing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AA9074-B6B1-4D7D-A0A3-A810816C8E26}"/>
              </a:ext>
            </a:extLst>
          </p:cNvPr>
          <p:cNvSpPr txBox="1"/>
          <p:nvPr/>
        </p:nvSpPr>
        <p:spPr>
          <a:xfrm>
            <a:off x="3230814" y="2997277"/>
            <a:ext cx="1610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Categorize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Cluster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E49C1F-D9E8-4494-B3D5-3903F22AEC35}"/>
              </a:ext>
            </a:extLst>
          </p:cNvPr>
          <p:cNvSpPr txBox="1"/>
          <p:nvPr/>
        </p:nvSpPr>
        <p:spPr>
          <a:xfrm>
            <a:off x="5708465" y="2997277"/>
            <a:ext cx="2012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World Domination</a:t>
            </a:r>
          </a:p>
        </p:txBody>
      </p:sp>
    </p:spTree>
    <p:extLst>
      <p:ext uri="{BB962C8B-B14F-4D97-AF65-F5344CB8AC3E}">
        <p14:creationId xmlns:p14="http://schemas.microsoft.com/office/powerpoint/2010/main" val="382388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3E9BE1-C39B-44B6-9FEC-66A386D779FB}"/>
              </a:ext>
            </a:extLst>
          </p:cNvPr>
          <p:cNvSpPr txBox="1"/>
          <p:nvPr/>
        </p:nvSpPr>
        <p:spPr>
          <a:xfrm>
            <a:off x="738559" y="4836365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2019, Amazon Web Services, Inc. or its Affiliates. All rights reserved.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DCD76CC-98AA-4D65-B9C6-9DEA7508E5C2}"/>
              </a:ext>
            </a:extLst>
          </p:cNvPr>
          <p:cNvSpPr txBox="1">
            <a:spLocks/>
          </p:cNvSpPr>
          <p:nvPr/>
        </p:nvSpPr>
        <p:spPr>
          <a:xfrm>
            <a:off x="1901408" y="275352"/>
            <a:ext cx="6471591" cy="487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Amazon Ember"/>
              </a:rPr>
              <a:t>Reinforcement Learning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0007B98-FA47-468C-987D-F9D9B08787E3}"/>
              </a:ext>
            </a:extLst>
          </p:cNvPr>
          <p:cNvSpPr/>
          <p:nvPr/>
        </p:nvSpPr>
        <p:spPr>
          <a:xfrm>
            <a:off x="347957" y="1796431"/>
            <a:ext cx="1723604" cy="213225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Trial &amp; Error Learning</a:t>
            </a:r>
          </a:p>
          <a:p>
            <a:pPr algn="ctr"/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circa 1850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589A88-DA35-446C-B3C5-40DC708D8BAA}"/>
              </a:ext>
            </a:extLst>
          </p:cNvPr>
          <p:cNvSpPr/>
          <p:nvPr/>
        </p:nvSpPr>
        <p:spPr>
          <a:xfrm>
            <a:off x="2576640" y="1796428"/>
            <a:ext cx="1723604" cy="2132251"/>
          </a:xfrm>
          <a:prstGeom prst="roundRect">
            <a:avLst/>
          </a:prstGeom>
          <a:solidFill>
            <a:srgbClr val="FFF8AE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Optimal Control &amp; Dynamic Programming</a:t>
            </a:r>
          </a:p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circa 1950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DC1F73F-3690-4F38-A364-6BFDB221FF27}"/>
              </a:ext>
            </a:extLst>
          </p:cNvPr>
          <p:cNvSpPr/>
          <p:nvPr/>
        </p:nvSpPr>
        <p:spPr>
          <a:xfrm>
            <a:off x="4805323" y="1796429"/>
            <a:ext cx="1723604" cy="21322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Temporal-difference learning</a:t>
            </a:r>
          </a:p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circa 1954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68B26A-F6CC-44B1-9DD6-25DC7CE4598A}"/>
              </a:ext>
            </a:extLst>
          </p:cNvPr>
          <p:cNvSpPr txBox="1"/>
          <p:nvPr/>
        </p:nvSpPr>
        <p:spPr>
          <a:xfrm>
            <a:off x="2071561" y="2447054"/>
            <a:ext cx="364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09D5FE-ED67-4170-A944-63A8D1A63A88}"/>
              </a:ext>
            </a:extLst>
          </p:cNvPr>
          <p:cNvSpPr txBox="1"/>
          <p:nvPr/>
        </p:nvSpPr>
        <p:spPr>
          <a:xfrm>
            <a:off x="4300244" y="2447053"/>
            <a:ext cx="364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B9722-7F5F-4B6E-9AA0-19A3871ECCEE}"/>
              </a:ext>
            </a:extLst>
          </p:cNvPr>
          <p:cNvSpPr txBox="1"/>
          <p:nvPr/>
        </p:nvSpPr>
        <p:spPr>
          <a:xfrm>
            <a:off x="6528927" y="2447053"/>
            <a:ext cx="364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2C1C7-A8F7-42C6-80B1-1C6BAB0B2047}"/>
              </a:ext>
            </a:extLst>
          </p:cNvPr>
          <p:cNvSpPr txBox="1"/>
          <p:nvPr/>
        </p:nvSpPr>
        <p:spPr>
          <a:xfrm>
            <a:off x="7232934" y="2639811"/>
            <a:ext cx="2039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Reinforcement</a:t>
            </a:r>
          </a:p>
          <a:p>
            <a:r>
              <a:rPr lang="en-US" dirty="0"/>
              <a:t>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C2CEC9-6A0E-47E7-9B64-AA5453C6D205}"/>
              </a:ext>
            </a:extLst>
          </p:cNvPr>
          <p:cNvSpPr txBox="1"/>
          <p:nvPr/>
        </p:nvSpPr>
        <p:spPr>
          <a:xfrm>
            <a:off x="6528927" y="636069"/>
            <a:ext cx="2213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Defined</a:t>
            </a:r>
          </a:p>
        </p:txBody>
      </p:sp>
    </p:spTree>
    <p:extLst>
      <p:ext uri="{BB962C8B-B14F-4D97-AF65-F5344CB8AC3E}">
        <p14:creationId xmlns:p14="http://schemas.microsoft.com/office/powerpoint/2010/main" val="317286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3E9BE1-C39B-44B6-9FEC-66A386D779FB}"/>
              </a:ext>
            </a:extLst>
          </p:cNvPr>
          <p:cNvSpPr txBox="1"/>
          <p:nvPr/>
        </p:nvSpPr>
        <p:spPr>
          <a:xfrm>
            <a:off x="738559" y="4836365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2019, Amazon Web Services, Inc. or its Affiliates. All rights reserved.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DCD76CC-98AA-4D65-B9C6-9DEA7508E5C2}"/>
              </a:ext>
            </a:extLst>
          </p:cNvPr>
          <p:cNvSpPr txBox="1">
            <a:spLocks/>
          </p:cNvSpPr>
          <p:nvPr/>
        </p:nvSpPr>
        <p:spPr>
          <a:xfrm>
            <a:off x="1901408" y="275352"/>
            <a:ext cx="6471591" cy="487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Amazon Ember"/>
              </a:rPr>
              <a:t>Reinforcement 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C2CEC9-6A0E-47E7-9B64-AA5453C6D205}"/>
              </a:ext>
            </a:extLst>
          </p:cNvPr>
          <p:cNvSpPr txBox="1"/>
          <p:nvPr/>
        </p:nvSpPr>
        <p:spPr>
          <a:xfrm>
            <a:off x="6524943" y="625800"/>
            <a:ext cx="2213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Defined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321412-8090-46D2-8D47-C2510363F625}"/>
              </a:ext>
            </a:extLst>
          </p:cNvPr>
          <p:cNvSpPr txBox="1"/>
          <p:nvPr/>
        </p:nvSpPr>
        <p:spPr>
          <a:xfrm>
            <a:off x="1445970" y="1253206"/>
            <a:ext cx="81724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</a:rPr>
              <a:t>Reinforcement learning </a:t>
            </a:r>
            <a:r>
              <a:rPr lang="en-US" dirty="0">
                <a:solidFill>
                  <a:schemeClr val="accent6"/>
                </a:solidFill>
              </a:rPr>
              <a:t>is learning </a:t>
            </a:r>
            <a:r>
              <a:rPr lang="en-US" i="1" dirty="0">
                <a:solidFill>
                  <a:schemeClr val="accent6"/>
                </a:solidFill>
              </a:rPr>
              <a:t>what to 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Trial-and-error search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Delayed reward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766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3E9BE1-C39B-44B6-9FEC-66A386D779FB}"/>
              </a:ext>
            </a:extLst>
          </p:cNvPr>
          <p:cNvSpPr txBox="1"/>
          <p:nvPr/>
        </p:nvSpPr>
        <p:spPr>
          <a:xfrm>
            <a:off x="738559" y="4836365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2019, Amazon Web Services, Inc. or its Affiliates.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B4062-B5E5-4081-B1EA-F5235ADB0D84}"/>
              </a:ext>
            </a:extLst>
          </p:cNvPr>
          <p:cNvSpPr txBox="1"/>
          <p:nvPr/>
        </p:nvSpPr>
        <p:spPr>
          <a:xfrm>
            <a:off x="6398298" y="619742"/>
            <a:ext cx="3116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Elements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5A2115-C368-45FE-8452-A561A5D78DD5}"/>
              </a:ext>
            </a:extLst>
          </p:cNvPr>
          <p:cNvSpPr txBox="1">
            <a:spLocks/>
          </p:cNvSpPr>
          <p:nvPr/>
        </p:nvSpPr>
        <p:spPr>
          <a:xfrm>
            <a:off x="1901408" y="275352"/>
            <a:ext cx="6471591" cy="487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Amazon Ember"/>
              </a:rPr>
              <a:t>Reinforcement Learning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8EC3DF-4764-430C-94B5-6723EC7D7C67}"/>
              </a:ext>
            </a:extLst>
          </p:cNvPr>
          <p:cNvGrpSpPr/>
          <p:nvPr/>
        </p:nvGrpSpPr>
        <p:grpSpPr>
          <a:xfrm>
            <a:off x="738559" y="1741863"/>
            <a:ext cx="4009452" cy="557785"/>
            <a:chOff x="2743285" y="2064826"/>
            <a:chExt cx="4009452" cy="55778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61804D7-8E03-4674-A01D-57BF92781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66333" y="2064826"/>
              <a:ext cx="600457" cy="55778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712B91-C39E-4194-98E3-658EC4EFB927}"/>
                </a:ext>
              </a:extLst>
            </p:cNvPr>
            <p:cNvSpPr txBox="1"/>
            <p:nvPr/>
          </p:nvSpPr>
          <p:spPr>
            <a:xfrm>
              <a:off x="2743285" y="2151558"/>
              <a:ext cx="4009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 reward 	   is a feedback signal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16FCD4-BAA5-4C50-A1D0-F2EC7A0A2410}"/>
              </a:ext>
            </a:extLst>
          </p:cNvPr>
          <p:cNvGrpSpPr/>
          <p:nvPr/>
        </p:nvGrpSpPr>
        <p:grpSpPr>
          <a:xfrm>
            <a:off x="1730905" y="2623793"/>
            <a:ext cx="3764839" cy="338231"/>
            <a:chOff x="1730905" y="2623793"/>
            <a:chExt cx="3764839" cy="3382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DC953F-0D19-4DFE-A86C-0EC7092977DE}"/>
                </a:ext>
              </a:extLst>
            </p:cNvPr>
            <p:cNvSpPr txBox="1"/>
            <p:nvPr/>
          </p:nvSpPr>
          <p:spPr>
            <a:xfrm>
              <a:off x="1730905" y="2623793"/>
              <a:ext cx="37648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(This notation means reward at time    )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086FD05-F58B-43EA-8E3D-2C9B69788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5715" y="2657223"/>
              <a:ext cx="164592" cy="304801"/>
            </a:xfrm>
            <a:prstGeom prst="rect">
              <a:avLst/>
            </a:prstGeom>
          </p:spPr>
        </p:pic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D00720-95A4-4082-BE86-7311F04DC5B4}"/>
              </a:ext>
            </a:extLst>
          </p:cNvPr>
          <p:cNvCxnSpPr>
            <a:endCxn id="8" idx="2"/>
          </p:cNvCxnSpPr>
          <p:nvPr/>
        </p:nvCxnSpPr>
        <p:spPr>
          <a:xfrm flipV="1">
            <a:off x="2061835" y="2299648"/>
            <a:ext cx="1" cy="359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54648D3-F9CB-4771-B2F5-1360818F954C}"/>
              </a:ext>
            </a:extLst>
          </p:cNvPr>
          <p:cNvSpPr txBox="1"/>
          <p:nvPr/>
        </p:nvSpPr>
        <p:spPr>
          <a:xfrm>
            <a:off x="704216" y="3297279"/>
            <a:ext cx="658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agent’s goal is to maximize expected future reward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DC16C1-6166-46C9-97EA-D12790E086E9}"/>
              </a:ext>
            </a:extLst>
          </p:cNvPr>
          <p:cNvSpPr/>
          <p:nvPr/>
        </p:nvSpPr>
        <p:spPr>
          <a:xfrm>
            <a:off x="5957037" y="1674900"/>
            <a:ext cx="2843519" cy="15362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4505D3-74B7-4CE9-96B9-E7C46598A041}"/>
              </a:ext>
            </a:extLst>
          </p:cNvPr>
          <p:cNvSpPr/>
          <p:nvPr/>
        </p:nvSpPr>
        <p:spPr>
          <a:xfrm>
            <a:off x="5954332" y="1665668"/>
            <a:ext cx="2846231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5A50E1-B6B9-4A1A-8AB2-190323CE597E}"/>
              </a:ext>
            </a:extLst>
          </p:cNvPr>
          <p:cNvSpPr txBox="1"/>
          <p:nvPr/>
        </p:nvSpPr>
        <p:spPr>
          <a:xfrm>
            <a:off x="6172060" y="1665668"/>
            <a:ext cx="241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2735"/>
                </a:solidFill>
              </a:rPr>
              <a:t>Reward Hypothesis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D9DAAF-8E2B-4C74-ADC8-6AB317F98096}"/>
              </a:ext>
            </a:extLst>
          </p:cNvPr>
          <p:cNvSpPr txBox="1"/>
          <p:nvPr/>
        </p:nvSpPr>
        <p:spPr>
          <a:xfrm>
            <a:off x="5934052" y="2121147"/>
            <a:ext cx="2886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E2735"/>
                </a:solidFill>
              </a:rPr>
              <a:t>All</a:t>
            </a:r>
            <a:r>
              <a:rPr lang="en-US" sz="1600" dirty="0">
                <a:solidFill>
                  <a:srgbClr val="0E2735"/>
                </a:solidFill>
              </a:rPr>
              <a:t> goals can be described by the maximization of expected cumulative reward</a:t>
            </a:r>
          </a:p>
        </p:txBody>
      </p:sp>
    </p:spTree>
    <p:extLst>
      <p:ext uri="{BB962C8B-B14F-4D97-AF65-F5344CB8AC3E}">
        <p14:creationId xmlns:p14="http://schemas.microsoft.com/office/powerpoint/2010/main" val="161395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3E9BE1-C39B-44B6-9FEC-66A386D779FB}"/>
              </a:ext>
            </a:extLst>
          </p:cNvPr>
          <p:cNvSpPr txBox="1"/>
          <p:nvPr/>
        </p:nvSpPr>
        <p:spPr>
          <a:xfrm>
            <a:off x="738559" y="4836365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2019, Amazon Web Services, Inc. or its Affiliates. All rights reserved.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5A2115-C368-45FE-8452-A561A5D78DD5}"/>
              </a:ext>
            </a:extLst>
          </p:cNvPr>
          <p:cNvSpPr txBox="1">
            <a:spLocks/>
          </p:cNvSpPr>
          <p:nvPr/>
        </p:nvSpPr>
        <p:spPr>
          <a:xfrm>
            <a:off x="1901408" y="275352"/>
            <a:ext cx="6471591" cy="487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Amazon Ember"/>
              </a:rPr>
              <a:t>Reinforcement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6F5027-C691-4FD3-9F16-631D492C2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829" y="1730318"/>
            <a:ext cx="2542768" cy="26384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718969-4587-4581-A7E3-A127A45DE815}"/>
              </a:ext>
            </a:extLst>
          </p:cNvPr>
          <p:cNvSpPr txBox="1"/>
          <p:nvPr/>
        </p:nvSpPr>
        <p:spPr>
          <a:xfrm>
            <a:off x="4226038" y="4368799"/>
            <a:ext cx="884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85CBBF-E7C6-48BC-BE46-FA707206AD51}"/>
              </a:ext>
            </a:extLst>
          </p:cNvPr>
          <p:cNvSpPr txBox="1"/>
          <p:nvPr/>
        </p:nvSpPr>
        <p:spPr>
          <a:xfrm>
            <a:off x="6398298" y="643041"/>
            <a:ext cx="27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Elements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5F8EA03-01E4-4CF1-83D1-3C7FABFC7738}"/>
              </a:ext>
            </a:extLst>
          </p:cNvPr>
          <p:cNvGrpSpPr/>
          <p:nvPr/>
        </p:nvGrpSpPr>
        <p:grpSpPr>
          <a:xfrm>
            <a:off x="1100369" y="1230767"/>
            <a:ext cx="2000250" cy="1409700"/>
            <a:chOff x="5957182" y="885024"/>
            <a:chExt cx="2000250" cy="1409700"/>
          </a:xfrm>
        </p:grpSpPr>
        <p:sp>
          <p:nvSpPr>
            <p:cNvPr id="2" name="Speech Bubble: Oval 1">
              <a:extLst>
                <a:ext uri="{FF2B5EF4-FFF2-40B4-BE49-F238E27FC236}">
                  <a16:creationId xmlns:a16="http://schemas.microsoft.com/office/drawing/2014/main" id="{1A4EA0A0-8955-4438-A5BD-EFDA47059F8B}"/>
                </a:ext>
              </a:extLst>
            </p:cNvPr>
            <p:cNvSpPr/>
            <p:nvPr/>
          </p:nvSpPr>
          <p:spPr>
            <a:xfrm>
              <a:off x="5957182" y="885024"/>
              <a:ext cx="2000250" cy="1409700"/>
            </a:xfrm>
            <a:prstGeom prst="wedgeEllipseCallout">
              <a:avLst>
                <a:gd name="adj1" fmla="val 67931"/>
                <a:gd name="adj2" fmla="val 14560"/>
              </a:avLst>
            </a:prstGeom>
            <a:noFill/>
            <a:ln w="381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A444D3-F332-432C-AF60-07D676BA778A}"/>
                </a:ext>
              </a:extLst>
            </p:cNvPr>
            <p:cNvSpPr txBox="1"/>
            <p:nvPr/>
          </p:nvSpPr>
          <p:spPr>
            <a:xfrm>
              <a:off x="6201657" y="1266708"/>
              <a:ext cx="1511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I’m Baud,</a:t>
              </a:r>
            </a:p>
            <a:p>
              <a:r>
                <a:rPr lang="en-US" dirty="0"/>
                <a:t>James Baud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213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97C89A-FD0C-431E-81F6-90225B937683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22176</TotalTime>
  <Words>1586</Words>
  <Application>Microsoft Macintosh PowerPoint</Application>
  <PresentationFormat>On-screen Show (16:9)</PresentationFormat>
  <Paragraphs>268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Amazon Ember</vt:lpstr>
      <vt:lpstr>Amazon Ember Light</vt:lpstr>
      <vt:lpstr>Amazon Ember Regular</vt:lpstr>
      <vt:lpstr>Arial</vt:lpstr>
      <vt:lpstr>Calibri</vt:lpstr>
      <vt:lpstr>Consolas</vt:lpstr>
      <vt:lpstr>Lucida Console</vt:lpstr>
      <vt:lpstr>Times New Roman</vt:lpstr>
      <vt:lpstr>1_DeckTemplate-AWS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nathan.keyes@bridgepartnersconsulting.com</dc:creator>
  <cp:lastModifiedBy>Microsoft Office User</cp:lastModifiedBy>
  <cp:revision>194</cp:revision>
  <cp:lastPrinted>2018-10-17T16:43:17Z</cp:lastPrinted>
  <dcterms:created xsi:type="dcterms:W3CDTF">2016-06-17T18:22:10Z</dcterms:created>
  <dcterms:modified xsi:type="dcterms:W3CDTF">2020-02-19T20:43:59Z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