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3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</p:sldMasterIdLst>
  <p:notesMasterIdLst>
    <p:notesMasterId r:id="rId8"/>
  </p:notesMasterIdLst>
  <p:sldIdLst>
    <p:sldId id="370" r:id="rId5"/>
    <p:sldId id="398" r:id="rId6"/>
    <p:sldId id="411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61CFE6"/>
    <a:srgbClr val="68ADFC"/>
    <a:srgbClr val="140F14"/>
    <a:srgbClr val="FFD34F"/>
    <a:srgbClr val="141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69243" autoAdjust="0"/>
  </p:normalViewPr>
  <p:slideViewPr>
    <p:cSldViewPr snapToGrid="0" snapToObjects="1" showGuides="1">
      <p:cViewPr>
        <p:scale>
          <a:sx n="100" d="100"/>
          <a:sy n="100" d="100"/>
        </p:scale>
        <p:origin x="-1360" y="-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0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Regions start in step 2 with an existing trained custom model. 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smtClean="0"/>
              <a:t>List all the trained models so we can get the correct one. </a:t>
            </a:r>
          </a:p>
          <a:p>
            <a:pPr marL="1200150" lvl="3" indent="-171450">
              <a:buFont typeface="Arial"/>
              <a:buChar char="•"/>
            </a:pPr>
            <a:r>
              <a:rPr lang="en-US" baseline="0" dirty="0" smtClean="0"/>
              <a:t>Use the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key for the instance in question (So step one is to go get the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key associated with the correct instance of STT)</a:t>
            </a:r>
          </a:p>
          <a:p>
            <a:pPr marL="1200150" lvl="3" indent="-171450">
              <a:buFont typeface="Arial"/>
              <a:buChar char="•"/>
            </a:pPr>
            <a:r>
              <a:rPr lang="en-US" baseline="0" dirty="0" smtClean="0"/>
              <a:t>Then use that key to list all of the custom models in questions associated with the defined base model for that instance. Using the: </a:t>
            </a:r>
            <a:r>
              <a:rPr lang="en-US" dirty="0" smtClean="0"/>
              <a:t>GET /v1/customizations method. </a:t>
            </a:r>
          </a:p>
          <a:p>
            <a:pPr marL="1200150" lvl="3" indent="-171450">
              <a:buFont typeface="Arial"/>
              <a:buChar char="•"/>
            </a:pPr>
            <a:r>
              <a:rPr lang="en-US" dirty="0" smtClean="0"/>
              <a:t>Many</a:t>
            </a:r>
            <a:r>
              <a:rPr lang="en-US" baseline="0" dirty="0" smtClean="0"/>
              <a:t> models can be created and multiple corpora can be added to each one but only one model can be called at a time so pick the correct one to add your expanded corpora to. </a:t>
            </a:r>
          </a:p>
          <a:p>
            <a:pPr marL="1200150" lvl="3" indent="-171450">
              <a:buFont typeface="Arial"/>
              <a:buChar char="•"/>
            </a:pPr>
            <a:r>
              <a:rPr lang="en-US" baseline="0" dirty="0" smtClean="0"/>
              <a:t>Copy the customization id and use it to add the new corpus to, Step </a:t>
            </a:r>
            <a:r>
              <a:rPr lang="en-US" baseline="0" smtClean="0"/>
              <a:t>2 above.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228600" y="1095309"/>
            <a:ext cx="8541385" cy="32419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49802824"/>
      </p:ext>
    </p:extLst>
  </p:cSld>
  <p:clrMapOvr>
    <a:masterClrMapping/>
  </p:clrMapOvr>
  <p:transition xmlns:p14="http://schemas.microsoft.com/office/powerpoint/2010/main"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3119738" y="173736"/>
            <a:ext cx="2834641" cy="1600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  <a:lvl2pPr marL="0" indent="457200">
              <a:spcBef>
                <a:spcPts val="0"/>
              </a:spcBef>
              <a:buSzTx/>
              <a:buNone/>
            </a:lvl2pPr>
            <a:lvl3pPr marL="0" indent="914400">
              <a:spcBef>
                <a:spcPts val="0"/>
              </a:spcBef>
              <a:buSzTx/>
              <a:buNone/>
            </a:lvl3pPr>
            <a:lvl4pPr marL="0" indent="1371600">
              <a:spcBef>
                <a:spcPts val="0"/>
              </a:spcBef>
              <a:buSzTx/>
              <a:buNone/>
            </a:lvl4pPr>
            <a:lvl5pPr marL="0" indent="18288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228600" y="4783327"/>
            <a:ext cx="127000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solidFill>
                  <a:srgbClr val="E0E0E0"/>
                </a:solidFill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92041117"/>
      </p:ext>
    </p:extLst>
  </p:cSld>
  <p:clrMapOvr>
    <a:masterClrMapping/>
  </p:clrMapOvr>
  <p:transition xmlns:p14="http://schemas.microsoft.com/office/powerpoint/2010/main"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228600" y="1095309"/>
            <a:ext cx="8541385" cy="32419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76904244"/>
      </p:ext>
    </p:extLst>
  </p:cSld>
  <p:clrMapOvr>
    <a:masterClrMapping/>
  </p:clrMapOvr>
  <p:transition xmlns:p14="http://schemas.microsoft.com/office/powerpoint/2010/main"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228600" y="1097280"/>
            <a:ext cx="2103121" cy="32419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2395220" y="1097280"/>
            <a:ext cx="2103121" cy="3241993"/>
          </a:xfrm>
          <a:prstGeom prst="rect">
            <a:avLst/>
          </a:prstGeom>
        </p:spPr>
        <p:txBody>
          <a:bodyPr>
            <a:normAutofit/>
          </a:bodyPr>
          <a:lstStyle>
            <a:lvl1pPr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1pPr>
            <a:lvl2pPr marL="157464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2pPr>
            <a:lvl3pPr marL="361156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3pPr>
            <a:lvl4pPr marL="569182" indent="-153130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4pPr>
            <a:lvl5pPr marL="730980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6753860" y="1097280"/>
            <a:ext cx="2103121" cy="3241993"/>
          </a:xfrm>
          <a:prstGeom prst="rect">
            <a:avLst/>
          </a:prstGeom>
        </p:spPr>
        <p:txBody>
          <a:bodyPr>
            <a:normAutofit/>
          </a:bodyPr>
          <a:lstStyle>
            <a:lvl1pPr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1pPr>
            <a:lvl2pPr marL="157464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2pPr>
            <a:lvl3pPr marL="361156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3pPr>
            <a:lvl4pPr marL="569182" indent="-153130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4pPr>
            <a:lvl5pPr marL="730980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5"/>
          </p:nvPr>
        </p:nvSpPr>
        <p:spPr>
          <a:xfrm>
            <a:off x="4574540" y="1097280"/>
            <a:ext cx="2103121" cy="3241993"/>
          </a:xfrm>
          <a:prstGeom prst="rect">
            <a:avLst/>
          </a:prstGeom>
        </p:spPr>
        <p:txBody>
          <a:bodyPr>
            <a:normAutofit/>
          </a:bodyPr>
          <a:lstStyle>
            <a:lvl1pPr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1pPr>
            <a:lvl2pPr marL="157464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2pPr>
            <a:lvl3pPr marL="361156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3pPr>
            <a:lvl4pPr marL="569182" indent="-153130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4pPr>
            <a:lvl5pPr marL="730980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700353905"/>
      </p:ext>
    </p:extLst>
  </p:cSld>
  <p:clrMapOvr>
    <a:masterClrMapping/>
  </p:clrMapOvr>
  <p:transition xmlns:p14="http://schemas.microsoft.com/office/powerpoint/2010/main"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66.xml"/><Relationship Id="rId31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68.xml"/><Relationship Id="rId9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4.xml"/><Relationship Id="rId3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99.xml"/><Relationship Id="rId26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104.xml"/><Relationship Id="rId31" Type="http://schemas.openxmlformats.org/officeDocument/2006/relationships/slideLayout" Target="../slideLayouts/slideLayout105.xml"/><Relationship Id="rId32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2.xml"/><Relationship Id="rId33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08.xml"/><Relationship Id="rId35" Type="http://schemas.openxmlformats.org/officeDocument/2006/relationships/slideLayout" Target="../slideLayouts/slideLayout109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93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129.xml"/><Relationship Id="rId21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2.xml"/><Relationship Id="rId24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34.xml"/><Relationship Id="rId26" Type="http://schemas.openxmlformats.org/officeDocument/2006/relationships/slideLayout" Target="../slideLayouts/slideLayout135.xml"/><Relationship Id="rId27" Type="http://schemas.openxmlformats.org/officeDocument/2006/relationships/slideLayout" Target="../slideLayouts/slideLayout136.xml"/><Relationship Id="rId28" Type="http://schemas.openxmlformats.org/officeDocument/2006/relationships/slideLayout" Target="../slideLayouts/slideLayout137.xml"/><Relationship Id="rId29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14.xml"/><Relationship Id="rId30" Type="http://schemas.openxmlformats.org/officeDocument/2006/relationships/slideLayout" Target="../slideLayouts/slideLayout139.xml"/><Relationship Id="rId31" Type="http://schemas.openxmlformats.org/officeDocument/2006/relationships/slideLayout" Target="../slideLayouts/slideLayout140.xml"/><Relationship Id="rId32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17.xml"/><Relationship Id="rId33" Type="http://schemas.openxmlformats.org/officeDocument/2006/relationships/slideLayout" Target="../slideLayouts/slideLayout142.xml"/><Relationship Id="rId34" Type="http://schemas.openxmlformats.org/officeDocument/2006/relationships/slideLayout" Target="../slideLayouts/slideLayout143.xml"/><Relationship Id="rId35" Type="http://schemas.openxmlformats.org/officeDocument/2006/relationships/slideLayout" Target="../slideLayouts/slideLayout144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2.xml"/><Relationship Id="rId14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24.xml"/><Relationship Id="rId16" Type="http://schemas.openxmlformats.org/officeDocument/2006/relationships/slideLayout" Target="../slideLayouts/slideLayout125.xml"/><Relationship Id="rId17" Type="http://schemas.openxmlformats.org/officeDocument/2006/relationships/slideLayout" Target="../slideLayouts/slideLayout126.xml"/><Relationship Id="rId18" Type="http://schemas.openxmlformats.org/officeDocument/2006/relationships/slideLayout" Target="../slideLayouts/slideLayout127.xml"/><Relationship Id="rId19" Type="http://schemas.openxmlformats.org/officeDocument/2006/relationships/slideLayout" Target="../slideLayouts/slideLayout1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0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  <p:sldLayoutId id="2147483827" r:id="rId3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0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  <p:sldLayoutId id="2147483829" r:id="rId36"/>
    <p:sldLayoutId id="2147483830" r:id="rId37"/>
    <p:sldLayoutId id="2147483831" r:id="rId38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0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0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smtClean="0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06" b="24129"/>
          <a:stretch/>
        </p:blipFill>
        <p:spPr>
          <a:xfrm>
            <a:off x="4905064" y="1241049"/>
            <a:ext cx="4238936" cy="3902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6" t="37334" r="20973" b="33297"/>
          <a:stretch/>
        </p:blipFill>
        <p:spPr>
          <a:xfrm>
            <a:off x="167640" y="2336800"/>
            <a:ext cx="1112398" cy="303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4717629"/>
            <a:ext cx="528320" cy="1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07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object 8"/>
          <p:cNvSpPr txBox="1"/>
          <p:nvPr/>
        </p:nvSpPr>
        <p:spPr>
          <a:xfrm>
            <a:off x="374648" y="1698277"/>
            <a:ext cx="3994737" cy="115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R="1905" indent="12700" defTabSz="309562">
              <a:defRPr spc="2">
                <a:solidFill>
                  <a:srgbClr val="000000"/>
                </a:solidFill>
              </a:defRPr>
            </a:pPr>
            <a:r>
              <a:rPr lang="en-US" sz="3600" spc="4" dirty="0" smtClean="0">
                <a:solidFill>
                  <a:srgbClr val="FDFEFD"/>
                </a:solidFill>
                <a:latin typeface="IBM Plex Sans" charset="0"/>
                <a:ea typeface="IBM Plex Sans" charset="0"/>
                <a:cs typeface="IBM Plex Sans" charset="0"/>
              </a:rPr>
              <a:t>Speech to Text </a:t>
            </a:r>
            <a:r>
              <a:rPr lang="en-US" sz="3600" spc="4" dirty="0" smtClean="0">
                <a:solidFill>
                  <a:srgbClr val="71D7EA"/>
                </a:solidFill>
                <a:latin typeface="IBM Plex Sans" charset="0"/>
                <a:ea typeface="IBM Plex Sans" charset="0"/>
                <a:cs typeface="IBM Plex Sans" charset="0"/>
              </a:rPr>
              <a:t>Custom Models</a:t>
            </a:r>
            <a:endParaRPr sz="1000" spc="1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hape 5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r>
              <a:rPr lang="en-US" dirty="0" smtClean="0"/>
              <a:t>4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4369385" y="1246899"/>
            <a:ext cx="46857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400" b="1" dirty="0" smtClean="0">
              <a:solidFill>
                <a:srgbClr val="61CFE6"/>
              </a:solidFill>
            </a:endParaRPr>
          </a:p>
          <a:p>
            <a:r>
              <a:rPr lang="en-US" sz="1400" b="1" dirty="0" smtClean="0">
                <a:solidFill>
                  <a:srgbClr val="61CFE6"/>
                </a:solidFill>
              </a:rPr>
              <a:t>Overview of </a:t>
            </a:r>
            <a:r>
              <a:rPr lang="en-US" sz="1400" b="1" dirty="0" smtClean="0">
                <a:solidFill>
                  <a:srgbClr val="61CFE6"/>
                </a:solidFill>
              </a:rPr>
              <a:t>Process</a:t>
            </a:r>
            <a:endParaRPr lang="en-US" sz="1400" b="1" dirty="0" smtClean="0">
              <a:solidFill>
                <a:srgbClr val="61CFE6"/>
              </a:solidFill>
            </a:endParaRPr>
          </a:p>
          <a:p>
            <a:endParaRPr lang="en-US" sz="1400" b="1" dirty="0" smtClean="0">
              <a:solidFill>
                <a:srgbClr val="61CFE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61CFE6"/>
                </a:solidFill>
              </a:rPr>
              <a:t>Create Custom Model</a:t>
            </a:r>
            <a:endParaRPr lang="en-US" sz="1400" dirty="0">
              <a:solidFill>
                <a:srgbClr val="61CFE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61CFE6"/>
                </a:solidFill>
              </a:rPr>
              <a:t>Add Corpus to Custom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61CFE6"/>
                </a:solidFill>
              </a:rPr>
              <a:t>Train Custom Model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61CFE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solidFill>
                <a:srgbClr val="61CFE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61CFE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1400" dirty="0">
                <a:solidFill>
                  <a:srgbClr val="61CFE6"/>
                </a:solidFill>
              </a:rPr>
              <a:t>https://</a:t>
            </a:r>
            <a:r>
              <a:rPr lang="en-US" sz="1400" dirty="0" err="1">
                <a:solidFill>
                  <a:srgbClr val="61CFE6"/>
                </a:solidFill>
              </a:rPr>
              <a:t>cloud.ibm.com</a:t>
            </a:r>
            <a:r>
              <a:rPr lang="en-US" sz="1400" dirty="0">
                <a:solidFill>
                  <a:srgbClr val="61CFE6"/>
                </a:solidFill>
              </a:rPr>
              <a:t>/docs/</a:t>
            </a:r>
            <a:r>
              <a:rPr lang="en-US" sz="1400" dirty="0" err="1">
                <a:solidFill>
                  <a:srgbClr val="61CFE6"/>
                </a:solidFill>
              </a:rPr>
              <a:t>speech-to-text?topic</a:t>
            </a:r>
            <a:r>
              <a:rPr lang="en-US" sz="1400" dirty="0">
                <a:solidFill>
                  <a:srgbClr val="61CFE6"/>
                </a:solidFill>
              </a:rPr>
              <a:t>=speech-to-text-</a:t>
            </a:r>
            <a:r>
              <a:rPr lang="en-US" sz="1400" dirty="0" err="1">
                <a:solidFill>
                  <a:srgbClr val="61CFE6"/>
                </a:solidFill>
              </a:rPr>
              <a:t>languageCreate</a:t>
            </a:r>
            <a:endParaRPr lang="en-US" sz="1400" dirty="0" smtClean="0">
              <a:solidFill>
                <a:srgbClr val="61CF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897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r>
              <a:rPr lang="en-US" dirty="0" smtClean="0"/>
              <a:t>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30405" y="584205"/>
            <a:ext cx="3520327" cy="98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R="1905" indent="12700" defTabSz="309562">
              <a:defRPr spc="2">
                <a:solidFill>
                  <a:srgbClr val="000000"/>
                </a:solidFill>
              </a:defRPr>
            </a:pPr>
            <a:r>
              <a:rPr lang="en-US" sz="3600" spc="4" dirty="0" smtClean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1. Create </a:t>
            </a:r>
            <a:r>
              <a:rPr lang="en-US" sz="3600" spc="4" dirty="0" smtClean="0">
                <a:solidFill>
                  <a:srgbClr val="71D7EA"/>
                </a:solidFill>
                <a:latin typeface="IBM Plex Sans" charset="0"/>
                <a:ea typeface="IBM Plex Sans" charset="0"/>
                <a:cs typeface="IBM Plex Sans" charset="0"/>
              </a:rPr>
              <a:t>Model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5884" y="783180"/>
            <a:ext cx="3799552" cy="30008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Define Base </a:t>
            </a:r>
            <a:r>
              <a:rPr lang="en-US" dirty="0">
                <a:solidFill>
                  <a:srgbClr val="FFFFFF"/>
                </a:solidFill>
              </a:rPr>
              <a:t>Model: en-</a:t>
            </a:r>
            <a:r>
              <a:rPr lang="en-US" dirty="0" err="1">
                <a:solidFill>
                  <a:srgbClr val="FFFFFF"/>
                </a:solidFill>
              </a:rPr>
              <a:t>US_BroadbandModel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5878" y="436027"/>
            <a:ext cx="3799552" cy="30008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Name Model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 smtClean="0">
                <a:solidFill>
                  <a:srgbClr val="FFFFFF"/>
                </a:solidFill>
              </a:rPr>
              <a:t>Custom_Covid_Model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5884" y="1421704"/>
            <a:ext cx="3799552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Generate Customization ID: 4c23-4jlkg-j23l</a:t>
            </a:r>
            <a:r>
              <a:rPr lang="mr-IN" dirty="0" smtClean="0">
                <a:solidFill>
                  <a:srgbClr val="FFFFFF"/>
                </a:solidFill>
              </a:rPr>
              <a:t>…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64867" y="1164155"/>
            <a:ext cx="8466" cy="17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bject 8"/>
          <p:cNvSpPr txBox="1"/>
          <p:nvPr/>
        </p:nvSpPr>
        <p:spPr>
          <a:xfrm>
            <a:off x="230402" y="2142067"/>
            <a:ext cx="3520327" cy="68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520700" marR="1905" indent="-508000" defTabSz="309562">
              <a:defRPr spc="2">
                <a:solidFill>
                  <a:srgbClr val="000000"/>
                </a:solidFill>
              </a:defRPr>
            </a:pPr>
            <a:r>
              <a:rPr lang="en-US" sz="3600" spc="4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2</a:t>
            </a:r>
            <a:r>
              <a:rPr lang="en-US" sz="3600" spc="4" dirty="0" smtClean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. Add </a:t>
            </a:r>
            <a:r>
              <a:rPr lang="en-US" sz="3600" spc="4" dirty="0" smtClean="0">
                <a:solidFill>
                  <a:srgbClr val="71D7EA"/>
                </a:solidFill>
                <a:latin typeface="IBM Plex Sans" charset="0"/>
                <a:ea typeface="IBM Plex Sans" charset="0"/>
                <a:cs typeface="IBM Plex Sans" charset="0"/>
              </a:rPr>
              <a:t>training</a:t>
            </a:r>
            <a:r>
              <a:rPr lang="en-US" sz="3600" spc="4" dirty="0">
                <a:solidFill>
                  <a:srgbClr val="71D7E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600" spc="4" dirty="0" smtClean="0">
                <a:solidFill>
                  <a:srgbClr val="71D7EA"/>
                </a:solidFill>
                <a:latin typeface="IBM Plex Sans" charset="0"/>
                <a:ea typeface="IBM Plex Sans" charset="0"/>
                <a:cs typeface="IBM Plex Sans" charset="0"/>
              </a:rPr>
              <a:t>   “Corpus”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15884" y="2238253"/>
            <a:ext cx="3799552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Reference Customization ID: 4c23-4jlkg-j23l</a:t>
            </a:r>
            <a:r>
              <a:rPr lang="mr-IN" dirty="0" smtClean="0">
                <a:solidFill>
                  <a:srgbClr val="FFFFFF"/>
                </a:solidFill>
              </a:rPr>
              <a:t>…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5884" y="2612870"/>
            <a:ext cx="3799552" cy="3000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Reference corpus file:  </a:t>
            </a:r>
            <a:r>
              <a:rPr lang="en-US" dirty="0" err="1" smtClean="0">
                <a:solidFill>
                  <a:srgbClr val="FFFFFF"/>
                </a:solidFill>
              </a:rPr>
              <a:t>Covid_file_b.txt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5884" y="3374804"/>
            <a:ext cx="3799552" cy="3000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optional “</a:t>
            </a:r>
            <a:r>
              <a:rPr lang="en-US" dirty="0" err="1" smtClean="0">
                <a:solidFill>
                  <a:srgbClr val="FFFFFF"/>
                </a:solidFill>
              </a:rPr>
              <a:t>allow_overwrite</a:t>
            </a:r>
            <a:r>
              <a:rPr lang="en-US" dirty="0" smtClean="0">
                <a:solidFill>
                  <a:srgbClr val="FFFFFF"/>
                </a:solidFill>
              </a:rPr>
              <a:t>=true” parameter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230405" y="3932767"/>
            <a:ext cx="3520327" cy="68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520700" marR="1905" indent="-508000" defTabSz="309562">
              <a:defRPr spc="2">
                <a:solidFill>
                  <a:srgbClr val="000000"/>
                </a:solidFill>
              </a:defRPr>
            </a:pPr>
            <a:r>
              <a:rPr lang="en-US" sz="3600" spc="4" dirty="0" smtClean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3. Train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5884" y="2987442"/>
            <a:ext cx="3799552" cy="3000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Name corpus uniquely:  </a:t>
            </a:r>
            <a:r>
              <a:rPr lang="en-US" dirty="0" err="1" smtClean="0">
                <a:solidFill>
                  <a:srgbClr val="FFFFFF"/>
                </a:solidFill>
              </a:rPr>
              <a:t>Covid_Corpus.txt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5884" y="4072467"/>
            <a:ext cx="3799552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Reference Customization ID: 4c23-4jlkg-j23l</a:t>
            </a:r>
            <a:r>
              <a:rPr lang="mr-IN" dirty="0" smtClean="0">
                <a:solidFill>
                  <a:srgbClr val="FFFFFF"/>
                </a:solidFill>
              </a:rPr>
              <a:t>…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295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IBM_Master_Presentation_2017_v23_plex" id="{9703D799-5C8D-3249-8B0E-7EB5E8B92432}" vid="{63BADC01-3A43-A242-BFBA-ED0B13C564A3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IBM_Master_Presentation_2017_v23_plex" id="{9703D799-5C8D-3249-8B0E-7EB5E8B92432}" vid="{FA5E7C78-ED6F-424F-AF60-065FEC4AE799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IBM_Master_Presentation_2017_v23_plex" id="{9703D799-5C8D-3249-8B0E-7EB5E8B92432}" vid="{318F3B17-FA30-F547-974D-88ACE0AED250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IBM_Master_Presentation_2017_v23_plex" id="{9703D799-5C8D-3249-8B0E-7EB5E8B92432}" vid="{D33E200D-9260-B64E-B6F1-29276819CA4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IBM_Master_Presentation_2017_V01_Plex_Embed</Template>
  <TotalTime>45815</TotalTime>
  <Words>132</Words>
  <Application>Microsoft Macintosh PowerPoint</Application>
  <PresentationFormat>On-screen Show (16:9)</PresentationFormat>
  <Paragraphs>34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blk_background_2017</vt:lpstr>
      <vt:lpstr>dk_blu_background_2017</vt:lpstr>
      <vt:lpstr>gry_background_2017</vt:lpstr>
      <vt:lpstr>wht_background_2017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creator>Becky Hui Chan</dc:creator>
  <cp:lastModifiedBy>CCFA FA</cp:lastModifiedBy>
  <cp:revision>229</cp:revision>
  <cp:lastPrinted>2019-12-17T16:54:07Z</cp:lastPrinted>
  <dcterms:created xsi:type="dcterms:W3CDTF">2017-12-06T17:58:07Z</dcterms:created>
  <dcterms:modified xsi:type="dcterms:W3CDTF">2020-04-22T07:25:20Z</dcterms:modified>
</cp:coreProperties>
</file>