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2" r:id="rId2"/>
    <p:sldId id="280" r:id="rId3"/>
    <p:sldId id="281" r:id="rId4"/>
    <p:sldId id="279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1E0"/>
    <a:srgbClr val="D9D9D9"/>
    <a:srgbClr val="CEAEE8"/>
    <a:srgbClr val="969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76632" autoAdjust="0"/>
  </p:normalViewPr>
  <p:slideViewPr>
    <p:cSldViewPr snapToObjects="1">
      <p:cViewPr>
        <p:scale>
          <a:sx n="140" d="100"/>
          <a:sy n="140" d="100"/>
        </p:scale>
        <p:origin x="-17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0FEE-1C0C-1543-8679-A2A7FA3C3D8A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C8874-C84D-AE4F-8DFA-63A2F50B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F3D57-F4FB-472A-AEDB-1B5F3ABEF6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8874-C84D-AE4F-8DFA-63A2F50B20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Discussion</a:t>
            </a:r>
            <a:endParaRPr lang="en-US" b="1" baseline="0" dirty="0" smtClean="0">
              <a:solidFill>
                <a:srgbClr val="008000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>
                <a:solidFill>
                  <a:srgbClr val="008000"/>
                </a:solidFill>
              </a:rPr>
              <a:t>We believe there is some value in building a merging script that allows the developer to essentially run a diff on the </a:t>
            </a:r>
            <a:r>
              <a:rPr lang="en-US" baseline="0" dirty="0" err="1" smtClean="0">
                <a:solidFill>
                  <a:srgbClr val="008000"/>
                </a:solidFill>
              </a:rPr>
              <a:t>Dev</a:t>
            </a:r>
            <a:r>
              <a:rPr lang="en-US" baseline="0" dirty="0" smtClean="0">
                <a:solidFill>
                  <a:srgbClr val="008000"/>
                </a:solidFill>
              </a:rPr>
              <a:t> cluster against test and allow for granular approval or rejection of changes. </a:t>
            </a:r>
          </a:p>
          <a:p>
            <a:endParaRPr lang="en-US" baseline="0" dirty="0" smtClean="0"/>
          </a:p>
          <a:p>
            <a:r>
              <a:rPr lang="en-US" b="1" dirty="0" smtClean="0"/>
              <a:t>Rules / Guardrails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What was the plan for lane usage? Define some lane rules.  For</a:t>
            </a:r>
            <a:r>
              <a:rPr lang="en-US" baseline="0" dirty="0" smtClean="0"/>
              <a:t> the greatest simplicity require that e</a:t>
            </a:r>
            <a:r>
              <a:rPr lang="en-US" dirty="0" smtClean="0"/>
              <a:t>ach lane represent a separate</a:t>
            </a:r>
            <a:r>
              <a:rPr lang="en-US" baseline="0" dirty="0" smtClean="0"/>
              <a:t> workspace. 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EXAMPLE</a:t>
            </a:r>
          </a:p>
          <a:p>
            <a:pPr marL="0" indent="0">
              <a:buFont typeface="Arial"/>
              <a:buNone/>
            </a:pPr>
            <a:endParaRPr lang="en-US" b="1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The Setup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Production is pointed to Lane 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Lane C and Lane D clusters are created for development.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can be copied from either the cluster in Test which has the advantage that you capture anything in the pipeline.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rgbClr val="008000"/>
                </a:solidFill>
              </a:rPr>
              <a:t>As these clusters are created for new development lanes there must be a way to keep the routing pertinent. </a:t>
            </a:r>
            <a:r>
              <a:rPr lang="en-US" b="1" baseline="0" dirty="0" smtClean="0">
                <a:solidFill>
                  <a:srgbClr val="008000"/>
                </a:solidFill>
              </a:rPr>
              <a:t>What is the strategy for this?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rgbClr val="008000"/>
                </a:solidFill>
              </a:rPr>
              <a:t>We want the Lane C Router workspace to talk to the Lane C workspaces which won’t happen with a simple </a:t>
            </a:r>
            <a:r>
              <a:rPr lang="en-US" baseline="0" dirty="0" err="1" smtClean="0">
                <a:solidFill>
                  <a:srgbClr val="008000"/>
                </a:solidFill>
              </a:rPr>
              <a:t>json</a:t>
            </a:r>
            <a:r>
              <a:rPr lang="en-US" baseline="0" dirty="0" smtClean="0">
                <a:solidFill>
                  <a:srgbClr val="008000"/>
                </a:solidFill>
              </a:rPr>
              <a:t> copy procedure.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rgbClr val="008000"/>
                </a:solidFill>
              </a:rPr>
              <a:t>I believe Regions has parameterized the workspace id’s and the orchestration engine routes accordingly but this needs to be confirmed.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Lane C and D are working on the updates in the same workspace: C/D FAQ Workspace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Lane C is making less involved quick changes to a entities and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Lane D is making longer more involved changes to intents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="1" baseline="0" dirty="0" smtClean="0"/>
              <a:t>Merging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 this step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cluster will get merged with the test cluster baseline. The resulting workspace will stay in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environment. The merge happens in-lane, in </a:t>
            </a:r>
            <a:r>
              <a:rPr lang="en-US" baseline="0" dirty="0" err="1" smtClean="0"/>
              <a:t>dev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Merging insures that code changes that get promoted to test have the most recent baseline AND allows developers to workout any bugs in the code before promoting.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Merge script surfaces code changes for approval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“3 New Entities Found in the C FAQ Workspace 9.15.2019: 1. Credit Card, 2. Savings Account, 3. Location”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“1 Entity has been deleted ATM”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Update all? or Walk through each change?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Timestamps and saves the cluster  “baseline” 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Timestamps and saves the updated components/workspaces.  </a:t>
            </a:r>
          </a:p>
          <a:p>
            <a:pPr marL="1543050" lvl="3" indent="-171450">
              <a:buFont typeface="Arial"/>
              <a:buChar char="•"/>
            </a:pPr>
            <a:r>
              <a:rPr lang="en-US" baseline="0" dirty="0" smtClean="0"/>
              <a:t>Once merged the workspace(s) need to be tested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If there are long</a:t>
            </a:r>
            <a:r>
              <a:rPr lang="en-US" baseline="0" dirty="0" smtClean="0"/>
              <a:t> cycle development efforts they should rebase the cluster frequently to avoid epic rebasing efforts. 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457200" lvl="1" indent="0">
              <a:buFont typeface="Arial"/>
              <a:buNone/>
            </a:pPr>
            <a:endParaRPr lang="en-US" b="1" baseline="0" dirty="0" smtClean="0"/>
          </a:p>
          <a:p>
            <a:pPr marL="0" lvl="0" indent="0">
              <a:buFont typeface="Arial"/>
              <a:buNone/>
            </a:pPr>
            <a:r>
              <a:rPr lang="en-US" b="1" baseline="0" dirty="0" smtClean="0"/>
              <a:t>Promoting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All lanes promote separately to Test. If multiple lanes are ready to promote, they do so successively.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Promotion script will replicate the Merging step but this time will push changes into the Test environment instead of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environment.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rgbClr val="008000"/>
                </a:solidFill>
              </a:rPr>
              <a:t>Is there a need for </a:t>
            </a:r>
            <a:r>
              <a:rPr lang="en-US" baseline="0" dirty="0" smtClean="0">
                <a:solidFill>
                  <a:srgbClr val="008000"/>
                </a:solidFill>
              </a:rPr>
              <a:t>2 test and QA lanes?  We should suggest everything funnel to one test, QA and Canary lane and then promote to the target production environment A or B.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target production environment continually alternates. 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err="1" smtClean="0"/>
              <a:t>Toolchain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Bamboo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BitBucket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Python Scripts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C8874-C84D-AE4F-8DFA-63A2F50B20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137"/>
            <a:ext cx="5029200" cy="1103878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lnSpc>
                <a:spcPct val="90000"/>
              </a:lnSpc>
              <a:defRPr sz="4000" baseline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5128"/>
            <a:ext cx="5029200" cy="1313234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FontTx/>
              <a:buNone/>
              <a:defRPr sz="1800" b="1" baseline="0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7" name="Picture 10" descr="Internal_logo_widescre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681997"/>
            <a:ext cx="4255836" cy="846932"/>
          </a:xfrm>
          <a:prstGeom prst="rect">
            <a:avLst/>
          </a:prstGeom>
        </p:spPr>
      </p:pic>
      <p:pic>
        <p:nvPicPr>
          <p:cNvPr id="9" name="Picture 8" descr="IBM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9138"/>
            <a:ext cx="609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0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50" y="2724150"/>
            <a:ext cx="5029200" cy="1104900"/>
          </a:xfrm>
        </p:spPr>
        <p:txBody>
          <a:bodyPr>
            <a:normAutofit/>
          </a:bodyPr>
          <a:lstStyle/>
          <a:p>
            <a:pPr lvl="0" algn="l" eaLnBrk="1" hangingPunct="1">
              <a:defRPr/>
            </a:pPr>
            <a:r>
              <a:rPr lang="en-US" sz="2000" dirty="0" smtClean="0"/>
              <a:t>Branching </a:t>
            </a:r>
            <a:r>
              <a:rPr lang="en-US" sz="2000" dirty="0" err="1" smtClean="0"/>
              <a:t>Dev</a:t>
            </a:r>
            <a:r>
              <a:rPr lang="en-US" sz="2000" dirty="0"/>
              <a:t>-</a:t>
            </a:r>
            <a:r>
              <a:rPr lang="en-US" sz="2000" dirty="0" smtClean="0"/>
              <a:t>Ops for Watson Assistant </a:t>
            </a:r>
            <a:br>
              <a:rPr lang="en-US" sz="2000" dirty="0" smtClean="0"/>
            </a:br>
            <a:r>
              <a:rPr lang="en-US" sz="1800" dirty="0" smtClean="0"/>
              <a:t>Concept: B 10-29-</a:t>
            </a:r>
            <a:r>
              <a:rPr lang="en-US" sz="1800" dirty="0" smtClean="0"/>
              <a:t>2019</a:t>
            </a:r>
            <a:br>
              <a:rPr lang="en-US" sz="1800" dirty="0" smtClean="0"/>
            </a:br>
            <a:r>
              <a:rPr lang="en-US" sz="1200" b="1" i="1" dirty="0" smtClean="0">
                <a:solidFill>
                  <a:srgbClr val="24A1E0"/>
                </a:solidFill>
              </a:rPr>
              <a:t>best viewed in presentation mode </a:t>
            </a:r>
            <a:endParaRPr lang="en-US" sz="1200" b="1" i="1" dirty="0">
              <a:solidFill>
                <a:srgbClr val="24A1E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4190202"/>
            <a:ext cx="5029200" cy="724698"/>
          </a:xfrm>
        </p:spPr>
        <p:txBody>
          <a:bodyPr/>
          <a:lstStyle/>
          <a:p>
            <a:pPr eaLnBrk="1" hangingPunct="1">
              <a:defRPr/>
            </a:pPr>
            <a:endParaRPr lang="en-US" sz="900" b="0" dirty="0"/>
          </a:p>
        </p:txBody>
      </p:sp>
      <p:sp>
        <p:nvSpPr>
          <p:cNvPr id="2" name="Rectangle 1"/>
          <p:cNvSpPr/>
          <p:nvPr/>
        </p:nvSpPr>
        <p:spPr>
          <a:xfrm>
            <a:off x="228600" y="438150"/>
            <a:ext cx="4572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2"/>
          <p:cNvSpPr/>
          <p:nvPr/>
        </p:nvSpPr>
        <p:spPr>
          <a:xfrm>
            <a:off x="5793587" y="1751306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" name="Object 23" descr="public/generated/icons/7045626d-55e3-4418-be11-683a26dbc1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27" y="1842746"/>
            <a:ext cx="274320" cy="274320"/>
          </a:xfrm>
          <a:prstGeom prst="rect">
            <a:avLst/>
          </a:prstGeom>
        </p:spPr>
      </p:pic>
      <p:sp>
        <p:nvSpPr>
          <p:cNvPr id="9" name="Object 24"/>
          <p:cNvSpPr/>
          <p:nvPr/>
        </p:nvSpPr>
        <p:spPr>
          <a:xfrm>
            <a:off x="5702147" y="2254226"/>
            <a:ext cx="6400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</a:t>
            </a:r>
          </a:p>
          <a:p>
            <a:pPr algn="ctr">
              <a:buNone/>
            </a:pPr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</a:t>
            </a:r>
            <a:endParaRPr lang="en-US" dirty="0"/>
          </a:p>
        </p:txBody>
      </p:sp>
      <p:pic>
        <p:nvPicPr>
          <p:cNvPr id="10" name="Object 23" descr="public/generated/icons/7045626d-55e3-4418-be11-683a26dbc1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80" y="1899896"/>
            <a:ext cx="274320" cy="274320"/>
          </a:xfrm>
          <a:prstGeom prst="rect">
            <a:avLst/>
          </a:prstGeom>
        </p:spPr>
      </p:pic>
      <p:pic>
        <p:nvPicPr>
          <p:cNvPr id="11" name="Object 23" descr="public/generated/icons/7045626d-55e3-4418-be11-683a26dbc1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120" y="1751306"/>
            <a:ext cx="274320" cy="274320"/>
          </a:xfrm>
          <a:prstGeom prst="rect">
            <a:avLst/>
          </a:prstGeom>
        </p:spPr>
      </p:pic>
      <p:sp>
        <p:nvSpPr>
          <p:cNvPr id="12" name="Object 22"/>
          <p:cNvSpPr/>
          <p:nvPr/>
        </p:nvSpPr>
        <p:spPr>
          <a:xfrm>
            <a:off x="5793587" y="586196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23" descr="public/generated/icons/7045626d-55e3-4418-be11-683a26dbc1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27" y="677636"/>
            <a:ext cx="274320" cy="274320"/>
          </a:xfrm>
          <a:prstGeom prst="rect">
            <a:avLst/>
          </a:prstGeom>
        </p:spPr>
      </p:pic>
      <p:sp>
        <p:nvSpPr>
          <p:cNvPr id="14" name="Object 24"/>
          <p:cNvSpPr/>
          <p:nvPr/>
        </p:nvSpPr>
        <p:spPr>
          <a:xfrm>
            <a:off x="5702147" y="1089116"/>
            <a:ext cx="6400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ASSISTANT</a:t>
            </a:r>
          </a:p>
          <a:p>
            <a:pPr algn="ctr">
              <a:buNone/>
            </a:pPr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0579" y="588311"/>
            <a:ext cx="130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 </a:t>
            </a:r>
          </a:p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0579" y="1702460"/>
            <a:ext cx="133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</a:p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90330" y="721123"/>
            <a:ext cx="134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a single workspace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90330" y="1695003"/>
            <a:ext cx="1813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all workspaces including router workspaces in a single environment a lane holds a single cluster.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980579" y="3215574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90330" y="3208117"/>
            <a:ext cx="181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the promotion path of a cluster. 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39" y="3060697"/>
            <a:ext cx="546047" cy="73099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324085" y="3292929"/>
            <a:ext cx="261773" cy="907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58" y="3060697"/>
            <a:ext cx="546047" cy="7309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91" y="3035174"/>
            <a:ext cx="546047" cy="73099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7131905" y="3282043"/>
            <a:ext cx="261773" cy="907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4120" y="3803202"/>
            <a:ext cx="393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Dev.</a:t>
            </a:r>
            <a:endParaRPr 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73236" y="383880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Test</a:t>
            </a:r>
            <a:endParaRPr 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04972" y="381045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QA</a:t>
            </a:r>
            <a:endParaRPr lang="en-US" sz="8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028163" y="3269344"/>
            <a:ext cx="261773" cy="907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0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64" y="660753"/>
            <a:ext cx="7157357" cy="3354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500" y="123763"/>
            <a:ext cx="486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Regions’ Proposed Router Promotion Scheme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216" y="4083511"/>
            <a:ext cx="7683498" cy="100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000" b="1" dirty="0" smtClean="0"/>
              <a:t>Complex WA based solutions may leverage a </a:t>
            </a:r>
            <a:r>
              <a:rPr lang="en-US" sz="1000" b="1" dirty="0" smtClean="0"/>
              <a:t>router workspace </a:t>
            </a:r>
            <a:r>
              <a:rPr lang="en-US" sz="1000" b="1" dirty="0" smtClean="0"/>
              <a:t>that targets</a:t>
            </a:r>
            <a:r>
              <a:rPr lang="en-US" sz="1000" b="1" dirty="0" smtClean="0"/>
              <a:t> supporting </a:t>
            </a:r>
            <a:r>
              <a:rPr lang="en-US" sz="1000" b="1" dirty="0" smtClean="0"/>
              <a:t>workspaces.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000" b="1" dirty="0" smtClean="0"/>
              <a:t>Together these comprise a “Workspace </a:t>
            </a:r>
            <a:r>
              <a:rPr lang="en-US" sz="1000" b="1" dirty="0"/>
              <a:t>C</a:t>
            </a:r>
            <a:r>
              <a:rPr lang="en-US" sz="1000" b="1" dirty="0" smtClean="0"/>
              <a:t>luster” and include all the </a:t>
            </a:r>
            <a:r>
              <a:rPr lang="en-US" sz="1000" b="1" dirty="0" smtClean="0"/>
              <a:t>workspaces needed for a solution.</a:t>
            </a:r>
            <a:endParaRPr lang="en-US" sz="1000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000" b="1" dirty="0" smtClean="0"/>
              <a:t>To enable multiple developers to work simultaneously complete copies are made of the workspace clusters. Above you can see an “A” Cluster as well as the “B” Cluster.</a:t>
            </a:r>
            <a:endParaRPr lang="en-US" sz="1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06707" y="660753"/>
            <a:ext cx="0" cy="2196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88564" y="660753"/>
            <a:ext cx="71573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88564" y="2857500"/>
            <a:ext cx="3592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9002" y="1778000"/>
            <a:ext cx="0" cy="1079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80857" y="1778000"/>
            <a:ext cx="3565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45921" y="660754"/>
            <a:ext cx="0" cy="11172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3076" y="929723"/>
            <a:ext cx="5391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Workspace Cluster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78650" y="687968"/>
            <a:ext cx="435424" cy="1919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/>
          <p:cNvSpPr/>
          <p:nvPr/>
        </p:nvSpPr>
        <p:spPr>
          <a:xfrm flipH="1">
            <a:off x="3724508" y="1055200"/>
            <a:ext cx="1913171" cy="396769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50601" y="-11577"/>
            <a:ext cx="3493399" cy="1337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90236" y="1325880"/>
            <a:ext cx="6253764" cy="38395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3"/>
          <p:cNvSpPr/>
          <p:nvPr/>
        </p:nvSpPr>
        <p:spPr>
          <a:xfrm>
            <a:off x="1" y="243165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</p:sp>
      <p:sp>
        <p:nvSpPr>
          <p:cNvPr id="7" name="Object 3"/>
          <p:cNvSpPr/>
          <p:nvPr/>
        </p:nvSpPr>
        <p:spPr>
          <a:xfrm>
            <a:off x="1" y="3329510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</p:sp>
      <p:sp>
        <p:nvSpPr>
          <p:cNvPr id="8" name="TextBox 7"/>
          <p:cNvSpPr txBox="1"/>
          <p:nvPr/>
        </p:nvSpPr>
        <p:spPr>
          <a:xfrm>
            <a:off x="6048637" y="459123"/>
            <a:ext cx="2300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alpha val="8000"/>
                  </a:schemeClr>
                </a:solidFill>
              </a:rPr>
              <a:t>DEV</a:t>
            </a:r>
            <a:endParaRPr lang="en-US" sz="8000" dirty="0">
              <a:solidFill>
                <a:schemeClr val="tx1">
                  <a:alpha val="8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1742" y="1320701"/>
            <a:ext cx="2800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alpha val="8000"/>
                  </a:schemeClr>
                </a:solidFill>
              </a:rPr>
              <a:t>TEST</a:t>
            </a:r>
            <a:endParaRPr lang="en-US" sz="8000" dirty="0">
              <a:solidFill>
                <a:schemeClr val="tx1">
                  <a:alpha val="8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5257" y="2182100"/>
            <a:ext cx="1659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alpha val="8000"/>
                  </a:schemeClr>
                </a:solidFill>
              </a:rPr>
              <a:t>QA</a:t>
            </a:r>
            <a:endParaRPr lang="en-US" sz="8000" dirty="0">
              <a:solidFill>
                <a:schemeClr val="tx1">
                  <a:alpha val="8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39" y="3876054"/>
            <a:ext cx="3148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alpha val="8000"/>
                  </a:schemeClr>
                </a:solidFill>
              </a:rPr>
              <a:t>PROD</a:t>
            </a:r>
            <a:endParaRPr lang="en-US" sz="8000" dirty="0">
              <a:solidFill>
                <a:schemeClr val="tx1">
                  <a:alpha val="8000"/>
                </a:schemeClr>
              </a:solidFill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511702" y="-21640"/>
            <a:ext cx="1" cy="5143500"/>
          </a:xfrm>
          <a:prstGeom prst="line">
            <a:avLst/>
          </a:prstGeom>
          <a:noFill/>
          <a:ln w="19050">
            <a:solidFill>
              <a:srgbClr val="969498">
                <a:alpha val="57000"/>
              </a:srgbClr>
            </a:solidFill>
            <a:prstDash val="solid"/>
          </a:ln>
        </p:spPr>
      </p:sp>
      <p:sp>
        <p:nvSpPr>
          <p:cNvPr id="13" name="Object 3"/>
          <p:cNvSpPr/>
          <p:nvPr/>
        </p:nvSpPr>
        <p:spPr>
          <a:xfrm>
            <a:off x="2890236" y="-11577"/>
            <a:ext cx="1" cy="5143500"/>
          </a:xfrm>
          <a:prstGeom prst="line">
            <a:avLst/>
          </a:prstGeom>
          <a:noFill/>
          <a:ln w="19050">
            <a:solidFill>
              <a:srgbClr val="969498">
                <a:alpha val="57000"/>
              </a:srgbClr>
            </a:solidFill>
            <a:prstDash val="solid"/>
          </a:ln>
        </p:spPr>
      </p:sp>
      <p:sp>
        <p:nvSpPr>
          <p:cNvPr id="15" name="Object 3"/>
          <p:cNvSpPr/>
          <p:nvPr/>
        </p:nvSpPr>
        <p:spPr>
          <a:xfrm>
            <a:off x="5650601" y="12342"/>
            <a:ext cx="1" cy="5143500"/>
          </a:xfrm>
          <a:prstGeom prst="line">
            <a:avLst/>
          </a:prstGeom>
          <a:noFill/>
          <a:ln w="19050">
            <a:solidFill>
              <a:srgbClr val="969498">
                <a:alpha val="57000"/>
              </a:srgbClr>
            </a:solidFill>
            <a:prstDash val="solid"/>
          </a:ln>
        </p:spPr>
      </p:sp>
      <p:sp>
        <p:nvSpPr>
          <p:cNvPr id="20" name="TextBox 19"/>
          <p:cNvSpPr txBox="1"/>
          <p:nvPr/>
        </p:nvSpPr>
        <p:spPr>
          <a:xfrm>
            <a:off x="278411" y="-531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LANE 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74895" y="6019"/>
            <a:ext cx="73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LANE </a:t>
            </a:r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73077" y="3745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LANE </a:t>
            </a:r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602746" y="24912"/>
            <a:ext cx="74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LANE </a:t>
            </a:r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360714" y="3395175"/>
            <a:ext cx="2277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8000"/>
                  </a:schemeClr>
                </a:solidFill>
              </a:rPr>
              <a:t>CANARY +-12.5%</a:t>
            </a:r>
            <a:endParaRPr lang="en-US" sz="1200" dirty="0">
              <a:solidFill>
                <a:srgbClr val="3E3E3E">
                  <a:alpha val="8000"/>
                </a:srgbClr>
              </a:solidFill>
            </a:endParaRPr>
          </a:p>
        </p:txBody>
      </p:sp>
      <p:sp>
        <p:nvSpPr>
          <p:cNvPr id="37" name="Object 3"/>
          <p:cNvSpPr/>
          <p:nvPr/>
        </p:nvSpPr>
        <p:spPr>
          <a:xfrm>
            <a:off x="30746" y="4105854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</p:sp>
      <p:sp>
        <p:nvSpPr>
          <p:cNvPr id="42" name="TextBox 41"/>
          <p:cNvSpPr txBox="1"/>
          <p:nvPr/>
        </p:nvSpPr>
        <p:spPr>
          <a:xfrm>
            <a:off x="6522057" y="3766839"/>
            <a:ext cx="177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efined in </a:t>
            </a:r>
            <a:r>
              <a:rPr lang="en-US" sz="1000" dirty="0" err="1" smtClean="0"/>
              <a:t>OpenShift</a:t>
            </a:r>
            <a:r>
              <a:rPr lang="en-US" sz="1000" dirty="0" smtClean="0"/>
              <a:t> </a:t>
            </a:r>
            <a:r>
              <a:rPr lang="en-US" sz="1000" dirty="0" err="1" smtClean="0"/>
              <a:t>Config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4933950"/>
            <a:ext cx="177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Defined in </a:t>
            </a:r>
            <a:r>
              <a:rPr lang="en-US" sz="1000" dirty="0" err="1" smtClean="0"/>
              <a:t>OpenShift</a:t>
            </a:r>
            <a:r>
              <a:rPr lang="en-US" sz="1000" dirty="0" smtClean="0"/>
              <a:t> </a:t>
            </a:r>
            <a:r>
              <a:rPr lang="en-US" sz="1000" dirty="0" err="1" smtClean="0"/>
              <a:t>Config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6" y="490813"/>
            <a:ext cx="538460" cy="6484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26" y="481652"/>
            <a:ext cx="538460" cy="64846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26" y="1749917"/>
            <a:ext cx="538460" cy="648468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 flipV="1">
            <a:off x="2890237" y="1055200"/>
            <a:ext cx="2760364" cy="5518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26" y="2597340"/>
            <a:ext cx="538460" cy="64846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26" y="4362500"/>
            <a:ext cx="538460" cy="6484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26" y="502158"/>
            <a:ext cx="538460" cy="64846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76" y="481562"/>
            <a:ext cx="538460" cy="648468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1" y="1607081"/>
            <a:ext cx="9144000" cy="0"/>
          </a:xfrm>
          <a:prstGeom prst="line">
            <a:avLst/>
          </a:prstGeom>
          <a:noFill/>
          <a:ln w="19050">
            <a:solidFill>
              <a:srgbClr val="969498"/>
            </a:solidFill>
            <a:prstDash val="solid"/>
          </a:ln>
        </p:spPr>
      </p:sp>
      <p:sp>
        <p:nvSpPr>
          <p:cNvPr id="14" name="Object 3"/>
          <p:cNvSpPr/>
          <p:nvPr/>
        </p:nvSpPr>
        <p:spPr>
          <a:xfrm>
            <a:off x="4335321" y="21898"/>
            <a:ext cx="1" cy="5143500"/>
          </a:xfrm>
          <a:prstGeom prst="line">
            <a:avLst/>
          </a:prstGeom>
          <a:noFill/>
          <a:ln w="19050">
            <a:solidFill>
              <a:srgbClr val="969498">
                <a:alpha val="57000"/>
              </a:srgbClr>
            </a:solidFill>
            <a:prstDash val="solid"/>
          </a:ln>
        </p:spPr>
      </p:sp>
      <p:cxnSp>
        <p:nvCxnSpPr>
          <p:cNvPr id="17" name="Straight Connector 16"/>
          <p:cNvCxnSpPr/>
          <p:nvPr/>
        </p:nvCxnSpPr>
        <p:spPr>
          <a:xfrm flipH="1">
            <a:off x="1" y="250734"/>
            <a:ext cx="9143999" cy="209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9164" y="10019"/>
            <a:ext cx="1142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LANE </a:t>
            </a:r>
            <a:r>
              <a:rPr lang="en-US" sz="1200" dirty="0" smtClean="0"/>
              <a:t>E,F,G</a:t>
            </a:r>
            <a:r>
              <a:rPr lang="mr-IN" sz="1200" dirty="0" smtClean="0"/>
              <a:t>…</a:t>
            </a:r>
            <a:endParaRPr lang="en-US" sz="12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0" y="3410596"/>
            <a:ext cx="538460" cy="64846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371600" y="3354694"/>
            <a:ext cx="228600" cy="741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76107"/>
            <a:ext cx="538460" cy="6484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096877" y="301911"/>
            <a:ext cx="1017923" cy="10239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0" y="113710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Active Development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95800" y="301911"/>
            <a:ext cx="1017923" cy="10239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446923" y="113710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Active Development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2481" y="4171950"/>
            <a:ext cx="1017923" cy="84625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57200" y="4146297"/>
            <a:ext cx="709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Active Prod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76400" y="1523633"/>
            <a:ext cx="1017923" cy="10239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694323" y="1352550"/>
            <a:ext cx="402554" cy="171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95995" y="124482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Merge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0236" y="161411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Promote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4323" y="1352550"/>
            <a:ext cx="887077" cy="287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0"/>
          </p:cNvCxnSpPr>
          <p:nvPr/>
        </p:nvCxnSpPr>
        <p:spPr>
          <a:xfrm>
            <a:off x="2167556" y="2398385"/>
            <a:ext cx="0" cy="198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167556" y="3230032"/>
            <a:ext cx="0" cy="198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167556" y="4019550"/>
            <a:ext cx="0" cy="198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632857" y="4197603"/>
            <a:ext cx="1017923" cy="84625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777576" y="4171950"/>
            <a:ext cx="709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Active Prod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94740" y="1935620"/>
            <a:ext cx="3053660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Merge Notification</a:t>
            </a:r>
          </a:p>
          <a:p>
            <a:endParaRPr lang="en-US" sz="800" b="1" dirty="0" smtClean="0"/>
          </a:p>
          <a:p>
            <a:pPr marL="171450" indent="-171450">
              <a:buFont typeface="Arial"/>
              <a:buChar char="•"/>
            </a:pPr>
            <a:r>
              <a:rPr lang="en-US" sz="800" b="1" dirty="0" smtClean="0"/>
              <a:t>3 </a:t>
            </a:r>
            <a:r>
              <a:rPr lang="en-US" sz="800" b="1" dirty="0"/>
              <a:t>New Entities Found </a:t>
            </a:r>
            <a:r>
              <a:rPr lang="en-US" sz="800" dirty="0"/>
              <a:t>in the C FAQ Workspace 9.15.2019: </a:t>
            </a:r>
            <a:endParaRPr lang="en-US" sz="800" dirty="0" smtClean="0"/>
          </a:p>
          <a:p>
            <a:pPr marL="628650" lvl="1" indent="-171450">
              <a:buFont typeface="Arial"/>
              <a:buChar char="•"/>
            </a:pPr>
            <a:r>
              <a:rPr lang="en-US" sz="800" dirty="0" smtClean="0"/>
              <a:t>1</a:t>
            </a:r>
            <a:r>
              <a:rPr lang="en-US" sz="800" dirty="0"/>
              <a:t>. Credit Card, </a:t>
            </a:r>
            <a:endParaRPr lang="en-US" sz="800" dirty="0" smtClean="0"/>
          </a:p>
          <a:p>
            <a:pPr marL="628650" lvl="1" indent="-171450">
              <a:buFont typeface="Arial"/>
              <a:buChar char="•"/>
            </a:pPr>
            <a:r>
              <a:rPr lang="en-US" sz="800" dirty="0" smtClean="0"/>
              <a:t>2</a:t>
            </a:r>
            <a:r>
              <a:rPr lang="en-US" sz="800" dirty="0"/>
              <a:t>. Savings Account, </a:t>
            </a:r>
            <a:endParaRPr lang="en-US" sz="800" dirty="0" smtClean="0"/>
          </a:p>
          <a:p>
            <a:pPr marL="628650" lvl="1" indent="-171450">
              <a:buFont typeface="Arial"/>
              <a:buChar char="•"/>
            </a:pPr>
            <a:r>
              <a:rPr lang="en-US" sz="800" dirty="0" smtClean="0"/>
              <a:t>3</a:t>
            </a:r>
            <a:r>
              <a:rPr lang="en-US" sz="800" dirty="0"/>
              <a:t>. Location”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/>
              <a:t>1 </a:t>
            </a:r>
            <a:r>
              <a:rPr lang="en-US" sz="800" b="1" dirty="0"/>
              <a:t>Entity has been deleted </a:t>
            </a:r>
            <a:endParaRPr lang="en-US" sz="800" b="1" dirty="0" smtClean="0"/>
          </a:p>
          <a:p>
            <a:pPr marL="628650" lvl="1" indent="-171450">
              <a:buFont typeface="Arial"/>
              <a:buChar char="•"/>
            </a:pPr>
            <a:r>
              <a:rPr lang="en-US" sz="800" dirty="0" smtClean="0"/>
              <a:t>ATM</a:t>
            </a:r>
          </a:p>
          <a:p>
            <a:pPr marL="628650" lvl="1" indent="-171450">
              <a:buFont typeface="Arial"/>
              <a:buChar char="•"/>
            </a:pPr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800" b="1" dirty="0">
                <a:solidFill>
                  <a:srgbClr val="FF0000"/>
                </a:solidFill>
              </a:rPr>
              <a:t>Update all? or Walk through each change?</a:t>
            </a:r>
          </a:p>
        </p:txBody>
      </p:sp>
    </p:spTree>
    <p:extLst>
      <p:ext uri="{BB962C8B-B14F-4D97-AF65-F5344CB8AC3E}">
        <p14:creationId xmlns:p14="http://schemas.microsoft.com/office/powerpoint/2010/main" val="20783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66" grpId="0" animBg="1"/>
      <p:bldP spid="67" grpId="0"/>
      <p:bldP spid="68" grpId="0" animBg="1"/>
      <p:bldP spid="69" grpId="0"/>
      <p:bldP spid="70" grpId="0" animBg="1"/>
      <p:bldP spid="70" grpId="1" animBg="1"/>
      <p:bldP spid="70" grpId="2" animBg="1"/>
      <p:bldP spid="70" grpId="3" animBg="1"/>
      <p:bldP spid="72" grpId="0"/>
      <p:bldP spid="72" grpId="1"/>
      <p:bldP spid="73" grpId="0"/>
      <p:bldP spid="73" grpId="1"/>
      <p:bldP spid="81" grpId="0" animBg="1"/>
      <p:bldP spid="82" grpId="0"/>
      <p:bldP spid="83" grpId="0" animBg="1"/>
      <p:bldP spid="8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17173</TotalTime>
  <Words>688</Words>
  <Application>Microsoft Macintosh PowerPoint</Application>
  <PresentationFormat>On-screen Show (16:9)</PresentationFormat>
  <Paragraphs>101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Branching Dev-Ops for Watson Assistant  Concept: B 10-29-2019 best viewed in presentation mode 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CCFA FA</cp:lastModifiedBy>
  <cp:revision>69</cp:revision>
  <dcterms:created xsi:type="dcterms:W3CDTF">2019-10-02T16:10:10Z</dcterms:created>
  <dcterms:modified xsi:type="dcterms:W3CDTF">2019-11-04T17:48:33Z</dcterms:modified>
</cp:coreProperties>
</file>