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3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</p:sldMasterIdLst>
  <p:notesMasterIdLst>
    <p:notesMasterId r:id="rId11"/>
  </p:notesMasterIdLst>
  <p:sldIdLst>
    <p:sldId id="370" r:id="rId5"/>
    <p:sldId id="398" r:id="rId6"/>
    <p:sldId id="411" r:id="rId7"/>
    <p:sldId id="414" r:id="rId8"/>
    <p:sldId id="415" r:id="rId9"/>
    <p:sldId id="416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61CFE6"/>
    <a:srgbClr val="68ADFC"/>
    <a:srgbClr val="140F14"/>
    <a:srgbClr val="FFD34F"/>
    <a:srgbClr val="141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10B3D-2D08-4EEF-97BC-6453A06143F9}" v="17" dt="2019-12-20T15:07:54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8" autoAdjust="0"/>
    <p:restoredTop sz="88170" autoAdjust="0"/>
  </p:normalViewPr>
  <p:slideViewPr>
    <p:cSldViewPr snapToGrid="0" snapToObjects="1" showGuides="1">
      <p:cViewPr>
        <p:scale>
          <a:sx n="150" d="100"/>
          <a:sy n="150" d="100"/>
        </p:scale>
        <p:origin x="-80" y="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5710B3D-2D08-4EEF-97BC-6453A06143F9}"/>
    <pc:docChg chg="delSld modSld">
      <pc:chgData name="" userId="" providerId="" clId="Web-{85710B3D-2D08-4EEF-97BC-6453A06143F9}" dt="2019-12-20T15:07:54.408" v="16"/>
      <pc:docMkLst>
        <pc:docMk/>
      </pc:docMkLst>
      <pc:sldChg chg="del">
        <pc:chgData name="" userId="" providerId="" clId="Web-{85710B3D-2D08-4EEF-97BC-6453A06143F9}" dt="2019-12-20T15:07:54.408" v="15"/>
        <pc:sldMkLst>
          <pc:docMk/>
          <pc:sldMk cId="2668551829" sldId="399"/>
        </pc:sldMkLst>
      </pc:sldChg>
      <pc:sldChg chg="del">
        <pc:chgData name="" userId="" providerId="" clId="Web-{85710B3D-2D08-4EEF-97BC-6453A06143F9}" dt="2019-12-20T15:07:54.408" v="14"/>
        <pc:sldMkLst>
          <pc:docMk/>
          <pc:sldMk cId="558193707" sldId="406"/>
        </pc:sldMkLst>
      </pc:sldChg>
      <pc:sldChg chg="del">
        <pc:chgData name="" userId="" providerId="" clId="Web-{85710B3D-2D08-4EEF-97BC-6453A06143F9}" dt="2019-12-20T15:07:54.408" v="16"/>
        <pc:sldMkLst>
          <pc:docMk/>
          <pc:sldMk cId="2918973811" sldId="407"/>
        </pc:sldMkLst>
      </pc:sldChg>
      <pc:sldChg chg="del">
        <pc:chgData name="" userId="" providerId="" clId="Web-{85710B3D-2D08-4EEF-97BC-6453A06143F9}" dt="2019-12-20T15:07:54.408" v="13"/>
        <pc:sldMkLst>
          <pc:docMk/>
          <pc:sldMk cId="2884650546" sldId="409"/>
        </pc:sldMkLst>
      </pc:sldChg>
      <pc:sldChg chg="del">
        <pc:chgData name="" userId="" providerId="" clId="Web-{85710B3D-2D08-4EEF-97BC-6453A06143F9}" dt="2019-12-20T15:07:54.408" v="12"/>
        <pc:sldMkLst>
          <pc:docMk/>
          <pc:sldMk cId="3494126017" sldId="410"/>
        </pc:sldMkLst>
      </pc:sldChg>
      <pc:sldChg chg="modSp">
        <pc:chgData name="" userId="" providerId="" clId="Web-{85710B3D-2D08-4EEF-97BC-6453A06143F9}" dt="2019-12-20T15:06:55.001" v="10" actId="20577"/>
        <pc:sldMkLst>
          <pc:docMk/>
          <pc:sldMk cId="1439129529" sldId="411"/>
        </pc:sldMkLst>
        <pc:spChg chg="mod">
          <ac:chgData name="" userId="" providerId="" clId="Web-{85710B3D-2D08-4EEF-97BC-6453A06143F9}" dt="2019-12-20T15:06:55.001" v="10" actId="20577"/>
          <ac:spMkLst>
            <pc:docMk/>
            <pc:sldMk cId="1439129529" sldId="41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0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228600" y="1095309"/>
            <a:ext cx="8541385" cy="32419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49802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3119738" y="173736"/>
            <a:ext cx="2834641" cy="1600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 marL="0" indent="457200">
              <a:spcBef>
                <a:spcPts val="0"/>
              </a:spcBef>
              <a:buSzTx/>
              <a:buNone/>
            </a:lvl2pPr>
            <a:lvl3pPr marL="0" indent="914400">
              <a:spcBef>
                <a:spcPts val="0"/>
              </a:spcBef>
              <a:buSzTx/>
              <a:buNone/>
            </a:lvl3pPr>
            <a:lvl4pPr marL="0" indent="1371600">
              <a:spcBef>
                <a:spcPts val="0"/>
              </a:spcBef>
              <a:buSzTx/>
              <a:buNone/>
            </a:lvl4pPr>
            <a:lvl5pPr marL="0" indent="18288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228600" y="4783327"/>
            <a:ext cx="127000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solidFill>
                  <a:srgbClr val="E0E0E0"/>
                </a:solidFill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92041117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228600" y="1095309"/>
            <a:ext cx="8541385" cy="32419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76904244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228600" y="1097280"/>
            <a:ext cx="2103121" cy="32419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2395220" y="1097280"/>
            <a:ext cx="2103121" cy="3241993"/>
          </a:xfrm>
          <a:prstGeom prst="rect">
            <a:avLst/>
          </a:prstGeom>
        </p:spPr>
        <p:txBody>
          <a:bodyPr>
            <a:normAutofit/>
          </a:bodyPr>
          <a:lstStyle>
            <a:lvl1pPr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1pPr>
            <a:lvl2pPr marL="157464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2pPr>
            <a:lvl3pPr marL="361156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3pPr>
            <a:lvl4pPr marL="569182" indent="-153130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4pPr>
            <a:lvl5pPr marL="730980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6753860" y="1097280"/>
            <a:ext cx="2103121" cy="3241993"/>
          </a:xfrm>
          <a:prstGeom prst="rect">
            <a:avLst/>
          </a:prstGeom>
        </p:spPr>
        <p:txBody>
          <a:bodyPr>
            <a:normAutofit/>
          </a:bodyPr>
          <a:lstStyle>
            <a:lvl1pPr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1pPr>
            <a:lvl2pPr marL="157464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2pPr>
            <a:lvl3pPr marL="361156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3pPr>
            <a:lvl4pPr marL="569182" indent="-153130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4pPr>
            <a:lvl5pPr marL="730980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5"/>
          </p:nvPr>
        </p:nvSpPr>
        <p:spPr>
          <a:xfrm>
            <a:off x="4574540" y="1097280"/>
            <a:ext cx="2103121" cy="3241993"/>
          </a:xfrm>
          <a:prstGeom prst="rect">
            <a:avLst/>
          </a:prstGeom>
        </p:spPr>
        <p:txBody>
          <a:bodyPr>
            <a:normAutofit/>
          </a:bodyPr>
          <a:lstStyle>
            <a:lvl1pPr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1pPr>
            <a:lvl2pPr marL="157464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2pPr>
            <a:lvl3pPr marL="361156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3pPr>
            <a:lvl4pPr marL="569182" indent="-153130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4pPr>
            <a:lvl5pPr marL="730980" indent="-157464" defTabSz="416052">
              <a:spcBef>
                <a:spcPts val="1300"/>
              </a:spcBef>
              <a:defRPr sz="182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00353905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theme" Target="../theme/theme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slideLayout" Target="../slideLayouts/slideLayout7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8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7.xml"/><Relationship Id="rId26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130.xml"/><Relationship Id="rId34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5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9.xml"/><Relationship Id="rId29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24" Type="http://schemas.openxmlformats.org/officeDocument/2006/relationships/slideLayout" Target="../slideLayouts/slideLayout133.xml"/><Relationship Id="rId32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7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6.xml"/><Relationship Id="rId30" Type="http://schemas.openxmlformats.org/officeDocument/2006/relationships/slideLayout" Target="../slideLayouts/slideLayout139.xml"/><Relationship Id="rId35" Type="http://schemas.openxmlformats.org/officeDocument/2006/relationships/slideLayout" Target="../slideLayouts/slideLayout144.xml"/><Relationship Id="rId8" Type="http://schemas.openxmlformats.org/officeDocument/2006/relationships/slideLayout" Target="../slideLayouts/slideLayout1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  <p:sldLayoutId id="214748382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  <p:sldLayoutId id="2147483829" r:id="rId36"/>
    <p:sldLayoutId id="2147483830" r:id="rId37"/>
    <p:sldLayoutId id="2147483831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way.watsonplatform.net/assistant/api/v1/workspaces/3b60f77d-2067-41fa-9218-0f4d5a1ac57e/message?version=2018-09-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dataplatform.cloud.ibm.com/exchange/public/entry/view/133dfc4cd1480bbe4eaa78d3f636921c" TargetMode="External"/><Relationship Id="rId5" Type="http://schemas.openxmlformats.org/officeDocument/2006/relationships/hyperlink" Target="https://dataplatform.cloud.ibm.com/exchange/public/entry/view/133dfc4cd1480bbe4eaa78d3f635e568" TargetMode="External"/><Relationship Id="rId4" Type="http://schemas.openxmlformats.org/officeDocument/2006/relationships/hyperlink" Target="https://www.getpostman.com/collections/0da8dd9140153e842dc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06" b="24129"/>
          <a:stretch/>
        </p:blipFill>
        <p:spPr>
          <a:xfrm>
            <a:off x="4905064" y="1241049"/>
            <a:ext cx="4238936" cy="3902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6" t="37334" r="20973" b="33297"/>
          <a:stretch/>
        </p:blipFill>
        <p:spPr>
          <a:xfrm>
            <a:off x="167640" y="2336800"/>
            <a:ext cx="1112398" cy="303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4717629"/>
            <a:ext cx="528320" cy="1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07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object 8"/>
          <p:cNvSpPr txBox="1"/>
          <p:nvPr/>
        </p:nvSpPr>
        <p:spPr>
          <a:xfrm>
            <a:off x="374648" y="1617823"/>
            <a:ext cx="3994737" cy="155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R="1905" indent="12700" defTabSz="309562">
              <a:defRPr spc="2">
                <a:solidFill>
                  <a:srgbClr val="000000"/>
                </a:solidFill>
              </a:defRPr>
            </a:pPr>
            <a:r>
              <a:rPr lang="en-US" sz="3600" spc="4" dirty="0">
                <a:solidFill>
                  <a:srgbClr val="FDFEFD"/>
                </a:solidFill>
                <a:latin typeface="IBM Plex Sans" charset="0"/>
                <a:ea typeface="IBM Plex Sans" charset="0"/>
                <a:cs typeface="IBM Plex Sans" charset="0"/>
              </a:rPr>
              <a:t>Watson Assistant </a:t>
            </a:r>
            <a:r>
              <a:rPr lang="en-US" sz="3600" spc="4" dirty="0">
                <a:solidFill>
                  <a:srgbClr val="71D7EA"/>
                </a:solidFill>
                <a:latin typeface="IBM Plex Sans" charset="0"/>
                <a:ea typeface="IBM Plex Sans" charset="0"/>
                <a:cs typeface="IBM Plex Sans" charset="0"/>
              </a:rPr>
              <a:t>Logging </a:t>
            </a:r>
            <a:r>
              <a:rPr lang="en-US" sz="3600" spc="4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and Considerations</a:t>
            </a:r>
            <a:endParaRPr sz="1000" spc="1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369385" y="1560152"/>
            <a:ext cx="4685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400" b="1" dirty="0">
              <a:solidFill>
                <a:srgbClr val="61CFE6"/>
              </a:solidFill>
            </a:endParaRPr>
          </a:p>
          <a:p>
            <a:r>
              <a:rPr lang="en-US" sz="1400" b="1" dirty="0">
                <a:solidFill>
                  <a:srgbClr val="61CFE6"/>
                </a:solidFill>
              </a:rPr>
              <a:t>Overview of this deck</a:t>
            </a:r>
          </a:p>
          <a:p>
            <a:endParaRPr lang="en-US" sz="1400" b="1" dirty="0">
              <a:solidFill>
                <a:srgbClr val="61CFE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61CFE6"/>
                </a:solidFill>
              </a:rPr>
              <a:t>What are Assistant logs?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61CFE6"/>
                </a:solidFill>
              </a:rPr>
              <a:t>Using the logs method to obtain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61CFE6"/>
                </a:solidFill>
              </a:rPr>
              <a:t>What can be done with log data.</a:t>
            </a:r>
          </a:p>
        </p:txBody>
      </p:sp>
    </p:spTree>
    <p:extLst>
      <p:ext uri="{BB962C8B-B14F-4D97-AF65-F5344CB8AC3E}">
        <p14:creationId xmlns:p14="http://schemas.microsoft.com/office/powerpoint/2010/main" val="32398897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72277" y="1625600"/>
            <a:ext cx="3088523" cy="98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R="1905" indent="12700" defTabSz="309562">
              <a:defRPr spc="2">
                <a:solidFill>
                  <a:srgbClr val="000000"/>
                </a:solidFill>
              </a:defRPr>
            </a:pPr>
            <a:r>
              <a:rPr lang="en-US" sz="3600" spc="4" dirty="0">
                <a:solidFill>
                  <a:srgbClr val="FDFEFD"/>
                </a:solidFill>
                <a:latin typeface="IBM Plex Sans" charset="0"/>
                <a:ea typeface="IBM Plex Sans" charset="0"/>
                <a:cs typeface="IBM Plex Sans" charset="0"/>
              </a:rPr>
              <a:t>What are Assistant </a:t>
            </a:r>
            <a:r>
              <a:rPr lang="en-US" sz="3600" spc="4" dirty="0">
                <a:solidFill>
                  <a:srgbClr val="71D7EA"/>
                </a:solidFill>
                <a:latin typeface="IBM Plex Sans" charset="0"/>
                <a:ea typeface="IBM Plex Sans" charset="0"/>
                <a:cs typeface="IBM Plex Sans" charset="0"/>
              </a:rPr>
              <a:t>logs? </a:t>
            </a:r>
            <a:endParaRPr sz="1000" spc="1" dirty="0">
              <a:solidFill>
                <a:srgbClr val="71D7EA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3077" y="613490"/>
            <a:ext cx="4913923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Logging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Watson assistant can log ALL data pertaining to its conversations. In general logs hold every utterance, the time stamp, the confidences, the node identifier, the response from Watson etc. etc. 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 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</a:rPr>
              <a:t>Once logs are captured they can not be “un-logged”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</a:rPr>
              <a:t>If logging is “turned off” no logs will be available.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</a:rPr>
              <a:t>Logs are kept for 90 days on premium instances.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</a:rPr>
              <a:t>Requested logs get returned in a JSON object.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</a:rPr>
              <a:t>Exhaustive Logs Documentation:  </a:t>
            </a:r>
            <a:r>
              <a:rPr lang="en-US" dirty="0">
                <a:solidFill>
                  <a:srgbClr val="61CFE6"/>
                </a:solidFill>
              </a:rPr>
              <a:t>https://cloud.ibm.com/apidocs/assistant/assistant-v1#list-log-events-in-a-workspace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How to request logs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A complete listing of all data returned in Logs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How to  filter logs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How to increase log request limit (Default 40/30min.)</a:t>
            </a:r>
          </a:p>
          <a:p>
            <a:pPr marL="628650" lvl="1" indent="-285750">
              <a:buFont typeface="Arial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1667" y="3251200"/>
            <a:ext cx="184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29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72277" y="1625600"/>
            <a:ext cx="3088523" cy="98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R="1905" indent="12700" defTabSz="309562">
              <a:defRPr spc="2">
                <a:solidFill>
                  <a:srgbClr val="000000"/>
                </a:solidFill>
              </a:defRPr>
            </a:pPr>
            <a:r>
              <a:rPr lang="en-US" sz="3600" spc="4" dirty="0">
                <a:solidFill>
                  <a:srgbClr val="FDFEFD"/>
                </a:solidFill>
                <a:latin typeface="IBM Plex Sans" charset="0"/>
                <a:ea typeface="IBM Plex Sans" charset="0"/>
                <a:cs typeface="IBM Plex Sans" charset="0"/>
              </a:rPr>
              <a:t>What is in Assistant </a:t>
            </a:r>
            <a:r>
              <a:rPr lang="en-US" sz="3600" spc="4" dirty="0">
                <a:solidFill>
                  <a:srgbClr val="71D7EA"/>
                </a:solidFill>
                <a:latin typeface="IBM Plex Sans" charset="0"/>
                <a:ea typeface="IBM Plex Sans" charset="0"/>
                <a:cs typeface="IBM Plex Sans" charset="0"/>
              </a:rPr>
              <a:t>logs? </a:t>
            </a:r>
            <a:endParaRPr sz="1000" spc="1" dirty="0">
              <a:solidFill>
                <a:srgbClr val="71D7EA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4001" y="967139"/>
            <a:ext cx="5040923" cy="295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Logging Contents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/>
                </a:solidFill>
              </a:rPr>
              <a:t>190+ data points for each turn in the dialog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Turn in the dialog= User input, WA response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Get’s returned as a JSON Object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chemeClr val="bg2"/>
                </a:solidFill>
              </a:rPr>
              <a:t>Includes: 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rgbClr val="61CFE6"/>
                </a:solidFill>
              </a:rPr>
              <a:t>Conversation / Session Id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rgbClr val="61CFE6"/>
                </a:solidFill>
              </a:rPr>
              <a:t>Dialog turn and node tracking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rgbClr val="61CFE6"/>
                </a:solidFill>
              </a:rPr>
              <a:t>Input and output text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rgbClr val="61CFE6"/>
                </a:solidFill>
              </a:rPr>
              <a:t>Identified Intents and Entities and associated confidence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rgbClr val="61CFE6"/>
                </a:solidFill>
              </a:rPr>
              <a:t>Request &amp; response timestamps (YYYY/MM/DD/HH/MM/SS)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rgbClr val="61CFE6"/>
                </a:solidFill>
              </a:rPr>
              <a:t>Workspace ID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rgbClr val="61CFE6"/>
                </a:solidFill>
              </a:rPr>
              <a:t>Integrated Interface Systems Designation</a:t>
            </a:r>
          </a:p>
          <a:p>
            <a:pPr marL="628650" lvl="1" indent="-285750">
              <a:buFont typeface="Arial"/>
              <a:buChar char="•"/>
            </a:pPr>
            <a:r>
              <a:rPr lang="en-US" sz="1200" dirty="0">
                <a:solidFill>
                  <a:srgbClr val="61CFE6"/>
                </a:solidFill>
              </a:rPr>
              <a:t>Context Variables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172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56847" y="1830749"/>
            <a:ext cx="3303954" cy="98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R="1905" indent="12700" defTabSz="309562">
              <a:defRPr spc="2">
                <a:solidFill>
                  <a:srgbClr val="000000"/>
                </a:solidFill>
              </a:defRPr>
            </a:pPr>
            <a:r>
              <a:rPr lang="en-US" sz="3600" spc="4" dirty="0">
                <a:solidFill>
                  <a:srgbClr val="FDFEFD"/>
                </a:solidFill>
                <a:latin typeface="IBM Plex Sans" charset="0"/>
                <a:ea typeface="IBM Plex Sans" charset="0"/>
                <a:cs typeface="IBM Plex Sans" charset="0"/>
              </a:rPr>
              <a:t>Using the </a:t>
            </a:r>
            <a:r>
              <a:rPr lang="en-US" sz="3600" spc="4" dirty="0">
                <a:solidFill>
                  <a:srgbClr val="71D7EA"/>
                </a:solidFill>
                <a:latin typeface="IBM Plex Sans" charset="0"/>
                <a:ea typeface="IBM Plex Sans" charset="0"/>
                <a:cs typeface="IBM Plex Sans" charset="0"/>
              </a:rPr>
              <a:t>logs </a:t>
            </a:r>
            <a:r>
              <a:rPr lang="en-US" sz="3600" spc="4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method</a:t>
            </a:r>
            <a:endParaRPr sz="1000" spc="1" dirty="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3077" y="629162"/>
            <a:ext cx="49139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logs method can be called in a variety of languages and will return logged data as a JSON 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65" y="1244616"/>
            <a:ext cx="3110001" cy="2788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8728" y="4039586"/>
            <a:ext cx="4656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61CFE6"/>
              </a:solidFill>
            </a:endParaRPr>
          </a:p>
          <a:p>
            <a:r>
              <a:rPr lang="en-US" dirty="0">
                <a:solidFill>
                  <a:srgbClr val="61CFE6"/>
                </a:solidFill>
              </a:rPr>
              <a:t>https://</a:t>
            </a:r>
            <a:r>
              <a:rPr lang="en-US" dirty="0" err="1">
                <a:solidFill>
                  <a:srgbClr val="61CFE6"/>
                </a:solidFill>
              </a:rPr>
              <a:t>cloud.ibm.com</a:t>
            </a:r>
            <a:r>
              <a:rPr lang="en-US" dirty="0">
                <a:solidFill>
                  <a:srgbClr val="61CFE6"/>
                </a:solidFill>
              </a:rPr>
              <a:t>/</a:t>
            </a:r>
            <a:r>
              <a:rPr lang="en-US" dirty="0" err="1">
                <a:solidFill>
                  <a:srgbClr val="61CFE6"/>
                </a:solidFill>
              </a:rPr>
              <a:t>apidocs</a:t>
            </a:r>
            <a:r>
              <a:rPr lang="en-US" dirty="0">
                <a:solidFill>
                  <a:srgbClr val="61CFE6"/>
                </a:solidFill>
              </a:rPr>
              <a:t>/assistant/assistant-v1#list-log-events-in-a-workspace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436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56847" y="1830749"/>
            <a:ext cx="3303954" cy="985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R="1905" indent="12700" defTabSz="309562">
              <a:defRPr spc="2">
                <a:solidFill>
                  <a:srgbClr val="000000"/>
                </a:solidFill>
              </a:defRPr>
            </a:pPr>
            <a:r>
              <a:rPr lang="en-US" sz="3600" spc="4" dirty="0">
                <a:solidFill>
                  <a:srgbClr val="FDFEFD"/>
                </a:solidFill>
                <a:latin typeface="IBM Plex Sans" charset="0"/>
                <a:ea typeface="IBM Plex Sans" charset="0"/>
                <a:cs typeface="IBM Plex Sans" charset="0"/>
              </a:rPr>
              <a:t>Using the </a:t>
            </a:r>
            <a:r>
              <a:rPr lang="en-US" sz="3600" spc="4" dirty="0">
                <a:solidFill>
                  <a:srgbClr val="71D7EA"/>
                </a:solidFill>
                <a:latin typeface="IBM Plex Sans" charset="0"/>
                <a:ea typeface="IBM Plex Sans" charset="0"/>
                <a:cs typeface="IBM Plex Sans" charset="0"/>
              </a:rPr>
              <a:t>logs </a:t>
            </a:r>
            <a:r>
              <a:rPr lang="en-US" sz="3600" spc="4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method</a:t>
            </a:r>
            <a:endParaRPr sz="1000" spc="1" dirty="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2343" y="390713"/>
            <a:ext cx="4919124" cy="5286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CURL Example: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rgbClr val="61CFE6"/>
                </a:solidFill>
              </a:rPr>
              <a:t>curl -u "apikey:Y9hdrgwBweTrcTb" "</a:t>
            </a:r>
            <a:r>
              <a:rPr lang="en-US" dirty="0">
                <a:solidFill>
                  <a:srgbClr val="61CFE6"/>
                </a:solidFill>
                <a:hlinkClick r:id="rId3"/>
              </a:rPr>
              <a:t>https://gateway.watsonplatform.net/assistant/api/v1/workspaces/4afafcf2cf8dx/logs?version=2018-09-20</a:t>
            </a:r>
            <a:r>
              <a:rPr lang="en-US" dirty="0">
                <a:solidFill>
                  <a:srgbClr val="61CFE6"/>
                </a:solidFill>
              </a:rPr>
              <a:t>"</a:t>
            </a:r>
            <a:br>
              <a:rPr lang="en-US" dirty="0">
                <a:solidFill>
                  <a:srgbClr val="61CFE6"/>
                </a:solidFill>
              </a:rPr>
            </a:br>
            <a:endParaRPr lang="en-US" dirty="0">
              <a:solidFill>
                <a:srgbClr val="61CFE6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Postman Collection Template: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  <a:hlinkClick r:id="rId4"/>
              </a:rPr>
              <a:t>https://www.getpostman.com/collections/0da8dd9140153e842dcb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Script for Pulling down logs and converting to CSV</a:t>
            </a:r>
            <a:r>
              <a:rPr lang="en-US" dirty="0">
                <a:solidFill>
                  <a:srgbClr val="FFFFFF"/>
                </a:solidFill>
              </a:rPr>
              <a:t>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https://</a:t>
            </a:r>
            <a:r>
              <a:rPr lang="en-US" dirty="0" err="1">
                <a:solidFill>
                  <a:srgbClr val="FFFFFF"/>
                </a:solidFill>
              </a:rPr>
              <a:t>github.ibm.com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pratyushsingh</a:t>
            </a:r>
            <a:r>
              <a:rPr lang="en-US" dirty="0">
                <a:solidFill>
                  <a:srgbClr val="FFFFFF"/>
                </a:solidFill>
              </a:rPr>
              <a:t>/Logs-Retrieval-Watson-Assistant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Watson Studio Notebooks (can also be run on </a:t>
            </a:r>
            <a:r>
              <a:rPr lang="en-US" b="1" dirty="0" err="1">
                <a:solidFill>
                  <a:srgbClr val="FFFFFF"/>
                </a:solidFill>
              </a:rPr>
              <a:t>prem</a:t>
            </a:r>
            <a:r>
              <a:rPr lang="en-US" b="1" dirty="0">
                <a:solidFill>
                  <a:srgbClr val="FFFFFF"/>
                </a:solidFill>
              </a:rPr>
              <a:t>):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Measure: </a:t>
            </a:r>
            <a:r>
              <a:rPr lang="en-US" dirty="0">
                <a:solidFill>
                  <a:srgbClr val="FFFFFF"/>
                </a:solidFill>
                <a:hlinkClick r:id="rId5"/>
              </a:rPr>
              <a:t>https://dataplatform.cloud.ibm.com/exchange/public/entry/view/133dfc4cd1480bbe4eaa78d3f635e568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Analyze: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  <a:hlinkClick r:id="rId6"/>
              </a:rPr>
              <a:t>https://dataplatform.cloud.ibm.com/exchange/public/entry/view/133dfc4cd1480bbe4eaa78d3f636921c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IBM Continuous Improvements Best Practices: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https://</a:t>
            </a:r>
            <a:r>
              <a:rPr lang="en-US" dirty="0" err="1">
                <a:solidFill>
                  <a:srgbClr val="FFFFFF"/>
                </a:solidFill>
              </a:rPr>
              <a:t>www.ibm.com</a:t>
            </a:r>
            <a:r>
              <a:rPr lang="en-US" dirty="0">
                <a:solidFill>
                  <a:srgbClr val="FFFFFF"/>
                </a:solidFill>
              </a:rPr>
              <a:t>/downloads/</a:t>
            </a:r>
            <a:r>
              <a:rPr lang="en-US" dirty="0" err="1">
                <a:solidFill>
                  <a:srgbClr val="FFFFFF"/>
                </a:solidFill>
              </a:rPr>
              <a:t>cas</a:t>
            </a:r>
            <a:r>
              <a:rPr lang="en-US" dirty="0">
                <a:solidFill>
                  <a:srgbClr val="FFFFFF"/>
                </a:solidFill>
              </a:rPr>
              <a:t>/V0XQ0ZRE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01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63BADC01-3A43-A242-BFBA-ED0B13C564A3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45535</TotalTime>
  <Words>505</Words>
  <Application>Microsoft Office PowerPoint</Application>
  <PresentationFormat>On-screen Show (16:9)</PresentationFormat>
  <Paragraphs>106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blk_background_2017</vt:lpstr>
      <vt:lpstr>dk_blu_background_2017</vt:lpstr>
      <vt:lpstr>gry_background_2017</vt:lpstr>
      <vt:lpstr>wht_background_2017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Becky Hui Chan</dc:creator>
  <cp:lastModifiedBy>CCFA FA</cp:lastModifiedBy>
  <cp:revision>215</cp:revision>
  <cp:lastPrinted>2019-12-17T16:54:07Z</cp:lastPrinted>
  <dcterms:created xsi:type="dcterms:W3CDTF">2017-12-06T17:58:07Z</dcterms:created>
  <dcterms:modified xsi:type="dcterms:W3CDTF">2019-12-20T15:07:56Z</dcterms:modified>
</cp:coreProperties>
</file>