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  <p:sldMasterId id="2147483696" r:id="rId2"/>
  </p:sldMasterIdLst>
  <p:notesMasterIdLst>
    <p:notesMasterId r:id="rId9"/>
  </p:notesMasterIdLst>
  <p:sldIdLst>
    <p:sldId id="275" r:id="rId3"/>
    <p:sldId id="277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0F8"/>
    <a:srgbClr val="118BDB"/>
    <a:srgbClr val="1263FF"/>
    <a:srgbClr val="FFFFFA"/>
    <a:srgbClr val="C80105"/>
    <a:srgbClr val="FEFFAF"/>
    <a:srgbClr val="127DFF"/>
    <a:srgbClr val="B96D00"/>
    <a:srgbClr val="31688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4" autoAdjust="0"/>
    <p:restoredTop sz="84700" autoAdjust="0"/>
  </p:normalViewPr>
  <p:slideViewPr>
    <p:cSldViewPr snapToGrid="0">
      <p:cViewPr>
        <p:scale>
          <a:sx n="100" d="100"/>
          <a:sy n="100" d="100"/>
        </p:scale>
        <p:origin x="-488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D3B0F-F9E9-964F-A1C8-5781950D33B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8EED4-C320-3A47-A561-17265642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F3D57-F4FB-472A-AEDB-1B5F3ABEF6DE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3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8EED4-C320-3A47-A561-172656420E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9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8EED4-C320-3A47-A561-172656420E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8EED4-C320-3A47-A561-172656420E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9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8EED4-C320-3A47-A561-172656420E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8EED4-C320-3A47-A561-172656420E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8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2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295400"/>
            <a:ext cx="10058400" cy="4724400"/>
          </a:xfrm>
          <a:prstGeom prst="rect">
            <a:avLst/>
          </a:prstGeom>
        </p:spPr>
        <p:txBody>
          <a:bodyPr lIns="91414" tIns="45718" rIns="91414" bIns="45718"/>
          <a:lstStyle>
            <a:lvl1pPr>
              <a:spcBef>
                <a:spcPts val="1200"/>
              </a:spcBef>
              <a:defRPr sz="1900"/>
            </a:lvl1pPr>
            <a:lvl2pPr>
              <a:defRPr sz="1600"/>
            </a:lvl2pPr>
            <a:lvl3pPr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3638663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4" tIns="45718" rIns="91414" bIns="45718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534454" y="0"/>
            <a:ext cx="3657601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4" tIns="45718" rIns="91414" bIns="45718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4040653"/>
            <a:ext cx="6705600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38941" y="4503175"/>
            <a:ext cx="4388696" cy="3657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9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856033" y="5715000"/>
            <a:ext cx="3169921" cy="2743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6" descr="Cloud_wor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16" y="2209893"/>
            <a:ext cx="1348391" cy="2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89" y="2015495"/>
            <a:ext cx="1559027" cy="145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56153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295400"/>
            <a:ext cx="10058400" cy="4724400"/>
          </a:xfrm>
          <a:prstGeom prst="rect">
            <a:avLst/>
          </a:prstGeom>
        </p:spPr>
        <p:txBody>
          <a:bodyPr lIns="91414" tIns="45718" rIns="91414" bIns="45718"/>
          <a:lstStyle>
            <a:lvl1pPr>
              <a:spcBef>
                <a:spcPts val="1200"/>
              </a:spcBef>
              <a:defRPr sz="1900"/>
            </a:lvl1pPr>
            <a:lvl2pPr>
              <a:defRPr sz="1600"/>
            </a:lvl2pPr>
            <a:lvl3pPr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9263894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44977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9015" y="4419701"/>
            <a:ext cx="10812207" cy="5032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72675" y="533400"/>
            <a:ext cx="1803399" cy="609600"/>
            <a:chOff x="1016001" y="3276600"/>
            <a:chExt cx="2427817" cy="609600"/>
          </a:xfrm>
        </p:grpSpPr>
        <p:pic>
          <p:nvPicPr>
            <p:cNvPr id="9" name="Picture 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01" y="3276600"/>
              <a:ext cx="96072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Cloud_word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201" y="3614225"/>
              <a:ext cx="1208617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51982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54554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anchor="b"/>
          <a:lstStyle>
            <a:lvl1pPr>
              <a:lnSpc>
                <a:spcPct val="90000"/>
              </a:lnSpc>
              <a:defRPr sz="5328" baseline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4"/>
            <a:ext cx="6705600" cy="17509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98" b="1" baseline="0">
                <a:solidFill>
                  <a:srgbClr val="00B2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7" name="Picture 10" descr="Internal_logo_widescre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909325"/>
            <a:ext cx="5674448" cy="1129243"/>
          </a:xfrm>
          <a:prstGeom prst="rect">
            <a:avLst/>
          </a:prstGeom>
        </p:spPr>
      </p:pic>
      <p:pic>
        <p:nvPicPr>
          <p:cNvPr id="9" name="Picture 8" descr="IBM_logo_blu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49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9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4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2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1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27" y="457223"/>
            <a:ext cx="10812207" cy="503239"/>
          </a:xfrm>
          <a:prstGeom prst="rect">
            <a:avLst/>
          </a:prstGeom>
        </p:spPr>
        <p:txBody>
          <a:bodyPr vert="horz" lIns="91414" tIns="45718" rIns="91414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80877" y="6572756"/>
            <a:ext cx="442383" cy="14362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7F3920-B968-4B3A-B694-A122C63A90CF}" type="slidenum">
              <a:rPr lang="en-US" altLang="en-US" sz="900" smtClean="0">
                <a:solidFill>
                  <a:prstClr val="black">
                    <a:lumMod val="50000"/>
                    <a:lumOff val="50000"/>
                  </a:prstClr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900" dirty="0">
              <a:solidFill>
                <a:prstClr val="black">
                  <a:lumMod val="50000"/>
                  <a:lumOff val="50000"/>
                </a:prstClr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58670" y="6504901"/>
            <a:ext cx="865385" cy="276995"/>
          </a:xfrm>
          <a:prstGeom prst="rect">
            <a:avLst/>
          </a:prstGeom>
          <a:noFill/>
        </p:spPr>
        <p:txBody>
          <a:bodyPr wrap="none" lIns="91414" tIns="45718" rIns="91414" bIns="45718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0" spc="-31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cs typeface="Arial"/>
              </a:rPr>
              <a:t>IBM Cloud</a:t>
            </a:r>
          </a:p>
        </p:txBody>
      </p:sp>
    </p:spTree>
    <p:extLst>
      <p:ext uri="{BB962C8B-B14F-4D97-AF65-F5344CB8AC3E}">
        <p14:creationId xmlns:p14="http://schemas.microsoft.com/office/powerpoint/2010/main" val="27926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ransition xmlns:p14="http://schemas.microsoft.com/office/powerpoint/2010/main" spd="med">
    <p:fade/>
  </p:transition>
  <p:hf sldNum="0" hdr="0" dt="0"/>
  <p:txStyles>
    <p:titleStyle>
      <a:lvl1pPr algn="l" defTabSz="457047" rtl="0" eaLnBrk="0" fontAlgn="base" hangingPunct="0">
        <a:spcBef>
          <a:spcPct val="0"/>
        </a:spcBef>
        <a:spcAft>
          <a:spcPct val="0"/>
        </a:spcAft>
        <a:defRPr sz="2400" b="1" spc="-31">
          <a:solidFill>
            <a:srgbClr val="009EE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047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l" defTabSz="457047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l" defTabSz="457047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l" defTabSz="457047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047" algn="l" defTabSz="457047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105" algn="l" defTabSz="457047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158" algn="l" defTabSz="457047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210" algn="l" defTabSz="457047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228530" indent="-228530" algn="l" defTabSz="457047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b="1" spc="-31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1pPr>
      <a:lvl2pPr marL="515782" indent="-228530" algn="l" defTabSz="457047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tabLst>
          <a:tab pos="287235" algn="l"/>
        </a:tabLst>
        <a:defRPr sz="1500" spc="-31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2pPr>
      <a:lvl3pPr marL="685590" indent="-169810" algn="l" defTabSz="457047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i="1" spc="-31">
          <a:solidFill>
            <a:srgbClr val="009EE2"/>
          </a:solidFill>
          <a:latin typeface="Arial"/>
          <a:ea typeface="MS PGothic" panose="020B0600070205080204" pitchFamily="34" charset="-128"/>
          <a:cs typeface="MS PGothic" charset="0"/>
        </a:defRPr>
      </a:lvl3pPr>
      <a:lvl4pPr marL="914105" indent="-228530" algn="l" defTabSz="457047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i="1" spc="-31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4pPr>
      <a:lvl5pPr marL="2056727" indent="-228530" algn="l" defTabSz="457047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00" spc="-31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5pPr>
      <a:lvl6pPr marL="2513785" indent="-228530" algn="l" defTabSz="4570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8" indent="-228530" algn="l" defTabSz="4570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0" indent="-228530" algn="l" defTabSz="4570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50" indent="-228530" algn="l" defTabSz="4570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7" algn="l" defTabSz="4570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4570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0" algn="l" defTabSz="4570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4" algn="l" defTabSz="4570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4570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7" algn="l" defTabSz="4570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314141"/>
            <a:ext cx="6705600" cy="966264"/>
          </a:xfrm>
        </p:spPr>
        <p:txBody>
          <a:bodyPr/>
          <a:lstStyle/>
          <a:p>
            <a:pPr eaLnBrk="1" hangingPunct="1">
              <a:defRPr/>
            </a:pPr>
            <a:r>
              <a:rPr lang="en-US" sz="1200" b="0" dirty="0" smtClean="0">
                <a:ea typeface="+mn-ea"/>
                <a:cs typeface="+mn-cs"/>
              </a:rPr>
              <a:t/>
            </a:r>
            <a:br>
              <a:rPr lang="en-US" sz="1200" b="0" dirty="0" smtClean="0">
                <a:ea typeface="+mn-ea"/>
                <a:cs typeface="+mn-cs"/>
              </a:rPr>
            </a:br>
            <a:r>
              <a:rPr lang="en-US" sz="1200" b="0" dirty="0" smtClean="0">
                <a:ea typeface="+mn-ea"/>
                <a:cs typeface="+mn-cs"/>
              </a:rPr>
              <a:t>Christopher Crane Data and AI CSM</a:t>
            </a:r>
            <a:br>
              <a:rPr lang="en-US" sz="1200" b="0" dirty="0" smtClean="0">
                <a:ea typeface="+mn-ea"/>
                <a:cs typeface="+mn-cs"/>
              </a:rPr>
            </a:br>
            <a:r>
              <a:rPr lang="en-US" sz="1200" b="0" dirty="0" smtClean="0">
                <a:ea typeface="+mn-ea"/>
                <a:cs typeface="+mn-cs"/>
              </a:rPr>
              <a:t>August </a:t>
            </a:r>
            <a:r>
              <a:rPr lang="en-US" sz="1200" b="0" dirty="0">
                <a:ea typeface="+mn-ea"/>
                <a:cs typeface="+mn-cs"/>
              </a:rPr>
              <a:t>2019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000" y="838200"/>
            <a:ext cx="5918200" cy="2438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1917700"/>
            <a:ext cx="7518400" cy="1473200"/>
          </a:xfrm>
        </p:spPr>
        <p:txBody>
          <a:bodyPr>
            <a:normAutofit/>
          </a:bodyPr>
          <a:lstStyle/>
          <a:p>
            <a:pPr lvl="0" eaLnBrk="1" hangingPunct="1">
              <a:defRPr/>
            </a:pPr>
            <a:r>
              <a:rPr lang="en-US" sz="2400" dirty="0" smtClean="0">
                <a:solidFill>
                  <a:srgbClr val="2DACE9"/>
                </a:solidFill>
              </a:rPr>
              <a:t>Where to find your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customers’ Subscription codes?</a:t>
            </a:r>
            <a:endParaRPr lang="en-US" sz="2400" dirty="0">
              <a:solidFill>
                <a:schemeClr val="bg2">
                  <a:lumMod val="75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84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olidFill>
                  <a:srgbClr val="2DACE9"/>
                </a:solidFill>
                <a:latin typeface="Arial"/>
                <a:cs typeface="Arial"/>
              </a:rPr>
              <a:t>Obtain the Cloud Agreement number</a:t>
            </a:r>
            <a:endParaRPr lang="en-US" sz="2400" b="1" dirty="0">
              <a:solidFill>
                <a:srgbClr val="2DACE9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700" y="1117600"/>
            <a:ext cx="421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You can find it in </a:t>
            </a:r>
            <a:r>
              <a:rPr lang="en-US" sz="1600" dirty="0" err="1" smtClean="0"/>
              <a:t>Gainsight</a:t>
            </a:r>
            <a:r>
              <a:rPr lang="en-US" sz="1600" dirty="0"/>
              <a:t> </a:t>
            </a:r>
            <a:r>
              <a:rPr lang="en-US" sz="1600" dirty="0" smtClean="0"/>
              <a:t>under the Sales Order Information Tab in your client’s Watson and Cloud Platform R360. 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Confirm the agreement number aligns with the correct part number and description. 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968500"/>
            <a:ext cx="5778500" cy="42798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099" y="2819400"/>
            <a:ext cx="4102577" cy="34163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143000" y="4533900"/>
            <a:ext cx="1244600" cy="596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13600" y="4292600"/>
            <a:ext cx="1079500" cy="469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3100" y="464820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6400" y="434340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839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12" y="2501900"/>
            <a:ext cx="5856887" cy="378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2740308"/>
            <a:ext cx="4102100" cy="35334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olidFill>
                  <a:srgbClr val="2DACE9"/>
                </a:solidFill>
                <a:latin typeface="Arial"/>
                <a:cs typeface="Arial"/>
              </a:rPr>
              <a:t>Go to Whiskey</a:t>
            </a:r>
            <a:endParaRPr lang="en-US" sz="2400" b="1" dirty="0">
              <a:solidFill>
                <a:srgbClr val="2DACE9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700" y="1117600"/>
            <a:ext cx="447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Whiskey is the systems used to display BSS data. It can </a:t>
            </a:r>
            <a:r>
              <a:rPr lang="en-US" sz="1600" dirty="0"/>
              <a:t>be found here: https://bsswhiskey.stage1.bluemix.net/</a:t>
            </a:r>
            <a:r>
              <a:rPr lang="en-US" sz="1600" dirty="0" err="1" smtClean="0"/>
              <a:t>signin</a:t>
            </a:r>
            <a:r>
              <a:rPr lang="en-US" sz="1600" dirty="0" smtClean="0"/>
              <a:t>. If you don’t have access you can request it via the link below the login. Access is not guaranteed.</a:t>
            </a:r>
          </a:p>
          <a:p>
            <a:endParaRPr lang="en-US" sz="1600" dirty="0" smtClean="0"/>
          </a:p>
        </p:txBody>
      </p:sp>
      <p:sp>
        <p:nvSpPr>
          <p:cNvPr id="14" name="Oval 13"/>
          <p:cNvSpPr/>
          <p:nvPr/>
        </p:nvSpPr>
        <p:spPr>
          <a:xfrm>
            <a:off x="5981700" y="3429000"/>
            <a:ext cx="1460500" cy="148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2200" y="598170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6600" y="457200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94000" y="6045200"/>
            <a:ext cx="1092200" cy="317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54700" y="1104900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Once logged in scroll to the search selection and choose “Line Items”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640261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2527299"/>
            <a:ext cx="7886700" cy="383481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olidFill>
                  <a:srgbClr val="2DACE9"/>
                </a:solidFill>
                <a:latin typeface="Arial"/>
                <a:cs typeface="Arial"/>
              </a:rPr>
              <a:t>Search Whiskey</a:t>
            </a:r>
            <a:endParaRPr lang="en-US" sz="2400" b="1" dirty="0">
              <a:solidFill>
                <a:srgbClr val="2DACE9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100" y="1016000"/>
            <a:ext cx="765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Scroll down,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Select Type = Processed 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Select </a:t>
            </a:r>
            <a:r>
              <a:rPr lang="en-US" sz="1600" dirty="0"/>
              <a:t>Filter = SAP Sales Order Number 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Input </a:t>
            </a:r>
            <a:r>
              <a:rPr lang="en-US" sz="1600" dirty="0"/>
              <a:t>Search </a:t>
            </a:r>
            <a:r>
              <a:rPr lang="en-US" sz="1600" dirty="0" smtClean="0"/>
              <a:t>=The </a:t>
            </a:r>
            <a:r>
              <a:rPr lang="en-US" sz="1600" dirty="0"/>
              <a:t>Charge Agreement </a:t>
            </a:r>
            <a:r>
              <a:rPr lang="en-US" sz="1600" dirty="0" smtClean="0"/>
              <a:t>number (Must have its 2 leading zero’s) 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Click </a:t>
            </a:r>
            <a:r>
              <a:rPr lang="en-US" sz="1600" dirty="0"/>
              <a:t>the search button</a:t>
            </a: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5981700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6400" y="4343400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371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olidFill>
                  <a:srgbClr val="2DACE9"/>
                </a:solidFill>
                <a:latin typeface="Arial"/>
                <a:cs typeface="Arial"/>
              </a:rPr>
              <a:t>Open the Whiskey entry</a:t>
            </a:r>
            <a:endParaRPr lang="en-US" sz="2400" b="1" dirty="0">
              <a:solidFill>
                <a:srgbClr val="2DACE9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100" y="1016000"/>
            <a:ext cx="5473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Hover over the entry and it will turn grey. Click it and enter.</a:t>
            </a:r>
          </a:p>
          <a:p>
            <a:endParaRPr lang="en-US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5981700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6400" y="4343400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1380285"/>
            <a:ext cx="9436100" cy="129078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130300" y="2209800"/>
            <a:ext cx="10147300" cy="558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900" y="3045934"/>
            <a:ext cx="3733800" cy="35453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7600" y="3124200"/>
            <a:ext cx="5473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dirty="0" smtClean="0"/>
              <a:t>Look in the section entitled “Part Information”.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Look </a:t>
            </a:r>
            <a:r>
              <a:rPr lang="en-US" sz="1600" dirty="0"/>
              <a:t>for the </a:t>
            </a:r>
            <a:r>
              <a:rPr lang="en-US" sz="1600" dirty="0" smtClean="0"/>
              <a:t>SAAS </a:t>
            </a:r>
            <a:r>
              <a:rPr lang="en-US" sz="1600" dirty="0"/>
              <a:t>Subscription part </a:t>
            </a:r>
            <a:r>
              <a:rPr lang="en-US" sz="1600" dirty="0" smtClean="0"/>
              <a:t>and make sure it corresponds with what you intent to provision. It could </a:t>
            </a:r>
            <a:r>
              <a:rPr lang="en-US" sz="1600" dirty="0"/>
              <a:t>be a Watson or Native </a:t>
            </a:r>
            <a:r>
              <a:rPr lang="en-US" sz="1600" dirty="0" smtClean="0"/>
              <a:t>Bundle Part, Cloud Platform, </a:t>
            </a:r>
            <a:r>
              <a:rPr lang="en-US" sz="1600" dirty="0"/>
              <a:t>subscription or Pay per Use </a:t>
            </a:r>
            <a:r>
              <a:rPr lang="en-US" sz="1600" dirty="0" smtClean="0"/>
              <a:t>part</a:t>
            </a:r>
          </a:p>
        </p:txBody>
      </p:sp>
      <p:sp>
        <p:nvSpPr>
          <p:cNvPr id="12" name="Oval 11"/>
          <p:cNvSpPr/>
          <p:nvPr/>
        </p:nvSpPr>
        <p:spPr>
          <a:xfrm>
            <a:off x="8839200" y="5803900"/>
            <a:ext cx="609600" cy="342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26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822" y="1562100"/>
            <a:ext cx="6126078" cy="4127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olidFill>
                  <a:srgbClr val="2DACE9"/>
                </a:solidFill>
                <a:latin typeface="Arial"/>
                <a:cs typeface="Arial"/>
              </a:rPr>
              <a:t>Find the Subscription Code!</a:t>
            </a:r>
            <a:endParaRPr lang="en-US" sz="2400" b="1" dirty="0">
              <a:solidFill>
                <a:srgbClr val="2DACE9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" y="1943100"/>
            <a:ext cx="457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Scroll </a:t>
            </a:r>
            <a:r>
              <a:rPr lang="en-US" sz="1600" dirty="0"/>
              <a:t>down to the SUBSCRIPTION CODE section on the right side of the screen. This will give </a:t>
            </a:r>
            <a:r>
              <a:rPr lang="en-US" sz="1600" dirty="0" smtClean="0"/>
              <a:t>you: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subscription code </a:t>
            </a:r>
            <a:r>
              <a:rPr lang="en-US" sz="1600" dirty="0" smtClean="0"/>
              <a:t>and</a:t>
            </a:r>
            <a:r>
              <a:rPr lang="mr-IN" sz="1600" dirty="0" smtClean="0"/>
              <a:t>…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</a:t>
            </a:r>
            <a:r>
              <a:rPr lang="en-US" sz="1600" dirty="0" smtClean="0"/>
              <a:t>here </a:t>
            </a:r>
            <a:r>
              <a:rPr lang="en-US" sz="1600" dirty="0"/>
              <a:t>it was </a:t>
            </a:r>
            <a:r>
              <a:rPr lang="en-US" sz="1600" dirty="0" smtClean="0"/>
              <a:t>emailed, as well as</a:t>
            </a:r>
            <a:r>
              <a:rPr lang="mr-IN" sz="1600" dirty="0" smtClean="0"/>
              <a:t>…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status of the Provisioning. </a:t>
            </a:r>
          </a:p>
          <a:p>
            <a:endParaRPr lang="en-US" sz="1600" dirty="0" smtClean="0"/>
          </a:p>
          <a:p>
            <a:r>
              <a:rPr lang="en-US" sz="1600" dirty="0" smtClean="0"/>
              <a:t>If the code has not been entered yet by the customer it should say “PROVISIONING_PENDING”.</a:t>
            </a:r>
          </a:p>
          <a:p>
            <a:r>
              <a:rPr lang="en-US" sz="1600" dirty="0"/>
              <a:t>If the status is anything other than Provisioning </a:t>
            </a:r>
            <a:r>
              <a:rPr lang="en-US" sz="1600" dirty="0" smtClean="0"/>
              <a:t>Pending such as “Completed” </a:t>
            </a:r>
            <a:r>
              <a:rPr lang="en-US" sz="1600" dirty="0"/>
              <a:t>or </a:t>
            </a:r>
            <a:r>
              <a:rPr lang="en-US" sz="1600" dirty="0" smtClean="0"/>
              <a:t>“Hold Removal Requested”, then there will be a Line Item Hold Status, however </a:t>
            </a:r>
            <a:r>
              <a:rPr lang="en-US" sz="1600" dirty="0"/>
              <a:t>the Provisioning Pending status will always be shown until the subscription code has been applied &amp; then only the Line Item Hold status will </a:t>
            </a:r>
            <a:r>
              <a:rPr lang="en-US" sz="1600" dirty="0" smtClean="0"/>
              <a:t>show.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756400" y="4343400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035800" y="2336800"/>
            <a:ext cx="4330700" cy="558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861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Cloud 2015">
  <a:themeElements>
    <a:clrScheme name="IBM Cloud 2105">
      <a:dk1>
        <a:sysClr val="windowText" lastClr="000000"/>
      </a:dk1>
      <a:lt1>
        <a:sysClr val="window" lastClr="FFFFFF"/>
      </a:lt1>
      <a:dk2>
        <a:srgbClr val="085571"/>
      </a:dk2>
      <a:lt2>
        <a:srgbClr val="81CDF2"/>
      </a:lt2>
      <a:accent1>
        <a:srgbClr val="009EE2"/>
      </a:accent1>
      <a:accent2>
        <a:srgbClr val="1174B9"/>
      </a:accent2>
      <a:accent3>
        <a:srgbClr val="00A39C"/>
      </a:accent3>
      <a:accent4>
        <a:srgbClr val="00706E"/>
      </a:accent4>
      <a:accent5>
        <a:srgbClr val="611773"/>
      </a:accent5>
      <a:accent6>
        <a:srgbClr val="340F51"/>
      </a:accent6>
      <a:hlink>
        <a:srgbClr val="0000FF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EE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kern="0" spc="-30" dirty="0" smtClean="0">
            <a:solidFill>
              <a:srgbClr val="009EE2"/>
            </a:solidFill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Custom</PresentationFormat>
  <Paragraphs>42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2_Office Theme</vt:lpstr>
      <vt:lpstr>IBM Cloud 2015</vt:lpstr>
      <vt:lpstr>Where to find your customers’ Subscription codes?</vt:lpstr>
      <vt:lpstr>Obtain the Cloud Agreement number</vt:lpstr>
      <vt:lpstr>Go to Whiskey</vt:lpstr>
      <vt:lpstr>Search Whiskey</vt:lpstr>
      <vt:lpstr>Open the Whiskey entry</vt:lpstr>
      <vt:lpstr>Find the Subscription Code!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2014-09-16T20:04:06Z</dcterms:created>
  <dcterms:modified xsi:type="dcterms:W3CDTF">2019-08-28T15:33:03Z</dcterms:modified>
</cp:coreProperties>
</file>