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80" r:id="rId3"/>
    <p:sldId id="265" r:id="rId4"/>
    <p:sldId id="266" r:id="rId5"/>
    <p:sldId id="267" r:id="rId6"/>
    <p:sldId id="268" r:id="rId7"/>
    <p:sldId id="260" r:id="rId8"/>
    <p:sldId id="263" r:id="rId9"/>
    <p:sldId id="264" r:id="rId10"/>
    <p:sldId id="261" r:id="rId11"/>
    <p:sldId id="275" r:id="rId12"/>
    <p:sldId id="276" r:id="rId13"/>
    <p:sldId id="277" r:id="rId14"/>
    <p:sldId id="278" r:id="rId15"/>
    <p:sldId id="279" r:id="rId16"/>
    <p:sldId id="269" r:id="rId17"/>
    <p:sldId id="270" r:id="rId18"/>
    <p:sldId id="271" r:id="rId19"/>
    <p:sldId id="272" r:id="rId20"/>
    <p:sldId id="273" r:id="rId21"/>
    <p:sldId id="27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8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fld id="{530820CF-B880-4189-942D-D702A7CBA730}" type="datetimeFigureOut">
              <a:rPr lang="zh-CN" altLang="en-US" smtClean="0"/>
              <a:t>2016/7/11</a:t>
            </a:fld>
            <a:endParaRPr lang="zh-CN" altLang="en-US"/>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6480048"/>
            <a:ext cx="2133600" cy="301752"/>
          </a:xfrm>
        </p:spPr>
        <p:txBody>
          <a:bodyPr/>
          <a:lstStyle/>
          <a:p>
            <a:fld id="{530820CF-B880-4189-942D-D702A7CBA730}" type="datetimeFigureOut">
              <a:rPr lang="zh-CN" altLang="en-US" smtClean="0"/>
              <a:t>2016/7/11</a:t>
            </a:fld>
            <a:endParaRPr lang="zh-CN" altLang="en-US"/>
          </a:p>
        </p:txBody>
      </p:sp>
      <p:sp>
        <p:nvSpPr>
          <p:cNvPr id="5" name="页脚占位符 4"/>
          <p:cNvSpPr>
            <a:spLocks noGrp="1"/>
          </p:cNvSpPr>
          <p:nvPr>
            <p:ph type="ftr" sz="quarter" idx="11"/>
          </p:nvPr>
        </p:nvSpPr>
        <p:spPr>
          <a:xfrm>
            <a:off x="457200" y="6480969"/>
            <a:ext cx="4260056" cy="300831"/>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1"/>
      </p:bgRef>
    </p:bg>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fld id="{530820CF-B880-4189-942D-D702A7CBA730}" type="datetimeFigureOut">
              <a:rPr lang="zh-CN" altLang="en-US" smtClean="0"/>
              <a:t>2016/7/11</a:t>
            </a:fld>
            <a:endParaRPr lang="zh-CN" altLang="en-US"/>
          </a:p>
        </p:txBody>
      </p:sp>
      <p:sp>
        <p:nvSpPr>
          <p:cNvPr id="5" name="页脚占位符 4"/>
          <p:cNvSpPr>
            <a:spLocks noGrp="1"/>
          </p:cNvSpPr>
          <p:nvPr>
            <p:ph type="ftr" sz="quarter" idx="11"/>
          </p:nvPr>
        </p:nvSpPr>
        <p:spPr>
          <a:xfrm>
            <a:off x="2619376" y="6480969"/>
            <a:ext cx="4260056" cy="300831"/>
          </a:xfrm>
        </p:spPr>
        <p:txBody>
          <a:bodyPr/>
          <a:lstStyle/>
          <a:p>
            <a:endParaRPr lang="zh-CN" altLang="en-US"/>
          </a:p>
        </p:txBody>
      </p:sp>
      <p:sp>
        <p:nvSpPr>
          <p:cNvPr id="6" name="灯片编号占位符 5"/>
          <p:cNvSpPr>
            <a:spLocks noGrp="1"/>
          </p:cNvSpPr>
          <p:nvPr>
            <p:ph type="sldNum" sz="quarter" idx="12"/>
          </p:nvPr>
        </p:nvSpPr>
        <p:spPr>
          <a:xfrm>
            <a:off x="8451056" y="809624"/>
            <a:ext cx="502920" cy="300831"/>
          </a:xfrm>
        </p:spPr>
        <p:txBody>
          <a:bodyPr/>
          <a:lstStyle/>
          <a:p>
            <a:fld id="{0C913308-F349-4B6D-A68A-DD1791B4A57B}" type="slidenum">
              <a:rPr lang="zh-CN" altLang="en-US" smtClean="0"/>
              <a:t>‹#›</a:t>
            </a:fld>
            <a:endParaRPr lang="zh-CN" altLang="en-US"/>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fld id="{530820CF-B880-4189-942D-D702A7CBA730}" type="datetimeFigureOut">
              <a:rPr lang="zh-CN" altLang="en-US" smtClean="0"/>
              <a:t>2016/7/11</a:t>
            </a:fld>
            <a:endParaRPr lang="zh-CN" altLang="en-US"/>
          </a:p>
        </p:txBody>
      </p:sp>
      <p:sp>
        <p:nvSpPr>
          <p:cNvPr id="6" name="页脚占位符 5"/>
          <p:cNvSpPr>
            <a:spLocks noGrp="1"/>
          </p:cNvSpPr>
          <p:nvPr>
            <p:ph type="ftr" sz="quarter" idx="11"/>
          </p:nvPr>
        </p:nvSpPr>
        <p:spPr>
          <a:xfrm>
            <a:off x="457200" y="6480969"/>
            <a:ext cx="4260056" cy="301752"/>
          </a:xfrm>
        </p:spPr>
        <p:txBody>
          <a:bodyPr/>
          <a:lstStyle/>
          <a:p>
            <a:endParaRPr lang="zh-CN" altLang="en-US"/>
          </a:p>
        </p:txBody>
      </p:sp>
      <p:sp>
        <p:nvSpPr>
          <p:cNvPr id="7" name="灯片编号占位符 6"/>
          <p:cNvSpPr>
            <a:spLocks noGrp="1"/>
          </p:cNvSpPr>
          <p:nvPr>
            <p:ph type="sldNum" sz="quarter" idx="12"/>
          </p:nvPr>
        </p:nvSpPr>
        <p:spPr>
          <a:xfrm>
            <a:off x="7589520" y="6480969"/>
            <a:ext cx="502920" cy="301752"/>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fld id="{530820CF-B880-4189-942D-D702A7CBA730}" type="datetimeFigureOut">
              <a:rPr lang="zh-CN" altLang="en-US" smtClean="0"/>
              <a:t>2016/7/11</a:t>
            </a:fld>
            <a:endParaRPr lang="zh-CN" altLang="en-US"/>
          </a:p>
        </p:txBody>
      </p:sp>
      <p:sp>
        <p:nvSpPr>
          <p:cNvPr id="8" name="页脚占位符 7"/>
          <p:cNvSpPr>
            <a:spLocks noGrp="1"/>
          </p:cNvSpPr>
          <p:nvPr>
            <p:ph type="ftr" sz="quarter" idx="11"/>
          </p:nvPr>
        </p:nvSpPr>
        <p:spPr>
          <a:xfrm>
            <a:off x="457200" y="6480969"/>
            <a:ext cx="4261104" cy="301752"/>
          </a:xfrm>
        </p:spPr>
        <p:txBody>
          <a:bodyPr/>
          <a:lstStyle/>
          <a:p>
            <a:endParaRPr lang="zh-CN" altLang="en-US"/>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fld id="{530820CF-B880-4189-942D-D702A7CBA730}" type="datetimeFigureOut">
              <a:rPr lang="zh-CN" altLang="en-US" smtClean="0"/>
              <a:t>2016/7/11</a:t>
            </a:fld>
            <a:endParaRPr lang="zh-CN" altLang="en-US"/>
          </a:p>
        </p:txBody>
      </p:sp>
      <p:sp>
        <p:nvSpPr>
          <p:cNvPr id="3" name="页脚占位符 2"/>
          <p:cNvSpPr>
            <a:spLocks noGrp="1"/>
          </p:cNvSpPr>
          <p:nvPr>
            <p:ph type="ftr" sz="quarter" idx="11"/>
          </p:nvPr>
        </p:nvSpPr>
        <p:spPr>
          <a:xfrm>
            <a:off x="457200" y="6481890"/>
            <a:ext cx="4260056" cy="300831"/>
          </a:xfrm>
        </p:spPr>
        <p:txBody>
          <a:bodyPr/>
          <a:lstStyle/>
          <a:p>
            <a:endParaRPr lang="zh-CN" altLang="en-US"/>
          </a:p>
        </p:txBody>
      </p:sp>
      <p:sp>
        <p:nvSpPr>
          <p:cNvPr id="4" name="灯片编号占位符 3"/>
          <p:cNvSpPr>
            <a:spLocks noGrp="1"/>
          </p:cNvSpPr>
          <p:nvPr>
            <p:ph type="sldNum" sz="quarter" idx="12"/>
          </p:nvPr>
        </p:nvSpPr>
        <p:spPr>
          <a:xfrm>
            <a:off x="7589520" y="6480969"/>
            <a:ext cx="502920" cy="301752"/>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fld id="{530820CF-B880-4189-942D-D702A7CBA730}" type="datetimeFigureOut">
              <a:rPr lang="zh-CN" altLang="en-US" smtClean="0"/>
              <a:t>2016/7/11</a:t>
            </a:fld>
            <a:endParaRPr lang="zh-CN" altLang="en-US"/>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fld id="{530820CF-B880-4189-942D-D702A7CBA730}" type="datetimeFigureOut">
              <a:rPr lang="zh-CN" altLang="en-US" smtClean="0"/>
              <a:t>2016/7/11</a:t>
            </a:fld>
            <a:endParaRPr lang="zh-CN" altLang="en-US"/>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30820CF-B880-4189-942D-D702A7CBA730}" type="datetimeFigureOut">
              <a:rPr lang="zh-CN" altLang="en-US" smtClean="0"/>
              <a:t>2016/7/11</a:t>
            </a:fld>
            <a:endParaRPr lang="zh-CN" altLang="en-US"/>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0544" y="1598935"/>
            <a:ext cx="8062912" cy="1470025"/>
          </a:xfrm>
        </p:spPr>
        <p:txBody>
          <a:bodyPr>
            <a:normAutofit fontScale="90000"/>
          </a:bodyPr>
          <a:lstStyle/>
          <a:p>
            <a:r>
              <a:rPr lang="en-US" altLang="zh-CN" dirty="0" smtClean="0"/>
              <a:t>C++</a:t>
            </a:r>
            <a:r>
              <a:rPr lang="zh-CN" altLang="en-US" dirty="0" smtClean="0"/>
              <a:t>污点数据传播分析（第</a:t>
            </a:r>
            <a:r>
              <a:rPr lang="en-US" altLang="zh-CN" dirty="0" smtClean="0"/>
              <a:t>4</a:t>
            </a:r>
            <a:r>
              <a:rPr lang="zh-CN" altLang="en-US" dirty="0" smtClean="0"/>
              <a:t>组）</a:t>
            </a:r>
            <a:r>
              <a:rPr lang="en-US" altLang="zh-CN" dirty="0" smtClean="0"/>
              <a:t/>
            </a:r>
            <a:br>
              <a:rPr lang="en-US" altLang="zh-CN" dirty="0" smtClean="0"/>
            </a:br>
            <a:r>
              <a:rPr lang="zh-CN" altLang="en-US" dirty="0" smtClean="0"/>
              <a:t>第一周进展报告</a:t>
            </a:r>
            <a:endParaRPr lang="zh-CN" altLang="en-US" dirty="0"/>
          </a:p>
        </p:txBody>
      </p:sp>
      <p:sp>
        <p:nvSpPr>
          <p:cNvPr id="3" name="副标题 2"/>
          <p:cNvSpPr>
            <a:spLocks noGrp="1"/>
          </p:cNvSpPr>
          <p:nvPr>
            <p:ph type="subTitle" idx="1"/>
          </p:nvPr>
        </p:nvSpPr>
        <p:spPr>
          <a:xfrm>
            <a:off x="540544" y="3188568"/>
            <a:ext cx="8062912" cy="1752600"/>
          </a:xfrm>
        </p:spPr>
        <p:txBody>
          <a:bodyPr/>
          <a:lstStyle/>
          <a:p>
            <a:r>
              <a:rPr lang="zh-CN" altLang="en-US" dirty="0" smtClean="0"/>
              <a:t>徐有健 欧锦荣 胡雄博 李珺</a:t>
            </a:r>
            <a:endParaRPr lang="zh-CN" altLang="en-US" dirty="0"/>
          </a:p>
        </p:txBody>
      </p:sp>
    </p:spTree>
    <p:extLst>
      <p:ext uri="{BB962C8B-B14F-4D97-AF65-F5344CB8AC3E}">
        <p14:creationId xmlns:p14="http://schemas.microsoft.com/office/powerpoint/2010/main" val="23964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下周目标：</a:t>
            </a:r>
            <a:endParaRPr lang="en-US" dirty="0"/>
          </a:p>
        </p:txBody>
      </p:sp>
      <p:sp>
        <p:nvSpPr>
          <p:cNvPr id="3" name="内容占位符 2"/>
          <p:cNvSpPr>
            <a:spLocks noGrp="1"/>
          </p:cNvSpPr>
          <p:nvPr>
            <p:ph idx="1"/>
          </p:nvPr>
        </p:nvSpPr>
        <p:spPr/>
        <p:txBody>
          <a:bodyPr/>
          <a:lstStyle/>
          <a:p>
            <a:r>
              <a:rPr lang="zh-CN" altLang="en-US" dirty="0" smtClean="0"/>
              <a:t>控制流图的迭代分析算法的优化与调试</a:t>
            </a:r>
            <a:endParaRPr lang="en-US" altLang="zh-CN" dirty="0" smtClean="0"/>
          </a:p>
          <a:p>
            <a:r>
              <a:rPr lang="zh-CN" altLang="en-US" dirty="0"/>
              <a:t>与</a:t>
            </a:r>
            <a:r>
              <a:rPr lang="zh-CN" altLang="en-US" dirty="0" smtClean="0"/>
              <a:t>胡雄博一同进行语句块内部的语句的分析</a:t>
            </a:r>
            <a:endParaRPr lang="en-US" dirty="0"/>
          </a:p>
        </p:txBody>
      </p:sp>
    </p:spTree>
    <p:extLst>
      <p:ext uri="{BB962C8B-B14F-4D97-AF65-F5344CB8AC3E}">
        <p14:creationId xmlns:p14="http://schemas.microsoft.com/office/powerpoint/2010/main" val="2907358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胡雄博：</a:t>
            </a:r>
            <a:r>
              <a:rPr lang="en-US" altLang="zh-CN" dirty="0" err="1" smtClean="0"/>
              <a:t>CFGBlock</a:t>
            </a:r>
            <a:r>
              <a:rPr lang="zh-CN" altLang="en-US" dirty="0" smtClean="0"/>
              <a:t>内语句分析</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2776"/>
            <a:ext cx="5904656" cy="513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19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与赋值相关的</a:t>
            </a:r>
            <a:r>
              <a:rPr lang="en-US" altLang="zh-CN" dirty="0" err="1" smtClean="0"/>
              <a:t>Expr</a:t>
            </a:r>
            <a:r>
              <a:rPr lang="zh-CN" altLang="en-US" dirty="0" smtClean="0"/>
              <a:t>类型</a:t>
            </a:r>
            <a:endParaRPr lang="zh-CN" altLang="en-US" dirty="0"/>
          </a:p>
        </p:txBody>
      </p:sp>
      <p:sp>
        <p:nvSpPr>
          <p:cNvPr id="3" name="内容占位符 2"/>
          <p:cNvSpPr>
            <a:spLocks noGrp="1"/>
          </p:cNvSpPr>
          <p:nvPr>
            <p:ph idx="1"/>
          </p:nvPr>
        </p:nvSpPr>
        <p:spPr/>
        <p:txBody>
          <a:bodyPr/>
          <a:lstStyle/>
          <a:p>
            <a:r>
              <a:rPr lang="en-US" altLang="zh-CN" dirty="0" smtClean="0"/>
              <a:t>Assign</a:t>
            </a:r>
          </a:p>
          <a:p>
            <a:r>
              <a:rPr lang="en-US" altLang="zh-CN" dirty="0" smtClean="0"/>
              <a:t>Add/Sub/</a:t>
            </a:r>
            <a:r>
              <a:rPr lang="en-US" altLang="zh-CN" dirty="0" err="1" smtClean="0"/>
              <a:t>Mul</a:t>
            </a:r>
            <a:r>
              <a:rPr lang="en-US" altLang="zh-CN" dirty="0" smtClean="0"/>
              <a:t>/</a:t>
            </a:r>
            <a:r>
              <a:rPr lang="en-US" altLang="zh-CN" dirty="0" err="1" smtClean="0"/>
              <a:t>Div</a:t>
            </a:r>
            <a:r>
              <a:rPr lang="en-US" altLang="zh-CN" dirty="0" smtClean="0"/>
              <a:t> Assign</a:t>
            </a:r>
          </a:p>
          <a:p>
            <a:r>
              <a:rPr lang="en-US" altLang="zh-CN" dirty="0" smtClean="0"/>
              <a:t>And/Or/</a:t>
            </a:r>
            <a:r>
              <a:rPr lang="en-US" altLang="zh-CN" dirty="0" err="1" smtClean="0"/>
              <a:t>Xor</a:t>
            </a:r>
            <a:r>
              <a:rPr lang="en-US" altLang="zh-CN" dirty="0" smtClean="0"/>
              <a:t> Assign</a:t>
            </a:r>
          </a:p>
          <a:p>
            <a:r>
              <a:rPr lang="en-US" altLang="zh-CN" dirty="0" err="1" smtClean="0"/>
              <a:t>Shl</a:t>
            </a:r>
            <a:r>
              <a:rPr lang="en-US" altLang="zh-CN" dirty="0" smtClean="0"/>
              <a:t>/</a:t>
            </a:r>
            <a:r>
              <a:rPr lang="en-US" altLang="zh-CN" dirty="0" err="1" smtClean="0"/>
              <a:t>Shr</a:t>
            </a:r>
            <a:r>
              <a:rPr lang="en-US" altLang="zh-CN" dirty="0" smtClean="0"/>
              <a:t> Assign</a:t>
            </a:r>
            <a:endParaRPr lang="zh-CN" altLang="en-US" dirty="0"/>
          </a:p>
        </p:txBody>
      </p:sp>
    </p:spTree>
    <p:extLst>
      <p:ext uri="{BB962C8B-B14F-4D97-AF65-F5344CB8AC3E}">
        <p14:creationId xmlns:p14="http://schemas.microsoft.com/office/powerpoint/2010/main" val="2561193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a:t>
            </a:r>
          </a:p>
        </p:txBody>
      </p:sp>
      <p:sp>
        <p:nvSpPr>
          <p:cNvPr id="3" name="内容占位符 2"/>
          <p:cNvSpPr>
            <a:spLocks noGrp="1"/>
          </p:cNvSpPr>
          <p:nvPr>
            <p:ph idx="1"/>
          </p:nvPr>
        </p:nvSpPr>
        <p:spPr/>
        <p:txBody>
          <a:bodyPr/>
          <a:lstStyle/>
          <a:p>
            <a:r>
              <a:rPr lang="zh-CN" altLang="en-US" dirty="0" smtClean="0"/>
              <a:t>数据污染状态</a:t>
            </a:r>
            <a:r>
              <a:rPr lang="en-US" altLang="zh-CN" dirty="0" smtClean="0"/>
              <a:t>TA{U,T,R}</a:t>
            </a:r>
          </a:p>
          <a:p>
            <a:endParaRPr lang="en-US" altLang="zh-CN" dirty="0"/>
          </a:p>
          <a:p>
            <a:r>
              <a:rPr lang="en-US" altLang="zh-CN" dirty="0" smtClean="0"/>
              <a:t>A = B</a:t>
            </a:r>
          </a:p>
          <a:p>
            <a:r>
              <a:rPr lang="en-US" altLang="zh-CN" dirty="0" smtClean="0"/>
              <a:t>1. </a:t>
            </a:r>
            <a:r>
              <a:rPr lang="zh-CN" altLang="en-US" dirty="0" smtClean="0"/>
              <a:t>若</a:t>
            </a:r>
            <a:r>
              <a:rPr lang="en-US" altLang="zh-CN" dirty="0" smtClean="0"/>
              <a:t>B</a:t>
            </a:r>
            <a:r>
              <a:rPr lang="zh-CN" altLang="en-US" dirty="0" smtClean="0"/>
              <a:t>为入参，则记</a:t>
            </a:r>
            <a:r>
              <a:rPr lang="en-US" altLang="zh-CN" dirty="0" smtClean="0"/>
              <a:t>TA(A) = R</a:t>
            </a:r>
          </a:p>
          <a:p>
            <a:r>
              <a:rPr lang="en-US" altLang="zh-CN" dirty="0" smtClean="0"/>
              <a:t>2. </a:t>
            </a:r>
            <a:r>
              <a:rPr lang="zh-CN" altLang="en-US" dirty="0" smtClean="0"/>
              <a:t>若</a:t>
            </a:r>
            <a:r>
              <a:rPr lang="en-US" altLang="zh-CN" dirty="0" smtClean="0"/>
              <a:t>B</a:t>
            </a:r>
            <a:r>
              <a:rPr lang="zh-CN" altLang="en-US" dirty="0" smtClean="0"/>
              <a:t>为全局</a:t>
            </a:r>
            <a:r>
              <a:rPr lang="en-US" altLang="zh-CN" dirty="0" smtClean="0"/>
              <a:t>/</a:t>
            </a:r>
            <a:r>
              <a:rPr lang="zh-CN" altLang="en-US" dirty="0" smtClean="0"/>
              <a:t>局部变量，则记</a:t>
            </a:r>
            <a:r>
              <a:rPr lang="en-US" altLang="zh-CN" dirty="0" smtClean="0"/>
              <a:t>TA(B) = TA(A)</a:t>
            </a:r>
          </a:p>
          <a:p>
            <a:endParaRPr lang="zh-CN" altLang="en-US" dirty="0"/>
          </a:p>
        </p:txBody>
      </p:sp>
    </p:spTree>
    <p:extLst>
      <p:ext uri="{BB962C8B-B14F-4D97-AF65-F5344CB8AC3E}">
        <p14:creationId xmlns:p14="http://schemas.microsoft.com/office/powerpoint/2010/main" val="384783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已完成函数</a:t>
            </a:r>
            <a:endParaRPr lang="zh-CN" altLang="en-US" dirty="0"/>
          </a:p>
        </p:txBody>
      </p:sp>
      <p:sp>
        <p:nvSpPr>
          <p:cNvPr id="3" name="内容占位符 2"/>
          <p:cNvSpPr>
            <a:spLocks noGrp="1"/>
          </p:cNvSpPr>
          <p:nvPr>
            <p:ph idx="1"/>
          </p:nvPr>
        </p:nvSpPr>
        <p:spPr>
          <a:xfrm>
            <a:off x="467544" y="2132856"/>
            <a:ext cx="8229600" cy="2260848"/>
          </a:xfrm>
        </p:spPr>
        <p:txBody>
          <a:bodyPr/>
          <a:lstStyle/>
          <a:p>
            <a:r>
              <a:rPr lang="en-US" altLang="zh-CN" dirty="0"/>
              <a:t>void </a:t>
            </a:r>
            <a:r>
              <a:rPr lang="en-US" altLang="zh-CN" dirty="0" err="1"/>
              <a:t>scanf_CFGBlock</a:t>
            </a:r>
            <a:r>
              <a:rPr lang="en-US" altLang="zh-CN" dirty="0"/>
              <a:t>(</a:t>
            </a:r>
            <a:r>
              <a:rPr lang="en-US" altLang="zh-CN" dirty="0" err="1"/>
              <a:t>CFGBlock</a:t>
            </a:r>
            <a:r>
              <a:rPr lang="en-US" altLang="zh-CN" dirty="0"/>
              <a:t>* </a:t>
            </a:r>
            <a:r>
              <a:rPr lang="en-US" altLang="zh-CN" dirty="0" err="1"/>
              <a:t>cfgb</a:t>
            </a:r>
            <a:r>
              <a:rPr lang="en-US" altLang="zh-CN" dirty="0"/>
              <a:t>);</a:t>
            </a:r>
          </a:p>
          <a:p>
            <a:r>
              <a:rPr lang="en-US" altLang="zh-CN" dirty="0" err="1"/>
              <a:t>enum</a:t>
            </a:r>
            <a:r>
              <a:rPr lang="en-US" altLang="zh-CN" dirty="0"/>
              <a:t> </a:t>
            </a:r>
            <a:r>
              <a:rPr lang="en-US" altLang="zh-CN" dirty="0" err="1"/>
              <a:t>StmtKind</a:t>
            </a:r>
            <a:r>
              <a:rPr lang="en-US" altLang="zh-CN" dirty="0"/>
              <a:t> </a:t>
            </a:r>
            <a:r>
              <a:rPr lang="en-US" altLang="zh-CN" dirty="0" err="1"/>
              <a:t>get_Stmt_kind</a:t>
            </a:r>
            <a:r>
              <a:rPr lang="en-US" altLang="zh-CN" dirty="0"/>
              <a:t>();</a:t>
            </a:r>
          </a:p>
          <a:p>
            <a:r>
              <a:rPr lang="en-US" altLang="zh-CN" dirty="0" err="1"/>
              <a:t>int</a:t>
            </a:r>
            <a:r>
              <a:rPr lang="en-US" altLang="zh-CN" dirty="0"/>
              <a:t> </a:t>
            </a:r>
            <a:r>
              <a:rPr lang="en-US" altLang="zh-CN" dirty="0" err="1"/>
              <a:t>BinaryOperator_Expr_analysis</a:t>
            </a:r>
            <a:r>
              <a:rPr lang="en-US" altLang="zh-CN" dirty="0"/>
              <a:t>(</a:t>
            </a:r>
            <a:r>
              <a:rPr lang="en-US" altLang="zh-CN" dirty="0" err="1"/>
              <a:t>Expr</a:t>
            </a:r>
            <a:r>
              <a:rPr lang="en-US" altLang="zh-CN" dirty="0"/>
              <a:t>* </a:t>
            </a:r>
            <a:r>
              <a:rPr lang="en-US" altLang="zh-CN" dirty="0" err="1"/>
              <a:t>expr</a:t>
            </a:r>
            <a:r>
              <a:rPr lang="en-US" altLang="zh-CN" dirty="0"/>
              <a:t>);</a:t>
            </a:r>
          </a:p>
          <a:p>
            <a:pPr marL="0" indent="0">
              <a:buNone/>
            </a:pPr>
            <a:endParaRPr lang="zh-CN" altLang="en-US" dirty="0"/>
          </a:p>
        </p:txBody>
      </p:sp>
    </p:spTree>
    <p:extLst>
      <p:ext uri="{BB962C8B-B14F-4D97-AF65-F5344CB8AC3E}">
        <p14:creationId xmlns:p14="http://schemas.microsoft.com/office/powerpoint/2010/main" val="3883921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下阶段计划</a:t>
            </a:r>
            <a:endParaRPr lang="zh-CN" altLang="en-US" dirty="0"/>
          </a:p>
        </p:txBody>
      </p:sp>
      <p:sp>
        <p:nvSpPr>
          <p:cNvPr id="3" name="内容占位符 2"/>
          <p:cNvSpPr>
            <a:spLocks noGrp="1"/>
          </p:cNvSpPr>
          <p:nvPr>
            <p:ph idx="1"/>
          </p:nvPr>
        </p:nvSpPr>
        <p:spPr/>
        <p:txBody>
          <a:bodyPr/>
          <a:lstStyle/>
          <a:p>
            <a:r>
              <a:rPr lang="zh-CN" altLang="en-US" dirty="0" smtClean="0"/>
              <a:t>添加</a:t>
            </a:r>
            <a:r>
              <a:rPr lang="zh-CN" altLang="en-US" dirty="0"/>
              <a:t>函数调用</a:t>
            </a:r>
            <a:r>
              <a:rPr lang="zh-CN" altLang="en-US" dirty="0" smtClean="0"/>
              <a:t>语句</a:t>
            </a:r>
            <a:endParaRPr lang="en-US" altLang="zh-CN" dirty="0" smtClean="0"/>
          </a:p>
          <a:p>
            <a:r>
              <a:rPr lang="zh-CN" altLang="en-US" dirty="0" smtClean="0"/>
              <a:t>添加</a:t>
            </a:r>
            <a:r>
              <a:rPr lang="en-US" altLang="zh-CN" dirty="0" smtClean="0"/>
              <a:t>return</a:t>
            </a:r>
            <a:r>
              <a:rPr lang="zh-CN" altLang="en-US" dirty="0" smtClean="0"/>
              <a:t>语句</a:t>
            </a:r>
            <a:endParaRPr lang="en-US" altLang="zh-CN" dirty="0" smtClean="0"/>
          </a:p>
          <a:p>
            <a:r>
              <a:rPr lang="zh-CN" altLang="en-US" dirty="0" smtClean="0"/>
              <a:t>与上下模块对接</a:t>
            </a:r>
            <a:endParaRPr lang="zh-CN" altLang="en-US" dirty="0"/>
          </a:p>
        </p:txBody>
      </p:sp>
    </p:spTree>
    <p:extLst>
      <p:ext uri="{BB962C8B-B14F-4D97-AF65-F5344CB8AC3E}">
        <p14:creationId xmlns:p14="http://schemas.microsoft.com/office/powerpoint/2010/main" val="891114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李珺：本周成果</a:t>
            </a:r>
            <a:endParaRPr lang="zh-CN" altLang="en-US" dirty="0"/>
          </a:p>
        </p:txBody>
      </p:sp>
      <p:sp>
        <p:nvSpPr>
          <p:cNvPr id="3" name="内容占位符 2"/>
          <p:cNvSpPr>
            <a:spLocks noGrp="1"/>
          </p:cNvSpPr>
          <p:nvPr>
            <p:ph idx="1"/>
          </p:nvPr>
        </p:nvSpPr>
        <p:spPr/>
        <p:txBody>
          <a:bodyPr/>
          <a:lstStyle/>
          <a:p>
            <a:r>
              <a:rPr lang="zh-CN" altLang="en-US" dirty="0" smtClean="0"/>
              <a:t>设计与架构了项目中的污染表（污染池）部分，实现了将被判定为污染的变量或者是类加入污染表中。</a:t>
            </a:r>
            <a:endParaRPr lang="en-US" altLang="zh-CN" dirty="0" smtClean="0"/>
          </a:p>
          <a:p>
            <a:r>
              <a:rPr lang="zh-CN" altLang="en-US" dirty="0" smtClean="0"/>
              <a:t>设计污染表中每个污染对象的</a:t>
            </a:r>
            <a:r>
              <a:rPr lang="en-US" altLang="zh-CN" dirty="0" smtClean="0"/>
              <a:t>XML</a:t>
            </a:r>
            <a:r>
              <a:rPr lang="zh-CN" altLang="en-US" dirty="0" smtClean="0"/>
              <a:t>树结构</a:t>
            </a:r>
            <a:r>
              <a:rPr lang="en-US" altLang="zh-CN" dirty="0" smtClean="0"/>
              <a:t/>
            </a:r>
            <a:br>
              <a:rPr lang="en-US" altLang="zh-CN" dirty="0" smtClean="0"/>
            </a:br>
            <a:r>
              <a:rPr lang="zh-CN" altLang="en-US" dirty="0" smtClean="0"/>
              <a:t>（运用</a:t>
            </a:r>
            <a:r>
              <a:rPr lang="en-US" altLang="zh-CN" dirty="0" smtClean="0"/>
              <a:t>XML</a:t>
            </a:r>
            <a:r>
              <a:rPr lang="zh-CN" altLang="en-US" dirty="0" smtClean="0"/>
              <a:t>文法）。</a:t>
            </a:r>
            <a:endParaRPr lang="en-US" altLang="zh-CN" dirty="0" smtClean="0"/>
          </a:p>
          <a:p>
            <a:r>
              <a:rPr lang="zh-CN" altLang="en-US" dirty="0" smtClean="0"/>
              <a:t>将设计好的污染表与要求的</a:t>
            </a:r>
            <a:r>
              <a:rPr lang="en-US" altLang="zh-CN" dirty="0" smtClean="0"/>
              <a:t>XML</a:t>
            </a:r>
            <a:r>
              <a:rPr lang="zh-CN" altLang="en-US" dirty="0" smtClean="0"/>
              <a:t>格式输出对接，实现将污染表中的每一个污染对象生成专属的</a:t>
            </a:r>
            <a:r>
              <a:rPr lang="en-US" altLang="zh-CN" dirty="0" smtClean="0"/>
              <a:t>XML</a:t>
            </a:r>
            <a:r>
              <a:rPr lang="zh-CN" altLang="en-US" dirty="0" smtClean="0"/>
              <a:t>文件。</a:t>
            </a:r>
            <a:endParaRPr lang="zh-CN" altLang="en-US" dirty="0"/>
          </a:p>
        </p:txBody>
      </p:sp>
    </p:spTree>
    <p:extLst>
      <p:ext uri="{BB962C8B-B14F-4D97-AF65-F5344CB8AC3E}">
        <p14:creationId xmlns:p14="http://schemas.microsoft.com/office/powerpoint/2010/main" val="2413088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en-US" dirty="0" smtClean="0"/>
              <a:t>污染表的设计</a:t>
            </a:r>
            <a:endParaRPr lang="en-US" altLang="zh-CN" dirty="0" smtClean="0"/>
          </a:p>
          <a:p>
            <a:r>
              <a:rPr lang="zh-CN" altLang="en-US" dirty="0"/>
              <a:t>目前</a:t>
            </a:r>
            <a:r>
              <a:rPr lang="zh-CN" altLang="en-US" dirty="0" smtClean="0"/>
              <a:t>阶段实现</a:t>
            </a:r>
            <a:r>
              <a:rPr lang="en-US" altLang="zh-CN" dirty="0" smtClean="0"/>
              <a:t/>
            </a:r>
            <a:br>
              <a:rPr lang="en-US" altLang="zh-CN" dirty="0" smtClean="0"/>
            </a:br>
            <a:r>
              <a:rPr lang="zh-CN" altLang="en-US" dirty="0" smtClean="0"/>
              <a:t>基本功能以及</a:t>
            </a:r>
            <a:r>
              <a:rPr lang="en-US" altLang="zh-CN" dirty="0" smtClean="0"/>
              <a:t/>
            </a:r>
            <a:br>
              <a:rPr lang="en-US" altLang="zh-CN" dirty="0" smtClean="0"/>
            </a:br>
            <a:r>
              <a:rPr lang="zh-CN" altLang="en-US" dirty="0" smtClean="0"/>
              <a:t>数据结构</a:t>
            </a:r>
            <a:endParaRPr lang="en-US" altLang="zh-CN" dirty="0" smtClean="0"/>
          </a:p>
          <a:p>
            <a:r>
              <a:rPr lang="zh-CN" altLang="en-US" dirty="0" smtClean="0"/>
              <a:t>后续阶段不断</a:t>
            </a:r>
            <a:r>
              <a:rPr lang="en-US" altLang="zh-CN" dirty="0" smtClean="0"/>
              <a:t/>
            </a:r>
            <a:br>
              <a:rPr lang="en-US" altLang="zh-CN" dirty="0" smtClean="0"/>
            </a:br>
            <a:r>
              <a:rPr lang="zh-CN" altLang="en-US" dirty="0" smtClean="0"/>
              <a:t>完善</a:t>
            </a:r>
            <a:r>
              <a:rPr lang="en-US" altLang="zh-CN" dirty="0" smtClean="0"/>
              <a:t/>
            </a:r>
            <a:br>
              <a:rPr lang="en-US" altLang="zh-CN" dirty="0" smtClean="0"/>
            </a:br>
            <a:endParaRPr lang="en-US" altLang="zh-CN" dirty="0" smtClean="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3851920" y="1600200"/>
            <a:ext cx="4104456" cy="4821438"/>
          </a:xfrm>
          <a:prstGeom prst="rect">
            <a:avLst/>
          </a:prstGeom>
        </p:spPr>
      </p:pic>
    </p:spTree>
    <p:extLst>
      <p:ext uri="{BB962C8B-B14F-4D97-AF65-F5344CB8AC3E}">
        <p14:creationId xmlns:p14="http://schemas.microsoft.com/office/powerpoint/2010/main" val="3837986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en-US" altLang="zh-CN" dirty="0" smtClean="0"/>
              <a:t>XML</a:t>
            </a:r>
            <a:r>
              <a:rPr lang="zh-CN" altLang="en-US" dirty="0" smtClean="0"/>
              <a:t>的生成</a:t>
            </a:r>
            <a:endParaRPr lang="en-US" altLang="zh-CN" dirty="0"/>
          </a:p>
          <a:p>
            <a:pPr lvl="1"/>
            <a:r>
              <a:rPr lang="zh-CN" altLang="en-US" dirty="0" smtClean="0"/>
              <a:t>通过</a:t>
            </a:r>
            <a:r>
              <a:rPr lang="en-US" altLang="zh-CN" dirty="0" smtClean="0"/>
              <a:t>C++</a:t>
            </a:r>
            <a:r>
              <a:rPr lang="zh-CN" altLang="en-US" dirty="0" smtClean="0"/>
              <a:t>下已有的</a:t>
            </a:r>
            <a:r>
              <a:rPr lang="en-US" altLang="zh-CN" dirty="0" smtClean="0"/>
              <a:t/>
            </a:r>
            <a:br>
              <a:rPr lang="en-US" altLang="zh-CN" dirty="0" smtClean="0"/>
            </a:br>
            <a:r>
              <a:rPr lang="en-US" altLang="zh-CN" dirty="0" smtClean="0"/>
              <a:t>xml</a:t>
            </a:r>
            <a:r>
              <a:rPr lang="zh-CN" altLang="en-US" dirty="0" smtClean="0"/>
              <a:t>库</a:t>
            </a:r>
            <a:r>
              <a:rPr lang="en-US" altLang="zh-CN" dirty="0" err="1" smtClean="0"/>
              <a:t>tinyxml</a:t>
            </a:r>
            <a:r>
              <a:rPr lang="zh-CN" altLang="en-US" dirty="0" smtClean="0"/>
              <a:t>进行</a:t>
            </a:r>
            <a:r>
              <a:rPr lang="en-US" altLang="zh-CN" dirty="0" smtClean="0"/>
              <a:t/>
            </a:r>
            <a:br>
              <a:rPr lang="en-US" altLang="zh-CN" dirty="0" smtClean="0"/>
            </a:br>
            <a:r>
              <a:rPr lang="en-US" altLang="zh-CN" dirty="0" smtClean="0"/>
              <a:t>xml</a:t>
            </a:r>
            <a:r>
              <a:rPr lang="zh-CN" altLang="en-US" dirty="0" smtClean="0"/>
              <a:t>文件的解释和</a:t>
            </a:r>
            <a:r>
              <a:rPr lang="en-US" altLang="zh-CN" dirty="0" smtClean="0"/>
              <a:t/>
            </a:r>
            <a:br>
              <a:rPr lang="en-US" altLang="zh-CN" dirty="0" smtClean="0"/>
            </a:br>
            <a:r>
              <a:rPr lang="zh-CN" altLang="en-US" dirty="0" smtClean="0"/>
              <a:t>生成。</a:t>
            </a:r>
            <a:endParaRPr lang="en-US" altLang="zh-CN" dirty="0" smtClean="0"/>
          </a:p>
          <a:p>
            <a:pPr lvl="1"/>
            <a:r>
              <a:rPr lang="zh-CN" altLang="en-US" dirty="0" smtClean="0"/>
              <a:t>通过自己写的污染</a:t>
            </a:r>
            <a:r>
              <a:rPr lang="en-US" altLang="zh-CN" dirty="0" smtClean="0"/>
              <a:t/>
            </a:r>
            <a:br>
              <a:rPr lang="en-US" altLang="zh-CN" dirty="0" smtClean="0"/>
            </a:br>
            <a:r>
              <a:rPr lang="zh-CN" altLang="en-US" dirty="0" smtClean="0"/>
              <a:t>表与</a:t>
            </a:r>
            <a:r>
              <a:rPr lang="en-US" altLang="zh-CN" dirty="0" smtClean="0"/>
              <a:t>XML</a:t>
            </a:r>
            <a:r>
              <a:rPr lang="zh-CN" altLang="en-US" dirty="0" smtClean="0"/>
              <a:t>解析器结</a:t>
            </a:r>
            <a:r>
              <a:rPr lang="en-US" altLang="zh-CN" dirty="0" smtClean="0"/>
              <a:t/>
            </a:r>
            <a:br>
              <a:rPr lang="en-US" altLang="zh-CN" dirty="0" smtClean="0"/>
            </a:br>
            <a:r>
              <a:rPr lang="zh-CN" altLang="en-US" dirty="0" smtClean="0"/>
              <a:t>合达到将污染表以</a:t>
            </a:r>
            <a:r>
              <a:rPr lang="en-US" altLang="zh-CN" dirty="0" smtClean="0"/>
              <a:t/>
            </a:r>
            <a:br>
              <a:rPr lang="en-US" altLang="zh-CN" dirty="0" smtClean="0"/>
            </a:br>
            <a:r>
              <a:rPr lang="en-US" altLang="zh-CN" dirty="0" err="1" smtClean="0"/>
              <a:t>XMl</a:t>
            </a:r>
            <a:r>
              <a:rPr lang="zh-CN" altLang="en-US" dirty="0" smtClean="0"/>
              <a:t>文件形式输出。</a:t>
            </a:r>
            <a:endParaRPr lang="zh-CN" altLang="en-US" dirty="0"/>
          </a:p>
        </p:txBody>
      </p:sp>
      <p:pic>
        <p:nvPicPr>
          <p:cNvPr id="4" name="图片 3"/>
          <p:cNvPicPr>
            <a:picLocks noChangeAspect="1"/>
          </p:cNvPicPr>
          <p:nvPr/>
        </p:nvPicPr>
        <p:blipFill>
          <a:blip r:embed="rId2"/>
          <a:stretch>
            <a:fillRect/>
          </a:stretch>
        </p:blipFill>
        <p:spPr>
          <a:xfrm>
            <a:off x="4427984" y="2204864"/>
            <a:ext cx="1781175" cy="1304925"/>
          </a:xfrm>
          <a:prstGeom prst="rect">
            <a:avLst/>
          </a:prstGeom>
        </p:spPr>
      </p:pic>
      <p:pic>
        <p:nvPicPr>
          <p:cNvPr id="5" name="图片 4"/>
          <p:cNvPicPr>
            <a:picLocks noChangeAspect="1"/>
          </p:cNvPicPr>
          <p:nvPr/>
        </p:nvPicPr>
        <p:blipFill>
          <a:blip r:embed="rId3"/>
          <a:stretch>
            <a:fillRect/>
          </a:stretch>
        </p:blipFill>
        <p:spPr>
          <a:xfrm>
            <a:off x="4408980" y="3834300"/>
            <a:ext cx="3003260" cy="2160240"/>
          </a:xfrm>
          <a:prstGeom prst="rect">
            <a:avLst/>
          </a:prstGeom>
        </p:spPr>
      </p:pic>
    </p:spTree>
    <p:extLst>
      <p:ext uri="{BB962C8B-B14F-4D97-AF65-F5344CB8AC3E}">
        <p14:creationId xmlns:p14="http://schemas.microsoft.com/office/powerpoint/2010/main" val="9759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r>
              <a:rPr lang="zh-CN" altLang="en-US" dirty="0" smtClean="0"/>
              <a:t>生成</a:t>
            </a:r>
            <a:r>
              <a:rPr lang="en-US" altLang="zh-CN" dirty="0" smtClean="0"/>
              <a:t>XML</a:t>
            </a:r>
            <a:r>
              <a:rPr lang="zh-CN" altLang="en-US" dirty="0" smtClean="0"/>
              <a:t>的树结构</a:t>
            </a:r>
            <a:endParaRPr lang="en-US" altLang="zh-CN" dirty="0" smtClean="0"/>
          </a:p>
          <a:p>
            <a:r>
              <a:rPr lang="zh-CN" altLang="en-US" dirty="0" smtClean="0"/>
              <a:t>最后的输出结果</a:t>
            </a:r>
            <a:endParaRPr lang="en-US" altLang="zh-CN" dirty="0" smtClean="0"/>
          </a:p>
          <a:p>
            <a:pPr lvl="1"/>
            <a:r>
              <a:rPr lang="zh-CN" altLang="en-US" dirty="0" smtClean="0"/>
              <a:t>对于每个污染的类</a:t>
            </a:r>
            <a:r>
              <a:rPr lang="en-US" altLang="zh-CN" dirty="0" smtClean="0"/>
              <a:t/>
            </a:r>
            <a:br>
              <a:rPr lang="en-US" altLang="zh-CN" dirty="0" smtClean="0"/>
            </a:br>
            <a:r>
              <a:rPr lang="zh-CN" altLang="en-US" dirty="0" smtClean="0"/>
              <a:t>容，有用专属的</a:t>
            </a:r>
            <a:r>
              <a:rPr lang="en-US" altLang="zh-CN" dirty="0" smtClean="0"/>
              <a:t>xml</a:t>
            </a:r>
            <a:br>
              <a:rPr lang="en-US" altLang="zh-CN" dirty="0" smtClean="0"/>
            </a:br>
            <a:r>
              <a:rPr lang="zh-CN" altLang="en-US" dirty="0" smtClean="0"/>
              <a:t>文件。</a:t>
            </a:r>
            <a:endParaRPr lang="en-US" altLang="zh-CN" dirty="0" smtClean="0"/>
          </a:p>
        </p:txBody>
      </p:sp>
      <p:pic>
        <p:nvPicPr>
          <p:cNvPr id="4" name="图片 3"/>
          <p:cNvPicPr>
            <a:picLocks noChangeAspect="1"/>
          </p:cNvPicPr>
          <p:nvPr/>
        </p:nvPicPr>
        <p:blipFill>
          <a:blip r:embed="rId2"/>
          <a:stretch>
            <a:fillRect/>
          </a:stretch>
        </p:blipFill>
        <p:spPr>
          <a:xfrm>
            <a:off x="4355976" y="1835695"/>
            <a:ext cx="3958136" cy="4054971"/>
          </a:xfrm>
          <a:prstGeom prst="rect">
            <a:avLst/>
          </a:prstGeom>
        </p:spPr>
      </p:pic>
      <p:pic>
        <p:nvPicPr>
          <p:cNvPr id="5" name="图片 4"/>
          <p:cNvPicPr>
            <a:picLocks noChangeAspect="1"/>
          </p:cNvPicPr>
          <p:nvPr/>
        </p:nvPicPr>
        <p:blipFill>
          <a:blip r:embed="rId3"/>
          <a:stretch>
            <a:fillRect/>
          </a:stretch>
        </p:blipFill>
        <p:spPr>
          <a:xfrm>
            <a:off x="683568" y="4290466"/>
            <a:ext cx="3028950" cy="1600200"/>
          </a:xfrm>
          <a:prstGeom prst="rect">
            <a:avLst/>
          </a:prstGeom>
        </p:spPr>
      </p:pic>
    </p:spTree>
    <p:extLst>
      <p:ext uri="{BB962C8B-B14F-4D97-AF65-F5344CB8AC3E}">
        <p14:creationId xmlns:p14="http://schemas.microsoft.com/office/powerpoint/2010/main" val="3963932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本周分工</a:t>
            </a:r>
            <a:endParaRPr lang="zh-CN" altLang="en-US" dirty="0"/>
          </a:p>
        </p:txBody>
      </p:sp>
      <p:sp>
        <p:nvSpPr>
          <p:cNvPr id="3" name="内容占位符 2"/>
          <p:cNvSpPr>
            <a:spLocks noGrp="1"/>
          </p:cNvSpPr>
          <p:nvPr>
            <p:ph idx="1"/>
          </p:nvPr>
        </p:nvSpPr>
        <p:spPr/>
        <p:txBody>
          <a:bodyPr/>
          <a:lstStyle/>
          <a:p>
            <a:r>
              <a:rPr lang="en-US" altLang="zh-CN" dirty="0" smtClean="0"/>
              <a:t>Clang</a:t>
            </a:r>
            <a:r>
              <a:rPr lang="zh-CN" altLang="en-US" dirty="0" smtClean="0"/>
              <a:t>生成的信息的扫描及获取，生成可供小组成员使用、分析的结构（徐有健）</a:t>
            </a:r>
            <a:endParaRPr lang="en-US" altLang="zh-CN" dirty="0" smtClean="0"/>
          </a:p>
          <a:p>
            <a:r>
              <a:rPr lang="zh-CN" altLang="en-US" dirty="0" smtClean="0"/>
              <a:t>函数内部的</a:t>
            </a:r>
            <a:r>
              <a:rPr lang="en-US" altLang="zh-CN" dirty="0" smtClean="0"/>
              <a:t>CFG</a:t>
            </a:r>
            <a:r>
              <a:rPr lang="zh-CN" altLang="en-US" dirty="0" smtClean="0"/>
              <a:t>中语句块之间的污染传播的迭代分析算法的设计、实现与调试（欧锦荣）</a:t>
            </a:r>
            <a:endParaRPr lang="en-US" altLang="zh-CN" dirty="0" smtClean="0"/>
          </a:p>
          <a:p>
            <a:r>
              <a:rPr lang="zh-CN" altLang="en-US" dirty="0"/>
              <a:t>语句</a:t>
            </a:r>
            <a:r>
              <a:rPr lang="zh-CN" altLang="en-US" dirty="0" smtClean="0"/>
              <a:t>块内部的</a:t>
            </a:r>
            <a:r>
              <a:rPr lang="en-US" altLang="zh-CN" dirty="0" err="1" smtClean="0"/>
              <a:t>stmt</a:t>
            </a:r>
            <a:r>
              <a:rPr lang="zh-CN" altLang="en-US" dirty="0" smtClean="0"/>
              <a:t>语句分析（胡雄博）</a:t>
            </a:r>
            <a:endParaRPr lang="en-US" altLang="zh-CN" dirty="0" smtClean="0"/>
          </a:p>
          <a:p>
            <a:r>
              <a:rPr lang="zh-CN" altLang="en-US" dirty="0" smtClean="0"/>
              <a:t>输出模块相关的类的搭建与测试（李珺）</a:t>
            </a:r>
            <a:endParaRPr lang="zh-CN" altLang="en-US" dirty="0"/>
          </a:p>
        </p:txBody>
      </p:sp>
    </p:spTree>
    <p:extLst>
      <p:ext uri="{BB962C8B-B14F-4D97-AF65-F5344CB8AC3E}">
        <p14:creationId xmlns:p14="http://schemas.microsoft.com/office/powerpoint/2010/main" val="40578716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接下来的目标</a:t>
            </a:r>
            <a:endParaRPr lang="zh-CN" altLang="en-US" dirty="0"/>
          </a:p>
        </p:txBody>
      </p:sp>
      <p:sp>
        <p:nvSpPr>
          <p:cNvPr id="3" name="内容占位符 2"/>
          <p:cNvSpPr>
            <a:spLocks noGrp="1"/>
          </p:cNvSpPr>
          <p:nvPr>
            <p:ph idx="1"/>
          </p:nvPr>
        </p:nvSpPr>
        <p:spPr/>
        <p:txBody>
          <a:bodyPr/>
          <a:lstStyle/>
          <a:p>
            <a:r>
              <a:rPr lang="zh-CN" altLang="en-US" dirty="0" smtClean="0"/>
              <a:t>继续完善污染表的框架结构</a:t>
            </a:r>
            <a:endParaRPr lang="zh-CN" altLang="en-US" dirty="0"/>
          </a:p>
        </p:txBody>
      </p:sp>
    </p:spTree>
    <p:extLst>
      <p:ext uri="{BB962C8B-B14F-4D97-AF65-F5344CB8AC3E}">
        <p14:creationId xmlns:p14="http://schemas.microsoft.com/office/powerpoint/2010/main" val="1381676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99184" y="2534024"/>
            <a:ext cx="8229600" cy="1399032"/>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2709226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徐有健：</a:t>
            </a:r>
            <a:r>
              <a:rPr lang="zh-CN" altLang="en-US" dirty="0"/>
              <a:t>上</a:t>
            </a:r>
            <a:r>
              <a:rPr lang="zh-CN" altLang="en-US" dirty="0" smtClean="0"/>
              <a:t>周成果</a:t>
            </a:r>
            <a:endParaRPr lang="zh-CN" altLang="en-US" dirty="0"/>
          </a:p>
        </p:txBody>
      </p:sp>
      <p:sp>
        <p:nvSpPr>
          <p:cNvPr id="3" name="内容占位符 2"/>
          <p:cNvSpPr>
            <a:spLocks noGrp="1"/>
          </p:cNvSpPr>
          <p:nvPr>
            <p:ph idx="1"/>
          </p:nvPr>
        </p:nvSpPr>
        <p:spPr/>
        <p:txBody>
          <a:bodyPr>
            <a:normAutofit/>
          </a:bodyPr>
          <a:lstStyle/>
          <a:p>
            <a:r>
              <a:rPr lang="zh-CN" altLang="en-US" dirty="0" smtClean="0"/>
              <a:t>生成</a:t>
            </a:r>
            <a:r>
              <a:rPr lang="en-US" altLang="zh-CN" dirty="0" err="1" smtClean="0"/>
              <a:t>Callgraph</a:t>
            </a:r>
            <a:r>
              <a:rPr lang="zh-CN" altLang="en-US" dirty="0" smtClean="0"/>
              <a:t>的过程中，同时初始化每个函数的</a:t>
            </a:r>
            <a:r>
              <a:rPr lang="en-US" altLang="zh-CN" dirty="0" err="1" smtClean="0"/>
              <a:t>Tmap</a:t>
            </a:r>
            <a:r>
              <a:rPr lang="zh-CN" altLang="en-US" dirty="0" smtClean="0"/>
              <a:t>（分析所有的变量）。</a:t>
            </a:r>
            <a:endParaRPr lang="en-US" altLang="zh-CN" dirty="0"/>
          </a:p>
          <a:p>
            <a:pPr lvl="1"/>
            <a:r>
              <a:rPr lang="zh-CN" altLang="en-US" dirty="0" smtClean="0"/>
              <a:t>在之前分析</a:t>
            </a:r>
            <a:r>
              <a:rPr lang="en-US" altLang="zh-CN" dirty="0" smtClean="0"/>
              <a:t>AST</a:t>
            </a:r>
            <a:r>
              <a:rPr lang="zh-CN" altLang="en-US" dirty="0" smtClean="0"/>
              <a:t>得到各个</a:t>
            </a:r>
            <a:r>
              <a:rPr lang="en-US" altLang="zh-CN" dirty="0" err="1" smtClean="0"/>
              <a:t>FunctionFecl</a:t>
            </a:r>
            <a:r>
              <a:rPr lang="zh-CN" altLang="en-US" dirty="0" smtClean="0"/>
              <a:t>的基础上，分析函数的参数，将每个参数添加到该函数</a:t>
            </a:r>
            <a:r>
              <a:rPr lang="en-US" altLang="zh-CN" dirty="0" err="1" smtClean="0"/>
              <a:t>Tmap</a:t>
            </a:r>
            <a:r>
              <a:rPr lang="zh-CN" altLang="en-US" dirty="0" smtClean="0"/>
              <a:t>中，污染属性初始化为与自己相关。</a:t>
            </a:r>
            <a:endParaRPr lang="en-US" altLang="zh-CN" dirty="0" smtClean="0"/>
          </a:p>
          <a:p>
            <a:pPr lvl="1"/>
            <a:r>
              <a:rPr lang="zh-CN" altLang="en-US" dirty="0" smtClean="0"/>
              <a:t>获取函数</a:t>
            </a:r>
            <a:r>
              <a:rPr lang="en-US" altLang="zh-CN" dirty="0" smtClean="0"/>
              <a:t>AST</a:t>
            </a:r>
            <a:r>
              <a:rPr lang="zh-CN" altLang="en-US" dirty="0" smtClean="0"/>
              <a:t>子树上的</a:t>
            </a:r>
            <a:r>
              <a:rPr lang="en-US" altLang="zh-CN" dirty="0" err="1" smtClean="0"/>
              <a:t>VarDecl</a:t>
            </a:r>
            <a:r>
              <a:rPr lang="zh-CN" altLang="en-US" dirty="0" smtClean="0"/>
              <a:t>节点，获取中间变量，添加入</a:t>
            </a:r>
            <a:r>
              <a:rPr lang="en-US" altLang="zh-CN" dirty="0" err="1" smtClean="0"/>
              <a:t>Tmap</a:t>
            </a:r>
            <a:r>
              <a:rPr lang="zh-CN" altLang="en-US" dirty="0" smtClean="0"/>
              <a:t>，污染属性置为</a:t>
            </a:r>
            <a:r>
              <a:rPr lang="en-US" altLang="zh-CN" dirty="0" smtClean="0"/>
              <a:t>UN</a:t>
            </a:r>
            <a:r>
              <a:rPr lang="zh-CN" altLang="en-US" dirty="0" smtClean="0"/>
              <a:t>。</a:t>
            </a:r>
            <a:endParaRPr lang="en-US" altLang="zh-CN" dirty="0" smtClean="0"/>
          </a:p>
          <a:p>
            <a:pPr lvl="1"/>
            <a:r>
              <a:rPr lang="zh-CN" altLang="en-US" dirty="0" smtClean="0"/>
              <a:t>类的变量，扫描以</a:t>
            </a:r>
            <a:r>
              <a:rPr lang="en-US" altLang="zh-CN" dirty="0" err="1" smtClean="0"/>
              <a:t>CXXRecordDecl</a:t>
            </a:r>
            <a:r>
              <a:rPr lang="zh-CN" altLang="en-US" dirty="0" smtClean="0"/>
              <a:t>为根节点的</a:t>
            </a:r>
            <a:r>
              <a:rPr lang="en-US" altLang="zh-CN" dirty="0" smtClean="0"/>
              <a:t>AST</a:t>
            </a:r>
            <a:r>
              <a:rPr lang="zh-CN" altLang="en-US" dirty="0" smtClean="0"/>
              <a:t>子树部分，获取成员方法与变量。</a:t>
            </a:r>
            <a:endParaRPr lang="en-US" altLang="zh-CN" dirty="0" smtClean="0"/>
          </a:p>
          <a:p>
            <a:endParaRPr lang="zh-CN" altLang="en-US" dirty="0"/>
          </a:p>
        </p:txBody>
      </p:sp>
    </p:spTree>
    <p:extLst>
      <p:ext uri="{BB962C8B-B14F-4D97-AF65-F5344CB8AC3E}">
        <p14:creationId xmlns:p14="http://schemas.microsoft.com/office/powerpoint/2010/main" val="547219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徐有健：上周成果</a:t>
            </a:r>
          </a:p>
        </p:txBody>
      </p:sp>
      <p:sp>
        <p:nvSpPr>
          <p:cNvPr id="3" name="内容占位符 2"/>
          <p:cNvSpPr>
            <a:spLocks noGrp="1"/>
          </p:cNvSpPr>
          <p:nvPr>
            <p:ph idx="1"/>
          </p:nvPr>
        </p:nvSpPr>
        <p:spPr/>
        <p:txBody>
          <a:bodyPr>
            <a:normAutofit lnSpcReduction="10000"/>
          </a:bodyPr>
          <a:lstStyle/>
          <a:p>
            <a:r>
              <a:rPr lang="zh-CN" altLang="en-US" dirty="0"/>
              <a:t>单独对</a:t>
            </a:r>
            <a:r>
              <a:rPr lang="en-US" altLang="zh-CN" dirty="0"/>
              <a:t>class</a:t>
            </a:r>
            <a:r>
              <a:rPr lang="zh-CN" altLang="en-US" dirty="0"/>
              <a:t>的</a:t>
            </a:r>
            <a:r>
              <a:rPr lang="en-US" altLang="zh-CN" dirty="0" err="1"/>
              <a:t>var</a:t>
            </a:r>
            <a:r>
              <a:rPr lang="zh-CN" altLang="en-US" dirty="0"/>
              <a:t>和</a:t>
            </a:r>
            <a:r>
              <a:rPr lang="en-US" altLang="zh-CN" dirty="0"/>
              <a:t>method</a:t>
            </a:r>
            <a:r>
              <a:rPr lang="zh-CN" altLang="en-US" dirty="0"/>
              <a:t>进行分析，加入为每个</a:t>
            </a:r>
            <a:r>
              <a:rPr lang="en-US" altLang="zh-CN" dirty="0"/>
              <a:t>class</a:t>
            </a:r>
            <a:r>
              <a:rPr lang="zh-CN" altLang="en-US" dirty="0"/>
              <a:t>保存一个</a:t>
            </a:r>
            <a:r>
              <a:rPr lang="en-US" altLang="zh-CN" dirty="0" err="1"/>
              <a:t>tmap</a:t>
            </a:r>
            <a:r>
              <a:rPr lang="zh-CN" altLang="en-US" dirty="0"/>
              <a:t>用于分析。</a:t>
            </a:r>
            <a:endParaRPr lang="en-US" altLang="zh-CN" dirty="0"/>
          </a:p>
          <a:p>
            <a:pPr lvl="1"/>
            <a:r>
              <a:rPr lang="zh-CN" altLang="en-US" dirty="0"/>
              <a:t>其</a:t>
            </a:r>
            <a:r>
              <a:rPr lang="en-US" altLang="zh-CN" dirty="0" err="1"/>
              <a:t>Tmap</a:t>
            </a:r>
            <a:r>
              <a:rPr lang="zh-CN" altLang="en-US" dirty="0"/>
              <a:t>为特殊的</a:t>
            </a:r>
            <a:r>
              <a:rPr lang="en-US" altLang="zh-CN" dirty="0" err="1"/>
              <a:t>classTmap</a:t>
            </a:r>
            <a:r>
              <a:rPr lang="zh-CN" altLang="en-US" dirty="0"/>
              <a:t>，每一个类的实例生成一个</a:t>
            </a:r>
            <a:r>
              <a:rPr lang="en-US" altLang="zh-CN" dirty="0" err="1"/>
              <a:t>classTmap</a:t>
            </a:r>
            <a:r>
              <a:rPr lang="zh-CN" altLang="en-US" dirty="0"/>
              <a:t>实例。</a:t>
            </a:r>
            <a:endParaRPr lang="en-US" altLang="zh-CN" dirty="0"/>
          </a:p>
          <a:p>
            <a:r>
              <a:rPr lang="zh-CN" altLang="en-US" dirty="0" smtClean="0"/>
              <a:t>为</a:t>
            </a:r>
            <a:r>
              <a:rPr lang="zh-CN" altLang="en-US" dirty="0"/>
              <a:t>小组其他成员</a:t>
            </a:r>
            <a:r>
              <a:rPr lang="zh-CN" altLang="en-US" dirty="0" smtClean="0"/>
              <a:t>提供每个函数</a:t>
            </a:r>
            <a:r>
              <a:rPr lang="zh-CN" altLang="en-US" dirty="0"/>
              <a:t>的</a:t>
            </a:r>
            <a:r>
              <a:rPr lang="en-US" altLang="zh-CN" dirty="0" err="1" smtClean="0"/>
              <a:t>cfg</a:t>
            </a:r>
            <a:r>
              <a:rPr lang="zh-CN" altLang="en-US" dirty="0" smtClean="0"/>
              <a:t>（</a:t>
            </a:r>
            <a:r>
              <a:rPr lang="en-US" altLang="zh-CN" dirty="0" err="1" smtClean="0"/>
              <a:t>ptr</a:t>
            </a:r>
            <a:r>
              <a:rPr lang="zh-CN" altLang="en-US" dirty="0" smtClean="0"/>
              <a:t>存于函数</a:t>
            </a:r>
            <a:r>
              <a:rPr lang="en-US" altLang="zh-CN" dirty="0" err="1" smtClean="0"/>
              <a:t>classgraph</a:t>
            </a:r>
            <a:r>
              <a:rPr lang="zh-CN" altLang="en-US" dirty="0" smtClean="0"/>
              <a:t>中），提供具体的一个打印出来的</a:t>
            </a:r>
            <a:r>
              <a:rPr lang="en-US" altLang="zh-CN" dirty="0" err="1" smtClean="0"/>
              <a:t>cfg</a:t>
            </a:r>
            <a:r>
              <a:rPr lang="zh-CN" altLang="en-US" dirty="0" smtClean="0"/>
              <a:t>供其他成员分析。</a:t>
            </a:r>
            <a:endParaRPr lang="en-US" altLang="zh-CN" dirty="0" smtClean="0"/>
          </a:p>
          <a:p>
            <a:r>
              <a:rPr lang="en-US" altLang="zh-CN" dirty="0" err="1"/>
              <a:t>s</a:t>
            </a:r>
            <a:r>
              <a:rPr lang="en-US" altLang="zh-CN" dirty="0" err="1" smtClean="0"/>
              <a:t>truct</a:t>
            </a:r>
            <a:r>
              <a:rPr lang="zh-CN" altLang="en-US" dirty="0" smtClean="0"/>
              <a:t>与</a:t>
            </a:r>
            <a:r>
              <a:rPr lang="en-US" altLang="zh-CN" dirty="0" smtClean="0"/>
              <a:t>class</a:t>
            </a:r>
            <a:r>
              <a:rPr lang="zh-CN" altLang="en-US" dirty="0"/>
              <a:t>均</a:t>
            </a:r>
            <a:r>
              <a:rPr lang="zh-CN" altLang="en-US" dirty="0" smtClean="0"/>
              <a:t>使用</a:t>
            </a:r>
            <a:r>
              <a:rPr lang="en-US" altLang="zh-CN" dirty="0" err="1" smtClean="0"/>
              <a:t>classTmap</a:t>
            </a:r>
            <a:r>
              <a:rPr lang="zh-CN" altLang="en-US" dirty="0" smtClean="0"/>
              <a:t>。两者的分析过程与保存污染信息的数据结构相同。两者目前暂时不作区分。</a:t>
            </a:r>
            <a:endParaRPr lang="en-US" altLang="zh-CN" dirty="0"/>
          </a:p>
          <a:p>
            <a:endParaRPr lang="zh-CN" altLang="en-US" dirty="0"/>
          </a:p>
        </p:txBody>
      </p:sp>
    </p:spTree>
    <p:extLst>
      <p:ext uri="{BB962C8B-B14F-4D97-AF65-F5344CB8AC3E}">
        <p14:creationId xmlns:p14="http://schemas.microsoft.com/office/powerpoint/2010/main" val="797513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示例</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右箭头 3"/>
          <p:cNvSpPr/>
          <p:nvPr/>
        </p:nvSpPr>
        <p:spPr>
          <a:xfrm>
            <a:off x="3851920" y="3118790"/>
            <a:ext cx="1440160" cy="1368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将</a:t>
            </a:r>
            <a:r>
              <a:rPr lang="zh-CN" altLang="en-US" dirty="0" smtClean="0"/>
              <a:t>分析分结果输出</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90738"/>
            <a:ext cx="1584176" cy="342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481" y="2431682"/>
            <a:ext cx="1296144" cy="274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0234" y="1196752"/>
            <a:ext cx="231457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5933" y="4293096"/>
            <a:ext cx="25431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063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接下来的目标：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在分析类成员函数的过程中，仅仅分析在类定义中声明或是实现的成员函数。没有分析类定义外的成员函数实现。接下来对这两种方式获取的</a:t>
            </a:r>
            <a:r>
              <a:rPr lang="en-US" altLang="zh-CN" dirty="0" err="1" smtClean="0"/>
              <a:t>CXXMethodDecl</a:t>
            </a:r>
            <a:r>
              <a:rPr lang="zh-CN" altLang="en-US" dirty="0" smtClean="0"/>
              <a:t>指针进行比对来确认是否相同。</a:t>
            </a:r>
            <a:endParaRPr lang="en-US" altLang="zh-CN" dirty="0" smtClean="0"/>
          </a:p>
          <a:p>
            <a:r>
              <a:rPr lang="zh-CN" altLang="en-US" dirty="0" smtClean="0"/>
              <a:t>对</a:t>
            </a:r>
            <a:r>
              <a:rPr lang="en-US" altLang="zh-CN" dirty="0" err="1" smtClean="0"/>
              <a:t>callgraph</a:t>
            </a:r>
            <a:r>
              <a:rPr lang="zh-CN" altLang="en-US" dirty="0" smtClean="0"/>
              <a:t>中的环进行细化分析。除环操作的具体方式与细节需要与替他功能模块的小组成员进行沟通。</a:t>
            </a:r>
            <a:endParaRPr lang="en-US" altLang="zh-CN" dirty="0" smtClean="0"/>
          </a:p>
          <a:p>
            <a:r>
              <a:rPr lang="zh-CN" altLang="en-US" dirty="0" smtClean="0"/>
              <a:t>整合整个分析工具，尽快得到可以初步完整分析的工具。</a:t>
            </a:r>
            <a:endParaRPr lang="zh-CN" altLang="en-US" dirty="0"/>
          </a:p>
        </p:txBody>
      </p:sp>
    </p:spTree>
    <p:extLst>
      <p:ext uri="{BB962C8B-B14F-4D97-AF65-F5344CB8AC3E}">
        <p14:creationId xmlns:p14="http://schemas.microsoft.com/office/powerpoint/2010/main" val="3199475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4848" y="44624"/>
            <a:ext cx="8229600" cy="1399032"/>
          </a:xfrm>
        </p:spPr>
        <p:txBody>
          <a:bodyPr/>
          <a:lstStyle/>
          <a:p>
            <a:r>
              <a:rPr lang="zh-CN" altLang="en-US" dirty="0" smtClean="0"/>
              <a:t>欧锦荣：本周成果</a:t>
            </a:r>
            <a:endParaRPr lang="en-US" dirty="0"/>
          </a:p>
        </p:txBody>
      </p:sp>
      <p:sp>
        <p:nvSpPr>
          <p:cNvPr id="3" name="内容占位符 2"/>
          <p:cNvSpPr>
            <a:spLocks noGrp="1"/>
          </p:cNvSpPr>
          <p:nvPr>
            <p:ph idx="1"/>
          </p:nvPr>
        </p:nvSpPr>
        <p:spPr>
          <a:xfrm>
            <a:off x="457200" y="1196752"/>
            <a:ext cx="8435280" cy="5328592"/>
          </a:xfrm>
        </p:spPr>
        <p:txBody>
          <a:bodyPr>
            <a:normAutofit lnSpcReduction="10000"/>
          </a:bodyPr>
          <a:lstStyle/>
          <a:p>
            <a:r>
              <a:rPr lang="zh-CN" altLang="en-US" dirty="0"/>
              <a:t>污染</a:t>
            </a:r>
            <a:r>
              <a:rPr lang="zh-CN" altLang="en-US" dirty="0" smtClean="0"/>
              <a:t>表类</a:t>
            </a:r>
            <a:r>
              <a:rPr lang="en-US" altLang="zh-CN" dirty="0" err="1" smtClean="0"/>
              <a:t>CTmap</a:t>
            </a:r>
            <a:r>
              <a:rPr lang="zh-CN" altLang="en-US" dirty="0" smtClean="0"/>
              <a:t>功能的调试与完善，为小组成员提供调试接口</a:t>
            </a:r>
            <a:endParaRPr lang="en-US" altLang="zh-CN" dirty="0" smtClean="0"/>
          </a:p>
          <a:p>
            <a:r>
              <a:rPr lang="zh-CN" altLang="en-US" dirty="0"/>
              <a:t>迭代分析控制流图</a:t>
            </a:r>
            <a:r>
              <a:rPr lang="en-US" altLang="zh-CN" dirty="0"/>
              <a:t>CFG</a:t>
            </a:r>
            <a:r>
              <a:rPr lang="zh-CN" altLang="en-US" dirty="0"/>
              <a:t>中的块的前驱与后继等信息，并为每个块（包括</a:t>
            </a:r>
            <a:r>
              <a:rPr lang="en-US" altLang="zh-CN" dirty="0"/>
              <a:t>entry</a:t>
            </a:r>
            <a:r>
              <a:rPr lang="zh-CN" altLang="en-US" dirty="0"/>
              <a:t>和</a:t>
            </a:r>
            <a:r>
              <a:rPr lang="en-US" altLang="zh-CN" dirty="0"/>
              <a:t>exit</a:t>
            </a:r>
            <a:r>
              <a:rPr lang="zh-CN" altLang="en-US" dirty="0"/>
              <a:t>）创建一个仅属于该</a:t>
            </a:r>
            <a:r>
              <a:rPr lang="en-US" altLang="zh-CN" dirty="0"/>
              <a:t>block</a:t>
            </a:r>
            <a:r>
              <a:rPr lang="zh-CN" altLang="en-US" dirty="0"/>
              <a:t>的污染表，迭代分析每个</a:t>
            </a:r>
            <a:r>
              <a:rPr lang="en-US" altLang="zh-CN" dirty="0"/>
              <a:t>block</a:t>
            </a:r>
            <a:r>
              <a:rPr lang="zh-CN" altLang="en-US" dirty="0"/>
              <a:t>，直到在一次分析了所有</a:t>
            </a:r>
            <a:r>
              <a:rPr lang="en-US" altLang="zh-CN" dirty="0"/>
              <a:t>block</a:t>
            </a:r>
            <a:r>
              <a:rPr lang="zh-CN" altLang="en-US" dirty="0"/>
              <a:t>中的语句后，污染表中存储的污染属性没有被改动，便完成了对该函数的</a:t>
            </a:r>
            <a:r>
              <a:rPr lang="en-US" altLang="zh-CN" dirty="0"/>
              <a:t>CFG</a:t>
            </a:r>
            <a:r>
              <a:rPr lang="zh-CN" altLang="en-US" dirty="0"/>
              <a:t>的</a:t>
            </a:r>
            <a:r>
              <a:rPr lang="zh-CN" altLang="en-US" dirty="0" smtClean="0"/>
              <a:t>分析</a:t>
            </a:r>
            <a:endParaRPr lang="en-US" altLang="zh-CN" dirty="0" smtClean="0"/>
          </a:p>
          <a:p>
            <a:pPr lvl="1"/>
            <a:r>
              <a:rPr lang="zh-CN" altLang="en-US" dirty="0" smtClean="0"/>
              <a:t>在</a:t>
            </a:r>
            <a:r>
              <a:rPr lang="en-US" altLang="zh-CN" dirty="0" smtClean="0"/>
              <a:t>CFG</a:t>
            </a:r>
            <a:r>
              <a:rPr lang="zh-CN" altLang="en-US" dirty="0" smtClean="0"/>
              <a:t>的</a:t>
            </a:r>
            <a:r>
              <a:rPr lang="en-US" altLang="zh-CN" dirty="0" smtClean="0"/>
              <a:t>exit</a:t>
            </a:r>
            <a:r>
              <a:rPr lang="zh-CN" altLang="en-US" dirty="0" smtClean="0"/>
              <a:t>处为分析函数间调用产生的污染的小组成员提供分析后的返回值污染相关信息</a:t>
            </a:r>
            <a:endParaRPr lang="en-US" altLang="zh-CN" dirty="0"/>
          </a:p>
          <a:p>
            <a:pPr lvl="1"/>
            <a:r>
              <a:rPr lang="zh-CN" altLang="en-US" dirty="0"/>
              <a:t>完成</a:t>
            </a:r>
            <a:r>
              <a:rPr lang="zh-CN" altLang="en-US" dirty="0" smtClean="0"/>
              <a:t>对迭代</a:t>
            </a:r>
            <a:r>
              <a:rPr lang="zh-CN" altLang="en-US" dirty="0"/>
              <a:t>分析算法的调试</a:t>
            </a:r>
            <a:endParaRPr lang="en-US" altLang="zh-CN" dirty="0"/>
          </a:p>
          <a:p>
            <a:pPr lvl="1"/>
            <a:r>
              <a:rPr lang="zh-CN" altLang="en-US" dirty="0"/>
              <a:t>语句块中的语句相关分析由胡雄博同学完成</a:t>
            </a:r>
            <a:endParaRPr lang="en-US" dirty="0"/>
          </a:p>
          <a:p>
            <a:endParaRPr lang="en-US" altLang="zh-CN" dirty="0" smtClean="0"/>
          </a:p>
        </p:txBody>
      </p:sp>
    </p:spTree>
    <p:extLst>
      <p:ext uri="{BB962C8B-B14F-4D97-AF65-F5344CB8AC3E}">
        <p14:creationId xmlns:p14="http://schemas.microsoft.com/office/powerpoint/2010/main" val="642867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60648"/>
            <a:ext cx="8229600" cy="1399032"/>
          </a:xfrm>
        </p:spPr>
        <p:txBody>
          <a:bodyPr/>
          <a:lstStyle/>
          <a:p>
            <a:r>
              <a:rPr lang="en-US" altLang="zh-CN" dirty="0" smtClean="0"/>
              <a:t>CFG</a:t>
            </a:r>
            <a:r>
              <a:rPr lang="zh-CN" altLang="en-US" smtClean="0"/>
              <a:t>迭代分析示例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右箭头 3"/>
          <p:cNvSpPr/>
          <p:nvPr/>
        </p:nvSpPr>
        <p:spPr>
          <a:xfrm>
            <a:off x="4572000" y="2780928"/>
            <a:ext cx="936104" cy="431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44824"/>
            <a:ext cx="22383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0"/>
            <a:ext cx="2333625"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705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3026"/>
            <a:ext cx="11144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6178582" y="547109"/>
            <a:ext cx="913698" cy="2175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28799"/>
            <a:ext cx="22383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3904456"/>
            <a:ext cx="10191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5811480" y="4351208"/>
            <a:ext cx="920760" cy="37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811480" y="5085184"/>
            <a:ext cx="92076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2463" y="3933056"/>
            <a:ext cx="9620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右箭头 19"/>
          <p:cNvSpPr/>
          <p:nvPr/>
        </p:nvSpPr>
        <p:spPr>
          <a:xfrm>
            <a:off x="6948264" y="4437112"/>
            <a:ext cx="93610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971720" y="4351208"/>
            <a:ext cx="920760" cy="37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7015459" y="3718773"/>
            <a:ext cx="913061" cy="646331"/>
          </a:xfrm>
          <a:prstGeom prst="rect">
            <a:avLst/>
          </a:prstGeom>
          <a:noFill/>
        </p:spPr>
        <p:txBody>
          <a:bodyPr wrap="square" rtlCol="0">
            <a:spAutoFit/>
          </a:bodyPr>
          <a:lstStyle/>
          <a:p>
            <a:pPr algn="ctr"/>
            <a:r>
              <a:rPr lang="zh-CN" altLang="en-US" dirty="0" smtClean="0"/>
              <a:t>第二次</a:t>
            </a:r>
            <a:endParaRPr lang="en-US" altLang="zh-CN" dirty="0" smtClean="0"/>
          </a:p>
          <a:p>
            <a:pPr algn="ctr"/>
            <a:r>
              <a:rPr lang="zh-CN" altLang="en-US" dirty="0" smtClean="0"/>
              <a:t>迭代</a:t>
            </a:r>
            <a:endParaRPr lang="zh-CN" altLang="en-US" dirty="0"/>
          </a:p>
        </p:txBody>
      </p:sp>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1860" y="1920987"/>
            <a:ext cx="9810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93387" y="4730020"/>
            <a:ext cx="2520280" cy="1200329"/>
          </a:xfrm>
          <a:prstGeom prst="rect">
            <a:avLst/>
          </a:prstGeom>
          <a:noFill/>
        </p:spPr>
        <p:txBody>
          <a:bodyPr wrap="square" rtlCol="0">
            <a:spAutoFit/>
          </a:bodyPr>
          <a:lstStyle/>
          <a:p>
            <a:r>
              <a:rPr lang="zh-CN" altLang="en-US" dirty="0" smtClean="0"/>
              <a:t>污染信息说明：</a:t>
            </a:r>
            <a:endParaRPr lang="en-US" altLang="zh-CN" dirty="0" smtClean="0"/>
          </a:p>
          <a:p>
            <a:r>
              <a:rPr lang="en-US" altLang="zh-CN" dirty="0" smtClean="0"/>
              <a:t>UN </a:t>
            </a:r>
            <a:r>
              <a:rPr lang="zh-CN" altLang="en-US" dirty="0" smtClean="0"/>
              <a:t>未被污染</a:t>
            </a:r>
            <a:endParaRPr lang="en-US" altLang="zh-CN" dirty="0" smtClean="0"/>
          </a:p>
          <a:p>
            <a:r>
              <a:rPr lang="en-US" altLang="zh-CN" dirty="0" smtClean="0"/>
              <a:t>TAINTED </a:t>
            </a:r>
            <a:r>
              <a:rPr lang="zh-CN" altLang="en-US" dirty="0" smtClean="0"/>
              <a:t>被污染的</a:t>
            </a:r>
            <a:endParaRPr lang="en-US" altLang="zh-CN" dirty="0" smtClean="0"/>
          </a:p>
          <a:p>
            <a:r>
              <a:rPr lang="en-US" altLang="zh-CN" dirty="0" smtClean="0"/>
              <a:t>RELATED </a:t>
            </a:r>
            <a:r>
              <a:rPr lang="zh-CN" altLang="en-US" dirty="0" smtClean="0"/>
              <a:t>与参数相关</a:t>
            </a:r>
            <a:endParaRPr lang="en-US" altLang="zh-CN" dirty="0" smtClean="0"/>
          </a:p>
        </p:txBody>
      </p:sp>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6487" y="-9525"/>
            <a:ext cx="2333625" cy="687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275856" y="45534"/>
            <a:ext cx="1296144" cy="4311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488068">
            <a:off x="4778205" y="3612630"/>
            <a:ext cx="93610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4860032" y="2998693"/>
            <a:ext cx="936104" cy="646331"/>
          </a:xfrm>
          <a:prstGeom prst="rect">
            <a:avLst/>
          </a:prstGeom>
          <a:noFill/>
        </p:spPr>
        <p:txBody>
          <a:bodyPr wrap="square" rtlCol="0">
            <a:spAutoFit/>
          </a:bodyPr>
          <a:lstStyle/>
          <a:p>
            <a:pPr algn="ctr"/>
            <a:r>
              <a:rPr lang="zh-CN" altLang="en-US" dirty="0" smtClean="0"/>
              <a:t>第一次</a:t>
            </a:r>
            <a:endParaRPr lang="en-US" altLang="zh-CN" dirty="0" smtClean="0"/>
          </a:p>
          <a:p>
            <a:pPr algn="ctr"/>
            <a:r>
              <a:rPr lang="zh-CN" altLang="en-US" dirty="0" smtClean="0"/>
              <a:t>迭代</a:t>
            </a:r>
            <a:endParaRPr lang="zh-CN" altLang="en-US" dirty="0"/>
          </a:p>
        </p:txBody>
      </p:sp>
      <p:sp>
        <p:nvSpPr>
          <p:cNvPr id="9" name="右箭头 8"/>
          <p:cNvSpPr/>
          <p:nvPr/>
        </p:nvSpPr>
        <p:spPr>
          <a:xfrm>
            <a:off x="5076056" y="127555"/>
            <a:ext cx="93610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6432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115</TotalTime>
  <Words>769</Words>
  <Application>Microsoft Office PowerPoint</Application>
  <PresentationFormat>全屏显示(4:3)</PresentationFormat>
  <Paragraphs>80</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活力</vt:lpstr>
      <vt:lpstr>C++污点数据传播分析（第4组） 第一周进展报告</vt:lpstr>
      <vt:lpstr>本周分工</vt:lpstr>
      <vt:lpstr>徐有健：上周成果</vt:lpstr>
      <vt:lpstr>徐有健：上周成果</vt:lpstr>
      <vt:lpstr>示例：</vt:lpstr>
      <vt:lpstr>接下来的目标：</vt:lpstr>
      <vt:lpstr>欧锦荣：本周成果</vt:lpstr>
      <vt:lpstr>CFG迭代分析示例</vt:lpstr>
      <vt:lpstr>PowerPoint 演示文稿</vt:lpstr>
      <vt:lpstr>下周目标：</vt:lpstr>
      <vt:lpstr>胡雄博：CFGBlock内语句分析</vt:lpstr>
      <vt:lpstr>与赋值相关的Expr类型</vt:lpstr>
      <vt:lpstr>逻辑</vt:lpstr>
      <vt:lpstr>已完成函数</vt:lpstr>
      <vt:lpstr>下阶段计划</vt:lpstr>
      <vt:lpstr>李珺：本周成果</vt:lpstr>
      <vt:lpstr>示例</vt:lpstr>
      <vt:lpstr>示例</vt:lpstr>
      <vt:lpstr>示例</vt:lpstr>
      <vt:lpstr>接下来的目标</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81</cp:revision>
  <dcterms:created xsi:type="dcterms:W3CDTF">2016-07-07T11:44:40Z</dcterms:created>
  <dcterms:modified xsi:type="dcterms:W3CDTF">2016-07-11T05:27:00Z</dcterms:modified>
</cp:coreProperties>
</file>