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30" d="100"/>
          <a:sy n="30" d="100"/>
        </p:scale>
        <p:origin x="2096"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85D1-9B36-5FE7-8D6D-0077E9627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991D2C-7DD2-7986-3D88-60CB9F9A4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98A815-1262-744F-8239-12FBC40BF471}"/>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5" name="Footer Placeholder 4">
            <a:extLst>
              <a:ext uri="{FF2B5EF4-FFF2-40B4-BE49-F238E27FC236}">
                <a16:creationId xmlns:a16="http://schemas.microsoft.com/office/drawing/2014/main" id="{D7E4318A-23B8-34BD-304D-CCF81A1F2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7179A-C73E-BE66-E309-2848C331350F}"/>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96670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39C6-5A49-86A6-0AD6-B143DD253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2DFF24-41D6-3CD0-7DFA-41161EE78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A4567-1128-713A-3BAB-96BD3D9009DD}"/>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5" name="Footer Placeholder 4">
            <a:extLst>
              <a:ext uri="{FF2B5EF4-FFF2-40B4-BE49-F238E27FC236}">
                <a16:creationId xmlns:a16="http://schemas.microsoft.com/office/drawing/2014/main" id="{F13D2FE7-2113-C11D-9005-B5AA4EA79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8204D-25B3-56E4-7EE1-E8867B1D8FEC}"/>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221770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FA976-3890-5D6C-7A6D-27129B01A0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AC5422-AF01-722B-9EC6-C2190B4B9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C1AE1-73FF-C94C-EA42-03143CF197C9}"/>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5" name="Footer Placeholder 4">
            <a:extLst>
              <a:ext uri="{FF2B5EF4-FFF2-40B4-BE49-F238E27FC236}">
                <a16:creationId xmlns:a16="http://schemas.microsoft.com/office/drawing/2014/main" id="{400D6F01-371B-4D68-D221-3C0E53D71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E098E-8C7E-6EDA-FBD4-627D685F67B3}"/>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130789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AE8B-8637-1FC2-A28C-21D06DC28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57CC1-2F84-3B81-F3EB-AB0F97A67C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807E4-C8FE-C5E9-FF0C-7CD91F5BC88E}"/>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5" name="Footer Placeholder 4">
            <a:extLst>
              <a:ext uri="{FF2B5EF4-FFF2-40B4-BE49-F238E27FC236}">
                <a16:creationId xmlns:a16="http://schemas.microsoft.com/office/drawing/2014/main" id="{0D5D4F92-4012-BBBC-1D29-A8782AFF4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D504B-39AC-0874-3BAF-949BD9638E23}"/>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840610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963C-DAA1-1FDD-29E6-C52C2442D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BA1631-676F-2A24-E8FD-5D03845160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89D392-3113-141F-A4FE-6BD8C90E1F3A}"/>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5" name="Footer Placeholder 4">
            <a:extLst>
              <a:ext uri="{FF2B5EF4-FFF2-40B4-BE49-F238E27FC236}">
                <a16:creationId xmlns:a16="http://schemas.microsoft.com/office/drawing/2014/main" id="{9B20228A-ED34-EDC7-C0BA-2673B0829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5565D-E22F-D308-02BD-A79F4FAF12AA}"/>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208425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C02F-3BF5-0C1A-CBA3-7ECB443D5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BA7614-4F5D-102B-DCBC-92698C0E5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F42D2-DCD1-C5B1-B502-28DDA4BA5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2EC5A9-A26E-22C8-FCAA-9E6FA5D5AA1D}"/>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6" name="Footer Placeholder 5">
            <a:extLst>
              <a:ext uri="{FF2B5EF4-FFF2-40B4-BE49-F238E27FC236}">
                <a16:creationId xmlns:a16="http://schemas.microsoft.com/office/drawing/2014/main" id="{A5A9EDA6-0CF4-CC98-CAC2-6C00E43D9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2B9A2-DCF4-C15E-4279-64CCCD283A50}"/>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45591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B806-6DA9-AC6A-BD5A-EC1821A13F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3C5563-C6A5-EEDB-5A85-3D7E1795A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CC19B0-2D4D-607B-8F91-200B09112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80999-0FDF-9512-F58F-09BCBD0E9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58ABA-E7B1-B92D-C774-E1F9E3C49F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FB4BB-80F0-C541-1F2C-0E03A8429F58}"/>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8" name="Footer Placeholder 7">
            <a:extLst>
              <a:ext uri="{FF2B5EF4-FFF2-40B4-BE49-F238E27FC236}">
                <a16:creationId xmlns:a16="http://schemas.microsoft.com/office/drawing/2014/main" id="{3BD5FE45-E19F-D472-9732-BB13F7313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97264-0171-AFEE-162B-940AA791243C}"/>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195343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8C4B-5BD4-CC01-0772-9E026107FC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CA6CFB-03F6-65E4-036D-2103BF462EEF}"/>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4" name="Footer Placeholder 3">
            <a:extLst>
              <a:ext uri="{FF2B5EF4-FFF2-40B4-BE49-F238E27FC236}">
                <a16:creationId xmlns:a16="http://schemas.microsoft.com/office/drawing/2014/main" id="{0FB0D972-15AC-5EA9-8CEC-DB96476BA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9194AB-803F-E8EB-A7D6-B93E78AE0E5E}"/>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338076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DF90F-6BC5-311A-1515-96A61D0363AA}"/>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3" name="Footer Placeholder 2">
            <a:extLst>
              <a:ext uri="{FF2B5EF4-FFF2-40B4-BE49-F238E27FC236}">
                <a16:creationId xmlns:a16="http://schemas.microsoft.com/office/drawing/2014/main" id="{0E39E47D-0BFD-CC4F-9B95-05695A73F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AF6E1-5572-C18F-3902-C8045E08A1F6}"/>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166692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584F-5347-C513-B8A0-26F398EEA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7EBF0-AE46-0EBD-8DDF-B11DD9CA4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B941AD-4C17-A51A-66F1-AB9C2F927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4C88E-2924-BE11-01EB-8C1980742C1C}"/>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6" name="Footer Placeholder 5">
            <a:extLst>
              <a:ext uri="{FF2B5EF4-FFF2-40B4-BE49-F238E27FC236}">
                <a16:creationId xmlns:a16="http://schemas.microsoft.com/office/drawing/2014/main" id="{AE517AE7-8935-8A09-78CB-8F61F22A3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9488C-BD6A-05BE-4F4F-EAC1921F0BBF}"/>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3126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CA92-B6F8-CDA3-EEE4-2E5861637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B3F8C8-97A0-70D1-9169-24D55FF88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F85F0F-A13C-58DF-537B-0A18FE296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F5D74-DF6D-5E09-25DE-EAA467AE0786}"/>
              </a:ext>
            </a:extLst>
          </p:cNvPr>
          <p:cNvSpPr>
            <a:spLocks noGrp="1"/>
          </p:cNvSpPr>
          <p:nvPr>
            <p:ph type="dt" sz="half" idx="10"/>
          </p:nvPr>
        </p:nvSpPr>
        <p:spPr/>
        <p:txBody>
          <a:bodyPr/>
          <a:lstStyle/>
          <a:p>
            <a:fld id="{2B517E7F-113E-4BAD-A979-A7C19BC4FCD9}" type="datetimeFigureOut">
              <a:rPr lang="en-US" smtClean="0"/>
              <a:t>5/10/2025</a:t>
            </a:fld>
            <a:endParaRPr lang="en-US"/>
          </a:p>
        </p:txBody>
      </p:sp>
      <p:sp>
        <p:nvSpPr>
          <p:cNvPr id="6" name="Footer Placeholder 5">
            <a:extLst>
              <a:ext uri="{FF2B5EF4-FFF2-40B4-BE49-F238E27FC236}">
                <a16:creationId xmlns:a16="http://schemas.microsoft.com/office/drawing/2014/main" id="{C9192636-9946-62D7-286C-4C59A438F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A1EA-7BF4-72F9-1132-132FFBE343DB}"/>
              </a:ext>
            </a:extLst>
          </p:cNvPr>
          <p:cNvSpPr>
            <a:spLocks noGrp="1"/>
          </p:cNvSpPr>
          <p:nvPr>
            <p:ph type="sldNum" sz="quarter" idx="12"/>
          </p:nvPr>
        </p:nvSpPr>
        <p:spPr/>
        <p:txBody>
          <a:bodyPr/>
          <a:lstStyle/>
          <a:p>
            <a:fld id="{83197AA7-FBE2-42F9-8EAD-4B960E44D8AF}" type="slidenum">
              <a:rPr lang="en-US" smtClean="0"/>
              <a:t>‹#›</a:t>
            </a:fld>
            <a:endParaRPr lang="en-US"/>
          </a:p>
        </p:txBody>
      </p:sp>
    </p:spTree>
    <p:extLst>
      <p:ext uri="{BB962C8B-B14F-4D97-AF65-F5344CB8AC3E}">
        <p14:creationId xmlns:p14="http://schemas.microsoft.com/office/powerpoint/2010/main" val="216096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98F6CD-1C71-22A5-ABBD-6461D2AD5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B58479-5059-5F9D-AD79-27F2A9DA7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24D92-BC7C-82E0-3CC9-E425A4118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17E7F-113E-4BAD-A979-A7C19BC4FCD9}" type="datetimeFigureOut">
              <a:rPr lang="en-US" smtClean="0"/>
              <a:t>5/10/2025</a:t>
            </a:fld>
            <a:endParaRPr lang="en-US"/>
          </a:p>
        </p:txBody>
      </p:sp>
      <p:sp>
        <p:nvSpPr>
          <p:cNvPr id="5" name="Footer Placeholder 4">
            <a:extLst>
              <a:ext uri="{FF2B5EF4-FFF2-40B4-BE49-F238E27FC236}">
                <a16:creationId xmlns:a16="http://schemas.microsoft.com/office/drawing/2014/main" id="{A1893F02-EC9D-B9D4-312E-7F59D2082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D15E53-EE71-E47B-9C67-E89A3FCB4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97AA7-FBE2-42F9-8EAD-4B960E44D8AF}" type="slidenum">
              <a:rPr lang="en-US" smtClean="0"/>
              <a:t>‹#›</a:t>
            </a:fld>
            <a:endParaRPr lang="en-US"/>
          </a:p>
        </p:txBody>
      </p:sp>
    </p:spTree>
    <p:extLst>
      <p:ext uri="{BB962C8B-B14F-4D97-AF65-F5344CB8AC3E}">
        <p14:creationId xmlns:p14="http://schemas.microsoft.com/office/powerpoint/2010/main" val="1585448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149A996-377F-7873-3ACA-E15A9FD4215F}"/>
              </a:ext>
            </a:extLst>
          </p:cNvPr>
          <p:cNvSpPr/>
          <p:nvPr/>
        </p:nvSpPr>
        <p:spPr>
          <a:xfrm rot="18900000">
            <a:off x="5310160" y="-38191"/>
            <a:ext cx="6863081" cy="6862413"/>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Tree>
    <p:extLst>
      <p:ext uri="{BB962C8B-B14F-4D97-AF65-F5344CB8AC3E}">
        <p14:creationId xmlns:p14="http://schemas.microsoft.com/office/powerpoint/2010/main" val="3852526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C005F7B2-46F1-8395-9AA0-CBD50D4E789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1F7B8EF-9D8E-E40C-EDD0-A2077DA60ACD}"/>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A92C41B8-9DF8-D014-D618-FEB2E526D17F}"/>
              </a:ext>
            </a:extLst>
          </p:cNvPr>
          <p:cNvSpPr/>
          <p:nvPr/>
        </p:nvSpPr>
        <p:spPr>
          <a:xfrm rot="189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76100142-9961-E956-515C-4E0D8D776448}"/>
              </a:ext>
            </a:extLst>
          </p:cNvPr>
          <p:cNvSpPr txBox="1"/>
          <p:nvPr/>
        </p:nvSpPr>
        <p:spPr>
          <a:xfrm>
            <a:off x="365760" y="777240"/>
            <a:ext cx="62962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Research Objectives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19B49C-1ACB-D38B-9140-77E1FB8B87ED}"/>
              </a:ext>
            </a:extLst>
          </p:cNvPr>
          <p:cNvSpPr txBox="1"/>
          <p:nvPr/>
        </p:nvSpPr>
        <p:spPr>
          <a:xfrm>
            <a:off x="502920" y="2087880"/>
            <a:ext cx="6483096"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These represent the aims of the study. The student is expected to state a main objective and provide specific objectives that will meet the main objective. These objectives are expected to be in response to the identified gap in literature. </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9733312D-3167-FEA4-D2F6-EACD23BD8A0F}"/>
              </a:ext>
            </a:extLst>
          </p:cNvPr>
          <p:cNvSpPr txBox="1"/>
          <p:nvPr/>
        </p:nvSpPr>
        <p:spPr>
          <a:xfrm>
            <a:off x="518160" y="-4591050"/>
            <a:ext cx="61438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Research Objectives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E7EB5E-D06A-0D32-4E44-6B592B419D5A}"/>
              </a:ext>
            </a:extLst>
          </p:cNvPr>
          <p:cNvSpPr txBox="1"/>
          <p:nvPr/>
        </p:nvSpPr>
        <p:spPr>
          <a:xfrm>
            <a:off x="655320" y="-3280410"/>
            <a:ext cx="6483096"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These represent the aims of the study. The student is expected to state a main objective and provide specific objectives that will meet the main objective. These objectives are expected to be in response to the identified gap in literature. </a:t>
            </a:r>
            <a:endParaRPr lang="en-US" sz="2400" b="0" dirty="0">
              <a:solidFill>
                <a:schemeClr val="bg1"/>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ECD5876A-FE4A-48DD-C7F3-363F00EF5307}"/>
              </a:ext>
            </a:extLst>
          </p:cNvPr>
          <p:cNvSpPr txBox="1"/>
          <p:nvPr/>
        </p:nvSpPr>
        <p:spPr>
          <a:xfrm>
            <a:off x="502920" y="8414280"/>
            <a:ext cx="5730240" cy="3416320"/>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Every academic institution has guidelines for student research and this manual is intended to serve as a guide to writing and presenting research reports at all levels where student research is required. The manual is meant for students in the Faculty of Health and Medical Sciences of the Presbyterian University College, Ghana as well as others who will find it useful.</a:t>
            </a:r>
            <a:endParaRPr lang="en-US" sz="2400"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8431A67-65F7-E6E8-0F6F-B3A5BCD3E41C}"/>
              </a:ext>
            </a:extLst>
          </p:cNvPr>
          <p:cNvSpPr txBox="1"/>
          <p:nvPr/>
        </p:nvSpPr>
        <p:spPr>
          <a:xfrm>
            <a:off x="365760" y="7180957"/>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610976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366C4E-CCFE-0BDB-C370-31CA1E9F9707}"/>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42DC525-4D78-5A76-97F9-11D079663B74}"/>
              </a:ext>
            </a:extLst>
          </p:cNvPr>
          <p:cNvSpPr/>
          <p:nvPr/>
        </p:nvSpPr>
        <p:spPr>
          <a:xfrm rot="189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9" name="TextBox 8">
            <a:extLst>
              <a:ext uri="{FF2B5EF4-FFF2-40B4-BE49-F238E27FC236}">
                <a16:creationId xmlns:a16="http://schemas.microsoft.com/office/drawing/2014/main" id="{6301396F-650D-AC4B-C710-181336C34F2F}"/>
              </a:ext>
            </a:extLst>
          </p:cNvPr>
          <p:cNvSpPr txBox="1"/>
          <p:nvPr/>
        </p:nvSpPr>
        <p:spPr>
          <a:xfrm>
            <a:off x="365760" y="777240"/>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INTRODUCTION</a:t>
            </a:r>
          </a:p>
        </p:txBody>
      </p:sp>
      <p:sp>
        <p:nvSpPr>
          <p:cNvPr id="10" name="TextBox 9">
            <a:extLst>
              <a:ext uri="{FF2B5EF4-FFF2-40B4-BE49-F238E27FC236}">
                <a16:creationId xmlns:a16="http://schemas.microsoft.com/office/drawing/2014/main" id="{2E5DD657-0091-E28F-FF78-9E81F1B0389C}"/>
              </a:ext>
            </a:extLst>
          </p:cNvPr>
          <p:cNvSpPr txBox="1"/>
          <p:nvPr/>
        </p:nvSpPr>
        <p:spPr>
          <a:xfrm>
            <a:off x="502920" y="2087880"/>
            <a:ext cx="5730240" cy="3416320"/>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Every academic institution has guidelines for student research and this manual is intended to serve as a guide to writing and presenting research reports at all levels where student research is required. The manual is meant for students in the Faculty of Health and Medical Sciences of the Presbyterian University College, Ghana as well as others who will find it useful.</a:t>
            </a:r>
            <a:endParaRPr lang="en-US" sz="2400" b="0" dirty="0">
              <a:solidFill>
                <a:schemeClr val="bg1"/>
              </a:solidFill>
              <a:effectLst/>
              <a:latin typeface="Consolas" panose="020B0609020204030204" pitchFamily="49" charset="0"/>
            </a:endParaRPr>
          </a:p>
        </p:txBody>
      </p:sp>
      <p:sp>
        <p:nvSpPr>
          <p:cNvPr id="2" name="TextBox 1">
            <a:extLst>
              <a:ext uri="{FF2B5EF4-FFF2-40B4-BE49-F238E27FC236}">
                <a16:creationId xmlns:a16="http://schemas.microsoft.com/office/drawing/2014/main" id="{0198BEC5-7286-6411-22CE-D54CBC358386}"/>
              </a:ext>
            </a:extLst>
          </p:cNvPr>
          <p:cNvSpPr txBox="1"/>
          <p:nvPr/>
        </p:nvSpPr>
        <p:spPr>
          <a:xfrm>
            <a:off x="518160" y="7750135"/>
            <a:ext cx="5730240" cy="1323439"/>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Nature of Research Report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FF854A-DA60-6D24-D81E-D55E3FCC274D}"/>
              </a:ext>
            </a:extLst>
          </p:cNvPr>
          <p:cNvSpPr txBox="1"/>
          <p:nvPr/>
        </p:nvSpPr>
        <p:spPr>
          <a:xfrm>
            <a:off x="655320" y="9060775"/>
            <a:ext cx="6483096" cy="378565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Project Work is a partial requirement for the award of degrees of the Faculty of Health and Medical Sciences, Presbyterian University College, Ghana. They contain research findings which are contributions to knowledge and reports must be properly written and presented in a standardized format. When writing any formal report whether technical or scientific research or scholarly, avoid the use of first person pronouns but rather refer to yourself or the research team in third person.</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0CA45DC8-21AD-7CBC-94BF-E28D91D39D77}"/>
              </a:ext>
            </a:extLst>
          </p:cNvPr>
          <p:cNvSpPr txBox="1"/>
          <p:nvPr/>
        </p:nvSpPr>
        <p:spPr>
          <a:xfrm>
            <a:off x="518160" y="-5408023"/>
            <a:ext cx="5730240"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49E61505-AF31-ECC6-2E77-64197C26FBF8}"/>
              </a:ext>
            </a:extLst>
          </p:cNvPr>
          <p:cNvSpPr txBox="1"/>
          <p:nvPr/>
        </p:nvSpPr>
        <p:spPr>
          <a:xfrm>
            <a:off x="655320" y="-4097383"/>
            <a:ext cx="5730240" cy="3416320"/>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Every academic institution has guidelines for student research and this manual is intended to serve as a guide to writing and presenting research reports at all levels where student research is required. The manual is meant for students in the Faculty of Health and Medical Sciences of the Presbyterian University College, Ghana as well as others who will find it useful.</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539882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8000" b="-68000"/>
          </a:stretch>
        </a:blipFill>
        <a:effectLst/>
      </p:bgPr>
    </p:bg>
    <p:spTree>
      <p:nvGrpSpPr>
        <p:cNvPr id="1" name="">
          <a:extLst>
            <a:ext uri="{FF2B5EF4-FFF2-40B4-BE49-F238E27FC236}">
              <a16:creationId xmlns:a16="http://schemas.microsoft.com/office/drawing/2014/main" id="{8BFE4ECB-EA4F-21D2-8BF8-AC7437D71B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8132398-7F44-59AE-F70E-3A7F437BCD09}"/>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C6F890D9-EEC4-1BEE-05A2-F59436F6530C}"/>
              </a:ext>
            </a:extLst>
          </p:cNvPr>
          <p:cNvSpPr/>
          <p:nvPr/>
        </p:nvSpPr>
        <p:spPr>
          <a:xfrm rot="135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E80C7F6E-9BE6-5E8A-3ABE-C1A68A2AA41A}"/>
              </a:ext>
            </a:extLst>
          </p:cNvPr>
          <p:cNvSpPr txBox="1"/>
          <p:nvPr/>
        </p:nvSpPr>
        <p:spPr>
          <a:xfrm>
            <a:off x="365760" y="777240"/>
            <a:ext cx="5730240" cy="1323439"/>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Nature of Research Report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C76164-6069-47BF-F7AC-39A0E2E42D0D}"/>
              </a:ext>
            </a:extLst>
          </p:cNvPr>
          <p:cNvSpPr txBox="1"/>
          <p:nvPr/>
        </p:nvSpPr>
        <p:spPr>
          <a:xfrm>
            <a:off x="502920" y="2087880"/>
            <a:ext cx="6483096" cy="378565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Project Work is a partial requirement for the award of degrees of the Faculty of Health and Medical Sciences, Presbyterian University College, Ghana. They contain research findings which are contributions to knowledge and reports must be properly written and presented in a standardized format. When writing any formal report whether technical or scientific research or scholarly, avoid the use of first person pronouns but rather refer to yourself or the research team in third person.</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FCFE1654-21E6-7A2B-3C28-4F433110890A}"/>
              </a:ext>
            </a:extLst>
          </p:cNvPr>
          <p:cNvSpPr txBox="1"/>
          <p:nvPr/>
        </p:nvSpPr>
        <p:spPr>
          <a:xfrm>
            <a:off x="518160" y="-5419041"/>
            <a:ext cx="5730240" cy="1323439"/>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Nature of Research Report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DD5E6F-1FE9-B7EC-3516-E5563D626AD5}"/>
              </a:ext>
            </a:extLst>
          </p:cNvPr>
          <p:cNvSpPr txBox="1"/>
          <p:nvPr/>
        </p:nvSpPr>
        <p:spPr>
          <a:xfrm>
            <a:off x="655320" y="-4108401"/>
            <a:ext cx="6483096" cy="378565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Project Work is a partial requirement for the award of degrees of the Faculty of Health and Medical Sciences, Presbyterian University College, Ghana. They contain research findings which are contributions to knowledge and reports must be properly written and presented in a standardized format. When writing any formal report whether technical or scientific research or scholarly, avoid the use of first person pronouns but rather refer to yourself or the research team in third person.</a:t>
            </a:r>
            <a:endParaRPr lang="en-US" sz="2400" b="0" dirty="0">
              <a:solidFill>
                <a:schemeClr val="bg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7A93394D-9DD1-BE14-2696-F2A611602194}"/>
              </a:ext>
            </a:extLst>
          </p:cNvPr>
          <p:cNvSpPr txBox="1"/>
          <p:nvPr/>
        </p:nvSpPr>
        <p:spPr>
          <a:xfrm>
            <a:off x="518160" y="7382011"/>
            <a:ext cx="5730240" cy="1323439"/>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Presentation of Project Work</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249D3D-56BA-9BEF-F9B3-7C5DACF951FB}"/>
              </a:ext>
            </a:extLst>
          </p:cNvPr>
          <p:cNvSpPr txBox="1"/>
          <p:nvPr/>
        </p:nvSpPr>
        <p:spPr>
          <a:xfrm>
            <a:off x="655320" y="8692651"/>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Work submitted for a Bachelor’s degree from the Presbyterian University College, Ghana must meet minimum pages of 40 and maximum of 50. Appendices and preliminary pages are excluded from the number of pages and are also excluded from the page numbering.</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785216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95592698-9EBA-FF69-5B71-4EDB25D5241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3944627-98D0-C04D-03C8-C67C4D635281}"/>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2E8F4948-EF18-020A-581C-D29BBCA6F40F}"/>
              </a:ext>
            </a:extLst>
          </p:cNvPr>
          <p:cNvSpPr/>
          <p:nvPr/>
        </p:nvSpPr>
        <p:spPr>
          <a:xfrm rot="81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4C04D730-A615-E53B-9ABF-87F62EA9E86A}"/>
              </a:ext>
            </a:extLst>
          </p:cNvPr>
          <p:cNvSpPr txBox="1"/>
          <p:nvPr/>
        </p:nvSpPr>
        <p:spPr>
          <a:xfrm>
            <a:off x="365760" y="777240"/>
            <a:ext cx="5730240" cy="1323439"/>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Presentation of Project Work</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265E928-F661-DA80-8D07-D56316D140C0}"/>
              </a:ext>
            </a:extLst>
          </p:cNvPr>
          <p:cNvSpPr txBox="1"/>
          <p:nvPr/>
        </p:nvSpPr>
        <p:spPr>
          <a:xfrm>
            <a:off x="502920" y="2087880"/>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Work submitted for a Bachelor’s degree from the Presbyterian University College, Ghana must meet minimum pages of 40 and maximum of 50. Appendices and preliminary pages are excluded from the number of pages and are also excluded from the page numbering.</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0A1B399D-C564-5291-2FAA-C146C56F4C9D}"/>
              </a:ext>
            </a:extLst>
          </p:cNvPr>
          <p:cNvSpPr txBox="1"/>
          <p:nvPr/>
        </p:nvSpPr>
        <p:spPr>
          <a:xfrm>
            <a:off x="518160" y="7163588"/>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ABSTRACT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FB34D3-2F9D-6397-0F6A-FA6FCF020E22}"/>
              </a:ext>
            </a:extLst>
          </p:cNvPr>
          <p:cNvSpPr txBox="1"/>
          <p:nvPr/>
        </p:nvSpPr>
        <p:spPr>
          <a:xfrm>
            <a:off x="655320" y="8474228"/>
            <a:ext cx="6483096" cy="378565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abstract is a brief summary that tells the reader what the whole report is about. It should not exceed 250 words (approximately one page). Every report that exceeds 7 pages must have an Executive summary and for a research report the Executive Summary is called an Abstract. It simply give and overview of what the research is about (Research question or hypotheses); why it was conducted (problem statement); how it was conducted (methodology); and what the findings are (results).</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093541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a:extLst>
            <a:ext uri="{FF2B5EF4-FFF2-40B4-BE49-F238E27FC236}">
              <a16:creationId xmlns:a16="http://schemas.microsoft.com/office/drawing/2014/main" id="{3E8FD06F-FB43-9E65-3A70-8C396048DB4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46CF326-F95D-B6C8-9147-6B0BA1C8BB8A}"/>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342FE5A8-3102-E5D4-7D5C-E823CF5854EB}"/>
              </a:ext>
            </a:extLst>
          </p:cNvPr>
          <p:cNvSpPr/>
          <p:nvPr/>
        </p:nvSpPr>
        <p:spPr>
          <a:xfrm rot="27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A3BEAB66-CF56-3EDC-11C5-3E5F6F1DC242}"/>
              </a:ext>
            </a:extLst>
          </p:cNvPr>
          <p:cNvSpPr txBox="1"/>
          <p:nvPr/>
        </p:nvSpPr>
        <p:spPr>
          <a:xfrm>
            <a:off x="365760" y="777240"/>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ABSTRACT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3FD7748-C55F-B84F-B39A-71E1C591B593}"/>
              </a:ext>
            </a:extLst>
          </p:cNvPr>
          <p:cNvSpPr txBox="1"/>
          <p:nvPr/>
        </p:nvSpPr>
        <p:spPr>
          <a:xfrm>
            <a:off x="502920" y="2087880"/>
            <a:ext cx="6483096" cy="378565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abstract is a brief summary that tells the reader what the whole report is about. It should not exceed 250 words (approximately one page). Every report that exceeds 7 pages must have an Executive summary and for a research report the Executive Summary is called an Abstract. It simply give and overview of what the research is about (Research question or hypotheses); why it was conducted (problem statement); how it was conducted (methodology); and what the findings are (results).</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385F142C-9030-B6F5-3583-626A437EA133}"/>
              </a:ext>
            </a:extLst>
          </p:cNvPr>
          <p:cNvSpPr txBox="1"/>
          <p:nvPr/>
        </p:nvSpPr>
        <p:spPr>
          <a:xfrm>
            <a:off x="518160" y="-5516565"/>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ABSTRACT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5D375B5-4B57-4836-9CF2-3AB165157CEA}"/>
              </a:ext>
            </a:extLst>
          </p:cNvPr>
          <p:cNvSpPr txBox="1"/>
          <p:nvPr/>
        </p:nvSpPr>
        <p:spPr>
          <a:xfrm>
            <a:off x="655320" y="-4205925"/>
            <a:ext cx="6483096" cy="378565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abstract is a brief summary that tells the reader what the whole report is about. It should not exceed 250 words (approximately one page). Every report that exceeds 7 pages must have an Executive summary and for a research report the Executive Summary is called an Abstract. It simply give and overview of what the research is about (Research question or hypotheses); why it was conducted (problem statement); how it was conducted (methodology); and what the findings are (results).</a:t>
            </a:r>
            <a:endParaRPr lang="en-US" sz="2400" b="0" dirty="0">
              <a:solidFill>
                <a:schemeClr val="bg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FC435ED5-910D-45B1-8C95-406C3C2BCC5F}"/>
              </a:ext>
            </a:extLst>
          </p:cNvPr>
          <p:cNvSpPr txBox="1"/>
          <p:nvPr/>
        </p:nvSpPr>
        <p:spPr>
          <a:xfrm>
            <a:off x="518160" y="7319084"/>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DEDICATION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356F85C-8496-05C5-914B-07A35D06AE31}"/>
              </a:ext>
            </a:extLst>
          </p:cNvPr>
          <p:cNvSpPr txBox="1"/>
          <p:nvPr/>
        </p:nvSpPr>
        <p:spPr>
          <a:xfrm>
            <a:off x="655320" y="8629724"/>
            <a:ext cx="6483096"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title DEDICATION should be typed in upper case and </a:t>
            </a:r>
            <a:r>
              <a:rPr lang="en-US" sz="2400" kern="1400" dirty="0" err="1">
                <a:solidFill>
                  <a:schemeClr val="bg1"/>
                </a:solidFill>
                <a:effectLst/>
                <a:latin typeface="Times New Roman" panose="02020603050405020304" pitchFamily="18" charset="0"/>
                <a:ea typeface="Times New Roman" panose="02020603050405020304" pitchFamily="18" charset="0"/>
              </a:rPr>
              <a:t>centred</a:t>
            </a:r>
            <a:r>
              <a:rPr lang="en-US" sz="2400" kern="1400" dirty="0">
                <a:solidFill>
                  <a:schemeClr val="bg1"/>
                </a:solidFill>
                <a:effectLst/>
                <a:latin typeface="Times New Roman" panose="02020603050405020304" pitchFamily="18" charset="0"/>
                <a:ea typeface="Times New Roman" panose="02020603050405020304" pitchFamily="18" charset="0"/>
              </a:rPr>
              <a:t>. Student may dedicate the work to an individual or group, although not a requirement. However, the dedication page is not another acknowledgement page and should be treated as such. It should contain at most two lines, consisting of just some few words and must be </a:t>
            </a:r>
            <a:r>
              <a:rPr lang="en-US" sz="2400" kern="1400" dirty="0" err="1">
                <a:solidFill>
                  <a:schemeClr val="bg1"/>
                </a:solidFill>
                <a:effectLst/>
                <a:latin typeface="Times New Roman" panose="02020603050405020304" pitchFamily="18" charset="0"/>
                <a:ea typeface="Times New Roman" panose="02020603050405020304" pitchFamily="18" charset="0"/>
              </a:rPr>
              <a:t>centred</a:t>
            </a:r>
            <a:r>
              <a:rPr lang="en-US" sz="2400" kern="1400" dirty="0">
                <a:solidFill>
                  <a:schemeClr val="bg1"/>
                </a:solidFill>
                <a:effectLst/>
                <a:latin typeface="Times New Roman" panose="02020603050405020304" pitchFamily="18" charset="0"/>
                <a:ea typeface="Times New Roman" panose="02020603050405020304" pitchFamily="18" charset="0"/>
              </a:rPr>
              <a:t>.</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1612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a:extLst>
            <a:ext uri="{FF2B5EF4-FFF2-40B4-BE49-F238E27FC236}">
              <a16:creationId xmlns:a16="http://schemas.microsoft.com/office/drawing/2014/main" id="{8DB43D7E-5D7A-1A09-EBD3-5ADBA702384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3464EEB-2EA4-EC41-8DAF-8BF90444F8A1}"/>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E255FE06-1904-46CD-6D3A-5B9DEDE12BB6}"/>
              </a:ext>
            </a:extLst>
          </p:cNvPr>
          <p:cNvSpPr/>
          <p:nvPr/>
        </p:nvSpPr>
        <p:spPr>
          <a:xfrm rot="189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7E1DAAAC-8BFA-FEA8-239B-BB707A1F7EE4}"/>
              </a:ext>
            </a:extLst>
          </p:cNvPr>
          <p:cNvSpPr txBox="1"/>
          <p:nvPr/>
        </p:nvSpPr>
        <p:spPr>
          <a:xfrm>
            <a:off x="365760" y="777240"/>
            <a:ext cx="5730240"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DEDICATION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4B58DB-5383-7897-F562-9F501CFBC7A5}"/>
              </a:ext>
            </a:extLst>
          </p:cNvPr>
          <p:cNvSpPr txBox="1"/>
          <p:nvPr/>
        </p:nvSpPr>
        <p:spPr>
          <a:xfrm>
            <a:off x="502920" y="2087880"/>
            <a:ext cx="6483096"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title DEDICATION should be typed in upper case and </a:t>
            </a:r>
            <a:r>
              <a:rPr lang="en-US" sz="2400" kern="1400" dirty="0" err="1">
                <a:solidFill>
                  <a:schemeClr val="bg1"/>
                </a:solidFill>
                <a:effectLst/>
                <a:latin typeface="Times New Roman" panose="02020603050405020304" pitchFamily="18" charset="0"/>
                <a:ea typeface="Times New Roman" panose="02020603050405020304" pitchFamily="18" charset="0"/>
              </a:rPr>
              <a:t>centred</a:t>
            </a:r>
            <a:r>
              <a:rPr lang="en-US" sz="2400" kern="1400" dirty="0">
                <a:solidFill>
                  <a:schemeClr val="bg1"/>
                </a:solidFill>
                <a:effectLst/>
                <a:latin typeface="Times New Roman" panose="02020603050405020304" pitchFamily="18" charset="0"/>
                <a:ea typeface="Times New Roman" panose="02020603050405020304" pitchFamily="18" charset="0"/>
              </a:rPr>
              <a:t>. Student may dedicate the work to an individual or group, although not a requirement. However, the dedication page is not another acknowledgement page and should be treated as such. It should contain at most two lines, consisting of just some few words and must be </a:t>
            </a:r>
            <a:r>
              <a:rPr lang="en-US" sz="2400" kern="1400" dirty="0" err="1">
                <a:solidFill>
                  <a:schemeClr val="bg1"/>
                </a:solidFill>
                <a:effectLst/>
                <a:latin typeface="Times New Roman" panose="02020603050405020304" pitchFamily="18" charset="0"/>
                <a:ea typeface="Times New Roman" panose="02020603050405020304" pitchFamily="18" charset="0"/>
              </a:rPr>
              <a:t>centred</a:t>
            </a:r>
            <a:r>
              <a:rPr lang="en-US" sz="2400" kern="1400" dirty="0">
                <a:solidFill>
                  <a:schemeClr val="bg1"/>
                </a:solidFill>
                <a:effectLst/>
                <a:latin typeface="Times New Roman" panose="02020603050405020304" pitchFamily="18" charset="0"/>
                <a:ea typeface="Times New Roman" panose="02020603050405020304" pitchFamily="18" charset="0"/>
              </a:rPr>
              <a:t>.</a:t>
            </a:r>
            <a:endParaRPr lang="en-US" sz="2400" b="0" dirty="0">
              <a:solidFill>
                <a:schemeClr val="bg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D2DB5283-5FD9-80A2-6DC2-1CBF0C5A3B1F}"/>
              </a:ext>
            </a:extLst>
          </p:cNvPr>
          <p:cNvSpPr txBox="1"/>
          <p:nvPr/>
        </p:nvSpPr>
        <p:spPr>
          <a:xfrm>
            <a:off x="518159" y="7319084"/>
            <a:ext cx="6143897"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AKNOWLEDGEMENTS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36DC693-C49C-59EF-5EA6-AFEBC8EEE35E}"/>
              </a:ext>
            </a:extLst>
          </p:cNvPr>
          <p:cNvSpPr txBox="1"/>
          <p:nvPr/>
        </p:nvSpPr>
        <p:spPr>
          <a:xfrm>
            <a:off x="655320" y="8629724"/>
            <a:ext cx="6483096" cy="3046988"/>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It’s an opportunity to express your gratitude to those who assisted you to successfully complete your project work. These may be supervisors, organizations, officials, chiefs, colleagues, etc. Acknowledgement of supernatural beings is not allowed for documents of this nature. The title ACKNOWLEDGEMENTS should be typed in BLOCK LETTERS and </a:t>
            </a:r>
            <a:r>
              <a:rPr lang="en-US" sz="2400" kern="1400" dirty="0" err="1">
                <a:solidFill>
                  <a:schemeClr val="bg1"/>
                </a:solidFill>
                <a:effectLst/>
                <a:latin typeface="Times New Roman" panose="02020603050405020304" pitchFamily="18" charset="0"/>
                <a:ea typeface="Times New Roman" panose="02020603050405020304" pitchFamily="18" charset="0"/>
              </a:rPr>
              <a:t>centred</a:t>
            </a:r>
            <a:r>
              <a:rPr lang="en-US" sz="2400" kern="1400" dirty="0">
                <a:solidFill>
                  <a:schemeClr val="bg1"/>
                </a:solidFill>
                <a:effectLst/>
                <a:latin typeface="Times New Roman" panose="02020603050405020304" pitchFamily="18" charset="0"/>
                <a:ea typeface="Times New Roman" panose="02020603050405020304" pitchFamily="18" charset="0"/>
              </a:rPr>
              <a:t>.</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84385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8000" b="-68000"/>
          </a:stretch>
        </a:blipFill>
        <a:effectLst/>
      </p:bgPr>
    </p:bg>
    <p:spTree>
      <p:nvGrpSpPr>
        <p:cNvPr id="1" name="">
          <a:extLst>
            <a:ext uri="{FF2B5EF4-FFF2-40B4-BE49-F238E27FC236}">
              <a16:creationId xmlns:a16="http://schemas.microsoft.com/office/drawing/2014/main" id="{2A738D54-CD6C-391E-85E2-122DAD7A38B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812B911-4613-FAF6-6B2B-DA833E91F02E}"/>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88E88C3D-6639-EFDE-1899-854872D64801}"/>
              </a:ext>
            </a:extLst>
          </p:cNvPr>
          <p:cNvSpPr/>
          <p:nvPr/>
        </p:nvSpPr>
        <p:spPr>
          <a:xfrm rot="135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D018E476-A3F2-7F3D-DAF0-258B093614C0}"/>
              </a:ext>
            </a:extLst>
          </p:cNvPr>
          <p:cNvSpPr txBox="1"/>
          <p:nvPr/>
        </p:nvSpPr>
        <p:spPr>
          <a:xfrm>
            <a:off x="365760" y="777240"/>
            <a:ext cx="62962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AKNOWLEDGEMENTS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2628D5-70C8-7EDD-E54E-4370553136DE}"/>
              </a:ext>
            </a:extLst>
          </p:cNvPr>
          <p:cNvSpPr txBox="1"/>
          <p:nvPr/>
        </p:nvSpPr>
        <p:spPr>
          <a:xfrm>
            <a:off x="502920" y="2087880"/>
            <a:ext cx="6483096" cy="3046988"/>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It’s an opportunity to express your gratitude to those who assisted you to successfully complete your project work. These may be supervisors, organizations, officials, chiefs, colleagues, etc. Acknowledgement of supernatural beings is not allowed for documents of this nature. The title ACKNOWLEDGEMENTS should be typed in BLOCK LETTERS and </a:t>
            </a:r>
            <a:r>
              <a:rPr lang="en-US" sz="2400" kern="1400" dirty="0" err="1">
                <a:solidFill>
                  <a:schemeClr val="bg1"/>
                </a:solidFill>
                <a:effectLst/>
                <a:latin typeface="Times New Roman" panose="02020603050405020304" pitchFamily="18" charset="0"/>
                <a:ea typeface="Times New Roman" panose="02020603050405020304" pitchFamily="18" charset="0"/>
              </a:rPr>
              <a:t>centred</a:t>
            </a:r>
            <a:r>
              <a:rPr lang="en-US" sz="2400" kern="1400" dirty="0">
                <a:solidFill>
                  <a:schemeClr val="bg1"/>
                </a:solidFill>
                <a:effectLst/>
                <a:latin typeface="Times New Roman" panose="02020603050405020304" pitchFamily="18" charset="0"/>
                <a:ea typeface="Times New Roman" panose="02020603050405020304" pitchFamily="18" charset="0"/>
              </a:rPr>
              <a:t>.</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3138E52A-7BB3-7BE7-C7A7-76988534E420}"/>
              </a:ext>
            </a:extLst>
          </p:cNvPr>
          <p:cNvSpPr txBox="1"/>
          <p:nvPr/>
        </p:nvSpPr>
        <p:spPr>
          <a:xfrm>
            <a:off x="518160" y="-4591050"/>
            <a:ext cx="61438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AKNOWLEDGEMENTS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A7B0215-9D94-3684-8D80-CC20FF15492A}"/>
              </a:ext>
            </a:extLst>
          </p:cNvPr>
          <p:cNvSpPr txBox="1"/>
          <p:nvPr/>
        </p:nvSpPr>
        <p:spPr>
          <a:xfrm>
            <a:off x="655320" y="-3280410"/>
            <a:ext cx="6483096" cy="3046988"/>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It’s an opportunity to express your gratitude to those who assisted you to successfully complete your project work. These may be supervisors, organizations, officials, chiefs, colleagues, etc. Acknowledgement of supernatural beings is not allowed for documents of this nature. The title ACKNOWLEDGEMENTS should be typed in BLOCK LETTERS and </a:t>
            </a:r>
            <a:r>
              <a:rPr lang="en-US" sz="2400" kern="1400" dirty="0" err="1">
                <a:solidFill>
                  <a:schemeClr val="bg1"/>
                </a:solidFill>
                <a:effectLst/>
                <a:latin typeface="Times New Roman" panose="02020603050405020304" pitchFamily="18" charset="0"/>
                <a:ea typeface="Times New Roman" panose="02020603050405020304" pitchFamily="18" charset="0"/>
              </a:rPr>
              <a:t>centred</a:t>
            </a:r>
            <a:r>
              <a:rPr lang="en-US" sz="2400" kern="1400" dirty="0">
                <a:solidFill>
                  <a:schemeClr val="bg1"/>
                </a:solidFill>
                <a:effectLst/>
                <a:latin typeface="Times New Roman" panose="02020603050405020304" pitchFamily="18" charset="0"/>
                <a:ea typeface="Times New Roman" panose="02020603050405020304" pitchFamily="18" charset="0"/>
              </a:rPr>
              <a:t>.</a:t>
            </a:r>
            <a:endParaRPr lang="en-US" sz="2400" b="0" dirty="0">
              <a:solidFill>
                <a:schemeClr val="bg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1A66419-608D-DF13-0505-4E94BB7ED8CC}"/>
              </a:ext>
            </a:extLst>
          </p:cNvPr>
          <p:cNvSpPr txBox="1"/>
          <p:nvPr/>
        </p:nvSpPr>
        <p:spPr>
          <a:xfrm>
            <a:off x="518159" y="7319084"/>
            <a:ext cx="6143897"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Background of the Study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C8B1F39-E1DD-514D-47BF-9F036BFA68B0}"/>
              </a:ext>
            </a:extLst>
          </p:cNvPr>
          <p:cNvSpPr txBox="1"/>
          <p:nvPr/>
        </p:nvSpPr>
        <p:spPr>
          <a:xfrm>
            <a:off x="655320" y="8629724"/>
            <a:ext cx="6483096"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student should write about the main topic of the research, history of the topic, general and broad view on the topic, definitions, characteristics, statistics on the topic, etc. The main goal of the introductory paragraphs is to catch the attention of the readers and to get them gain an insight into the problem the research is seeking to address.</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69139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8000" b="-68000"/>
          </a:stretch>
        </a:blipFill>
        <a:effectLst/>
      </p:bgPr>
    </p:bg>
    <p:spTree>
      <p:nvGrpSpPr>
        <p:cNvPr id="1" name="">
          <a:extLst>
            <a:ext uri="{FF2B5EF4-FFF2-40B4-BE49-F238E27FC236}">
              <a16:creationId xmlns:a16="http://schemas.microsoft.com/office/drawing/2014/main" id="{ADEC46D5-2A01-086B-68B3-B6C68669417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F65B7A7-B7BC-8761-212E-3E01DF0749CA}"/>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93CC9088-002F-DEFC-2CD3-65F6D45FF6D5}"/>
              </a:ext>
            </a:extLst>
          </p:cNvPr>
          <p:cNvSpPr/>
          <p:nvPr/>
        </p:nvSpPr>
        <p:spPr>
          <a:xfrm rot="81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A3853CB3-A1FB-E97B-A050-5964B5915463}"/>
              </a:ext>
            </a:extLst>
          </p:cNvPr>
          <p:cNvSpPr txBox="1"/>
          <p:nvPr/>
        </p:nvSpPr>
        <p:spPr>
          <a:xfrm>
            <a:off x="365760" y="777240"/>
            <a:ext cx="62962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Background of the Study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6F7262-8AE0-D9D1-F933-81DCC6A942E8}"/>
              </a:ext>
            </a:extLst>
          </p:cNvPr>
          <p:cNvSpPr txBox="1"/>
          <p:nvPr/>
        </p:nvSpPr>
        <p:spPr>
          <a:xfrm>
            <a:off x="502920" y="2087880"/>
            <a:ext cx="6483096"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student should write about the main topic of the research, history of the topic, general and broad view on the topic, definitions, characteristics, statistics on the topic, etc. The main goal of the introductory paragraphs is to catch the attention of the readers and to get them gain an insight into the problem the research is seeking to address.</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C83031D-A4D6-9508-B6E8-8753DBB56C15}"/>
              </a:ext>
            </a:extLst>
          </p:cNvPr>
          <p:cNvSpPr txBox="1"/>
          <p:nvPr/>
        </p:nvSpPr>
        <p:spPr>
          <a:xfrm>
            <a:off x="518160" y="-4591050"/>
            <a:ext cx="61438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Background of the Study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AF2FE1-88B7-F7CA-BFC8-5AC499B97AB5}"/>
              </a:ext>
            </a:extLst>
          </p:cNvPr>
          <p:cNvSpPr txBox="1"/>
          <p:nvPr/>
        </p:nvSpPr>
        <p:spPr>
          <a:xfrm>
            <a:off x="655320" y="-3280410"/>
            <a:ext cx="6483096" cy="2677656"/>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student should write about the main topic of the research, history of the topic, general and broad view on the topic, definitions, characteristics, statistics on the topic, etc. The main goal of the introductory paragraphs is to catch the attention of the readers and to get them gain an insight into the problem the research is seeking to address.</a:t>
            </a:r>
            <a:endParaRPr lang="en-US" sz="2400" b="0" dirty="0">
              <a:solidFill>
                <a:schemeClr val="bg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4ECA2A33-0C89-C9D1-0744-95D5041BCEF4}"/>
              </a:ext>
            </a:extLst>
          </p:cNvPr>
          <p:cNvSpPr txBox="1"/>
          <p:nvPr/>
        </p:nvSpPr>
        <p:spPr>
          <a:xfrm>
            <a:off x="518159" y="7319084"/>
            <a:ext cx="6143897"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Statement of the Problem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B66788A-1AD9-78CF-2ADF-348A0AE9BE8F}"/>
              </a:ext>
            </a:extLst>
          </p:cNvPr>
          <p:cNvSpPr txBox="1"/>
          <p:nvPr/>
        </p:nvSpPr>
        <p:spPr>
          <a:xfrm>
            <a:off x="655320" y="8629724"/>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student should write about the main problem that the research is going to address, why an issue is worth studying and relevant information to support why the problem exists. It is the focal point of the research, a sentence with several paragraphs of elaboration</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13952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a:extLst>
            <a:ext uri="{FF2B5EF4-FFF2-40B4-BE49-F238E27FC236}">
              <a16:creationId xmlns:a16="http://schemas.microsoft.com/office/drawing/2014/main" id="{A612E5F1-7C0D-5C9D-E9B5-2D7D844DE47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3F56F8D-28FC-C4B2-5A14-D01EB35E2E64}"/>
              </a:ext>
            </a:extLst>
          </p:cNvPr>
          <p:cNvSpPr/>
          <p:nvPr/>
        </p:nvSpPr>
        <p:spPr>
          <a:xfrm>
            <a:off x="0" y="0"/>
            <a:ext cx="12192000" cy="6858000"/>
          </a:xfrm>
          <a:prstGeom prst="rect">
            <a:avLst/>
          </a:prstGeom>
          <a:gradFill>
            <a:gsLst>
              <a:gs pos="0">
                <a:schemeClr val="tx1">
                  <a:alpha val="60000"/>
                </a:schemeClr>
              </a:gs>
              <a:gs pos="100000">
                <a:schemeClr val="accent1">
                  <a:alpha val="0"/>
                  <a:lumMod val="100000"/>
                </a:scheme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Freeform: Shape 7">
            <a:extLst>
              <a:ext uri="{FF2B5EF4-FFF2-40B4-BE49-F238E27FC236}">
                <a16:creationId xmlns:a16="http://schemas.microsoft.com/office/drawing/2014/main" id="{1CDD4F8F-3050-50FA-F708-53784014C50D}"/>
              </a:ext>
            </a:extLst>
          </p:cNvPr>
          <p:cNvSpPr/>
          <p:nvPr/>
        </p:nvSpPr>
        <p:spPr>
          <a:xfrm rot="2700000">
            <a:off x="7170492" y="-1592020"/>
            <a:ext cx="10043017" cy="10042039"/>
          </a:xfrm>
          <a:custGeom>
            <a:avLst/>
            <a:gdLst>
              <a:gd name="connsiteX0" fmla="*/ 2660323 w 3551821"/>
              <a:gd name="connsiteY0" fmla="*/ 1830602 h 3551475"/>
              <a:gd name="connsiteX1" fmla="*/ 3551821 w 3551821"/>
              <a:gd name="connsiteY1" fmla="*/ 1830602 h 3551475"/>
              <a:gd name="connsiteX2" fmla="*/ 3546340 w 3551821"/>
              <a:gd name="connsiteY2" fmla="*/ 1946359 h 3551475"/>
              <a:gd name="connsiteX3" fmla="*/ 1957752 w 3551821"/>
              <a:gd name="connsiteY3" fmla="*/ 3545063 h 3551475"/>
              <a:gd name="connsiteX4" fmla="*/ 1830774 w 3551821"/>
              <a:gd name="connsiteY4" fmla="*/ 3551475 h 3551475"/>
              <a:gd name="connsiteX5" fmla="*/ 1830774 w 3551821"/>
              <a:gd name="connsiteY5" fmla="*/ 2659461 h 3551475"/>
              <a:gd name="connsiteX6" fmla="*/ 1955126 w 3551821"/>
              <a:gd name="connsiteY6" fmla="*/ 2646925 h 3551475"/>
              <a:gd name="connsiteX7" fmla="*/ 2651275 w 3551821"/>
              <a:gd name="connsiteY7" fmla="*/ 1933150 h 3551475"/>
              <a:gd name="connsiteX8" fmla="*/ 0 w 3551821"/>
              <a:gd name="connsiteY8" fmla="*/ 1830602 h 3551475"/>
              <a:gd name="connsiteX9" fmla="*/ 891497 w 3551821"/>
              <a:gd name="connsiteY9" fmla="*/ 1830602 h 3551475"/>
              <a:gd name="connsiteX10" fmla="*/ 900546 w 3551821"/>
              <a:gd name="connsiteY10" fmla="*/ 1933150 h 3551475"/>
              <a:gd name="connsiteX11" fmla="*/ 1596695 w 3551821"/>
              <a:gd name="connsiteY11" fmla="*/ 2646925 h 3551475"/>
              <a:gd name="connsiteX12" fmla="*/ 1721046 w 3551821"/>
              <a:gd name="connsiteY12" fmla="*/ 2659461 h 3551475"/>
              <a:gd name="connsiteX13" fmla="*/ 1721046 w 3551821"/>
              <a:gd name="connsiteY13" fmla="*/ 3551475 h 3551475"/>
              <a:gd name="connsiteX14" fmla="*/ 1594068 w 3551821"/>
              <a:gd name="connsiteY14" fmla="*/ 3545063 h 3551475"/>
              <a:gd name="connsiteX15" fmla="*/ 5481 w 3551821"/>
              <a:gd name="connsiteY15" fmla="*/ 1946359 h 3551475"/>
              <a:gd name="connsiteX16" fmla="*/ 1830774 w 3551821"/>
              <a:gd name="connsiteY16" fmla="*/ 0 h 3551475"/>
              <a:gd name="connsiteX17" fmla="*/ 1957752 w 3551821"/>
              <a:gd name="connsiteY17" fmla="*/ 6411 h 3551475"/>
              <a:gd name="connsiteX18" fmla="*/ 3546340 w 3551821"/>
              <a:gd name="connsiteY18" fmla="*/ 1605116 h 3551475"/>
              <a:gd name="connsiteX19" fmla="*/ 3551821 w 3551821"/>
              <a:gd name="connsiteY19" fmla="*/ 1720874 h 3551475"/>
              <a:gd name="connsiteX20" fmla="*/ 2660323 w 3551821"/>
              <a:gd name="connsiteY20" fmla="*/ 1720874 h 3551475"/>
              <a:gd name="connsiteX21" fmla="*/ 2651275 w 3551821"/>
              <a:gd name="connsiteY21" fmla="*/ 1618325 h 3551475"/>
              <a:gd name="connsiteX22" fmla="*/ 1955126 w 3551821"/>
              <a:gd name="connsiteY22" fmla="*/ 904550 h 3551475"/>
              <a:gd name="connsiteX23" fmla="*/ 1830774 w 3551821"/>
              <a:gd name="connsiteY23" fmla="*/ 892014 h 3551475"/>
              <a:gd name="connsiteX24" fmla="*/ 1721046 w 3551821"/>
              <a:gd name="connsiteY24" fmla="*/ 0 h 3551475"/>
              <a:gd name="connsiteX25" fmla="*/ 1721046 w 3551821"/>
              <a:gd name="connsiteY25" fmla="*/ 892014 h 3551475"/>
              <a:gd name="connsiteX26" fmla="*/ 1596695 w 3551821"/>
              <a:gd name="connsiteY26" fmla="*/ 904550 h 3551475"/>
              <a:gd name="connsiteX27" fmla="*/ 900546 w 3551821"/>
              <a:gd name="connsiteY27" fmla="*/ 1618325 h 3551475"/>
              <a:gd name="connsiteX28" fmla="*/ 891497 w 3551821"/>
              <a:gd name="connsiteY28" fmla="*/ 1720874 h 3551475"/>
              <a:gd name="connsiteX29" fmla="*/ 0 w 3551821"/>
              <a:gd name="connsiteY29" fmla="*/ 1720874 h 3551475"/>
              <a:gd name="connsiteX30" fmla="*/ 5481 w 3551821"/>
              <a:gd name="connsiteY30" fmla="*/ 1605116 h 3551475"/>
              <a:gd name="connsiteX31" fmla="*/ 1594068 w 3551821"/>
              <a:gd name="connsiteY31" fmla="*/ 6411 h 355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551821" h="3551475">
                <a:moveTo>
                  <a:pt x="2660323" y="1830602"/>
                </a:moveTo>
                <a:lnTo>
                  <a:pt x="3551821" y="1830602"/>
                </a:lnTo>
                <a:lnTo>
                  <a:pt x="3546340" y="1946359"/>
                </a:lnTo>
                <a:cubicBezTo>
                  <a:pt x="3466168" y="2788662"/>
                  <a:pt x="2798524" y="3459678"/>
                  <a:pt x="1957752" y="3545063"/>
                </a:cubicBezTo>
                <a:lnTo>
                  <a:pt x="1830774" y="3551475"/>
                </a:lnTo>
                <a:lnTo>
                  <a:pt x="1830774" y="2659461"/>
                </a:lnTo>
                <a:lnTo>
                  <a:pt x="1955126" y="2646925"/>
                </a:lnTo>
                <a:cubicBezTo>
                  <a:pt x="2309691" y="2574370"/>
                  <a:pt x="2587390" y="2290796"/>
                  <a:pt x="2651275" y="1933150"/>
                </a:cubicBezTo>
                <a:close/>
                <a:moveTo>
                  <a:pt x="0" y="1830602"/>
                </a:moveTo>
                <a:lnTo>
                  <a:pt x="891497" y="1830602"/>
                </a:lnTo>
                <a:lnTo>
                  <a:pt x="900546" y="1933150"/>
                </a:lnTo>
                <a:cubicBezTo>
                  <a:pt x="964430" y="2290796"/>
                  <a:pt x="1242129" y="2574370"/>
                  <a:pt x="1596695" y="2646925"/>
                </a:cubicBezTo>
                <a:lnTo>
                  <a:pt x="1721046" y="2659461"/>
                </a:lnTo>
                <a:lnTo>
                  <a:pt x="1721046" y="3551475"/>
                </a:lnTo>
                <a:lnTo>
                  <a:pt x="1594068" y="3545063"/>
                </a:lnTo>
                <a:cubicBezTo>
                  <a:pt x="753296" y="3459678"/>
                  <a:pt x="85652" y="2788662"/>
                  <a:pt x="5481" y="1946359"/>
                </a:cubicBezTo>
                <a:close/>
                <a:moveTo>
                  <a:pt x="1830774" y="0"/>
                </a:moveTo>
                <a:lnTo>
                  <a:pt x="1957752" y="6411"/>
                </a:lnTo>
                <a:cubicBezTo>
                  <a:pt x="2798524" y="91797"/>
                  <a:pt x="3466168" y="762813"/>
                  <a:pt x="3546340" y="1605116"/>
                </a:cubicBezTo>
                <a:lnTo>
                  <a:pt x="3551821" y="1720874"/>
                </a:lnTo>
                <a:lnTo>
                  <a:pt x="2660323" y="1720874"/>
                </a:lnTo>
                <a:lnTo>
                  <a:pt x="2651275" y="1618325"/>
                </a:lnTo>
                <a:cubicBezTo>
                  <a:pt x="2587390" y="1260679"/>
                  <a:pt x="2309691" y="977104"/>
                  <a:pt x="1955126" y="904550"/>
                </a:cubicBezTo>
                <a:lnTo>
                  <a:pt x="1830774" y="892014"/>
                </a:lnTo>
                <a:close/>
                <a:moveTo>
                  <a:pt x="1721046" y="0"/>
                </a:moveTo>
                <a:lnTo>
                  <a:pt x="1721046" y="892014"/>
                </a:lnTo>
                <a:lnTo>
                  <a:pt x="1596695" y="904550"/>
                </a:lnTo>
                <a:cubicBezTo>
                  <a:pt x="1242129" y="977104"/>
                  <a:pt x="964430" y="1260679"/>
                  <a:pt x="900546" y="1618325"/>
                </a:cubicBezTo>
                <a:lnTo>
                  <a:pt x="891497" y="1720874"/>
                </a:lnTo>
                <a:lnTo>
                  <a:pt x="0" y="1720874"/>
                </a:lnTo>
                <a:lnTo>
                  <a:pt x="5481" y="1605116"/>
                </a:lnTo>
                <a:cubicBezTo>
                  <a:pt x="85652" y="762813"/>
                  <a:pt x="753296" y="91797"/>
                  <a:pt x="1594068" y="6411"/>
                </a:cubicBezTo>
                <a:close/>
              </a:path>
            </a:pathLst>
          </a:custGeom>
          <a:ln>
            <a:noFill/>
          </a:ln>
          <a:effectLst>
            <a:outerShdw blurRad="508000" sx="102000" sy="102000" algn="ctr"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solidFill>
              </a:rPr>
              <a:t>C</a:t>
            </a:r>
          </a:p>
        </p:txBody>
      </p:sp>
      <p:sp>
        <p:nvSpPr>
          <p:cNvPr id="2" name="TextBox 1">
            <a:extLst>
              <a:ext uri="{FF2B5EF4-FFF2-40B4-BE49-F238E27FC236}">
                <a16:creationId xmlns:a16="http://schemas.microsoft.com/office/drawing/2014/main" id="{276CF6FA-C803-399B-EC6C-B1DDD236FA96}"/>
              </a:ext>
            </a:extLst>
          </p:cNvPr>
          <p:cNvSpPr txBox="1"/>
          <p:nvPr/>
        </p:nvSpPr>
        <p:spPr>
          <a:xfrm>
            <a:off x="365760" y="777240"/>
            <a:ext cx="62962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Statement of the Problem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116433-0AD5-8307-46EA-0D7F0A0133CA}"/>
              </a:ext>
            </a:extLst>
          </p:cNvPr>
          <p:cNvSpPr txBox="1"/>
          <p:nvPr/>
        </p:nvSpPr>
        <p:spPr>
          <a:xfrm>
            <a:off x="502920" y="2087880"/>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student should write about the main problem that the research is going to address, why an issue is worth studying and relevant information to support why the problem exists. It is the focal point of the research, a sentence with several paragraphs of elaboration</a:t>
            </a:r>
            <a:endParaRPr lang="en-US" sz="2400"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F828518-FBC0-BB63-4403-DAB5CE32BD91}"/>
              </a:ext>
            </a:extLst>
          </p:cNvPr>
          <p:cNvSpPr txBox="1"/>
          <p:nvPr/>
        </p:nvSpPr>
        <p:spPr>
          <a:xfrm>
            <a:off x="518160" y="-4591050"/>
            <a:ext cx="6143896"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Statement of the Problem</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DAE6174-B28D-4055-97D3-8582FE377BB5}"/>
              </a:ext>
            </a:extLst>
          </p:cNvPr>
          <p:cNvSpPr txBox="1"/>
          <p:nvPr/>
        </p:nvSpPr>
        <p:spPr>
          <a:xfrm>
            <a:off x="655320" y="-3280410"/>
            <a:ext cx="6483096" cy="2308324"/>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 student should write about the main problem that the research is going to address, why an issue is worth studying and relevant information to support why the problem exists. It is the focal point of the research, a sentence with several paragraphs of elaboration</a:t>
            </a:r>
            <a:endParaRPr lang="en-US" sz="2400" b="0" dirty="0">
              <a:solidFill>
                <a:schemeClr val="bg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F5BFD81C-1DAD-B00A-B5CE-57107B81DB71}"/>
              </a:ext>
            </a:extLst>
          </p:cNvPr>
          <p:cNvSpPr txBox="1"/>
          <p:nvPr/>
        </p:nvSpPr>
        <p:spPr>
          <a:xfrm>
            <a:off x="518159" y="7319084"/>
            <a:ext cx="6143897" cy="707886"/>
          </a:xfrm>
          <a:prstGeom prst="rect">
            <a:avLst/>
          </a:prstGeom>
          <a:noFill/>
        </p:spPr>
        <p:txBody>
          <a:bodyPr wrap="square" rtlCol="0">
            <a:spAutoFit/>
          </a:bodyPr>
          <a:lstStyle/>
          <a:p>
            <a:r>
              <a:rPr lang="en-US" sz="4000" b="1" kern="1400" dirty="0">
                <a:solidFill>
                  <a:schemeClr val="bg1"/>
                </a:solidFill>
                <a:effectLst/>
                <a:latin typeface="Times New Roman" panose="02020603050405020304" pitchFamily="18" charset="0"/>
                <a:ea typeface="Times New Roman" panose="02020603050405020304" pitchFamily="18" charset="0"/>
              </a:rPr>
              <a:t>Research Objectives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32F8B92-9029-4097-AA57-F705B13EAC49}"/>
              </a:ext>
            </a:extLst>
          </p:cNvPr>
          <p:cNvSpPr txBox="1"/>
          <p:nvPr/>
        </p:nvSpPr>
        <p:spPr>
          <a:xfrm>
            <a:off x="655320" y="8629724"/>
            <a:ext cx="6483096" cy="1938992"/>
          </a:xfrm>
          <a:prstGeom prst="rect">
            <a:avLst/>
          </a:prstGeom>
          <a:noFill/>
        </p:spPr>
        <p:txBody>
          <a:bodyPr wrap="square" rtlCol="0">
            <a:spAutoFit/>
          </a:bodyPr>
          <a:lstStyle/>
          <a:p>
            <a:r>
              <a:rPr lang="en-US" sz="2400" kern="1400" dirty="0">
                <a:solidFill>
                  <a:schemeClr val="bg1"/>
                </a:solidFill>
                <a:effectLst/>
                <a:latin typeface="Times New Roman" panose="02020603050405020304" pitchFamily="18" charset="0"/>
                <a:ea typeface="Times New Roman" panose="02020603050405020304" pitchFamily="18" charset="0"/>
              </a:rPr>
              <a:t>These represent the aims of the study. The student is expected to state a main objective and provide specific objectives that will meet the main objective. These objectives are expected to be in response to the identified gap in literature. </a:t>
            </a:r>
            <a:endParaRPr lang="en-US" sz="24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008254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1652</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Oppong</dc:creator>
  <cp:lastModifiedBy>Christopher Oppong</cp:lastModifiedBy>
  <cp:revision>5</cp:revision>
  <dcterms:created xsi:type="dcterms:W3CDTF">2025-05-10T19:03:55Z</dcterms:created>
  <dcterms:modified xsi:type="dcterms:W3CDTF">2025-05-10T21:42:13Z</dcterms:modified>
</cp:coreProperties>
</file>