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4" r:id="rId6"/>
    <p:sldId id="275" r:id="rId7"/>
    <p:sldId id="27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27" d="100"/>
          <a:sy n="27" d="100"/>
        </p:scale>
        <p:origin x="1460"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E174-7D78-5CF2-272E-DA0F6B301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15E9F6-12EE-B9C0-40D3-12790DAFC5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9522D3-4C4B-7547-D4AF-80255724EFE5}"/>
              </a:ext>
            </a:extLst>
          </p:cNvPr>
          <p:cNvSpPr>
            <a:spLocks noGrp="1"/>
          </p:cNvSpPr>
          <p:nvPr>
            <p:ph type="dt" sz="half" idx="10"/>
          </p:nvPr>
        </p:nvSpPr>
        <p:spPr/>
        <p:txBody>
          <a:bodyPr/>
          <a:lstStyle/>
          <a:p>
            <a:fld id="{105E014D-84BC-45DA-ABA7-F0B9B6161377}" type="datetimeFigureOut">
              <a:rPr lang="en-US" smtClean="0"/>
              <a:t>5/11/2025</a:t>
            </a:fld>
            <a:endParaRPr lang="en-US"/>
          </a:p>
        </p:txBody>
      </p:sp>
      <p:sp>
        <p:nvSpPr>
          <p:cNvPr id="5" name="Footer Placeholder 4">
            <a:extLst>
              <a:ext uri="{FF2B5EF4-FFF2-40B4-BE49-F238E27FC236}">
                <a16:creationId xmlns:a16="http://schemas.microsoft.com/office/drawing/2014/main" id="{2C67BB5D-3BA9-4096-12F4-4FC25B767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3574B-8DC7-CC77-AC9F-D4207F408657}"/>
              </a:ext>
            </a:extLst>
          </p:cNvPr>
          <p:cNvSpPr>
            <a:spLocks noGrp="1"/>
          </p:cNvSpPr>
          <p:nvPr>
            <p:ph type="sldNum" sz="quarter" idx="12"/>
          </p:nvPr>
        </p:nvSpPr>
        <p:spPr/>
        <p:txBody>
          <a:bodyPr/>
          <a:lstStyle/>
          <a:p>
            <a:fld id="{54730375-8306-46ED-B6AB-D39D053AED1E}" type="slidenum">
              <a:rPr lang="en-US" smtClean="0"/>
              <a:t>‹#›</a:t>
            </a:fld>
            <a:endParaRPr lang="en-US"/>
          </a:p>
        </p:txBody>
      </p:sp>
    </p:spTree>
    <p:extLst>
      <p:ext uri="{BB962C8B-B14F-4D97-AF65-F5344CB8AC3E}">
        <p14:creationId xmlns:p14="http://schemas.microsoft.com/office/powerpoint/2010/main" val="2377361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236B-D264-9CD6-C66F-C845B221AB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0F39E0-AB48-DEEF-7A43-A7CBB86C3B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DF121-9107-7D64-0676-50BF5A92F257}"/>
              </a:ext>
            </a:extLst>
          </p:cNvPr>
          <p:cNvSpPr>
            <a:spLocks noGrp="1"/>
          </p:cNvSpPr>
          <p:nvPr>
            <p:ph type="dt" sz="half" idx="10"/>
          </p:nvPr>
        </p:nvSpPr>
        <p:spPr/>
        <p:txBody>
          <a:bodyPr/>
          <a:lstStyle/>
          <a:p>
            <a:fld id="{105E014D-84BC-45DA-ABA7-F0B9B6161377}" type="datetimeFigureOut">
              <a:rPr lang="en-US" smtClean="0"/>
              <a:t>5/11/2025</a:t>
            </a:fld>
            <a:endParaRPr lang="en-US"/>
          </a:p>
        </p:txBody>
      </p:sp>
      <p:sp>
        <p:nvSpPr>
          <p:cNvPr id="5" name="Footer Placeholder 4">
            <a:extLst>
              <a:ext uri="{FF2B5EF4-FFF2-40B4-BE49-F238E27FC236}">
                <a16:creationId xmlns:a16="http://schemas.microsoft.com/office/drawing/2014/main" id="{EFC79508-4573-0473-2B78-257055103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EA3B0F-AC49-8288-F59A-68C0277E4139}"/>
              </a:ext>
            </a:extLst>
          </p:cNvPr>
          <p:cNvSpPr>
            <a:spLocks noGrp="1"/>
          </p:cNvSpPr>
          <p:nvPr>
            <p:ph type="sldNum" sz="quarter" idx="12"/>
          </p:nvPr>
        </p:nvSpPr>
        <p:spPr/>
        <p:txBody>
          <a:bodyPr/>
          <a:lstStyle/>
          <a:p>
            <a:fld id="{54730375-8306-46ED-B6AB-D39D053AED1E}" type="slidenum">
              <a:rPr lang="en-US" smtClean="0"/>
              <a:t>‹#›</a:t>
            </a:fld>
            <a:endParaRPr lang="en-US"/>
          </a:p>
        </p:txBody>
      </p:sp>
    </p:spTree>
    <p:extLst>
      <p:ext uri="{BB962C8B-B14F-4D97-AF65-F5344CB8AC3E}">
        <p14:creationId xmlns:p14="http://schemas.microsoft.com/office/powerpoint/2010/main" val="2891926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78BF26-0DB9-18E3-31EF-EBF6D53FDC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A77399-BA19-CFC2-9B10-D72A64C590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E3A95-6AD2-E280-73AF-FF979179A3ED}"/>
              </a:ext>
            </a:extLst>
          </p:cNvPr>
          <p:cNvSpPr>
            <a:spLocks noGrp="1"/>
          </p:cNvSpPr>
          <p:nvPr>
            <p:ph type="dt" sz="half" idx="10"/>
          </p:nvPr>
        </p:nvSpPr>
        <p:spPr/>
        <p:txBody>
          <a:bodyPr/>
          <a:lstStyle/>
          <a:p>
            <a:fld id="{105E014D-84BC-45DA-ABA7-F0B9B6161377}" type="datetimeFigureOut">
              <a:rPr lang="en-US" smtClean="0"/>
              <a:t>5/11/2025</a:t>
            </a:fld>
            <a:endParaRPr lang="en-US"/>
          </a:p>
        </p:txBody>
      </p:sp>
      <p:sp>
        <p:nvSpPr>
          <p:cNvPr id="5" name="Footer Placeholder 4">
            <a:extLst>
              <a:ext uri="{FF2B5EF4-FFF2-40B4-BE49-F238E27FC236}">
                <a16:creationId xmlns:a16="http://schemas.microsoft.com/office/drawing/2014/main" id="{91D0CC5C-E3FF-D879-FD18-A31A67FCE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9542A-CBDB-AFCD-07AC-1A0881886197}"/>
              </a:ext>
            </a:extLst>
          </p:cNvPr>
          <p:cNvSpPr>
            <a:spLocks noGrp="1"/>
          </p:cNvSpPr>
          <p:nvPr>
            <p:ph type="sldNum" sz="quarter" idx="12"/>
          </p:nvPr>
        </p:nvSpPr>
        <p:spPr/>
        <p:txBody>
          <a:bodyPr/>
          <a:lstStyle/>
          <a:p>
            <a:fld id="{54730375-8306-46ED-B6AB-D39D053AED1E}" type="slidenum">
              <a:rPr lang="en-US" smtClean="0"/>
              <a:t>‹#›</a:t>
            </a:fld>
            <a:endParaRPr lang="en-US"/>
          </a:p>
        </p:txBody>
      </p:sp>
    </p:spTree>
    <p:extLst>
      <p:ext uri="{BB962C8B-B14F-4D97-AF65-F5344CB8AC3E}">
        <p14:creationId xmlns:p14="http://schemas.microsoft.com/office/powerpoint/2010/main" val="232935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D048A-9DD6-B28C-B2F4-B12E855689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0ADDFD-3201-5A5F-00BA-627A4DCE58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7127B-7974-C701-88FB-32D51D62E730}"/>
              </a:ext>
            </a:extLst>
          </p:cNvPr>
          <p:cNvSpPr>
            <a:spLocks noGrp="1"/>
          </p:cNvSpPr>
          <p:nvPr>
            <p:ph type="dt" sz="half" idx="10"/>
          </p:nvPr>
        </p:nvSpPr>
        <p:spPr/>
        <p:txBody>
          <a:bodyPr/>
          <a:lstStyle/>
          <a:p>
            <a:fld id="{105E014D-84BC-45DA-ABA7-F0B9B6161377}" type="datetimeFigureOut">
              <a:rPr lang="en-US" smtClean="0"/>
              <a:t>5/11/2025</a:t>
            </a:fld>
            <a:endParaRPr lang="en-US"/>
          </a:p>
        </p:txBody>
      </p:sp>
      <p:sp>
        <p:nvSpPr>
          <p:cNvPr id="5" name="Footer Placeholder 4">
            <a:extLst>
              <a:ext uri="{FF2B5EF4-FFF2-40B4-BE49-F238E27FC236}">
                <a16:creationId xmlns:a16="http://schemas.microsoft.com/office/drawing/2014/main" id="{7B8FD47D-686E-83CA-8282-57A8FF931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AD6A81-F472-66DC-F7CC-FCAF6650F2CD}"/>
              </a:ext>
            </a:extLst>
          </p:cNvPr>
          <p:cNvSpPr>
            <a:spLocks noGrp="1"/>
          </p:cNvSpPr>
          <p:nvPr>
            <p:ph type="sldNum" sz="quarter" idx="12"/>
          </p:nvPr>
        </p:nvSpPr>
        <p:spPr/>
        <p:txBody>
          <a:bodyPr/>
          <a:lstStyle/>
          <a:p>
            <a:fld id="{54730375-8306-46ED-B6AB-D39D053AED1E}" type="slidenum">
              <a:rPr lang="en-US" smtClean="0"/>
              <a:t>‹#›</a:t>
            </a:fld>
            <a:endParaRPr lang="en-US"/>
          </a:p>
        </p:txBody>
      </p:sp>
    </p:spTree>
    <p:extLst>
      <p:ext uri="{BB962C8B-B14F-4D97-AF65-F5344CB8AC3E}">
        <p14:creationId xmlns:p14="http://schemas.microsoft.com/office/powerpoint/2010/main" val="538839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D31A7-3C55-ABAD-255D-17AB90E795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370628-C7D6-0AC6-CF3F-9448561EDE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46B893-14CD-69A7-EA98-8BEC7942BC24}"/>
              </a:ext>
            </a:extLst>
          </p:cNvPr>
          <p:cNvSpPr>
            <a:spLocks noGrp="1"/>
          </p:cNvSpPr>
          <p:nvPr>
            <p:ph type="dt" sz="half" idx="10"/>
          </p:nvPr>
        </p:nvSpPr>
        <p:spPr/>
        <p:txBody>
          <a:bodyPr/>
          <a:lstStyle/>
          <a:p>
            <a:fld id="{105E014D-84BC-45DA-ABA7-F0B9B6161377}" type="datetimeFigureOut">
              <a:rPr lang="en-US" smtClean="0"/>
              <a:t>5/11/2025</a:t>
            </a:fld>
            <a:endParaRPr lang="en-US"/>
          </a:p>
        </p:txBody>
      </p:sp>
      <p:sp>
        <p:nvSpPr>
          <p:cNvPr id="5" name="Footer Placeholder 4">
            <a:extLst>
              <a:ext uri="{FF2B5EF4-FFF2-40B4-BE49-F238E27FC236}">
                <a16:creationId xmlns:a16="http://schemas.microsoft.com/office/drawing/2014/main" id="{12E50FC9-7920-7541-3296-150305762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449E3-58C3-ACEA-462D-FDEE12D94DCD}"/>
              </a:ext>
            </a:extLst>
          </p:cNvPr>
          <p:cNvSpPr>
            <a:spLocks noGrp="1"/>
          </p:cNvSpPr>
          <p:nvPr>
            <p:ph type="sldNum" sz="quarter" idx="12"/>
          </p:nvPr>
        </p:nvSpPr>
        <p:spPr/>
        <p:txBody>
          <a:bodyPr/>
          <a:lstStyle/>
          <a:p>
            <a:fld id="{54730375-8306-46ED-B6AB-D39D053AED1E}" type="slidenum">
              <a:rPr lang="en-US" smtClean="0"/>
              <a:t>‹#›</a:t>
            </a:fld>
            <a:endParaRPr lang="en-US"/>
          </a:p>
        </p:txBody>
      </p:sp>
    </p:spTree>
    <p:extLst>
      <p:ext uri="{BB962C8B-B14F-4D97-AF65-F5344CB8AC3E}">
        <p14:creationId xmlns:p14="http://schemas.microsoft.com/office/powerpoint/2010/main" val="2813692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1F5DD-148C-9D5F-C6C9-2D12944CD0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0CEC7-CE53-DF70-C3B5-D63843C23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A46ED3-0654-91D3-D965-077CDDA982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A36C09-D72D-C5E0-8015-B9FCECE9E389}"/>
              </a:ext>
            </a:extLst>
          </p:cNvPr>
          <p:cNvSpPr>
            <a:spLocks noGrp="1"/>
          </p:cNvSpPr>
          <p:nvPr>
            <p:ph type="dt" sz="half" idx="10"/>
          </p:nvPr>
        </p:nvSpPr>
        <p:spPr/>
        <p:txBody>
          <a:bodyPr/>
          <a:lstStyle/>
          <a:p>
            <a:fld id="{105E014D-84BC-45DA-ABA7-F0B9B6161377}" type="datetimeFigureOut">
              <a:rPr lang="en-US" smtClean="0"/>
              <a:t>5/11/2025</a:t>
            </a:fld>
            <a:endParaRPr lang="en-US"/>
          </a:p>
        </p:txBody>
      </p:sp>
      <p:sp>
        <p:nvSpPr>
          <p:cNvPr id="6" name="Footer Placeholder 5">
            <a:extLst>
              <a:ext uri="{FF2B5EF4-FFF2-40B4-BE49-F238E27FC236}">
                <a16:creationId xmlns:a16="http://schemas.microsoft.com/office/drawing/2014/main" id="{70A3BD02-81ED-0CB1-5091-80049A835D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3006BA-A096-3D48-5A9E-EF9D201E4F83}"/>
              </a:ext>
            </a:extLst>
          </p:cNvPr>
          <p:cNvSpPr>
            <a:spLocks noGrp="1"/>
          </p:cNvSpPr>
          <p:nvPr>
            <p:ph type="sldNum" sz="quarter" idx="12"/>
          </p:nvPr>
        </p:nvSpPr>
        <p:spPr/>
        <p:txBody>
          <a:bodyPr/>
          <a:lstStyle/>
          <a:p>
            <a:fld id="{54730375-8306-46ED-B6AB-D39D053AED1E}" type="slidenum">
              <a:rPr lang="en-US" smtClean="0"/>
              <a:t>‹#›</a:t>
            </a:fld>
            <a:endParaRPr lang="en-US"/>
          </a:p>
        </p:txBody>
      </p:sp>
    </p:spTree>
    <p:extLst>
      <p:ext uri="{BB962C8B-B14F-4D97-AF65-F5344CB8AC3E}">
        <p14:creationId xmlns:p14="http://schemas.microsoft.com/office/powerpoint/2010/main" val="193425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4BFE6-B7E7-A29A-C2E7-AE79B85285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A673E3-EA4B-920E-6CA1-96E5ACFB76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B4B143-AEC3-60C2-131B-23F1A7CE1A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E28C2-2930-79CF-403C-2D587205F4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E1CE9-F37E-5B48-3417-13A3200E8E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01F025-0244-D60A-BC5C-144C4C14E6EF}"/>
              </a:ext>
            </a:extLst>
          </p:cNvPr>
          <p:cNvSpPr>
            <a:spLocks noGrp="1"/>
          </p:cNvSpPr>
          <p:nvPr>
            <p:ph type="dt" sz="half" idx="10"/>
          </p:nvPr>
        </p:nvSpPr>
        <p:spPr/>
        <p:txBody>
          <a:bodyPr/>
          <a:lstStyle/>
          <a:p>
            <a:fld id="{105E014D-84BC-45DA-ABA7-F0B9B6161377}" type="datetimeFigureOut">
              <a:rPr lang="en-US" smtClean="0"/>
              <a:t>5/11/2025</a:t>
            </a:fld>
            <a:endParaRPr lang="en-US"/>
          </a:p>
        </p:txBody>
      </p:sp>
      <p:sp>
        <p:nvSpPr>
          <p:cNvPr id="8" name="Footer Placeholder 7">
            <a:extLst>
              <a:ext uri="{FF2B5EF4-FFF2-40B4-BE49-F238E27FC236}">
                <a16:creationId xmlns:a16="http://schemas.microsoft.com/office/drawing/2014/main" id="{C74C4E16-9E52-5057-BE17-97714C10B6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2E8C0A-0B47-CD5D-FB86-2F75C2F432E4}"/>
              </a:ext>
            </a:extLst>
          </p:cNvPr>
          <p:cNvSpPr>
            <a:spLocks noGrp="1"/>
          </p:cNvSpPr>
          <p:nvPr>
            <p:ph type="sldNum" sz="quarter" idx="12"/>
          </p:nvPr>
        </p:nvSpPr>
        <p:spPr/>
        <p:txBody>
          <a:bodyPr/>
          <a:lstStyle/>
          <a:p>
            <a:fld id="{54730375-8306-46ED-B6AB-D39D053AED1E}" type="slidenum">
              <a:rPr lang="en-US" smtClean="0"/>
              <a:t>‹#›</a:t>
            </a:fld>
            <a:endParaRPr lang="en-US"/>
          </a:p>
        </p:txBody>
      </p:sp>
    </p:spTree>
    <p:extLst>
      <p:ext uri="{BB962C8B-B14F-4D97-AF65-F5344CB8AC3E}">
        <p14:creationId xmlns:p14="http://schemas.microsoft.com/office/powerpoint/2010/main" val="2624852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2EBA1-7262-49C9-6066-D34C5F1764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6384A3-526C-CACA-31CB-2BB5E7F67971}"/>
              </a:ext>
            </a:extLst>
          </p:cNvPr>
          <p:cNvSpPr>
            <a:spLocks noGrp="1"/>
          </p:cNvSpPr>
          <p:nvPr>
            <p:ph type="dt" sz="half" idx="10"/>
          </p:nvPr>
        </p:nvSpPr>
        <p:spPr/>
        <p:txBody>
          <a:bodyPr/>
          <a:lstStyle/>
          <a:p>
            <a:fld id="{105E014D-84BC-45DA-ABA7-F0B9B6161377}" type="datetimeFigureOut">
              <a:rPr lang="en-US" smtClean="0"/>
              <a:t>5/11/2025</a:t>
            </a:fld>
            <a:endParaRPr lang="en-US"/>
          </a:p>
        </p:txBody>
      </p:sp>
      <p:sp>
        <p:nvSpPr>
          <p:cNvPr id="4" name="Footer Placeholder 3">
            <a:extLst>
              <a:ext uri="{FF2B5EF4-FFF2-40B4-BE49-F238E27FC236}">
                <a16:creationId xmlns:a16="http://schemas.microsoft.com/office/drawing/2014/main" id="{8EB2AC36-957A-61A3-CE2D-44793BFD5B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0233D2-9AF1-8E82-FAD3-E209DC9BA0FA}"/>
              </a:ext>
            </a:extLst>
          </p:cNvPr>
          <p:cNvSpPr>
            <a:spLocks noGrp="1"/>
          </p:cNvSpPr>
          <p:nvPr>
            <p:ph type="sldNum" sz="quarter" idx="12"/>
          </p:nvPr>
        </p:nvSpPr>
        <p:spPr/>
        <p:txBody>
          <a:bodyPr/>
          <a:lstStyle/>
          <a:p>
            <a:fld id="{54730375-8306-46ED-B6AB-D39D053AED1E}" type="slidenum">
              <a:rPr lang="en-US" smtClean="0"/>
              <a:t>‹#›</a:t>
            </a:fld>
            <a:endParaRPr lang="en-US"/>
          </a:p>
        </p:txBody>
      </p:sp>
    </p:spTree>
    <p:extLst>
      <p:ext uri="{BB962C8B-B14F-4D97-AF65-F5344CB8AC3E}">
        <p14:creationId xmlns:p14="http://schemas.microsoft.com/office/powerpoint/2010/main" val="339918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BA9942-52F3-1AEC-A23F-BE52F2D39BB4}"/>
              </a:ext>
            </a:extLst>
          </p:cNvPr>
          <p:cNvSpPr>
            <a:spLocks noGrp="1"/>
          </p:cNvSpPr>
          <p:nvPr>
            <p:ph type="dt" sz="half" idx="10"/>
          </p:nvPr>
        </p:nvSpPr>
        <p:spPr/>
        <p:txBody>
          <a:bodyPr/>
          <a:lstStyle/>
          <a:p>
            <a:fld id="{105E014D-84BC-45DA-ABA7-F0B9B6161377}" type="datetimeFigureOut">
              <a:rPr lang="en-US" smtClean="0"/>
              <a:t>5/11/2025</a:t>
            </a:fld>
            <a:endParaRPr lang="en-US"/>
          </a:p>
        </p:txBody>
      </p:sp>
      <p:sp>
        <p:nvSpPr>
          <p:cNvPr id="3" name="Footer Placeholder 2">
            <a:extLst>
              <a:ext uri="{FF2B5EF4-FFF2-40B4-BE49-F238E27FC236}">
                <a16:creationId xmlns:a16="http://schemas.microsoft.com/office/drawing/2014/main" id="{B026FB15-A391-33A3-13C5-0B36E5DDC1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378F9-073B-4B71-337C-8F8AA0363CA8}"/>
              </a:ext>
            </a:extLst>
          </p:cNvPr>
          <p:cNvSpPr>
            <a:spLocks noGrp="1"/>
          </p:cNvSpPr>
          <p:nvPr>
            <p:ph type="sldNum" sz="quarter" idx="12"/>
          </p:nvPr>
        </p:nvSpPr>
        <p:spPr/>
        <p:txBody>
          <a:bodyPr/>
          <a:lstStyle/>
          <a:p>
            <a:fld id="{54730375-8306-46ED-B6AB-D39D053AED1E}" type="slidenum">
              <a:rPr lang="en-US" smtClean="0"/>
              <a:t>‹#›</a:t>
            </a:fld>
            <a:endParaRPr lang="en-US"/>
          </a:p>
        </p:txBody>
      </p:sp>
    </p:spTree>
    <p:extLst>
      <p:ext uri="{BB962C8B-B14F-4D97-AF65-F5344CB8AC3E}">
        <p14:creationId xmlns:p14="http://schemas.microsoft.com/office/powerpoint/2010/main" val="3475787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7CFA-289C-AAD2-91F6-7DFFA73A15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36EDDA-6C31-3CA1-E534-9D3ACB3B08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86D260-A567-7868-FCB8-52D3C0A47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A71357-A844-7D2A-8067-DC7743C2FEAC}"/>
              </a:ext>
            </a:extLst>
          </p:cNvPr>
          <p:cNvSpPr>
            <a:spLocks noGrp="1"/>
          </p:cNvSpPr>
          <p:nvPr>
            <p:ph type="dt" sz="half" idx="10"/>
          </p:nvPr>
        </p:nvSpPr>
        <p:spPr/>
        <p:txBody>
          <a:bodyPr/>
          <a:lstStyle/>
          <a:p>
            <a:fld id="{105E014D-84BC-45DA-ABA7-F0B9B6161377}" type="datetimeFigureOut">
              <a:rPr lang="en-US" smtClean="0"/>
              <a:t>5/11/2025</a:t>
            </a:fld>
            <a:endParaRPr lang="en-US"/>
          </a:p>
        </p:txBody>
      </p:sp>
      <p:sp>
        <p:nvSpPr>
          <p:cNvPr id="6" name="Footer Placeholder 5">
            <a:extLst>
              <a:ext uri="{FF2B5EF4-FFF2-40B4-BE49-F238E27FC236}">
                <a16:creationId xmlns:a16="http://schemas.microsoft.com/office/drawing/2014/main" id="{24B6F9B8-F65E-2B72-3158-22E2F74B40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78A25A-FBB4-2A6F-BE41-FDDD04729DF1}"/>
              </a:ext>
            </a:extLst>
          </p:cNvPr>
          <p:cNvSpPr>
            <a:spLocks noGrp="1"/>
          </p:cNvSpPr>
          <p:nvPr>
            <p:ph type="sldNum" sz="quarter" idx="12"/>
          </p:nvPr>
        </p:nvSpPr>
        <p:spPr/>
        <p:txBody>
          <a:bodyPr/>
          <a:lstStyle/>
          <a:p>
            <a:fld id="{54730375-8306-46ED-B6AB-D39D053AED1E}" type="slidenum">
              <a:rPr lang="en-US" smtClean="0"/>
              <a:t>‹#›</a:t>
            </a:fld>
            <a:endParaRPr lang="en-US"/>
          </a:p>
        </p:txBody>
      </p:sp>
    </p:spTree>
    <p:extLst>
      <p:ext uri="{BB962C8B-B14F-4D97-AF65-F5344CB8AC3E}">
        <p14:creationId xmlns:p14="http://schemas.microsoft.com/office/powerpoint/2010/main" val="70915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9A984-B31B-C510-05C5-AC5577A88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450405-3D82-D3B8-9770-14B175296C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2D300A-4FB9-B2A0-2CAC-20228BADE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5BBE6F-5DC9-59DD-57DF-434F42D492F2}"/>
              </a:ext>
            </a:extLst>
          </p:cNvPr>
          <p:cNvSpPr>
            <a:spLocks noGrp="1"/>
          </p:cNvSpPr>
          <p:nvPr>
            <p:ph type="dt" sz="half" idx="10"/>
          </p:nvPr>
        </p:nvSpPr>
        <p:spPr/>
        <p:txBody>
          <a:bodyPr/>
          <a:lstStyle/>
          <a:p>
            <a:fld id="{105E014D-84BC-45DA-ABA7-F0B9B6161377}" type="datetimeFigureOut">
              <a:rPr lang="en-US" smtClean="0"/>
              <a:t>5/11/2025</a:t>
            </a:fld>
            <a:endParaRPr lang="en-US"/>
          </a:p>
        </p:txBody>
      </p:sp>
      <p:sp>
        <p:nvSpPr>
          <p:cNvPr id="6" name="Footer Placeholder 5">
            <a:extLst>
              <a:ext uri="{FF2B5EF4-FFF2-40B4-BE49-F238E27FC236}">
                <a16:creationId xmlns:a16="http://schemas.microsoft.com/office/drawing/2014/main" id="{FC3E6A05-BDA1-A8FC-7E56-3E7E0F2B00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3050ED-C0C9-99C1-D22B-BB3F1F6C3637}"/>
              </a:ext>
            </a:extLst>
          </p:cNvPr>
          <p:cNvSpPr>
            <a:spLocks noGrp="1"/>
          </p:cNvSpPr>
          <p:nvPr>
            <p:ph type="sldNum" sz="quarter" idx="12"/>
          </p:nvPr>
        </p:nvSpPr>
        <p:spPr/>
        <p:txBody>
          <a:bodyPr/>
          <a:lstStyle/>
          <a:p>
            <a:fld id="{54730375-8306-46ED-B6AB-D39D053AED1E}" type="slidenum">
              <a:rPr lang="en-US" smtClean="0"/>
              <a:t>‹#›</a:t>
            </a:fld>
            <a:endParaRPr lang="en-US"/>
          </a:p>
        </p:txBody>
      </p:sp>
    </p:spTree>
    <p:extLst>
      <p:ext uri="{BB962C8B-B14F-4D97-AF65-F5344CB8AC3E}">
        <p14:creationId xmlns:p14="http://schemas.microsoft.com/office/powerpoint/2010/main" val="2821637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2462E1-69BC-F58C-F8C8-9390628B1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C53435-4A1C-2A5A-A787-27DD43513A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C4FAE5-C9D2-7A26-466B-DBA57FCDD2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E014D-84BC-45DA-ABA7-F0B9B6161377}" type="datetimeFigureOut">
              <a:rPr lang="en-US" smtClean="0"/>
              <a:t>5/11/2025</a:t>
            </a:fld>
            <a:endParaRPr lang="en-US"/>
          </a:p>
        </p:txBody>
      </p:sp>
      <p:sp>
        <p:nvSpPr>
          <p:cNvPr id="5" name="Footer Placeholder 4">
            <a:extLst>
              <a:ext uri="{FF2B5EF4-FFF2-40B4-BE49-F238E27FC236}">
                <a16:creationId xmlns:a16="http://schemas.microsoft.com/office/drawing/2014/main" id="{18BFCD51-8CCC-E303-E009-73089D62FA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7FC984-E298-560E-84EC-A5A6D7C97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30375-8306-46ED-B6AB-D39D053AED1E}" type="slidenum">
              <a:rPr lang="en-US" smtClean="0"/>
              <a:t>‹#›</a:t>
            </a:fld>
            <a:endParaRPr lang="en-US"/>
          </a:p>
        </p:txBody>
      </p:sp>
    </p:spTree>
    <p:extLst>
      <p:ext uri="{BB962C8B-B14F-4D97-AF65-F5344CB8AC3E}">
        <p14:creationId xmlns:p14="http://schemas.microsoft.com/office/powerpoint/2010/main" val="1809669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86F80F-2432-A6F5-4838-7BC0B3A0EF12}"/>
              </a:ext>
            </a:extLst>
          </p:cNvPr>
          <p:cNvSpPr/>
          <p:nvPr/>
        </p:nvSpPr>
        <p:spPr>
          <a:xfrm>
            <a:off x="0" y="0"/>
            <a:ext cx="12192000" cy="6858000"/>
          </a:xfrm>
          <a:prstGeom prst="rect">
            <a:avLst/>
          </a:prstGeom>
          <a:gradFill>
            <a:gsLst>
              <a:gs pos="23000">
                <a:schemeClr val="accent1">
                  <a:lumMod val="5000"/>
                  <a:lumOff val="95000"/>
                </a:schemeClr>
              </a:gs>
              <a:gs pos="100000">
                <a:schemeClr val="tx1">
                  <a:alpha val="70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C152B2B-4B77-01CC-ECD0-AA164B2FE0A8}"/>
              </a:ext>
            </a:extLst>
          </p:cNvPr>
          <p:cNvGrpSpPr/>
          <p:nvPr/>
        </p:nvGrpSpPr>
        <p:grpSpPr>
          <a:xfrm>
            <a:off x="-3625516" y="-990600"/>
            <a:ext cx="8839200" cy="8839200"/>
            <a:chOff x="-3625516" y="-990600"/>
            <a:chExt cx="8839200" cy="8839200"/>
          </a:xfrm>
        </p:grpSpPr>
        <p:sp useBgFill="1">
          <p:nvSpPr>
            <p:cNvPr id="32" name="Flowchart: Summing Junction 31">
              <a:extLst>
                <a:ext uri="{FF2B5EF4-FFF2-40B4-BE49-F238E27FC236}">
                  <a16:creationId xmlns:a16="http://schemas.microsoft.com/office/drawing/2014/main" id="{38914B22-6C3A-06AD-204C-998537DA75F7}"/>
                </a:ext>
              </a:extLst>
            </p:cNvPr>
            <p:cNvSpPr/>
            <p:nvPr/>
          </p:nvSpPr>
          <p:spPr>
            <a:xfrm>
              <a:off x="-3625516" y="-990600"/>
              <a:ext cx="8839200" cy="8839200"/>
            </a:xfrm>
            <a:prstGeom prst="flowChartSummingJunction">
              <a:avLst/>
            </a:prstGeom>
            <a:ln>
              <a:solidFill>
                <a:schemeClr val="bg1"/>
              </a:solid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4863813-DBC0-6821-7AD2-3F7627F98D66}"/>
                </a:ext>
              </a:extLst>
            </p:cNvPr>
            <p:cNvSpPr txBox="1"/>
            <p:nvPr/>
          </p:nvSpPr>
          <p:spPr>
            <a:xfrm rot="5400000">
              <a:off x="3224456" y="3096126"/>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01</a:t>
              </a:r>
            </a:p>
          </p:txBody>
        </p:sp>
        <p:sp>
          <p:nvSpPr>
            <p:cNvPr id="34" name="TextBox 33">
              <a:extLst>
                <a:ext uri="{FF2B5EF4-FFF2-40B4-BE49-F238E27FC236}">
                  <a16:creationId xmlns:a16="http://schemas.microsoft.com/office/drawing/2014/main" id="{AC39A517-91DF-FBDD-1008-EB1ABB06D865}"/>
                </a:ext>
              </a:extLst>
            </p:cNvPr>
            <p:cNvSpPr txBox="1"/>
            <p:nvPr/>
          </p:nvSpPr>
          <p:spPr>
            <a:xfrm>
              <a:off x="40099" y="6134067"/>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02</a:t>
              </a:r>
            </a:p>
          </p:txBody>
        </p:sp>
        <p:sp>
          <p:nvSpPr>
            <p:cNvPr id="35" name="TextBox 34">
              <a:extLst>
                <a:ext uri="{FF2B5EF4-FFF2-40B4-BE49-F238E27FC236}">
                  <a16:creationId xmlns:a16="http://schemas.microsoft.com/office/drawing/2014/main" id="{EFBCC58F-B8E0-6C38-8B91-87DB0C459A44}"/>
                </a:ext>
              </a:extLst>
            </p:cNvPr>
            <p:cNvSpPr txBox="1"/>
            <p:nvPr/>
          </p:nvSpPr>
          <p:spPr>
            <a:xfrm>
              <a:off x="24057" y="80215"/>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04</a:t>
              </a:r>
            </a:p>
          </p:txBody>
        </p:sp>
        <p:sp>
          <p:nvSpPr>
            <p:cNvPr id="36" name="TextBox 35">
              <a:extLst>
                <a:ext uri="{FF2B5EF4-FFF2-40B4-BE49-F238E27FC236}">
                  <a16:creationId xmlns:a16="http://schemas.microsoft.com/office/drawing/2014/main" id="{7F07B92C-EF40-984D-0017-714DDA14A207}"/>
                </a:ext>
              </a:extLst>
            </p:cNvPr>
            <p:cNvSpPr txBox="1"/>
            <p:nvPr/>
          </p:nvSpPr>
          <p:spPr>
            <a:xfrm rot="5400000">
              <a:off x="-3802995" y="3096126"/>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03</a:t>
              </a:r>
            </a:p>
          </p:txBody>
        </p:sp>
        <p:sp useBgFill="1">
          <p:nvSpPr>
            <p:cNvPr id="37" name="Oval 36">
              <a:extLst>
                <a:ext uri="{FF2B5EF4-FFF2-40B4-BE49-F238E27FC236}">
                  <a16:creationId xmlns:a16="http://schemas.microsoft.com/office/drawing/2014/main" id="{58C81B88-1738-F44C-0692-912ADD7C88D4}"/>
                </a:ext>
              </a:extLst>
            </p:cNvPr>
            <p:cNvSpPr/>
            <p:nvPr/>
          </p:nvSpPr>
          <p:spPr>
            <a:xfrm>
              <a:off x="-1685436" y="949480"/>
              <a:ext cx="4959040" cy="4959040"/>
            </a:xfrm>
            <a:prstGeom prst="ellipse">
              <a:avLst/>
            </a:prstGeom>
            <a:ln>
              <a:no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3100" dirty="0">
                  <a:solidFill>
                    <a:schemeClr val="bg1"/>
                  </a:solidFill>
                </a:rPr>
                <a:t>MANAGEMENT</a:t>
              </a:r>
              <a:endParaRPr lang="en-US" sz="3100" dirty="0"/>
            </a:p>
          </p:txBody>
        </p:sp>
      </p:grpSp>
      <p:sp>
        <p:nvSpPr>
          <p:cNvPr id="39" name="TextBox 38">
            <a:extLst>
              <a:ext uri="{FF2B5EF4-FFF2-40B4-BE49-F238E27FC236}">
                <a16:creationId xmlns:a16="http://schemas.microsoft.com/office/drawing/2014/main" id="{936CB672-A371-F2B3-A75F-09CCD7B3931A}"/>
              </a:ext>
            </a:extLst>
          </p:cNvPr>
          <p:cNvSpPr txBox="1"/>
          <p:nvPr/>
        </p:nvSpPr>
        <p:spPr>
          <a:xfrm>
            <a:off x="6053328" y="777240"/>
            <a:ext cx="5730240"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INTRODUCTION</a:t>
            </a:r>
          </a:p>
        </p:txBody>
      </p:sp>
      <p:sp>
        <p:nvSpPr>
          <p:cNvPr id="40" name="TextBox 39">
            <a:extLst>
              <a:ext uri="{FF2B5EF4-FFF2-40B4-BE49-F238E27FC236}">
                <a16:creationId xmlns:a16="http://schemas.microsoft.com/office/drawing/2014/main" id="{887AEA20-6309-040B-364D-CAE567D9C24C}"/>
              </a:ext>
            </a:extLst>
          </p:cNvPr>
          <p:cNvSpPr txBox="1"/>
          <p:nvPr/>
        </p:nvSpPr>
        <p:spPr>
          <a:xfrm>
            <a:off x="6190488" y="2087880"/>
            <a:ext cx="5730240" cy="2677656"/>
          </a:xfrm>
          <a:prstGeom prst="rect">
            <a:avLst/>
          </a:prstGeom>
          <a:noFill/>
        </p:spPr>
        <p:txBody>
          <a:bodyPr wrap="square" rtlCol="0">
            <a:spAutoFit/>
          </a:bodyPr>
          <a:lstStyle/>
          <a:p>
            <a:r>
              <a:rPr lang="en-US" sz="2400" dirty="0">
                <a:solidFill>
                  <a:schemeClr val="bg1"/>
                </a:solidFill>
              </a:rPr>
              <a:t>Management is a very popular, universal phenomenon widely used in all sectors and disciplines. It is a concept which is common in one’s personal or professional life. It may be applied to management of oneself, a patient, a group of patients or a group of workers.</a:t>
            </a:r>
            <a:endParaRPr lang="en-US" sz="2400" b="0" dirty="0">
              <a:solidFill>
                <a:schemeClr val="bg1"/>
              </a:solidFill>
              <a:effectLst/>
              <a:latin typeface="Consolas" panose="020B0609020204030204" pitchFamily="49" charset="0"/>
            </a:endParaRPr>
          </a:p>
        </p:txBody>
      </p:sp>
      <p:sp>
        <p:nvSpPr>
          <p:cNvPr id="41" name="TextBox 40">
            <a:extLst>
              <a:ext uri="{FF2B5EF4-FFF2-40B4-BE49-F238E27FC236}">
                <a16:creationId xmlns:a16="http://schemas.microsoft.com/office/drawing/2014/main" id="{5BE9B23E-89ED-0E9C-10E7-83A076DC9C8C}"/>
              </a:ext>
            </a:extLst>
          </p:cNvPr>
          <p:cNvSpPr txBox="1"/>
          <p:nvPr/>
        </p:nvSpPr>
        <p:spPr>
          <a:xfrm>
            <a:off x="6205728" y="7750135"/>
            <a:ext cx="5730240"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Mission statement </a:t>
            </a:r>
          </a:p>
        </p:txBody>
      </p:sp>
      <p:sp>
        <p:nvSpPr>
          <p:cNvPr id="42" name="TextBox 41">
            <a:extLst>
              <a:ext uri="{FF2B5EF4-FFF2-40B4-BE49-F238E27FC236}">
                <a16:creationId xmlns:a16="http://schemas.microsoft.com/office/drawing/2014/main" id="{466632E1-EFC6-91FB-1864-2BA2337679C5}"/>
              </a:ext>
            </a:extLst>
          </p:cNvPr>
          <p:cNvSpPr txBox="1"/>
          <p:nvPr/>
        </p:nvSpPr>
        <p:spPr>
          <a:xfrm>
            <a:off x="6342888" y="9060775"/>
            <a:ext cx="6483096" cy="1938992"/>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Work towards the achievement of healthy lives for all people living in Ghana through an enabling policy framework that recognizes, empowers and brings together, in a coordinated manner, all stakeholders</a:t>
            </a:r>
          </a:p>
        </p:txBody>
      </p:sp>
      <p:sp>
        <p:nvSpPr>
          <p:cNvPr id="43" name="TextBox 42">
            <a:extLst>
              <a:ext uri="{FF2B5EF4-FFF2-40B4-BE49-F238E27FC236}">
                <a16:creationId xmlns:a16="http://schemas.microsoft.com/office/drawing/2014/main" id="{BEA8A669-9173-0788-B109-77AF9EF27161}"/>
              </a:ext>
            </a:extLst>
          </p:cNvPr>
          <p:cNvSpPr txBox="1"/>
          <p:nvPr/>
        </p:nvSpPr>
        <p:spPr>
          <a:xfrm>
            <a:off x="6205728" y="-5408023"/>
            <a:ext cx="5730240"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INTRODUCTION</a:t>
            </a:r>
          </a:p>
        </p:txBody>
      </p:sp>
      <p:sp>
        <p:nvSpPr>
          <p:cNvPr id="44" name="TextBox 43">
            <a:extLst>
              <a:ext uri="{FF2B5EF4-FFF2-40B4-BE49-F238E27FC236}">
                <a16:creationId xmlns:a16="http://schemas.microsoft.com/office/drawing/2014/main" id="{8F72FAE7-253F-609C-5A21-8995A30A6F83}"/>
              </a:ext>
            </a:extLst>
          </p:cNvPr>
          <p:cNvSpPr txBox="1"/>
          <p:nvPr/>
        </p:nvSpPr>
        <p:spPr>
          <a:xfrm>
            <a:off x="6342888" y="-4097383"/>
            <a:ext cx="5730240" cy="2677656"/>
          </a:xfrm>
          <a:prstGeom prst="rect">
            <a:avLst/>
          </a:prstGeom>
          <a:noFill/>
        </p:spPr>
        <p:txBody>
          <a:bodyPr wrap="square" rtlCol="0">
            <a:spAutoFit/>
          </a:bodyPr>
          <a:lstStyle/>
          <a:p>
            <a:r>
              <a:rPr lang="en-US" sz="2400" dirty="0">
                <a:solidFill>
                  <a:schemeClr val="bg1"/>
                </a:solidFill>
              </a:rPr>
              <a:t>Management is a very popular, universal phenomenon widely used in all sectors and disciplines. It is a concept which is common in one’s personal or professional life. It may be applied to management of oneself, a patient, a group of patients or a group of workers.</a:t>
            </a:r>
            <a:endParaRPr lang="en-US" sz="24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2519642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4000" b="-24000"/>
          </a:stretch>
        </a:blipFill>
        <a:effectLst/>
      </p:bgPr>
    </p:bg>
    <p:spTree>
      <p:nvGrpSpPr>
        <p:cNvPr id="1" name="">
          <a:extLst>
            <a:ext uri="{FF2B5EF4-FFF2-40B4-BE49-F238E27FC236}">
              <a16:creationId xmlns:a16="http://schemas.microsoft.com/office/drawing/2014/main" id="{EC2F5109-3562-4161-2EB5-C6993F145E7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3BE304E-20B5-5FAC-D746-FE0EF027E733}"/>
              </a:ext>
            </a:extLst>
          </p:cNvPr>
          <p:cNvSpPr/>
          <p:nvPr/>
        </p:nvSpPr>
        <p:spPr>
          <a:xfrm>
            <a:off x="0" y="0"/>
            <a:ext cx="12192000" cy="6858000"/>
          </a:xfrm>
          <a:prstGeom prst="rect">
            <a:avLst/>
          </a:prstGeom>
          <a:gradFill>
            <a:gsLst>
              <a:gs pos="23000">
                <a:schemeClr val="accent1">
                  <a:lumMod val="5000"/>
                  <a:lumOff val="95000"/>
                </a:schemeClr>
              </a:gs>
              <a:gs pos="100000">
                <a:schemeClr val="tx1">
                  <a:alpha val="70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75CEEFDF-8818-37BD-A9DC-6102E7670992}"/>
              </a:ext>
            </a:extLst>
          </p:cNvPr>
          <p:cNvGrpSpPr/>
          <p:nvPr/>
        </p:nvGrpSpPr>
        <p:grpSpPr>
          <a:xfrm rot="16200000">
            <a:off x="-3625516" y="-990600"/>
            <a:ext cx="8839200" cy="8839200"/>
            <a:chOff x="-3625516" y="-990600"/>
            <a:chExt cx="8839200" cy="8839200"/>
          </a:xfrm>
        </p:grpSpPr>
        <p:sp useBgFill="1">
          <p:nvSpPr>
            <p:cNvPr id="32" name="Flowchart: Summing Junction 31">
              <a:extLst>
                <a:ext uri="{FF2B5EF4-FFF2-40B4-BE49-F238E27FC236}">
                  <a16:creationId xmlns:a16="http://schemas.microsoft.com/office/drawing/2014/main" id="{1329DF87-04A4-0678-EDB6-F48A2CDD699E}"/>
                </a:ext>
              </a:extLst>
            </p:cNvPr>
            <p:cNvSpPr/>
            <p:nvPr/>
          </p:nvSpPr>
          <p:spPr>
            <a:xfrm>
              <a:off x="-3625516" y="-990600"/>
              <a:ext cx="8839200" cy="8839200"/>
            </a:xfrm>
            <a:prstGeom prst="flowChartSummingJunction">
              <a:avLst/>
            </a:prstGeom>
            <a:ln>
              <a:solidFill>
                <a:schemeClr val="bg1"/>
              </a:solid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7274D11C-4CD1-1432-FA86-362504474B09}"/>
                </a:ext>
              </a:extLst>
            </p:cNvPr>
            <p:cNvSpPr txBox="1"/>
            <p:nvPr/>
          </p:nvSpPr>
          <p:spPr>
            <a:xfrm rot="5400000">
              <a:off x="3224456" y="3096126"/>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01</a:t>
              </a:r>
            </a:p>
          </p:txBody>
        </p:sp>
        <p:sp>
          <p:nvSpPr>
            <p:cNvPr id="34" name="TextBox 33">
              <a:extLst>
                <a:ext uri="{FF2B5EF4-FFF2-40B4-BE49-F238E27FC236}">
                  <a16:creationId xmlns:a16="http://schemas.microsoft.com/office/drawing/2014/main" id="{20513AE5-E914-8DE2-F703-E0A50E79D478}"/>
                </a:ext>
              </a:extLst>
            </p:cNvPr>
            <p:cNvSpPr txBox="1"/>
            <p:nvPr/>
          </p:nvSpPr>
          <p:spPr>
            <a:xfrm>
              <a:off x="40099" y="6134067"/>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02</a:t>
              </a:r>
            </a:p>
          </p:txBody>
        </p:sp>
        <p:sp>
          <p:nvSpPr>
            <p:cNvPr id="35" name="TextBox 34">
              <a:extLst>
                <a:ext uri="{FF2B5EF4-FFF2-40B4-BE49-F238E27FC236}">
                  <a16:creationId xmlns:a16="http://schemas.microsoft.com/office/drawing/2014/main" id="{C358939F-3A5D-02B7-D0FB-AF54D2D6A0B7}"/>
                </a:ext>
              </a:extLst>
            </p:cNvPr>
            <p:cNvSpPr txBox="1"/>
            <p:nvPr/>
          </p:nvSpPr>
          <p:spPr>
            <a:xfrm>
              <a:off x="24057" y="80215"/>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04</a:t>
              </a:r>
            </a:p>
          </p:txBody>
        </p:sp>
        <p:sp>
          <p:nvSpPr>
            <p:cNvPr id="36" name="TextBox 35">
              <a:extLst>
                <a:ext uri="{FF2B5EF4-FFF2-40B4-BE49-F238E27FC236}">
                  <a16:creationId xmlns:a16="http://schemas.microsoft.com/office/drawing/2014/main" id="{7DC9AFE4-CD48-924F-B904-E6F11B816345}"/>
                </a:ext>
              </a:extLst>
            </p:cNvPr>
            <p:cNvSpPr txBox="1"/>
            <p:nvPr/>
          </p:nvSpPr>
          <p:spPr>
            <a:xfrm rot="5400000">
              <a:off x="-3802995" y="3096126"/>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03</a:t>
              </a:r>
            </a:p>
          </p:txBody>
        </p:sp>
        <p:sp useBgFill="1">
          <p:nvSpPr>
            <p:cNvPr id="37" name="Oval 36">
              <a:extLst>
                <a:ext uri="{FF2B5EF4-FFF2-40B4-BE49-F238E27FC236}">
                  <a16:creationId xmlns:a16="http://schemas.microsoft.com/office/drawing/2014/main" id="{0C6EB395-9DEE-05AE-6EEB-6424000E0034}"/>
                </a:ext>
              </a:extLst>
            </p:cNvPr>
            <p:cNvSpPr/>
            <p:nvPr/>
          </p:nvSpPr>
          <p:spPr>
            <a:xfrm rot="5400000">
              <a:off x="-1685436" y="949480"/>
              <a:ext cx="4959040" cy="4959040"/>
            </a:xfrm>
            <a:prstGeom prst="ellipse">
              <a:avLst/>
            </a:prstGeom>
            <a:ln>
              <a:no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3100" dirty="0"/>
                <a:t>MANAGEMENT</a:t>
              </a:r>
            </a:p>
          </p:txBody>
        </p:sp>
      </p:grpSp>
      <p:sp>
        <p:nvSpPr>
          <p:cNvPr id="39" name="TextBox 38">
            <a:extLst>
              <a:ext uri="{FF2B5EF4-FFF2-40B4-BE49-F238E27FC236}">
                <a16:creationId xmlns:a16="http://schemas.microsoft.com/office/drawing/2014/main" id="{87ACC765-921C-5ABE-D161-6AB729917217}"/>
              </a:ext>
            </a:extLst>
          </p:cNvPr>
          <p:cNvSpPr txBox="1"/>
          <p:nvPr/>
        </p:nvSpPr>
        <p:spPr>
          <a:xfrm>
            <a:off x="6053328" y="642770"/>
            <a:ext cx="5730240"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Mission statement </a:t>
            </a:r>
          </a:p>
        </p:txBody>
      </p:sp>
      <p:sp>
        <p:nvSpPr>
          <p:cNvPr id="40" name="TextBox 39">
            <a:extLst>
              <a:ext uri="{FF2B5EF4-FFF2-40B4-BE49-F238E27FC236}">
                <a16:creationId xmlns:a16="http://schemas.microsoft.com/office/drawing/2014/main" id="{C1670A58-A5E1-FF94-BD37-7218434BF08B}"/>
              </a:ext>
            </a:extLst>
          </p:cNvPr>
          <p:cNvSpPr txBox="1"/>
          <p:nvPr/>
        </p:nvSpPr>
        <p:spPr>
          <a:xfrm>
            <a:off x="6190488" y="2249244"/>
            <a:ext cx="5730240" cy="1938992"/>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Work towards the achievement of healthy lives for all people living in Ghana through an enabling policy framework that recognizes, empowers and brings together, in a coordinated manner, all stakeholders</a:t>
            </a:r>
          </a:p>
        </p:txBody>
      </p:sp>
      <p:sp>
        <p:nvSpPr>
          <p:cNvPr id="41" name="TextBox 40">
            <a:extLst>
              <a:ext uri="{FF2B5EF4-FFF2-40B4-BE49-F238E27FC236}">
                <a16:creationId xmlns:a16="http://schemas.microsoft.com/office/drawing/2014/main" id="{626C12D3-6FCC-7C6E-E3A8-D5FF310D78B1}"/>
              </a:ext>
            </a:extLst>
          </p:cNvPr>
          <p:cNvSpPr txBox="1"/>
          <p:nvPr/>
        </p:nvSpPr>
        <p:spPr>
          <a:xfrm>
            <a:off x="6205728" y="7750135"/>
            <a:ext cx="5730240"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Health Sector Objectives</a:t>
            </a:r>
          </a:p>
        </p:txBody>
      </p:sp>
      <p:sp>
        <p:nvSpPr>
          <p:cNvPr id="42" name="TextBox 41">
            <a:extLst>
              <a:ext uri="{FF2B5EF4-FFF2-40B4-BE49-F238E27FC236}">
                <a16:creationId xmlns:a16="http://schemas.microsoft.com/office/drawing/2014/main" id="{4051D453-8DBC-B2B4-DBB0-2A2E7A937597}"/>
              </a:ext>
            </a:extLst>
          </p:cNvPr>
          <p:cNvSpPr txBox="1"/>
          <p:nvPr/>
        </p:nvSpPr>
        <p:spPr>
          <a:xfrm>
            <a:off x="6342888" y="9060775"/>
            <a:ext cx="6483096" cy="2308324"/>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Health sector objectives is to ensure that people live long, healthy and productive lives and reproduce without an increased risk of injury or death and to reduce the excessive risk and burden of morbidity, mortality and disability, especially in the poor and </a:t>
            </a:r>
            <a:r>
              <a:rPr lang="en-US" sz="2400" kern="1400" dirty="0" err="1">
                <a:solidFill>
                  <a:schemeClr val="bg1"/>
                </a:solidFill>
                <a:effectLst/>
                <a:latin typeface="Times New Roman" panose="02020603050405020304" pitchFamily="18" charset="0"/>
                <a:ea typeface="Times New Roman" panose="02020603050405020304" pitchFamily="18" charset="0"/>
              </a:rPr>
              <a:t>arginalized</a:t>
            </a:r>
            <a:r>
              <a:rPr lang="en-US" sz="2400" kern="1400" dirty="0">
                <a:solidFill>
                  <a:schemeClr val="bg1"/>
                </a:solidFill>
                <a:effectLst/>
                <a:latin typeface="Times New Roman" panose="02020603050405020304" pitchFamily="18" charset="0"/>
                <a:ea typeface="Times New Roman" panose="02020603050405020304" pitchFamily="18" charset="0"/>
              </a:rPr>
              <a:t> groups</a:t>
            </a:r>
          </a:p>
        </p:txBody>
      </p:sp>
      <p:sp>
        <p:nvSpPr>
          <p:cNvPr id="43" name="TextBox 42">
            <a:extLst>
              <a:ext uri="{FF2B5EF4-FFF2-40B4-BE49-F238E27FC236}">
                <a16:creationId xmlns:a16="http://schemas.microsoft.com/office/drawing/2014/main" id="{A88A50EA-A25E-FAE7-0394-3FB487F7CE4D}"/>
              </a:ext>
            </a:extLst>
          </p:cNvPr>
          <p:cNvSpPr txBox="1"/>
          <p:nvPr/>
        </p:nvSpPr>
        <p:spPr>
          <a:xfrm>
            <a:off x="6205728" y="-6698937"/>
            <a:ext cx="6246248"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Mission statement </a:t>
            </a:r>
          </a:p>
        </p:txBody>
      </p:sp>
      <p:sp>
        <p:nvSpPr>
          <p:cNvPr id="44" name="TextBox 43">
            <a:extLst>
              <a:ext uri="{FF2B5EF4-FFF2-40B4-BE49-F238E27FC236}">
                <a16:creationId xmlns:a16="http://schemas.microsoft.com/office/drawing/2014/main" id="{4F75C758-AEA7-7935-2103-82FF35F1C644}"/>
              </a:ext>
            </a:extLst>
          </p:cNvPr>
          <p:cNvSpPr txBox="1"/>
          <p:nvPr/>
        </p:nvSpPr>
        <p:spPr>
          <a:xfrm>
            <a:off x="6342888" y="-5092463"/>
            <a:ext cx="5730240" cy="1938992"/>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Work towards the achievement of healthy lives for all people living in Ghana through an enabling policy framework that recognizes, empowers and brings together, in a coordinated manner, all stakeholders</a:t>
            </a:r>
          </a:p>
        </p:txBody>
      </p:sp>
    </p:spTree>
    <p:extLst>
      <p:ext uri="{BB962C8B-B14F-4D97-AF65-F5344CB8AC3E}">
        <p14:creationId xmlns:p14="http://schemas.microsoft.com/office/powerpoint/2010/main" val="377513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a:extLst>
            <a:ext uri="{FF2B5EF4-FFF2-40B4-BE49-F238E27FC236}">
              <a16:creationId xmlns:a16="http://schemas.microsoft.com/office/drawing/2014/main" id="{329F4BDA-7A08-B596-2D9A-3D7FDE34238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DE84FA1-90F3-5A27-8327-54AC94F7D4E7}"/>
              </a:ext>
            </a:extLst>
          </p:cNvPr>
          <p:cNvSpPr/>
          <p:nvPr/>
        </p:nvSpPr>
        <p:spPr>
          <a:xfrm>
            <a:off x="0" y="0"/>
            <a:ext cx="12192000" cy="6858000"/>
          </a:xfrm>
          <a:prstGeom prst="rect">
            <a:avLst/>
          </a:prstGeom>
          <a:gradFill>
            <a:gsLst>
              <a:gs pos="23000">
                <a:schemeClr val="accent1">
                  <a:lumMod val="5000"/>
                  <a:lumOff val="95000"/>
                </a:schemeClr>
              </a:gs>
              <a:gs pos="100000">
                <a:schemeClr val="tx1">
                  <a:alpha val="70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507AE28-9C5B-F44E-BDD1-701D0579FCCB}"/>
              </a:ext>
            </a:extLst>
          </p:cNvPr>
          <p:cNvGrpSpPr/>
          <p:nvPr/>
        </p:nvGrpSpPr>
        <p:grpSpPr>
          <a:xfrm rot="10800000">
            <a:off x="-3625516" y="-990600"/>
            <a:ext cx="8839200" cy="8839200"/>
            <a:chOff x="-3625516" y="-990600"/>
            <a:chExt cx="8839200" cy="8839200"/>
          </a:xfrm>
        </p:grpSpPr>
        <p:sp useBgFill="1">
          <p:nvSpPr>
            <p:cNvPr id="32" name="Flowchart: Summing Junction 31">
              <a:extLst>
                <a:ext uri="{FF2B5EF4-FFF2-40B4-BE49-F238E27FC236}">
                  <a16:creationId xmlns:a16="http://schemas.microsoft.com/office/drawing/2014/main" id="{5CEF0814-D221-EB31-3208-4742D2A426E7}"/>
                </a:ext>
              </a:extLst>
            </p:cNvPr>
            <p:cNvSpPr/>
            <p:nvPr/>
          </p:nvSpPr>
          <p:spPr>
            <a:xfrm>
              <a:off x="-3625516" y="-990600"/>
              <a:ext cx="8839200" cy="8839200"/>
            </a:xfrm>
            <a:prstGeom prst="flowChartSummingJunction">
              <a:avLst/>
            </a:prstGeom>
            <a:ln>
              <a:solidFill>
                <a:schemeClr val="bg1"/>
              </a:solid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8D702D3-B151-376B-6436-E032D75E6B2C}"/>
                </a:ext>
              </a:extLst>
            </p:cNvPr>
            <p:cNvSpPr txBox="1"/>
            <p:nvPr/>
          </p:nvSpPr>
          <p:spPr>
            <a:xfrm rot="5400000">
              <a:off x="3224456" y="3096126"/>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01</a:t>
              </a:r>
            </a:p>
          </p:txBody>
        </p:sp>
        <p:sp>
          <p:nvSpPr>
            <p:cNvPr id="34" name="TextBox 33">
              <a:extLst>
                <a:ext uri="{FF2B5EF4-FFF2-40B4-BE49-F238E27FC236}">
                  <a16:creationId xmlns:a16="http://schemas.microsoft.com/office/drawing/2014/main" id="{0270B84D-D77F-0280-A635-2E3D08076F4B}"/>
                </a:ext>
              </a:extLst>
            </p:cNvPr>
            <p:cNvSpPr txBox="1"/>
            <p:nvPr/>
          </p:nvSpPr>
          <p:spPr>
            <a:xfrm>
              <a:off x="40099" y="6134067"/>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02</a:t>
              </a:r>
            </a:p>
          </p:txBody>
        </p:sp>
        <p:sp>
          <p:nvSpPr>
            <p:cNvPr id="35" name="TextBox 34">
              <a:extLst>
                <a:ext uri="{FF2B5EF4-FFF2-40B4-BE49-F238E27FC236}">
                  <a16:creationId xmlns:a16="http://schemas.microsoft.com/office/drawing/2014/main" id="{4B02E8E5-9487-667C-2D59-C8DE147E0D9F}"/>
                </a:ext>
              </a:extLst>
            </p:cNvPr>
            <p:cNvSpPr txBox="1"/>
            <p:nvPr/>
          </p:nvSpPr>
          <p:spPr>
            <a:xfrm>
              <a:off x="24057" y="80215"/>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04</a:t>
              </a:r>
            </a:p>
          </p:txBody>
        </p:sp>
        <p:sp>
          <p:nvSpPr>
            <p:cNvPr id="36" name="TextBox 35">
              <a:extLst>
                <a:ext uri="{FF2B5EF4-FFF2-40B4-BE49-F238E27FC236}">
                  <a16:creationId xmlns:a16="http://schemas.microsoft.com/office/drawing/2014/main" id="{F3C6D4B7-ED18-0AE2-B858-01A8C2F27451}"/>
                </a:ext>
              </a:extLst>
            </p:cNvPr>
            <p:cNvSpPr txBox="1"/>
            <p:nvPr/>
          </p:nvSpPr>
          <p:spPr>
            <a:xfrm rot="5400000">
              <a:off x="-3802995" y="3096126"/>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03</a:t>
              </a:r>
            </a:p>
          </p:txBody>
        </p:sp>
        <p:sp useBgFill="1">
          <p:nvSpPr>
            <p:cNvPr id="37" name="Oval 36">
              <a:extLst>
                <a:ext uri="{FF2B5EF4-FFF2-40B4-BE49-F238E27FC236}">
                  <a16:creationId xmlns:a16="http://schemas.microsoft.com/office/drawing/2014/main" id="{63F84953-40F7-EB2F-EA68-2AB3BBC64036}"/>
                </a:ext>
              </a:extLst>
            </p:cNvPr>
            <p:cNvSpPr/>
            <p:nvPr/>
          </p:nvSpPr>
          <p:spPr>
            <a:xfrm rot="10800000">
              <a:off x="-1685436" y="949480"/>
              <a:ext cx="4959040" cy="4959040"/>
            </a:xfrm>
            <a:prstGeom prst="ellipse">
              <a:avLst/>
            </a:prstGeom>
            <a:ln>
              <a:no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3100" dirty="0">
                  <a:solidFill>
                    <a:schemeClr val="bg1"/>
                  </a:solidFill>
                </a:rPr>
                <a:t>MANAGEMENT</a:t>
              </a:r>
              <a:endParaRPr lang="en-US" sz="3100" dirty="0"/>
            </a:p>
          </p:txBody>
        </p:sp>
      </p:grpSp>
      <p:sp>
        <p:nvSpPr>
          <p:cNvPr id="39" name="TextBox 38">
            <a:extLst>
              <a:ext uri="{FF2B5EF4-FFF2-40B4-BE49-F238E27FC236}">
                <a16:creationId xmlns:a16="http://schemas.microsoft.com/office/drawing/2014/main" id="{AD81BD45-5332-8545-2CDB-14E4BF4F949B}"/>
              </a:ext>
            </a:extLst>
          </p:cNvPr>
          <p:cNvSpPr txBox="1"/>
          <p:nvPr/>
        </p:nvSpPr>
        <p:spPr>
          <a:xfrm>
            <a:off x="6053328" y="642770"/>
            <a:ext cx="5730240" cy="1754326"/>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Health Sector Objectives</a:t>
            </a:r>
          </a:p>
        </p:txBody>
      </p:sp>
      <p:sp>
        <p:nvSpPr>
          <p:cNvPr id="40" name="TextBox 39">
            <a:extLst>
              <a:ext uri="{FF2B5EF4-FFF2-40B4-BE49-F238E27FC236}">
                <a16:creationId xmlns:a16="http://schemas.microsoft.com/office/drawing/2014/main" id="{647D4A2C-6578-1895-596E-09D3E18F8CF3}"/>
              </a:ext>
            </a:extLst>
          </p:cNvPr>
          <p:cNvSpPr txBox="1"/>
          <p:nvPr/>
        </p:nvSpPr>
        <p:spPr>
          <a:xfrm>
            <a:off x="6190488" y="2249244"/>
            <a:ext cx="5730240" cy="2677656"/>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Health sector objectives is to ensure that people live long, healthy and productive lives and reproduce without an increased risk of injury or death and to reduce the excessive risk and burden of morbidity, mortality and disability, especially in the poor and </a:t>
            </a:r>
            <a:r>
              <a:rPr lang="en-US" sz="2400" kern="1400" dirty="0" err="1">
                <a:solidFill>
                  <a:schemeClr val="bg1"/>
                </a:solidFill>
                <a:effectLst/>
                <a:latin typeface="Times New Roman" panose="02020603050405020304" pitchFamily="18" charset="0"/>
                <a:ea typeface="Times New Roman" panose="02020603050405020304" pitchFamily="18" charset="0"/>
              </a:rPr>
              <a:t>arginalized</a:t>
            </a:r>
            <a:r>
              <a:rPr lang="en-US" sz="2400" kern="1400" dirty="0">
                <a:solidFill>
                  <a:schemeClr val="bg1"/>
                </a:solidFill>
                <a:effectLst/>
                <a:latin typeface="Times New Roman" panose="02020603050405020304" pitchFamily="18" charset="0"/>
                <a:ea typeface="Times New Roman" panose="02020603050405020304" pitchFamily="18" charset="0"/>
              </a:rPr>
              <a:t> groups</a:t>
            </a:r>
          </a:p>
        </p:txBody>
      </p:sp>
      <p:sp>
        <p:nvSpPr>
          <p:cNvPr id="41" name="TextBox 40">
            <a:extLst>
              <a:ext uri="{FF2B5EF4-FFF2-40B4-BE49-F238E27FC236}">
                <a16:creationId xmlns:a16="http://schemas.microsoft.com/office/drawing/2014/main" id="{E0162D35-6580-C395-D96F-BB3A997A54E4}"/>
              </a:ext>
            </a:extLst>
          </p:cNvPr>
          <p:cNvSpPr txBox="1"/>
          <p:nvPr/>
        </p:nvSpPr>
        <p:spPr>
          <a:xfrm>
            <a:off x="6205728" y="7750135"/>
            <a:ext cx="5730240"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Guiding Principles</a:t>
            </a:r>
          </a:p>
        </p:txBody>
      </p:sp>
      <p:sp>
        <p:nvSpPr>
          <p:cNvPr id="42" name="TextBox 41">
            <a:extLst>
              <a:ext uri="{FF2B5EF4-FFF2-40B4-BE49-F238E27FC236}">
                <a16:creationId xmlns:a16="http://schemas.microsoft.com/office/drawing/2014/main" id="{97B7C24A-EA43-C169-B32B-7D0FC94FDD0C}"/>
              </a:ext>
            </a:extLst>
          </p:cNvPr>
          <p:cNvSpPr txBox="1"/>
          <p:nvPr/>
        </p:nvSpPr>
        <p:spPr>
          <a:xfrm>
            <a:off x="6342888" y="9060775"/>
            <a:ext cx="6483096" cy="1569660"/>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The objectives of the health policy can be achieved through the development of a combination of the following; Health Policies, Standards, </a:t>
            </a:r>
            <a:r>
              <a:rPr lang="en-US" sz="2400" kern="1400" dirty="0" err="1">
                <a:solidFill>
                  <a:schemeClr val="bg1"/>
                </a:solidFill>
                <a:effectLst/>
                <a:latin typeface="Times New Roman" panose="02020603050405020304" pitchFamily="18" charset="0"/>
                <a:ea typeface="Times New Roman" panose="02020603050405020304" pitchFamily="18" charset="0"/>
              </a:rPr>
              <a:t>Programmes</a:t>
            </a:r>
            <a:r>
              <a:rPr lang="en-US" sz="2400" kern="1400" dirty="0">
                <a:solidFill>
                  <a:schemeClr val="bg1"/>
                </a:solidFill>
                <a:effectLst/>
                <a:latin typeface="Times New Roman" panose="02020603050405020304" pitchFamily="18" charset="0"/>
                <a:ea typeface="Times New Roman" panose="02020603050405020304" pitchFamily="18" charset="0"/>
              </a:rPr>
              <a:t> and Investments.</a:t>
            </a:r>
          </a:p>
        </p:txBody>
      </p:sp>
      <p:sp>
        <p:nvSpPr>
          <p:cNvPr id="43" name="TextBox 42">
            <a:extLst>
              <a:ext uri="{FF2B5EF4-FFF2-40B4-BE49-F238E27FC236}">
                <a16:creationId xmlns:a16="http://schemas.microsoft.com/office/drawing/2014/main" id="{84E7DA81-7E75-E1F7-60F6-289D691B846E}"/>
              </a:ext>
            </a:extLst>
          </p:cNvPr>
          <p:cNvSpPr txBox="1"/>
          <p:nvPr/>
        </p:nvSpPr>
        <p:spPr>
          <a:xfrm>
            <a:off x="6205728" y="-6698937"/>
            <a:ext cx="6246248" cy="1754326"/>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Health Sector Objectives</a:t>
            </a:r>
          </a:p>
        </p:txBody>
      </p:sp>
      <p:sp>
        <p:nvSpPr>
          <p:cNvPr id="44" name="TextBox 43">
            <a:extLst>
              <a:ext uri="{FF2B5EF4-FFF2-40B4-BE49-F238E27FC236}">
                <a16:creationId xmlns:a16="http://schemas.microsoft.com/office/drawing/2014/main" id="{E674FEE5-3CD4-E25E-051B-F47EC09129A3}"/>
              </a:ext>
            </a:extLst>
          </p:cNvPr>
          <p:cNvSpPr txBox="1"/>
          <p:nvPr/>
        </p:nvSpPr>
        <p:spPr>
          <a:xfrm>
            <a:off x="6342888" y="-5092463"/>
            <a:ext cx="5730240" cy="2677656"/>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Health sector objectives is to ensure that people live long, healthy and productive lives and reproduce without an increased risk of injury or death and to reduce the excessive risk and burden of morbidity, mortality and disability, especially in the poor and </a:t>
            </a:r>
            <a:r>
              <a:rPr lang="en-US" sz="2400" kern="1400" dirty="0" err="1">
                <a:solidFill>
                  <a:schemeClr val="bg1"/>
                </a:solidFill>
                <a:effectLst/>
                <a:latin typeface="Times New Roman" panose="02020603050405020304" pitchFamily="18" charset="0"/>
                <a:ea typeface="Times New Roman" panose="02020603050405020304" pitchFamily="18" charset="0"/>
              </a:rPr>
              <a:t>arginalized</a:t>
            </a:r>
            <a:r>
              <a:rPr lang="en-US" sz="2400" kern="1400" dirty="0">
                <a:solidFill>
                  <a:schemeClr val="bg1"/>
                </a:solidFill>
                <a:effectLst/>
                <a:latin typeface="Times New Roman" panose="02020603050405020304" pitchFamily="18" charset="0"/>
                <a:ea typeface="Times New Roman" panose="02020603050405020304" pitchFamily="18" charset="0"/>
              </a:rPr>
              <a:t> groups</a:t>
            </a:r>
          </a:p>
        </p:txBody>
      </p:sp>
    </p:spTree>
    <p:extLst>
      <p:ext uri="{BB962C8B-B14F-4D97-AF65-F5344CB8AC3E}">
        <p14:creationId xmlns:p14="http://schemas.microsoft.com/office/powerpoint/2010/main" val="1730099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a:extLst>
            <a:ext uri="{FF2B5EF4-FFF2-40B4-BE49-F238E27FC236}">
              <a16:creationId xmlns:a16="http://schemas.microsoft.com/office/drawing/2014/main" id="{14B24DA6-B920-F514-5327-2FCF7026674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064EDEF2-9BC3-5548-89AF-38DD87439009}"/>
              </a:ext>
            </a:extLst>
          </p:cNvPr>
          <p:cNvSpPr/>
          <p:nvPr/>
        </p:nvSpPr>
        <p:spPr>
          <a:xfrm>
            <a:off x="0" y="0"/>
            <a:ext cx="12192000" cy="6858000"/>
          </a:xfrm>
          <a:prstGeom prst="rect">
            <a:avLst/>
          </a:prstGeom>
          <a:gradFill>
            <a:gsLst>
              <a:gs pos="23000">
                <a:schemeClr val="accent1">
                  <a:lumMod val="5000"/>
                  <a:lumOff val="95000"/>
                </a:schemeClr>
              </a:gs>
              <a:gs pos="100000">
                <a:schemeClr val="tx1">
                  <a:alpha val="70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E4964B6D-2E2A-AB62-BA74-E10B49E8FC0D}"/>
              </a:ext>
            </a:extLst>
          </p:cNvPr>
          <p:cNvGrpSpPr/>
          <p:nvPr/>
        </p:nvGrpSpPr>
        <p:grpSpPr>
          <a:xfrm rot="5400000">
            <a:off x="-3625516" y="-990600"/>
            <a:ext cx="8839200" cy="8839200"/>
            <a:chOff x="-3625516" y="-990600"/>
            <a:chExt cx="8839200" cy="8839200"/>
          </a:xfrm>
        </p:grpSpPr>
        <p:sp useBgFill="1">
          <p:nvSpPr>
            <p:cNvPr id="32" name="Flowchart: Summing Junction 31">
              <a:extLst>
                <a:ext uri="{FF2B5EF4-FFF2-40B4-BE49-F238E27FC236}">
                  <a16:creationId xmlns:a16="http://schemas.microsoft.com/office/drawing/2014/main" id="{3CBAE3D6-4865-8F94-23D1-7E31D37BECAF}"/>
                </a:ext>
              </a:extLst>
            </p:cNvPr>
            <p:cNvSpPr/>
            <p:nvPr/>
          </p:nvSpPr>
          <p:spPr>
            <a:xfrm>
              <a:off x="-3625516" y="-990600"/>
              <a:ext cx="8839200" cy="8839200"/>
            </a:xfrm>
            <a:prstGeom prst="flowChartSummingJunction">
              <a:avLst/>
            </a:prstGeom>
            <a:ln>
              <a:solidFill>
                <a:schemeClr val="bg1"/>
              </a:solid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BEB6F9A-3152-DF64-1277-1F6127EA83E4}"/>
                </a:ext>
              </a:extLst>
            </p:cNvPr>
            <p:cNvSpPr txBox="1"/>
            <p:nvPr/>
          </p:nvSpPr>
          <p:spPr>
            <a:xfrm rot="5400000">
              <a:off x="3224456" y="3096126"/>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01</a:t>
              </a:r>
            </a:p>
          </p:txBody>
        </p:sp>
        <p:sp>
          <p:nvSpPr>
            <p:cNvPr id="34" name="TextBox 33">
              <a:extLst>
                <a:ext uri="{FF2B5EF4-FFF2-40B4-BE49-F238E27FC236}">
                  <a16:creationId xmlns:a16="http://schemas.microsoft.com/office/drawing/2014/main" id="{08945F1A-74D6-0737-1180-3387DF1BA9FA}"/>
                </a:ext>
              </a:extLst>
            </p:cNvPr>
            <p:cNvSpPr txBox="1"/>
            <p:nvPr/>
          </p:nvSpPr>
          <p:spPr>
            <a:xfrm>
              <a:off x="40099" y="6134067"/>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02</a:t>
              </a:r>
            </a:p>
          </p:txBody>
        </p:sp>
        <p:sp>
          <p:nvSpPr>
            <p:cNvPr id="35" name="TextBox 34">
              <a:extLst>
                <a:ext uri="{FF2B5EF4-FFF2-40B4-BE49-F238E27FC236}">
                  <a16:creationId xmlns:a16="http://schemas.microsoft.com/office/drawing/2014/main" id="{46F9B367-CFC5-EA27-BDB9-4115B23188BA}"/>
                </a:ext>
              </a:extLst>
            </p:cNvPr>
            <p:cNvSpPr txBox="1"/>
            <p:nvPr/>
          </p:nvSpPr>
          <p:spPr>
            <a:xfrm>
              <a:off x="24057" y="80215"/>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04</a:t>
              </a:r>
            </a:p>
          </p:txBody>
        </p:sp>
        <p:sp>
          <p:nvSpPr>
            <p:cNvPr id="36" name="TextBox 35">
              <a:extLst>
                <a:ext uri="{FF2B5EF4-FFF2-40B4-BE49-F238E27FC236}">
                  <a16:creationId xmlns:a16="http://schemas.microsoft.com/office/drawing/2014/main" id="{8445F474-4D10-B2BB-43E7-7DAD60BB1271}"/>
                </a:ext>
              </a:extLst>
            </p:cNvPr>
            <p:cNvSpPr txBox="1"/>
            <p:nvPr/>
          </p:nvSpPr>
          <p:spPr>
            <a:xfrm rot="5400000">
              <a:off x="-3802995" y="3096126"/>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03</a:t>
              </a:r>
            </a:p>
          </p:txBody>
        </p:sp>
        <p:sp useBgFill="1">
          <p:nvSpPr>
            <p:cNvPr id="37" name="Oval 36">
              <a:extLst>
                <a:ext uri="{FF2B5EF4-FFF2-40B4-BE49-F238E27FC236}">
                  <a16:creationId xmlns:a16="http://schemas.microsoft.com/office/drawing/2014/main" id="{89EBDA35-5BE9-C69B-2474-8F1B41C42FF8}"/>
                </a:ext>
              </a:extLst>
            </p:cNvPr>
            <p:cNvSpPr/>
            <p:nvPr/>
          </p:nvSpPr>
          <p:spPr>
            <a:xfrm rot="16200000">
              <a:off x="-1685436" y="949480"/>
              <a:ext cx="4959040" cy="4959040"/>
            </a:xfrm>
            <a:prstGeom prst="ellipse">
              <a:avLst/>
            </a:prstGeom>
            <a:ln>
              <a:no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3100" dirty="0">
                  <a:solidFill>
                    <a:schemeClr val="bg1"/>
                  </a:solidFill>
                </a:rPr>
                <a:t>MANAGEMENT</a:t>
              </a:r>
              <a:endParaRPr lang="en-US" sz="3100" dirty="0"/>
            </a:p>
          </p:txBody>
        </p:sp>
      </p:grpSp>
      <p:sp>
        <p:nvSpPr>
          <p:cNvPr id="39" name="TextBox 38">
            <a:extLst>
              <a:ext uri="{FF2B5EF4-FFF2-40B4-BE49-F238E27FC236}">
                <a16:creationId xmlns:a16="http://schemas.microsoft.com/office/drawing/2014/main" id="{16CCCA1E-5898-AB69-937F-38690CA881AF}"/>
              </a:ext>
            </a:extLst>
          </p:cNvPr>
          <p:cNvSpPr txBox="1"/>
          <p:nvPr/>
        </p:nvSpPr>
        <p:spPr>
          <a:xfrm>
            <a:off x="6053328" y="642770"/>
            <a:ext cx="5730240"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Guiding Principles</a:t>
            </a:r>
          </a:p>
        </p:txBody>
      </p:sp>
      <p:sp>
        <p:nvSpPr>
          <p:cNvPr id="40" name="TextBox 39">
            <a:extLst>
              <a:ext uri="{FF2B5EF4-FFF2-40B4-BE49-F238E27FC236}">
                <a16:creationId xmlns:a16="http://schemas.microsoft.com/office/drawing/2014/main" id="{655FE6BD-9629-ECBC-47A2-69AC4A315CFF}"/>
              </a:ext>
            </a:extLst>
          </p:cNvPr>
          <p:cNvSpPr txBox="1"/>
          <p:nvPr/>
        </p:nvSpPr>
        <p:spPr>
          <a:xfrm>
            <a:off x="6190488" y="2249244"/>
            <a:ext cx="5730240" cy="1938992"/>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The objectives of the health policy can be achieved through the development of a combination of the following; Health Policies, Standards, </a:t>
            </a:r>
            <a:r>
              <a:rPr lang="en-US" sz="2400" kern="1400" dirty="0" err="1">
                <a:solidFill>
                  <a:schemeClr val="bg1"/>
                </a:solidFill>
                <a:effectLst/>
                <a:latin typeface="Times New Roman" panose="02020603050405020304" pitchFamily="18" charset="0"/>
                <a:ea typeface="Times New Roman" panose="02020603050405020304" pitchFamily="18" charset="0"/>
              </a:rPr>
              <a:t>Programmes</a:t>
            </a:r>
            <a:r>
              <a:rPr lang="en-US" sz="2400" kern="1400" dirty="0">
                <a:solidFill>
                  <a:schemeClr val="bg1"/>
                </a:solidFill>
                <a:effectLst/>
                <a:latin typeface="Times New Roman" panose="02020603050405020304" pitchFamily="18" charset="0"/>
                <a:ea typeface="Times New Roman" panose="02020603050405020304" pitchFamily="18" charset="0"/>
              </a:rPr>
              <a:t> and Investments.</a:t>
            </a:r>
          </a:p>
        </p:txBody>
      </p:sp>
      <p:sp>
        <p:nvSpPr>
          <p:cNvPr id="41" name="TextBox 40">
            <a:extLst>
              <a:ext uri="{FF2B5EF4-FFF2-40B4-BE49-F238E27FC236}">
                <a16:creationId xmlns:a16="http://schemas.microsoft.com/office/drawing/2014/main" id="{2BCC627F-71C8-FCDB-FD1A-6AE37376000C}"/>
              </a:ext>
            </a:extLst>
          </p:cNvPr>
          <p:cNvSpPr txBox="1"/>
          <p:nvPr/>
        </p:nvSpPr>
        <p:spPr>
          <a:xfrm>
            <a:off x="6205728" y="7750135"/>
            <a:ext cx="5730240"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Management </a:t>
            </a:r>
          </a:p>
        </p:txBody>
      </p:sp>
      <p:sp>
        <p:nvSpPr>
          <p:cNvPr id="42" name="TextBox 41">
            <a:extLst>
              <a:ext uri="{FF2B5EF4-FFF2-40B4-BE49-F238E27FC236}">
                <a16:creationId xmlns:a16="http://schemas.microsoft.com/office/drawing/2014/main" id="{2F0731B5-AFBD-8C45-0875-FD759DBA6F86}"/>
              </a:ext>
            </a:extLst>
          </p:cNvPr>
          <p:cNvSpPr txBox="1"/>
          <p:nvPr/>
        </p:nvSpPr>
        <p:spPr>
          <a:xfrm>
            <a:off x="6342888" y="9060775"/>
            <a:ext cx="6483096" cy="1938992"/>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Management is defined as a process of reaching organizational goals by working with and through people and other organizational resources. Management is a universal phenomenon, a widely used term.</a:t>
            </a:r>
          </a:p>
        </p:txBody>
      </p:sp>
      <p:sp>
        <p:nvSpPr>
          <p:cNvPr id="43" name="TextBox 42">
            <a:extLst>
              <a:ext uri="{FF2B5EF4-FFF2-40B4-BE49-F238E27FC236}">
                <a16:creationId xmlns:a16="http://schemas.microsoft.com/office/drawing/2014/main" id="{364ABF64-FEA6-593D-58A3-D43F82A17CED}"/>
              </a:ext>
            </a:extLst>
          </p:cNvPr>
          <p:cNvSpPr txBox="1"/>
          <p:nvPr/>
        </p:nvSpPr>
        <p:spPr>
          <a:xfrm>
            <a:off x="6205728" y="-6698937"/>
            <a:ext cx="6246248" cy="923330"/>
          </a:xfrm>
          <a:prstGeom prst="rect">
            <a:avLst/>
          </a:prstGeom>
          <a:noFill/>
        </p:spPr>
        <p:txBody>
          <a:bodyPr wrap="square" rtlCol="0">
            <a:spAutoFit/>
          </a:bodyPr>
          <a:lstStyle/>
          <a:p>
            <a:r>
              <a:rPr lang="en-US" sz="5400" b="1" kern="1400" dirty="0">
                <a:solidFill>
                  <a:schemeClr val="bg1"/>
                </a:solidFill>
                <a:effectLst/>
                <a:latin typeface="Times New Roman" panose="02020603050405020304" pitchFamily="18" charset="0"/>
                <a:ea typeface="Times New Roman" panose="02020603050405020304" pitchFamily="18" charset="0"/>
              </a:rPr>
              <a:t>Guiding Principles</a:t>
            </a:r>
          </a:p>
        </p:txBody>
      </p:sp>
      <p:sp>
        <p:nvSpPr>
          <p:cNvPr id="44" name="TextBox 43">
            <a:extLst>
              <a:ext uri="{FF2B5EF4-FFF2-40B4-BE49-F238E27FC236}">
                <a16:creationId xmlns:a16="http://schemas.microsoft.com/office/drawing/2014/main" id="{83F1B888-97AF-DB75-6BF9-0A67A957500F}"/>
              </a:ext>
            </a:extLst>
          </p:cNvPr>
          <p:cNvSpPr txBox="1"/>
          <p:nvPr/>
        </p:nvSpPr>
        <p:spPr>
          <a:xfrm>
            <a:off x="6342888" y="-5092463"/>
            <a:ext cx="5730240" cy="1938992"/>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The objectives of the health policy can be achieved through the development of a combination of the following; Health Policies, Standards, </a:t>
            </a:r>
            <a:r>
              <a:rPr lang="en-US" sz="2400" kern="1400" dirty="0" err="1">
                <a:solidFill>
                  <a:schemeClr val="bg1"/>
                </a:solidFill>
                <a:effectLst/>
                <a:latin typeface="Times New Roman" panose="02020603050405020304" pitchFamily="18" charset="0"/>
                <a:ea typeface="Times New Roman" panose="02020603050405020304" pitchFamily="18" charset="0"/>
              </a:rPr>
              <a:t>Programmes</a:t>
            </a:r>
            <a:r>
              <a:rPr lang="en-US" sz="2400" kern="1400" dirty="0">
                <a:solidFill>
                  <a:schemeClr val="bg1"/>
                </a:solidFill>
                <a:effectLst/>
                <a:latin typeface="Times New Roman" panose="02020603050405020304" pitchFamily="18" charset="0"/>
                <a:ea typeface="Times New Roman" panose="02020603050405020304" pitchFamily="18" charset="0"/>
              </a:rPr>
              <a:t> and Investments.</a:t>
            </a:r>
          </a:p>
        </p:txBody>
      </p:sp>
    </p:spTree>
    <p:extLst>
      <p:ext uri="{BB962C8B-B14F-4D97-AF65-F5344CB8AC3E}">
        <p14:creationId xmlns:p14="http://schemas.microsoft.com/office/powerpoint/2010/main" val="608000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a:extLst>
            <a:ext uri="{FF2B5EF4-FFF2-40B4-BE49-F238E27FC236}">
              <a16:creationId xmlns:a16="http://schemas.microsoft.com/office/drawing/2014/main" id="{F5550284-4EB5-665E-6E4D-23034A620A6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4F11B40-C392-D8DE-583A-436587CE37E5}"/>
              </a:ext>
            </a:extLst>
          </p:cNvPr>
          <p:cNvSpPr/>
          <p:nvPr/>
        </p:nvSpPr>
        <p:spPr>
          <a:xfrm>
            <a:off x="0" y="0"/>
            <a:ext cx="12192000" cy="6858000"/>
          </a:xfrm>
          <a:prstGeom prst="rect">
            <a:avLst/>
          </a:prstGeom>
          <a:gradFill>
            <a:gsLst>
              <a:gs pos="23000">
                <a:schemeClr val="accent1">
                  <a:lumMod val="5000"/>
                  <a:lumOff val="95000"/>
                </a:schemeClr>
              </a:gs>
              <a:gs pos="100000">
                <a:schemeClr val="tx1">
                  <a:alpha val="70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F186D5C3-A0A6-602D-CC84-D2B0E96AB58B}"/>
              </a:ext>
            </a:extLst>
          </p:cNvPr>
          <p:cNvGrpSpPr/>
          <p:nvPr/>
        </p:nvGrpSpPr>
        <p:grpSpPr>
          <a:xfrm>
            <a:off x="-3625516" y="-990600"/>
            <a:ext cx="8839200" cy="8839200"/>
            <a:chOff x="-3625516" y="-990600"/>
            <a:chExt cx="8839200" cy="8839200"/>
          </a:xfrm>
        </p:grpSpPr>
        <p:sp useBgFill="1">
          <p:nvSpPr>
            <p:cNvPr id="32" name="Flowchart: Summing Junction 31">
              <a:extLst>
                <a:ext uri="{FF2B5EF4-FFF2-40B4-BE49-F238E27FC236}">
                  <a16:creationId xmlns:a16="http://schemas.microsoft.com/office/drawing/2014/main" id="{7E63FF9E-3CFB-741C-2980-DBB348459D76}"/>
                </a:ext>
              </a:extLst>
            </p:cNvPr>
            <p:cNvSpPr/>
            <p:nvPr/>
          </p:nvSpPr>
          <p:spPr>
            <a:xfrm>
              <a:off x="-3625516" y="-990600"/>
              <a:ext cx="8839200" cy="8839200"/>
            </a:xfrm>
            <a:prstGeom prst="flowChartSummingJunction">
              <a:avLst/>
            </a:prstGeom>
            <a:ln>
              <a:solidFill>
                <a:schemeClr val="bg1"/>
              </a:solid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73F79DEF-AEBE-75F8-91BE-FADD3E98CDBC}"/>
                </a:ext>
              </a:extLst>
            </p:cNvPr>
            <p:cNvSpPr txBox="1"/>
            <p:nvPr/>
          </p:nvSpPr>
          <p:spPr>
            <a:xfrm rot="5400000">
              <a:off x="3224456" y="3096126"/>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01</a:t>
              </a:r>
            </a:p>
          </p:txBody>
        </p:sp>
        <p:sp>
          <p:nvSpPr>
            <p:cNvPr id="34" name="TextBox 33">
              <a:extLst>
                <a:ext uri="{FF2B5EF4-FFF2-40B4-BE49-F238E27FC236}">
                  <a16:creationId xmlns:a16="http://schemas.microsoft.com/office/drawing/2014/main" id="{230BE249-0276-0ECD-A10D-953E9CFA97A6}"/>
                </a:ext>
              </a:extLst>
            </p:cNvPr>
            <p:cNvSpPr txBox="1"/>
            <p:nvPr/>
          </p:nvSpPr>
          <p:spPr>
            <a:xfrm>
              <a:off x="40099" y="6134067"/>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02</a:t>
              </a:r>
            </a:p>
          </p:txBody>
        </p:sp>
        <p:sp>
          <p:nvSpPr>
            <p:cNvPr id="35" name="TextBox 34">
              <a:extLst>
                <a:ext uri="{FF2B5EF4-FFF2-40B4-BE49-F238E27FC236}">
                  <a16:creationId xmlns:a16="http://schemas.microsoft.com/office/drawing/2014/main" id="{27C25CD4-5E4C-7A4D-067F-902E7FA08A72}"/>
                </a:ext>
              </a:extLst>
            </p:cNvPr>
            <p:cNvSpPr txBox="1"/>
            <p:nvPr/>
          </p:nvSpPr>
          <p:spPr>
            <a:xfrm>
              <a:off x="24057" y="80215"/>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04</a:t>
              </a:r>
            </a:p>
          </p:txBody>
        </p:sp>
        <p:sp>
          <p:nvSpPr>
            <p:cNvPr id="36" name="TextBox 35">
              <a:extLst>
                <a:ext uri="{FF2B5EF4-FFF2-40B4-BE49-F238E27FC236}">
                  <a16:creationId xmlns:a16="http://schemas.microsoft.com/office/drawing/2014/main" id="{30749F9E-0C35-8AE8-04AE-00959C541BFB}"/>
                </a:ext>
              </a:extLst>
            </p:cNvPr>
            <p:cNvSpPr txBox="1"/>
            <p:nvPr/>
          </p:nvSpPr>
          <p:spPr>
            <a:xfrm rot="5400000">
              <a:off x="-3802995" y="3096126"/>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03</a:t>
              </a:r>
            </a:p>
          </p:txBody>
        </p:sp>
        <p:sp useBgFill="1">
          <p:nvSpPr>
            <p:cNvPr id="37" name="Oval 36">
              <a:extLst>
                <a:ext uri="{FF2B5EF4-FFF2-40B4-BE49-F238E27FC236}">
                  <a16:creationId xmlns:a16="http://schemas.microsoft.com/office/drawing/2014/main" id="{428EF181-53E6-399A-0AB7-7EFAF2E43BA3}"/>
                </a:ext>
              </a:extLst>
            </p:cNvPr>
            <p:cNvSpPr/>
            <p:nvPr/>
          </p:nvSpPr>
          <p:spPr>
            <a:xfrm>
              <a:off x="-1685436" y="949480"/>
              <a:ext cx="4959040" cy="4959040"/>
            </a:xfrm>
            <a:prstGeom prst="ellipse">
              <a:avLst/>
            </a:prstGeom>
            <a:ln>
              <a:no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3100" dirty="0">
                  <a:solidFill>
                    <a:schemeClr val="bg1"/>
                  </a:solidFill>
                </a:rPr>
                <a:t>MANAGEMENT</a:t>
              </a:r>
              <a:endParaRPr lang="en-US" sz="3100" dirty="0"/>
            </a:p>
          </p:txBody>
        </p:sp>
      </p:grpSp>
      <p:sp>
        <p:nvSpPr>
          <p:cNvPr id="2" name="TextBox 1">
            <a:extLst>
              <a:ext uri="{FF2B5EF4-FFF2-40B4-BE49-F238E27FC236}">
                <a16:creationId xmlns:a16="http://schemas.microsoft.com/office/drawing/2014/main" id="{9FD0531A-900F-F0E1-D1CB-1CCC110E8110}"/>
              </a:ext>
            </a:extLst>
          </p:cNvPr>
          <p:cNvSpPr txBox="1"/>
          <p:nvPr/>
        </p:nvSpPr>
        <p:spPr>
          <a:xfrm>
            <a:off x="6053328" y="642770"/>
            <a:ext cx="5730240" cy="923330"/>
          </a:xfrm>
          <a:prstGeom prst="rect">
            <a:avLst/>
          </a:prstGeom>
          <a:noFill/>
        </p:spPr>
        <p:txBody>
          <a:bodyPr wrap="square" rtlCol="0">
            <a:spAutoFit/>
          </a:bodyPr>
          <a:lstStyle/>
          <a:p>
            <a:r>
              <a:rPr lang="en-US" sz="5400" b="1" kern="1400" dirty="0">
                <a:solidFill>
                  <a:schemeClr val="bg1"/>
                </a:solidFill>
                <a:effectLst/>
                <a:latin typeface="Times New Roman" panose="02020603050405020304" pitchFamily="18" charset="0"/>
                <a:ea typeface="Times New Roman" panose="02020603050405020304" pitchFamily="18" charset="0"/>
              </a:rPr>
              <a:t>Management </a:t>
            </a:r>
          </a:p>
        </p:txBody>
      </p:sp>
      <p:sp>
        <p:nvSpPr>
          <p:cNvPr id="3" name="TextBox 2">
            <a:extLst>
              <a:ext uri="{FF2B5EF4-FFF2-40B4-BE49-F238E27FC236}">
                <a16:creationId xmlns:a16="http://schemas.microsoft.com/office/drawing/2014/main" id="{EA9C061C-C94C-D410-D0EF-0145DDA347F0}"/>
              </a:ext>
            </a:extLst>
          </p:cNvPr>
          <p:cNvSpPr txBox="1"/>
          <p:nvPr/>
        </p:nvSpPr>
        <p:spPr>
          <a:xfrm>
            <a:off x="6190488" y="2249244"/>
            <a:ext cx="5730240" cy="1938992"/>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Management is defined as a process of reaching organizational goals by working with and through people and other organizational resources. Management is a universal phenomenon, a widely used term.</a:t>
            </a:r>
          </a:p>
        </p:txBody>
      </p:sp>
      <p:sp>
        <p:nvSpPr>
          <p:cNvPr id="4" name="TextBox 3">
            <a:extLst>
              <a:ext uri="{FF2B5EF4-FFF2-40B4-BE49-F238E27FC236}">
                <a16:creationId xmlns:a16="http://schemas.microsoft.com/office/drawing/2014/main" id="{A28A2DE2-8CEB-2EEC-2F08-CA5B101985CE}"/>
              </a:ext>
            </a:extLst>
          </p:cNvPr>
          <p:cNvSpPr txBox="1"/>
          <p:nvPr/>
        </p:nvSpPr>
        <p:spPr>
          <a:xfrm>
            <a:off x="6205728" y="7750135"/>
            <a:ext cx="5730240"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Administration</a:t>
            </a:r>
          </a:p>
        </p:txBody>
      </p:sp>
      <p:sp>
        <p:nvSpPr>
          <p:cNvPr id="6" name="TextBox 5">
            <a:extLst>
              <a:ext uri="{FF2B5EF4-FFF2-40B4-BE49-F238E27FC236}">
                <a16:creationId xmlns:a16="http://schemas.microsoft.com/office/drawing/2014/main" id="{397BDC42-C8BB-0962-8133-69EBB1CB0054}"/>
              </a:ext>
            </a:extLst>
          </p:cNvPr>
          <p:cNvSpPr txBox="1"/>
          <p:nvPr/>
        </p:nvSpPr>
        <p:spPr>
          <a:xfrm>
            <a:off x="6342888" y="9060775"/>
            <a:ext cx="6483096" cy="2308324"/>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Administration means overall determination of policies, setting of major objectives, the identification of general purposes and laying down of broad </a:t>
            </a:r>
            <a:r>
              <a:rPr lang="en-US" sz="2400" kern="1400" dirty="0" err="1">
                <a:solidFill>
                  <a:schemeClr val="bg1"/>
                </a:solidFill>
                <a:effectLst/>
                <a:latin typeface="Times New Roman" panose="02020603050405020304" pitchFamily="18" charset="0"/>
                <a:ea typeface="Times New Roman" panose="02020603050405020304" pitchFamily="18" charset="0"/>
              </a:rPr>
              <a:t>programmes</a:t>
            </a:r>
            <a:r>
              <a:rPr lang="en-US" sz="2400" kern="1400" dirty="0">
                <a:solidFill>
                  <a:schemeClr val="bg1"/>
                </a:solidFill>
                <a:effectLst/>
                <a:latin typeface="Times New Roman" panose="02020603050405020304" pitchFamily="18" charset="0"/>
                <a:ea typeface="Times New Roman" panose="02020603050405020304" pitchFamily="18" charset="0"/>
              </a:rPr>
              <a:t> and projects.     It refers to the management activities at higher levels. It lays down basic principles of the organization.</a:t>
            </a:r>
          </a:p>
        </p:txBody>
      </p:sp>
      <p:sp>
        <p:nvSpPr>
          <p:cNvPr id="7" name="TextBox 6">
            <a:extLst>
              <a:ext uri="{FF2B5EF4-FFF2-40B4-BE49-F238E27FC236}">
                <a16:creationId xmlns:a16="http://schemas.microsoft.com/office/drawing/2014/main" id="{704368AB-DDC7-55D8-D44D-BC4447DB7357}"/>
              </a:ext>
            </a:extLst>
          </p:cNvPr>
          <p:cNvSpPr txBox="1"/>
          <p:nvPr/>
        </p:nvSpPr>
        <p:spPr>
          <a:xfrm>
            <a:off x="6205728" y="-6698937"/>
            <a:ext cx="6246248" cy="923330"/>
          </a:xfrm>
          <a:prstGeom prst="rect">
            <a:avLst/>
          </a:prstGeom>
          <a:noFill/>
        </p:spPr>
        <p:txBody>
          <a:bodyPr wrap="square" rtlCol="0">
            <a:spAutoFit/>
          </a:bodyPr>
          <a:lstStyle/>
          <a:p>
            <a:r>
              <a:rPr lang="en-US" sz="5400" b="1" kern="1400" dirty="0">
                <a:solidFill>
                  <a:schemeClr val="bg1"/>
                </a:solidFill>
                <a:effectLst/>
                <a:latin typeface="Times New Roman" panose="02020603050405020304" pitchFamily="18" charset="0"/>
                <a:ea typeface="Times New Roman" panose="02020603050405020304" pitchFamily="18" charset="0"/>
              </a:rPr>
              <a:t>Management </a:t>
            </a:r>
          </a:p>
        </p:txBody>
      </p:sp>
      <p:sp>
        <p:nvSpPr>
          <p:cNvPr id="8" name="TextBox 7">
            <a:extLst>
              <a:ext uri="{FF2B5EF4-FFF2-40B4-BE49-F238E27FC236}">
                <a16:creationId xmlns:a16="http://schemas.microsoft.com/office/drawing/2014/main" id="{694FA487-E4EB-6E63-DA0E-8F1CE3D8A35F}"/>
              </a:ext>
            </a:extLst>
          </p:cNvPr>
          <p:cNvSpPr txBox="1"/>
          <p:nvPr/>
        </p:nvSpPr>
        <p:spPr>
          <a:xfrm>
            <a:off x="6342888" y="-5092463"/>
            <a:ext cx="5730240" cy="1938992"/>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Management is defined as a process of reaching organizational goals by working with and through people and other organizational resources. Management is a universal phenomenon, a widely used term.</a:t>
            </a:r>
          </a:p>
        </p:txBody>
      </p:sp>
    </p:spTree>
    <p:extLst>
      <p:ext uri="{BB962C8B-B14F-4D97-AF65-F5344CB8AC3E}">
        <p14:creationId xmlns:p14="http://schemas.microsoft.com/office/powerpoint/2010/main" val="1521322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a:extLst>
            <a:ext uri="{FF2B5EF4-FFF2-40B4-BE49-F238E27FC236}">
              <a16:creationId xmlns:a16="http://schemas.microsoft.com/office/drawing/2014/main" id="{341D7B85-E01F-4E52-BC91-98F67B6174B5}"/>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549749C-9353-88FB-356D-EE38271974EE}"/>
              </a:ext>
            </a:extLst>
          </p:cNvPr>
          <p:cNvSpPr/>
          <p:nvPr/>
        </p:nvSpPr>
        <p:spPr>
          <a:xfrm>
            <a:off x="0" y="0"/>
            <a:ext cx="12192000" cy="6858000"/>
          </a:xfrm>
          <a:prstGeom prst="rect">
            <a:avLst/>
          </a:prstGeom>
          <a:gradFill>
            <a:gsLst>
              <a:gs pos="23000">
                <a:schemeClr val="accent1">
                  <a:lumMod val="5000"/>
                  <a:lumOff val="95000"/>
                </a:schemeClr>
              </a:gs>
              <a:gs pos="100000">
                <a:schemeClr val="tx1">
                  <a:alpha val="70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B4B6615-F642-9543-5812-AC3A365F33F7}"/>
              </a:ext>
            </a:extLst>
          </p:cNvPr>
          <p:cNvGrpSpPr/>
          <p:nvPr/>
        </p:nvGrpSpPr>
        <p:grpSpPr>
          <a:xfrm rot="16200000">
            <a:off x="-3625516" y="-990600"/>
            <a:ext cx="8839200" cy="8839200"/>
            <a:chOff x="-3625516" y="-990600"/>
            <a:chExt cx="8839200" cy="8839200"/>
          </a:xfrm>
        </p:grpSpPr>
        <p:sp useBgFill="1">
          <p:nvSpPr>
            <p:cNvPr id="32" name="Flowchart: Summing Junction 31">
              <a:extLst>
                <a:ext uri="{FF2B5EF4-FFF2-40B4-BE49-F238E27FC236}">
                  <a16:creationId xmlns:a16="http://schemas.microsoft.com/office/drawing/2014/main" id="{A08C3F97-7CFE-60B1-FEF2-51184E1B68ED}"/>
                </a:ext>
              </a:extLst>
            </p:cNvPr>
            <p:cNvSpPr/>
            <p:nvPr/>
          </p:nvSpPr>
          <p:spPr>
            <a:xfrm>
              <a:off x="-3625516" y="-990600"/>
              <a:ext cx="8839200" cy="8839200"/>
            </a:xfrm>
            <a:prstGeom prst="flowChartSummingJunction">
              <a:avLst/>
            </a:prstGeom>
            <a:ln>
              <a:solidFill>
                <a:schemeClr val="bg1"/>
              </a:solid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B1F18110-CA13-A1A9-5D7D-D6F08CE710CE}"/>
                </a:ext>
              </a:extLst>
            </p:cNvPr>
            <p:cNvSpPr txBox="1"/>
            <p:nvPr/>
          </p:nvSpPr>
          <p:spPr>
            <a:xfrm rot="5400000">
              <a:off x="3224456" y="3096126"/>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01</a:t>
              </a:r>
            </a:p>
          </p:txBody>
        </p:sp>
        <p:sp>
          <p:nvSpPr>
            <p:cNvPr id="34" name="TextBox 33">
              <a:extLst>
                <a:ext uri="{FF2B5EF4-FFF2-40B4-BE49-F238E27FC236}">
                  <a16:creationId xmlns:a16="http://schemas.microsoft.com/office/drawing/2014/main" id="{7E0CAE57-65FA-D76B-CBDA-E9585640B3D2}"/>
                </a:ext>
              </a:extLst>
            </p:cNvPr>
            <p:cNvSpPr txBox="1"/>
            <p:nvPr/>
          </p:nvSpPr>
          <p:spPr>
            <a:xfrm>
              <a:off x="40099" y="6134067"/>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02</a:t>
              </a:r>
            </a:p>
          </p:txBody>
        </p:sp>
        <p:sp>
          <p:nvSpPr>
            <p:cNvPr id="35" name="TextBox 34">
              <a:extLst>
                <a:ext uri="{FF2B5EF4-FFF2-40B4-BE49-F238E27FC236}">
                  <a16:creationId xmlns:a16="http://schemas.microsoft.com/office/drawing/2014/main" id="{851CA1AC-8FDA-CACC-8B86-1DF84C59DDC1}"/>
                </a:ext>
              </a:extLst>
            </p:cNvPr>
            <p:cNvSpPr txBox="1"/>
            <p:nvPr/>
          </p:nvSpPr>
          <p:spPr>
            <a:xfrm>
              <a:off x="24057" y="80215"/>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04</a:t>
              </a:r>
            </a:p>
          </p:txBody>
        </p:sp>
        <p:sp>
          <p:nvSpPr>
            <p:cNvPr id="36" name="TextBox 35">
              <a:extLst>
                <a:ext uri="{FF2B5EF4-FFF2-40B4-BE49-F238E27FC236}">
                  <a16:creationId xmlns:a16="http://schemas.microsoft.com/office/drawing/2014/main" id="{B6BBD0B9-62FB-018D-89CF-D99F57746AE4}"/>
                </a:ext>
              </a:extLst>
            </p:cNvPr>
            <p:cNvSpPr txBox="1"/>
            <p:nvPr/>
          </p:nvSpPr>
          <p:spPr>
            <a:xfrm rot="5400000">
              <a:off x="-3802995" y="3096126"/>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03</a:t>
              </a:r>
            </a:p>
          </p:txBody>
        </p:sp>
        <p:sp useBgFill="1">
          <p:nvSpPr>
            <p:cNvPr id="37" name="Oval 36">
              <a:extLst>
                <a:ext uri="{FF2B5EF4-FFF2-40B4-BE49-F238E27FC236}">
                  <a16:creationId xmlns:a16="http://schemas.microsoft.com/office/drawing/2014/main" id="{4722333B-80BD-0E0F-36E3-DB4E4F40AF09}"/>
                </a:ext>
              </a:extLst>
            </p:cNvPr>
            <p:cNvSpPr/>
            <p:nvPr/>
          </p:nvSpPr>
          <p:spPr>
            <a:xfrm rot="5400000">
              <a:off x="-1685436" y="949480"/>
              <a:ext cx="4959040" cy="4959040"/>
            </a:xfrm>
            <a:prstGeom prst="ellipse">
              <a:avLst/>
            </a:prstGeom>
            <a:ln>
              <a:no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3100" dirty="0"/>
                <a:t>MANAGEMENT</a:t>
              </a:r>
            </a:p>
          </p:txBody>
        </p:sp>
      </p:grpSp>
      <p:sp>
        <p:nvSpPr>
          <p:cNvPr id="2" name="TextBox 1">
            <a:extLst>
              <a:ext uri="{FF2B5EF4-FFF2-40B4-BE49-F238E27FC236}">
                <a16:creationId xmlns:a16="http://schemas.microsoft.com/office/drawing/2014/main" id="{3A526CBD-3C1C-E723-7217-75C3A31B37F2}"/>
              </a:ext>
            </a:extLst>
          </p:cNvPr>
          <p:cNvSpPr txBox="1"/>
          <p:nvPr/>
        </p:nvSpPr>
        <p:spPr>
          <a:xfrm>
            <a:off x="6053328" y="642770"/>
            <a:ext cx="5730240"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Administration </a:t>
            </a:r>
          </a:p>
        </p:txBody>
      </p:sp>
      <p:sp>
        <p:nvSpPr>
          <p:cNvPr id="3" name="TextBox 2">
            <a:extLst>
              <a:ext uri="{FF2B5EF4-FFF2-40B4-BE49-F238E27FC236}">
                <a16:creationId xmlns:a16="http://schemas.microsoft.com/office/drawing/2014/main" id="{26CFE8A1-123D-4D1B-81E6-E27A82F3BA49}"/>
              </a:ext>
            </a:extLst>
          </p:cNvPr>
          <p:cNvSpPr txBox="1"/>
          <p:nvPr/>
        </p:nvSpPr>
        <p:spPr>
          <a:xfrm>
            <a:off x="6190488" y="2249244"/>
            <a:ext cx="5730240" cy="2677656"/>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Administration means overall determination of policies, setting of major objectives, the identification of general purposes and laying down of broad </a:t>
            </a:r>
            <a:r>
              <a:rPr lang="en-US" sz="2400" kern="1400" dirty="0" err="1">
                <a:solidFill>
                  <a:schemeClr val="bg1"/>
                </a:solidFill>
                <a:effectLst/>
                <a:latin typeface="Times New Roman" panose="02020603050405020304" pitchFamily="18" charset="0"/>
                <a:ea typeface="Times New Roman" panose="02020603050405020304" pitchFamily="18" charset="0"/>
              </a:rPr>
              <a:t>programmes</a:t>
            </a:r>
            <a:r>
              <a:rPr lang="en-US" sz="2400" kern="1400" dirty="0">
                <a:solidFill>
                  <a:schemeClr val="bg1"/>
                </a:solidFill>
                <a:effectLst/>
                <a:latin typeface="Times New Roman" panose="02020603050405020304" pitchFamily="18" charset="0"/>
                <a:ea typeface="Times New Roman" panose="02020603050405020304" pitchFamily="18" charset="0"/>
              </a:rPr>
              <a:t> and projects.     It refers to the management activities at higher levels. It lays down basic principles of the organization.</a:t>
            </a:r>
          </a:p>
        </p:txBody>
      </p:sp>
      <p:sp>
        <p:nvSpPr>
          <p:cNvPr id="4" name="TextBox 3">
            <a:extLst>
              <a:ext uri="{FF2B5EF4-FFF2-40B4-BE49-F238E27FC236}">
                <a16:creationId xmlns:a16="http://schemas.microsoft.com/office/drawing/2014/main" id="{FFBDBBF2-B9C1-9E73-8F79-5E4247190510}"/>
              </a:ext>
            </a:extLst>
          </p:cNvPr>
          <p:cNvSpPr txBox="1"/>
          <p:nvPr/>
        </p:nvSpPr>
        <p:spPr>
          <a:xfrm>
            <a:off x="6205728" y="7750135"/>
            <a:ext cx="5730240"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Health Sector Objectives</a:t>
            </a:r>
          </a:p>
        </p:txBody>
      </p:sp>
      <p:sp>
        <p:nvSpPr>
          <p:cNvPr id="6" name="TextBox 5">
            <a:extLst>
              <a:ext uri="{FF2B5EF4-FFF2-40B4-BE49-F238E27FC236}">
                <a16:creationId xmlns:a16="http://schemas.microsoft.com/office/drawing/2014/main" id="{60F269E8-70A8-7FDC-E54F-C5FB24A256F2}"/>
              </a:ext>
            </a:extLst>
          </p:cNvPr>
          <p:cNvSpPr txBox="1"/>
          <p:nvPr/>
        </p:nvSpPr>
        <p:spPr>
          <a:xfrm>
            <a:off x="6342888" y="9060775"/>
            <a:ext cx="6483096" cy="2308324"/>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Health sector objectives is to ensure that people live long, healthy and productive lives and reproduce without an increased risk of injury or death and to reduce the excessive risk and burden of morbidity, mortality and disability, especially in the poor and </a:t>
            </a:r>
            <a:r>
              <a:rPr lang="en-US" sz="2400" kern="1400" dirty="0" err="1">
                <a:solidFill>
                  <a:schemeClr val="bg1"/>
                </a:solidFill>
                <a:effectLst/>
                <a:latin typeface="Times New Roman" panose="02020603050405020304" pitchFamily="18" charset="0"/>
                <a:ea typeface="Times New Roman" panose="02020603050405020304" pitchFamily="18" charset="0"/>
              </a:rPr>
              <a:t>arginalized</a:t>
            </a:r>
            <a:r>
              <a:rPr lang="en-US" sz="2400" kern="1400" dirty="0">
                <a:solidFill>
                  <a:schemeClr val="bg1"/>
                </a:solidFill>
                <a:effectLst/>
                <a:latin typeface="Times New Roman" panose="02020603050405020304" pitchFamily="18" charset="0"/>
                <a:ea typeface="Times New Roman" panose="02020603050405020304" pitchFamily="18" charset="0"/>
              </a:rPr>
              <a:t> groups</a:t>
            </a:r>
          </a:p>
        </p:txBody>
      </p:sp>
      <p:sp>
        <p:nvSpPr>
          <p:cNvPr id="7" name="TextBox 6">
            <a:extLst>
              <a:ext uri="{FF2B5EF4-FFF2-40B4-BE49-F238E27FC236}">
                <a16:creationId xmlns:a16="http://schemas.microsoft.com/office/drawing/2014/main" id="{914CB2DD-66C4-5A90-0A4E-1DC9409EDD1A}"/>
              </a:ext>
            </a:extLst>
          </p:cNvPr>
          <p:cNvSpPr txBox="1"/>
          <p:nvPr/>
        </p:nvSpPr>
        <p:spPr>
          <a:xfrm>
            <a:off x="6205728" y="-6698937"/>
            <a:ext cx="6246248"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Administration </a:t>
            </a:r>
          </a:p>
        </p:txBody>
      </p:sp>
      <p:sp>
        <p:nvSpPr>
          <p:cNvPr id="8" name="TextBox 7">
            <a:extLst>
              <a:ext uri="{FF2B5EF4-FFF2-40B4-BE49-F238E27FC236}">
                <a16:creationId xmlns:a16="http://schemas.microsoft.com/office/drawing/2014/main" id="{EA0A2EF7-7B74-A60C-1617-041C5A8BA38D}"/>
              </a:ext>
            </a:extLst>
          </p:cNvPr>
          <p:cNvSpPr txBox="1"/>
          <p:nvPr/>
        </p:nvSpPr>
        <p:spPr>
          <a:xfrm>
            <a:off x="6342888" y="-5092463"/>
            <a:ext cx="5730240" cy="2677656"/>
          </a:xfrm>
          <a:prstGeom prst="rect">
            <a:avLst/>
          </a:prstGeom>
          <a:noFill/>
        </p:spPr>
        <p:txBody>
          <a:bodyPr wrap="square" rtlCol="0">
            <a:spAutoFit/>
          </a:bodyPr>
          <a:lstStyle/>
          <a:p>
            <a:r>
              <a:rPr lang="en-US" sz="2400" kern="1400">
                <a:solidFill>
                  <a:schemeClr val="bg1"/>
                </a:solidFill>
                <a:effectLst/>
                <a:latin typeface="Times New Roman" panose="02020603050405020304" pitchFamily="18" charset="0"/>
                <a:ea typeface="Times New Roman" panose="02020603050405020304" pitchFamily="18" charset="0"/>
              </a:rPr>
              <a:t>Administration means overall determination of policies, setting of major objectives, the identification of general purposes and laying down of broad programmes and projects.     It refers to the management activities at higher levels. It lays down basic principles of the organization.</a:t>
            </a:r>
            <a:endParaRPr lang="en-US" sz="2400" kern="14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785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a:extLst>
            <a:ext uri="{FF2B5EF4-FFF2-40B4-BE49-F238E27FC236}">
              <a16:creationId xmlns:a16="http://schemas.microsoft.com/office/drawing/2014/main" id="{DD608BFA-A241-37ED-822C-16C861BB4AB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CAC3250-EF4B-AEFE-7D94-DBF131536D8F}"/>
              </a:ext>
            </a:extLst>
          </p:cNvPr>
          <p:cNvSpPr/>
          <p:nvPr/>
        </p:nvSpPr>
        <p:spPr>
          <a:xfrm>
            <a:off x="0" y="0"/>
            <a:ext cx="12192000" cy="6858000"/>
          </a:xfrm>
          <a:prstGeom prst="rect">
            <a:avLst/>
          </a:prstGeom>
          <a:gradFill>
            <a:gsLst>
              <a:gs pos="23000">
                <a:schemeClr val="accent1">
                  <a:lumMod val="5000"/>
                  <a:lumOff val="95000"/>
                </a:schemeClr>
              </a:gs>
              <a:gs pos="100000">
                <a:schemeClr val="tx1">
                  <a:alpha val="70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59689C61-AD3A-EA04-0EB0-1CEDB7791DE3}"/>
              </a:ext>
            </a:extLst>
          </p:cNvPr>
          <p:cNvGrpSpPr/>
          <p:nvPr/>
        </p:nvGrpSpPr>
        <p:grpSpPr>
          <a:xfrm>
            <a:off x="-3625516" y="-990600"/>
            <a:ext cx="8839200" cy="8839200"/>
            <a:chOff x="-3625516" y="-990600"/>
            <a:chExt cx="8839200" cy="8839200"/>
          </a:xfrm>
        </p:grpSpPr>
        <p:sp useBgFill="1">
          <p:nvSpPr>
            <p:cNvPr id="32" name="Flowchart: Summing Junction 31">
              <a:extLst>
                <a:ext uri="{FF2B5EF4-FFF2-40B4-BE49-F238E27FC236}">
                  <a16:creationId xmlns:a16="http://schemas.microsoft.com/office/drawing/2014/main" id="{D8142CAD-2DE5-A941-9FA9-7B9143B96953}"/>
                </a:ext>
              </a:extLst>
            </p:cNvPr>
            <p:cNvSpPr/>
            <p:nvPr/>
          </p:nvSpPr>
          <p:spPr>
            <a:xfrm>
              <a:off x="-3625516" y="-990600"/>
              <a:ext cx="8839200" cy="8839200"/>
            </a:xfrm>
            <a:prstGeom prst="flowChartSummingJunction">
              <a:avLst/>
            </a:prstGeom>
            <a:ln>
              <a:solidFill>
                <a:schemeClr val="bg1"/>
              </a:solid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E02114C-B0D3-42AB-4806-7CA7B14B2788}"/>
                </a:ext>
              </a:extLst>
            </p:cNvPr>
            <p:cNvSpPr txBox="1"/>
            <p:nvPr/>
          </p:nvSpPr>
          <p:spPr>
            <a:xfrm rot="5400000">
              <a:off x="3224456" y="3096126"/>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05</a:t>
              </a:r>
            </a:p>
          </p:txBody>
        </p:sp>
        <p:sp>
          <p:nvSpPr>
            <p:cNvPr id="34" name="TextBox 33">
              <a:extLst>
                <a:ext uri="{FF2B5EF4-FFF2-40B4-BE49-F238E27FC236}">
                  <a16:creationId xmlns:a16="http://schemas.microsoft.com/office/drawing/2014/main" id="{D09A9316-2DD8-6CD0-9127-B8C27F11AFEE}"/>
                </a:ext>
              </a:extLst>
            </p:cNvPr>
            <p:cNvSpPr txBox="1"/>
            <p:nvPr/>
          </p:nvSpPr>
          <p:spPr>
            <a:xfrm>
              <a:off x="40099" y="6134067"/>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06</a:t>
              </a:r>
            </a:p>
          </p:txBody>
        </p:sp>
        <p:sp>
          <p:nvSpPr>
            <p:cNvPr id="35" name="TextBox 34">
              <a:extLst>
                <a:ext uri="{FF2B5EF4-FFF2-40B4-BE49-F238E27FC236}">
                  <a16:creationId xmlns:a16="http://schemas.microsoft.com/office/drawing/2014/main" id="{7EABE113-90BC-7291-E38A-E17E3E851F0C}"/>
                </a:ext>
              </a:extLst>
            </p:cNvPr>
            <p:cNvSpPr txBox="1"/>
            <p:nvPr/>
          </p:nvSpPr>
          <p:spPr>
            <a:xfrm>
              <a:off x="24057" y="80215"/>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04</a:t>
              </a:r>
            </a:p>
          </p:txBody>
        </p:sp>
        <p:sp>
          <p:nvSpPr>
            <p:cNvPr id="36" name="TextBox 35">
              <a:extLst>
                <a:ext uri="{FF2B5EF4-FFF2-40B4-BE49-F238E27FC236}">
                  <a16:creationId xmlns:a16="http://schemas.microsoft.com/office/drawing/2014/main" id="{4DE39FBC-B27C-FFDB-DA45-1972A0A3D651}"/>
                </a:ext>
              </a:extLst>
            </p:cNvPr>
            <p:cNvSpPr txBox="1"/>
            <p:nvPr/>
          </p:nvSpPr>
          <p:spPr>
            <a:xfrm rot="5400000">
              <a:off x="-3802995" y="3096126"/>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03</a:t>
              </a:r>
            </a:p>
          </p:txBody>
        </p:sp>
        <p:sp useBgFill="1">
          <p:nvSpPr>
            <p:cNvPr id="37" name="Oval 36">
              <a:extLst>
                <a:ext uri="{FF2B5EF4-FFF2-40B4-BE49-F238E27FC236}">
                  <a16:creationId xmlns:a16="http://schemas.microsoft.com/office/drawing/2014/main" id="{360D2B20-6C4B-69D5-2D16-02BF8A53B09D}"/>
                </a:ext>
              </a:extLst>
            </p:cNvPr>
            <p:cNvSpPr/>
            <p:nvPr/>
          </p:nvSpPr>
          <p:spPr>
            <a:xfrm>
              <a:off x="-1685436" y="949480"/>
              <a:ext cx="4959040" cy="4959040"/>
            </a:xfrm>
            <a:prstGeom prst="ellipse">
              <a:avLst/>
            </a:prstGeom>
            <a:ln>
              <a:no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3100" dirty="0">
                  <a:solidFill>
                    <a:schemeClr val="bg1"/>
                  </a:solidFill>
                </a:rPr>
                <a:t>MANAGEMENT</a:t>
              </a:r>
              <a:endParaRPr lang="en-US" sz="3100" dirty="0"/>
            </a:p>
          </p:txBody>
        </p:sp>
      </p:grpSp>
      <p:sp>
        <p:nvSpPr>
          <p:cNvPr id="39" name="TextBox 38">
            <a:extLst>
              <a:ext uri="{FF2B5EF4-FFF2-40B4-BE49-F238E27FC236}">
                <a16:creationId xmlns:a16="http://schemas.microsoft.com/office/drawing/2014/main" id="{666356F2-4208-B5E9-069E-CF7769B7AED4}"/>
              </a:ext>
            </a:extLst>
          </p:cNvPr>
          <p:cNvSpPr txBox="1"/>
          <p:nvPr/>
        </p:nvSpPr>
        <p:spPr>
          <a:xfrm>
            <a:off x="6053328" y="642770"/>
            <a:ext cx="5730240" cy="923330"/>
          </a:xfrm>
          <a:prstGeom prst="rect">
            <a:avLst/>
          </a:prstGeom>
          <a:noFill/>
        </p:spPr>
        <p:txBody>
          <a:bodyPr wrap="square" rtlCol="0">
            <a:spAutoFit/>
          </a:bodyPr>
          <a:lstStyle/>
          <a:p>
            <a:r>
              <a:rPr lang="en-US" sz="5400" b="1" kern="1400" dirty="0">
                <a:solidFill>
                  <a:schemeClr val="bg1"/>
                </a:solidFill>
                <a:effectLst/>
                <a:latin typeface="Times New Roman" panose="02020603050405020304" pitchFamily="18" charset="0"/>
                <a:ea typeface="Times New Roman" panose="02020603050405020304" pitchFamily="18" charset="0"/>
              </a:rPr>
              <a:t>Management </a:t>
            </a:r>
          </a:p>
        </p:txBody>
      </p:sp>
      <p:sp>
        <p:nvSpPr>
          <p:cNvPr id="40" name="TextBox 39">
            <a:extLst>
              <a:ext uri="{FF2B5EF4-FFF2-40B4-BE49-F238E27FC236}">
                <a16:creationId xmlns:a16="http://schemas.microsoft.com/office/drawing/2014/main" id="{2E66B329-E885-2BFA-D773-110E35CD8A59}"/>
              </a:ext>
            </a:extLst>
          </p:cNvPr>
          <p:cNvSpPr txBox="1"/>
          <p:nvPr/>
        </p:nvSpPr>
        <p:spPr>
          <a:xfrm>
            <a:off x="6190488" y="2249244"/>
            <a:ext cx="5730240" cy="1938992"/>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Management is defined as a process of reaching organizational goals by working with and through people and other organizational resources. Management is a universal phenomenon, a widely used term.</a:t>
            </a:r>
          </a:p>
        </p:txBody>
      </p:sp>
      <p:sp>
        <p:nvSpPr>
          <p:cNvPr id="41" name="TextBox 40">
            <a:extLst>
              <a:ext uri="{FF2B5EF4-FFF2-40B4-BE49-F238E27FC236}">
                <a16:creationId xmlns:a16="http://schemas.microsoft.com/office/drawing/2014/main" id="{2A149CBA-778F-7542-6F66-979474279DC4}"/>
              </a:ext>
            </a:extLst>
          </p:cNvPr>
          <p:cNvSpPr txBox="1"/>
          <p:nvPr/>
        </p:nvSpPr>
        <p:spPr>
          <a:xfrm>
            <a:off x="6205728" y="7750135"/>
            <a:ext cx="5730240"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Administration</a:t>
            </a:r>
          </a:p>
        </p:txBody>
      </p:sp>
      <p:sp>
        <p:nvSpPr>
          <p:cNvPr id="42" name="TextBox 41">
            <a:extLst>
              <a:ext uri="{FF2B5EF4-FFF2-40B4-BE49-F238E27FC236}">
                <a16:creationId xmlns:a16="http://schemas.microsoft.com/office/drawing/2014/main" id="{C1665BED-4799-83E3-F572-83AFD9E99199}"/>
              </a:ext>
            </a:extLst>
          </p:cNvPr>
          <p:cNvSpPr txBox="1"/>
          <p:nvPr/>
        </p:nvSpPr>
        <p:spPr>
          <a:xfrm>
            <a:off x="6342888" y="9060775"/>
            <a:ext cx="6483096" cy="2308324"/>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Administration means overall determination of policies, setting of major objectives, the identification of general purposes and laying down of broad </a:t>
            </a:r>
            <a:r>
              <a:rPr lang="en-US" sz="2400" kern="1400" dirty="0" err="1">
                <a:solidFill>
                  <a:schemeClr val="bg1"/>
                </a:solidFill>
                <a:effectLst/>
                <a:latin typeface="Times New Roman" panose="02020603050405020304" pitchFamily="18" charset="0"/>
                <a:ea typeface="Times New Roman" panose="02020603050405020304" pitchFamily="18" charset="0"/>
              </a:rPr>
              <a:t>programmes</a:t>
            </a:r>
            <a:r>
              <a:rPr lang="en-US" sz="2400" kern="1400" dirty="0">
                <a:solidFill>
                  <a:schemeClr val="bg1"/>
                </a:solidFill>
                <a:effectLst/>
                <a:latin typeface="Times New Roman" panose="02020603050405020304" pitchFamily="18" charset="0"/>
                <a:ea typeface="Times New Roman" panose="02020603050405020304" pitchFamily="18" charset="0"/>
              </a:rPr>
              <a:t> and projects.     It refers to the management activities at higher levels. It lays down basic principles of the organization.</a:t>
            </a:r>
          </a:p>
        </p:txBody>
      </p:sp>
      <p:sp>
        <p:nvSpPr>
          <p:cNvPr id="43" name="TextBox 42">
            <a:extLst>
              <a:ext uri="{FF2B5EF4-FFF2-40B4-BE49-F238E27FC236}">
                <a16:creationId xmlns:a16="http://schemas.microsoft.com/office/drawing/2014/main" id="{6B296171-5A45-6710-A935-F648B81AC2D4}"/>
              </a:ext>
            </a:extLst>
          </p:cNvPr>
          <p:cNvSpPr txBox="1"/>
          <p:nvPr/>
        </p:nvSpPr>
        <p:spPr>
          <a:xfrm>
            <a:off x="6205728" y="-6698937"/>
            <a:ext cx="6246248" cy="923330"/>
          </a:xfrm>
          <a:prstGeom prst="rect">
            <a:avLst/>
          </a:prstGeom>
          <a:noFill/>
        </p:spPr>
        <p:txBody>
          <a:bodyPr wrap="square" rtlCol="0">
            <a:spAutoFit/>
          </a:bodyPr>
          <a:lstStyle/>
          <a:p>
            <a:r>
              <a:rPr lang="en-US" sz="5400" b="1" kern="1400" dirty="0">
                <a:solidFill>
                  <a:schemeClr val="bg1"/>
                </a:solidFill>
                <a:effectLst/>
                <a:latin typeface="Times New Roman" panose="02020603050405020304" pitchFamily="18" charset="0"/>
                <a:ea typeface="Times New Roman" panose="02020603050405020304" pitchFamily="18" charset="0"/>
              </a:rPr>
              <a:t>Management </a:t>
            </a:r>
          </a:p>
        </p:txBody>
      </p:sp>
      <p:sp>
        <p:nvSpPr>
          <p:cNvPr id="44" name="TextBox 43">
            <a:extLst>
              <a:ext uri="{FF2B5EF4-FFF2-40B4-BE49-F238E27FC236}">
                <a16:creationId xmlns:a16="http://schemas.microsoft.com/office/drawing/2014/main" id="{E8AE55BE-C999-394E-9C2D-A9662845AF6D}"/>
              </a:ext>
            </a:extLst>
          </p:cNvPr>
          <p:cNvSpPr txBox="1"/>
          <p:nvPr/>
        </p:nvSpPr>
        <p:spPr>
          <a:xfrm>
            <a:off x="6342888" y="-5092463"/>
            <a:ext cx="5730240" cy="1938992"/>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Management is defined as a process of reaching organizational goals by working with and through people and other organizational resources. Management is a universal phenomenon, a widely used term.</a:t>
            </a:r>
          </a:p>
        </p:txBody>
      </p:sp>
    </p:spTree>
    <p:extLst>
      <p:ext uri="{BB962C8B-B14F-4D97-AF65-F5344CB8AC3E}">
        <p14:creationId xmlns:p14="http://schemas.microsoft.com/office/powerpoint/2010/main" val="26024632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a:extLst>
            <a:ext uri="{FF2B5EF4-FFF2-40B4-BE49-F238E27FC236}">
              <a16:creationId xmlns:a16="http://schemas.microsoft.com/office/drawing/2014/main" id="{B3BCB344-410B-62D2-4A6A-6C54D001E69E}"/>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B56D58F-0595-26DC-D9DE-D893E4843EB8}"/>
              </a:ext>
            </a:extLst>
          </p:cNvPr>
          <p:cNvSpPr/>
          <p:nvPr/>
        </p:nvSpPr>
        <p:spPr>
          <a:xfrm>
            <a:off x="0" y="0"/>
            <a:ext cx="12192000" cy="6858000"/>
          </a:xfrm>
          <a:prstGeom prst="rect">
            <a:avLst/>
          </a:prstGeom>
          <a:gradFill>
            <a:gsLst>
              <a:gs pos="23000">
                <a:schemeClr val="accent1">
                  <a:lumMod val="5000"/>
                  <a:lumOff val="95000"/>
                </a:schemeClr>
              </a:gs>
              <a:gs pos="100000">
                <a:schemeClr val="tx1">
                  <a:alpha val="70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7D2908B5-986D-11F9-2A6D-5A136A307CD7}"/>
              </a:ext>
            </a:extLst>
          </p:cNvPr>
          <p:cNvGrpSpPr/>
          <p:nvPr/>
        </p:nvGrpSpPr>
        <p:grpSpPr>
          <a:xfrm rot="16200000">
            <a:off x="-3625516" y="-990600"/>
            <a:ext cx="8839200" cy="8839200"/>
            <a:chOff x="-3625516" y="-990600"/>
            <a:chExt cx="8839200" cy="8839200"/>
          </a:xfrm>
        </p:grpSpPr>
        <p:sp useBgFill="1">
          <p:nvSpPr>
            <p:cNvPr id="32" name="Flowchart: Summing Junction 31">
              <a:extLst>
                <a:ext uri="{FF2B5EF4-FFF2-40B4-BE49-F238E27FC236}">
                  <a16:creationId xmlns:a16="http://schemas.microsoft.com/office/drawing/2014/main" id="{380615CD-2DD0-0B33-6A60-57B1F972D502}"/>
                </a:ext>
              </a:extLst>
            </p:cNvPr>
            <p:cNvSpPr/>
            <p:nvPr/>
          </p:nvSpPr>
          <p:spPr>
            <a:xfrm>
              <a:off x="-3625516" y="-990600"/>
              <a:ext cx="8839200" cy="8839200"/>
            </a:xfrm>
            <a:prstGeom prst="flowChartSummingJunction">
              <a:avLst/>
            </a:prstGeom>
            <a:ln>
              <a:solidFill>
                <a:schemeClr val="bg1"/>
              </a:solid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D52DD67-56C0-A050-69A6-9AAB8013DA54}"/>
                </a:ext>
              </a:extLst>
            </p:cNvPr>
            <p:cNvSpPr txBox="1"/>
            <p:nvPr/>
          </p:nvSpPr>
          <p:spPr>
            <a:xfrm rot="5400000">
              <a:off x="3224456" y="3096126"/>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05</a:t>
              </a:r>
            </a:p>
          </p:txBody>
        </p:sp>
        <p:sp>
          <p:nvSpPr>
            <p:cNvPr id="34" name="TextBox 33">
              <a:extLst>
                <a:ext uri="{FF2B5EF4-FFF2-40B4-BE49-F238E27FC236}">
                  <a16:creationId xmlns:a16="http://schemas.microsoft.com/office/drawing/2014/main" id="{1EDA892C-34D0-0284-A7C2-82F497420001}"/>
                </a:ext>
              </a:extLst>
            </p:cNvPr>
            <p:cNvSpPr txBox="1"/>
            <p:nvPr/>
          </p:nvSpPr>
          <p:spPr>
            <a:xfrm>
              <a:off x="40099" y="6134067"/>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06</a:t>
              </a:r>
            </a:p>
          </p:txBody>
        </p:sp>
        <p:sp>
          <p:nvSpPr>
            <p:cNvPr id="35" name="TextBox 34">
              <a:extLst>
                <a:ext uri="{FF2B5EF4-FFF2-40B4-BE49-F238E27FC236}">
                  <a16:creationId xmlns:a16="http://schemas.microsoft.com/office/drawing/2014/main" id="{3891FBB3-13D7-B4F3-D731-752BC5C25606}"/>
                </a:ext>
              </a:extLst>
            </p:cNvPr>
            <p:cNvSpPr txBox="1"/>
            <p:nvPr/>
          </p:nvSpPr>
          <p:spPr>
            <a:xfrm>
              <a:off x="24057" y="80215"/>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04</a:t>
              </a:r>
            </a:p>
          </p:txBody>
        </p:sp>
        <p:sp>
          <p:nvSpPr>
            <p:cNvPr id="36" name="TextBox 35">
              <a:extLst>
                <a:ext uri="{FF2B5EF4-FFF2-40B4-BE49-F238E27FC236}">
                  <a16:creationId xmlns:a16="http://schemas.microsoft.com/office/drawing/2014/main" id="{F15E0688-FE66-DBEB-4326-7310A7BA44A7}"/>
                </a:ext>
              </a:extLst>
            </p:cNvPr>
            <p:cNvSpPr txBox="1"/>
            <p:nvPr/>
          </p:nvSpPr>
          <p:spPr>
            <a:xfrm rot="5400000">
              <a:off x="-3802995" y="3096126"/>
              <a:ext cx="2406317"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SLIDE 04</a:t>
              </a:r>
            </a:p>
          </p:txBody>
        </p:sp>
        <p:sp useBgFill="1">
          <p:nvSpPr>
            <p:cNvPr id="37" name="Oval 36">
              <a:extLst>
                <a:ext uri="{FF2B5EF4-FFF2-40B4-BE49-F238E27FC236}">
                  <a16:creationId xmlns:a16="http://schemas.microsoft.com/office/drawing/2014/main" id="{126E42F0-908D-425C-AD45-585A5AEDCA55}"/>
                </a:ext>
              </a:extLst>
            </p:cNvPr>
            <p:cNvSpPr/>
            <p:nvPr/>
          </p:nvSpPr>
          <p:spPr>
            <a:xfrm rot="5400000">
              <a:off x="-1685436" y="949480"/>
              <a:ext cx="4959040" cy="4959040"/>
            </a:xfrm>
            <a:prstGeom prst="ellipse">
              <a:avLst/>
            </a:prstGeom>
            <a:ln>
              <a:noFill/>
            </a:ln>
            <a:effectLst>
              <a:outerShdw blurRad="152400" dist="38100" sx="103000" sy="1030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3100" dirty="0">
                  <a:solidFill>
                    <a:schemeClr val="bg1"/>
                  </a:solidFill>
                </a:rPr>
                <a:t>MANAGEMENT</a:t>
              </a:r>
              <a:endParaRPr lang="en-US" sz="3100" dirty="0"/>
            </a:p>
          </p:txBody>
        </p:sp>
      </p:grpSp>
      <p:sp>
        <p:nvSpPr>
          <p:cNvPr id="9" name="TextBox 8">
            <a:extLst>
              <a:ext uri="{FF2B5EF4-FFF2-40B4-BE49-F238E27FC236}">
                <a16:creationId xmlns:a16="http://schemas.microsoft.com/office/drawing/2014/main" id="{96071B75-8959-41E4-FD24-F6DC1BEDDA7B}"/>
              </a:ext>
            </a:extLst>
          </p:cNvPr>
          <p:cNvSpPr txBox="1"/>
          <p:nvPr/>
        </p:nvSpPr>
        <p:spPr>
          <a:xfrm>
            <a:off x="6053328" y="642770"/>
            <a:ext cx="5730240"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Administration </a:t>
            </a:r>
          </a:p>
        </p:txBody>
      </p:sp>
      <p:sp>
        <p:nvSpPr>
          <p:cNvPr id="10" name="TextBox 9">
            <a:extLst>
              <a:ext uri="{FF2B5EF4-FFF2-40B4-BE49-F238E27FC236}">
                <a16:creationId xmlns:a16="http://schemas.microsoft.com/office/drawing/2014/main" id="{DAC056B5-E5C2-FCCA-7C30-215A8CCEC5E9}"/>
              </a:ext>
            </a:extLst>
          </p:cNvPr>
          <p:cNvSpPr txBox="1"/>
          <p:nvPr/>
        </p:nvSpPr>
        <p:spPr>
          <a:xfrm>
            <a:off x="6190488" y="2249244"/>
            <a:ext cx="5730240" cy="2677656"/>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Administration means overall determination of policies, setting of major objectives, the identification of general purposes and laying down of broad </a:t>
            </a:r>
            <a:r>
              <a:rPr lang="en-US" sz="2400" kern="1400" dirty="0" err="1">
                <a:solidFill>
                  <a:schemeClr val="bg1"/>
                </a:solidFill>
                <a:effectLst/>
                <a:latin typeface="Times New Roman" panose="02020603050405020304" pitchFamily="18" charset="0"/>
                <a:ea typeface="Times New Roman" panose="02020603050405020304" pitchFamily="18" charset="0"/>
              </a:rPr>
              <a:t>programmes</a:t>
            </a:r>
            <a:r>
              <a:rPr lang="en-US" sz="2400" kern="1400" dirty="0">
                <a:solidFill>
                  <a:schemeClr val="bg1"/>
                </a:solidFill>
                <a:effectLst/>
                <a:latin typeface="Times New Roman" panose="02020603050405020304" pitchFamily="18" charset="0"/>
                <a:ea typeface="Times New Roman" panose="02020603050405020304" pitchFamily="18" charset="0"/>
              </a:rPr>
              <a:t> and projects.     It refers to the management activities at higher levels. It lays down basic principles of the organization.</a:t>
            </a:r>
          </a:p>
        </p:txBody>
      </p:sp>
      <p:sp>
        <p:nvSpPr>
          <p:cNvPr id="11" name="TextBox 10">
            <a:extLst>
              <a:ext uri="{FF2B5EF4-FFF2-40B4-BE49-F238E27FC236}">
                <a16:creationId xmlns:a16="http://schemas.microsoft.com/office/drawing/2014/main" id="{50484001-DA9E-2B3D-93BF-7F4B42613049}"/>
              </a:ext>
            </a:extLst>
          </p:cNvPr>
          <p:cNvSpPr txBox="1"/>
          <p:nvPr/>
        </p:nvSpPr>
        <p:spPr>
          <a:xfrm>
            <a:off x="6205728" y="7750135"/>
            <a:ext cx="5730240"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Health Sector Objectives</a:t>
            </a:r>
          </a:p>
        </p:txBody>
      </p:sp>
      <p:sp>
        <p:nvSpPr>
          <p:cNvPr id="12" name="TextBox 11">
            <a:extLst>
              <a:ext uri="{FF2B5EF4-FFF2-40B4-BE49-F238E27FC236}">
                <a16:creationId xmlns:a16="http://schemas.microsoft.com/office/drawing/2014/main" id="{075EE042-B3F9-D870-477B-3B7315B39E80}"/>
              </a:ext>
            </a:extLst>
          </p:cNvPr>
          <p:cNvSpPr txBox="1"/>
          <p:nvPr/>
        </p:nvSpPr>
        <p:spPr>
          <a:xfrm>
            <a:off x="6342888" y="9060775"/>
            <a:ext cx="6483096" cy="2308324"/>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Health sector objectives is to ensure that people live long, healthy and productive lives and reproduce without an increased risk of injury or death and to reduce the excessive risk and burden of morbidity, mortality and disability, especially in the poor and </a:t>
            </a:r>
            <a:r>
              <a:rPr lang="en-US" sz="2400" kern="1400" dirty="0" err="1">
                <a:solidFill>
                  <a:schemeClr val="bg1"/>
                </a:solidFill>
                <a:effectLst/>
                <a:latin typeface="Times New Roman" panose="02020603050405020304" pitchFamily="18" charset="0"/>
                <a:ea typeface="Times New Roman" panose="02020603050405020304" pitchFamily="18" charset="0"/>
              </a:rPr>
              <a:t>arginalized</a:t>
            </a:r>
            <a:r>
              <a:rPr lang="en-US" sz="2400" kern="1400" dirty="0">
                <a:solidFill>
                  <a:schemeClr val="bg1"/>
                </a:solidFill>
                <a:effectLst/>
                <a:latin typeface="Times New Roman" panose="02020603050405020304" pitchFamily="18" charset="0"/>
                <a:ea typeface="Times New Roman" panose="02020603050405020304" pitchFamily="18" charset="0"/>
              </a:rPr>
              <a:t> groups</a:t>
            </a:r>
          </a:p>
        </p:txBody>
      </p:sp>
      <p:sp>
        <p:nvSpPr>
          <p:cNvPr id="13" name="TextBox 12">
            <a:extLst>
              <a:ext uri="{FF2B5EF4-FFF2-40B4-BE49-F238E27FC236}">
                <a16:creationId xmlns:a16="http://schemas.microsoft.com/office/drawing/2014/main" id="{4B7E01F7-963F-CD75-4F81-2C0C3F21CE7F}"/>
              </a:ext>
            </a:extLst>
          </p:cNvPr>
          <p:cNvSpPr txBox="1"/>
          <p:nvPr/>
        </p:nvSpPr>
        <p:spPr>
          <a:xfrm>
            <a:off x="6205728" y="-6698937"/>
            <a:ext cx="6246248"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Mission statement </a:t>
            </a:r>
          </a:p>
        </p:txBody>
      </p:sp>
      <p:sp>
        <p:nvSpPr>
          <p:cNvPr id="14" name="TextBox 13">
            <a:extLst>
              <a:ext uri="{FF2B5EF4-FFF2-40B4-BE49-F238E27FC236}">
                <a16:creationId xmlns:a16="http://schemas.microsoft.com/office/drawing/2014/main" id="{D2D96931-D710-8279-2B5B-CA807116683F}"/>
              </a:ext>
            </a:extLst>
          </p:cNvPr>
          <p:cNvSpPr txBox="1"/>
          <p:nvPr/>
        </p:nvSpPr>
        <p:spPr>
          <a:xfrm>
            <a:off x="6342888" y="-5092463"/>
            <a:ext cx="5730240" cy="2677656"/>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Administration means overall determination of policies, setting of major objectives, the identification of general purposes and laying down of broad </a:t>
            </a:r>
            <a:r>
              <a:rPr lang="en-US" sz="2400" kern="1400" dirty="0" err="1">
                <a:solidFill>
                  <a:schemeClr val="bg1"/>
                </a:solidFill>
                <a:effectLst/>
                <a:latin typeface="Times New Roman" panose="02020603050405020304" pitchFamily="18" charset="0"/>
                <a:ea typeface="Times New Roman" panose="02020603050405020304" pitchFamily="18" charset="0"/>
              </a:rPr>
              <a:t>programmes</a:t>
            </a:r>
            <a:r>
              <a:rPr lang="en-US" sz="2400" kern="1400" dirty="0">
                <a:solidFill>
                  <a:schemeClr val="bg1"/>
                </a:solidFill>
                <a:effectLst/>
                <a:latin typeface="Times New Roman" panose="02020603050405020304" pitchFamily="18" charset="0"/>
                <a:ea typeface="Times New Roman" panose="02020603050405020304" pitchFamily="18" charset="0"/>
              </a:rPr>
              <a:t> and projects.     It refers to the management activities at higher levels. It lays down basic principles of the organization.</a:t>
            </a:r>
          </a:p>
        </p:txBody>
      </p:sp>
    </p:spTree>
    <p:extLst>
      <p:ext uri="{BB962C8B-B14F-4D97-AF65-F5344CB8AC3E}">
        <p14:creationId xmlns:p14="http://schemas.microsoft.com/office/powerpoint/2010/main" val="42332658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1065</Words>
  <Application>Microsoft Office PowerPoint</Application>
  <PresentationFormat>Widescreen</PresentationFormat>
  <Paragraphs>88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Oppong</dc:creator>
  <cp:lastModifiedBy>Christopher Oppong</cp:lastModifiedBy>
  <cp:revision>6</cp:revision>
  <dcterms:created xsi:type="dcterms:W3CDTF">2025-05-11T17:30:08Z</dcterms:created>
  <dcterms:modified xsi:type="dcterms:W3CDTF">2025-05-11T22:05:19Z</dcterms:modified>
</cp:coreProperties>
</file>