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3"/>
  </p:notesMasterIdLst>
  <p:sldIdLst>
    <p:sldId id="256" r:id="rId2"/>
    <p:sldId id="258" r:id="rId3"/>
    <p:sldId id="259" r:id="rId4"/>
    <p:sldId id="260" r:id="rId5"/>
    <p:sldId id="261" r:id="rId6"/>
    <p:sldId id="262" r:id="rId7"/>
    <p:sldId id="263" r:id="rId8"/>
    <p:sldId id="264" r:id="rId9"/>
    <p:sldId id="287"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51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4D381C-8D5D-4833-98CA-0F147BED96EA}" type="datetimeFigureOut">
              <a:rPr lang="en-IE" smtClean="0"/>
              <a:t>13/10/2014</a:t>
            </a:fld>
            <a:endParaRPr lang="en-I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4D13A7-9960-47D6-892A-65344A15301A}" type="slidenum">
              <a:rPr lang="en-IE" smtClean="0"/>
              <a:t>‹#›</a:t>
            </a:fld>
            <a:endParaRPr lang="en-IE"/>
          </a:p>
        </p:txBody>
      </p:sp>
    </p:spTree>
    <p:extLst>
      <p:ext uri="{BB962C8B-B14F-4D97-AF65-F5344CB8AC3E}">
        <p14:creationId xmlns:p14="http://schemas.microsoft.com/office/powerpoint/2010/main" val="3408500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A01B0F75-6F68-468B-85D9-D96EC4D3271B}" type="datetime1">
              <a:rPr lang="en-IE" smtClean="0"/>
              <a:t>13/10/2014</a:t>
            </a:fld>
            <a:endParaRPr lang="en-IE"/>
          </a:p>
        </p:txBody>
      </p:sp>
      <p:sp>
        <p:nvSpPr>
          <p:cNvPr id="17" name="Footer Placeholder 16"/>
          <p:cNvSpPr>
            <a:spLocks noGrp="1"/>
          </p:cNvSpPr>
          <p:nvPr>
            <p:ph type="ftr" sz="quarter" idx="11"/>
          </p:nvPr>
        </p:nvSpPr>
        <p:spPr/>
        <p:txBody>
          <a:bodyPr/>
          <a:lstStyle/>
          <a:p>
            <a:endParaRPr lang="en-IE"/>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294F31CD-1E5F-4749-BEC8-20809B14E07B}" type="slidenum">
              <a:rPr lang="en-IE" smtClean="0"/>
              <a:t>‹#›</a:t>
            </a:fld>
            <a:endParaRPr lang="en-IE"/>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2812D2E-A25D-4914-A922-5CEC8D2C86BC}" type="datetime1">
              <a:rPr lang="en-IE" smtClean="0"/>
              <a:t>13/10/2014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294F31CD-1E5F-4749-BEC8-20809B14E07B}" type="slidenum">
              <a:rPr lang="en-IE" smtClean="0"/>
              <a:t>‹#›</a:t>
            </a:fld>
            <a:endParaRPr lang="en-I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3D9F0A8-E672-45F0-BB12-AEAC5A1AC7C2}" type="datetime1">
              <a:rPr lang="en-IE" smtClean="0"/>
              <a:t>13/10/2014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294F31CD-1E5F-4749-BEC8-20809B14E07B}" type="slidenum">
              <a:rPr lang="en-IE" smtClean="0"/>
              <a:t>‹#›</a:t>
            </a:fld>
            <a:endParaRPr lang="en-I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E2DDA391-0550-4D32-8425-C1CCA6D53E4A}" type="datetime1">
              <a:rPr lang="en-IE" smtClean="0"/>
              <a:t>13/10/2014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294F31CD-1E5F-4749-BEC8-20809B14E07B}" type="slidenum">
              <a:rPr lang="en-IE" smtClean="0"/>
              <a:t>‹#›</a:t>
            </a:fld>
            <a:endParaRPr lang="en-IE"/>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37C1BBF-DDA1-4A1C-8C72-490B743945EA}" type="datetime1">
              <a:rPr lang="en-IE" smtClean="0"/>
              <a:t>13/10/2014</a:t>
            </a:fld>
            <a:endParaRPr lang="en-IE"/>
          </a:p>
        </p:txBody>
      </p:sp>
      <p:sp>
        <p:nvSpPr>
          <p:cNvPr id="5" name="Footer Placeholder 4"/>
          <p:cNvSpPr>
            <a:spLocks noGrp="1"/>
          </p:cNvSpPr>
          <p:nvPr>
            <p:ph type="ftr" sz="quarter" idx="11"/>
          </p:nvPr>
        </p:nvSpPr>
        <p:spPr>
          <a:xfrm>
            <a:off x="800100" y="6172200"/>
            <a:ext cx="4000500" cy="457200"/>
          </a:xfrm>
        </p:spPr>
        <p:txBody>
          <a:bodyPr/>
          <a:lstStyle/>
          <a:p>
            <a:endParaRPr lang="en-IE"/>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294F31CD-1E5F-4749-BEC8-20809B14E07B}" type="slidenum">
              <a:rPr lang="en-IE" smtClean="0"/>
              <a:t>‹#›</a:t>
            </a:fld>
            <a:endParaRPr lang="en-IE"/>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6AF4009C-2FDD-4F95-8B10-239A6D2BDE7F}" type="datetime1">
              <a:rPr lang="en-IE" smtClean="0"/>
              <a:t>13/10/2014</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294F31CD-1E5F-4749-BEC8-20809B14E07B}" type="slidenum">
              <a:rPr lang="en-IE" smtClean="0"/>
              <a:t>‹#›</a:t>
            </a:fld>
            <a:endParaRPr lang="en-IE"/>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4BDCFB12-27C9-4868-9D38-5D39D9CC5E59}" type="datetime1">
              <a:rPr lang="en-IE" smtClean="0"/>
              <a:t>13/10/2014</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294F31CD-1E5F-4749-BEC8-20809B14E07B}" type="slidenum">
              <a:rPr lang="en-IE" smtClean="0"/>
              <a:t>‹#›</a:t>
            </a:fld>
            <a:endParaRPr lang="en-IE"/>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CBB0AB5-9656-4897-83E3-38A0C4331B05}" type="datetime1">
              <a:rPr lang="en-IE" smtClean="0"/>
              <a:t>13/10/2014</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294F31CD-1E5F-4749-BEC8-20809B14E07B}" type="slidenum">
              <a:rPr lang="en-IE" smtClean="0"/>
              <a:t>‹#›</a:t>
            </a:fld>
            <a:endParaRPr lang="en-I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DE193B-B9D8-4626-84B4-FF58BE06EA86}" type="datetime1">
              <a:rPr lang="en-IE" smtClean="0"/>
              <a:t>13/10/2014</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294F31CD-1E5F-4749-BEC8-20809B14E07B}" type="slidenum">
              <a:rPr lang="en-IE" smtClean="0"/>
              <a:t>‹#›</a:t>
            </a:fld>
            <a:endParaRPr lang="en-I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CA70E92-B0F8-40D4-8F0F-5CD4174DACA6}" type="datetime1">
              <a:rPr lang="en-IE" smtClean="0"/>
              <a:t>13/10/2014</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294F31CD-1E5F-4749-BEC8-20809B14E07B}" type="slidenum">
              <a:rPr lang="en-IE" smtClean="0"/>
              <a:t>‹#›</a:t>
            </a:fld>
            <a:endParaRPr lang="en-IE"/>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D2218E5-CBA0-4E5C-B35A-9A6143759396}" type="datetime1">
              <a:rPr lang="en-IE" smtClean="0"/>
              <a:t>13/10/2014</a:t>
            </a:fld>
            <a:endParaRPr lang="en-IE"/>
          </a:p>
        </p:txBody>
      </p:sp>
      <p:sp>
        <p:nvSpPr>
          <p:cNvPr id="6" name="Footer Placeholder 5"/>
          <p:cNvSpPr>
            <a:spLocks noGrp="1"/>
          </p:cNvSpPr>
          <p:nvPr>
            <p:ph type="ftr" sz="quarter" idx="11"/>
          </p:nvPr>
        </p:nvSpPr>
        <p:spPr>
          <a:xfrm>
            <a:off x="914400" y="6172200"/>
            <a:ext cx="3886200" cy="457200"/>
          </a:xfrm>
        </p:spPr>
        <p:txBody>
          <a:bodyPr/>
          <a:lstStyle/>
          <a:p>
            <a:endParaRPr lang="en-IE"/>
          </a:p>
        </p:txBody>
      </p:sp>
      <p:sp>
        <p:nvSpPr>
          <p:cNvPr id="7" name="Slide Number Placeholder 6"/>
          <p:cNvSpPr>
            <a:spLocks noGrp="1"/>
          </p:cNvSpPr>
          <p:nvPr>
            <p:ph type="sldNum" sz="quarter" idx="12"/>
          </p:nvPr>
        </p:nvSpPr>
        <p:spPr>
          <a:xfrm>
            <a:off x="146304" y="6208776"/>
            <a:ext cx="457200" cy="457200"/>
          </a:xfrm>
        </p:spPr>
        <p:txBody>
          <a:bodyPr/>
          <a:lstStyle/>
          <a:p>
            <a:fld id="{294F31CD-1E5F-4749-BEC8-20809B14E07B}" type="slidenum">
              <a:rPr lang="en-IE" smtClean="0"/>
              <a:t>‹#›</a:t>
            </a:fld>
            <a:endParaRPr lang="en-IE"/>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B8F9D6CB-370A-4D6B-8B83-E72CFBBD9569}" type="datetime1">
              <a:rPr lang="en-IE" smtClean="0"/>
              <a:t>13/10/2014</a:t>
            </a:fld>
            <a:endParaRPr lang="en-IE"/>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IE"/>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294F31CD-1E5F-4749-BEC8-20809B14E07B}" type="slidenum">
              <a:rPr lang="en-IE" smtClean="0"/>
              <a:t>‹#›</a:t>
            </a:fld>
            <a:endParaRPr lang="en-IE"/>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IE" dirty="0" smtClean="0"/>
              <a:t>Post Back, Radio Buttons and Check Boxes</a:t>
            </a:r>
            <a:endParaRPr lang="en-IE" dirty="0"/>
          </a:p>
        </p:txBody>
      </p:sp>
      <p:sp>
        <p:nvSpPr>
          <p:cNvPr id="2" name="Title 1"/>
          <p:cNvSpPr>
            <a:spLocks noGrp="1"/>
          </p:cNvSpPr>
          <p:nvPr>
            <p:ph type="ctrTitle"/>
          </p:nvPr>
        </p:nvSpPr>
        <p:spPr/>
        <p:txBody>
          <a:bodyPr/>
          <a:lstStyle/>
          <a:p>
            <a:r>
              <a:rPr lang="en-IE" dirty="0" smtClean="0"/>
              <a:t>PHP - Lecture 8</a:t>
            </a:r>
            <a:endParaRPr lang="en-IE" dirty="0"/>
          </a:p>
        </p:txBody>
      </p:sp>
    </p:spTree>
    <p:extLst>
      <p:ext uri="{BB962C8B-B14F-4D97-AF65-F5344CB8AC3E}">
        <p14:creationId xmlns:p14="http://schemas.microsoft.com/office/powerpoint/2010/main" val="29799867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idx="1"/>
          </p:nvPr>
        </p:nvSpPr>
        <p:spPr/>
        <p:txBody>
          <a:bodyPr/>
          <a:lstStyle/>
          <a:p>
            <a:r>
              <a:rPr lang="en-IE" sz="2400" dirty="0" smtClean="0"/>
              <a:t>We're now checking to see if the user entered the text "</a:t>
            </a:r>
            <a:r>
              <a:rPr lang="en-IE" sz="2400" dirty="0" err="1" smtClean="0"/>
              <a:t>letmein</a:t>
            </a:r>
            <a:r>
              <a:rPr lang="en-IE" sz="2400" dirty="0" smtClean="0"/>
              <a:t>". If so, the username is correct; if not, print another message.</a:t>
            </a:r>
          </a:p>
          <a:p>
            <a:r>
              <a:rPr lang="en-IE" sz="2400" dirty="0" smtClean="0"/>
              <a:t>Try it out an see what happens. When you first load the page, before you even click the button, you might see the text "You're not a member of this site" displayed above the textbox. </a:t>
            </a:r>
          </a:p>
          <a:p>
            <a:r>
              <a:rPr lang="en-IE" sz="2400" dirty="0" smtClean="0"/>
              <a:t>That's because we haven't checked to see if the Submit button on the form was clicked. </a:t>
            </a:r>
          </a:p>
          <a:p>
            <a:endParaRPr lang="en-IE" dirty="0"/>
          </a:p>
        </p:txBody>
      </p:sp>
      <p:pic>
        <p:nvPicPr>
          <p:cNvPr id="4" name="Picture 3"/>
          <p:cNvPicPr>
            <a:picLocks noChangeAspect="1"/>
          </p:cNvPicPr>
          <p:nvPr/>
        </p:nvPicPr>
        <p:blipFill>
          <a:blip r:embed="rId2"/>
          <a:stretch>
            <a:fillRect/>
          </a:stretch>
        </p:blipFill>
        <p:spPr>
          <a:xfrm>
            <a:off x="6328956" y="4185284"/>
            <a:ext cx="2026858" cy="2372271"/>
          </a:xfrm>
          <a:prstGeom prst="rect">
            <a:avLst/>
          </a:prstGeom>
        </p:spPr>
      </p:pic>
      <p:sp>
        <p:nvSpPr>
          <p:cNvPr id="5" name="Slide Number Placeholder 2"/>
          <p:cNvSpPr>
            <a:spLocks noGrp="1"/>
          </p:cNvSpPr>
          <p:nvPr>
            <p:ph type="sldNum" sz="quarter" idx="12"/>
          </p:nvPr>
        </p:nvSpPr>
        <p:spPr>
          <a:xfrm>
            <a:off x="146304" y="6210300"/>
            <a:ext cx="457200" cy="457200"/>
          </a:xfrm>
        </p:spPr>
        <p:txBody>
          <a:bodyPr/>
          <a:lstStyle/>
          <a:p>
            <a:fld id="{294F31CD-1E5F-4749-BEC8-20809B14E07B}" type="slidenum">
              <a:rPr lang="en-IE" smtClean="0"/>
              <a:t>10</a:t>
            </a:fld>
            <a:endParaRPr lang="en-IE" dirty="0"/>
          </a:p>
        </p:txBody>
      </p:sp>
    </p:spTree>
    <p:extLst>
      <p:ext uri="{BB962C8B-B14F-4D97-AF65-F5344CB8AC3E}">
        <p14:creationId xmlns:p14="http://schemas.microsoft.com/office/powerpoint/2010/main" val="2205660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idx="1"/>
          </p:nvPr>
        </p:nvSpPr>
        <p:spPr/>
        <p:txBody>
          <a:bodyPr/>
          <a:lstStyle/>
          <a:p>
            <a:r>
              <a:rPr lang="en-IE" dirty="0" smtClean="0"/>
              <a:t>The reason why the text displays when the page is first loaded is because the script executes whether the button is clicked or not. This is the problem you face when a PHP script is on the same page as the HTML, and is being submitted to itself in the </a:t>
            </a:r>
            <a:r>
              <a:rPr lang="en-IE" dirty="0">
                <a:solidFill>
                  <a:schemeClr val="accent1"/>
                </a:solidFill>
              </a:rPr>
              <a:t>action</a:t>
            </a:r>
            <a:r>
              <a:rPr lang="en-IE" sz="2800" dirty="0" smtClean="0"/>
              <a:t> </a:t>
            </a:r>
            <a:r>
              <a:rPr lang="en-IE" dirty="0" smtClean="0"/>
              <a:t>attribute. </a:t>
            </a:r>
          </a:p>
          <a:p>
            <a:r>
              <a:rPr lang="en-IE" dirty="0" smtClean="0"/>
              <a:t>To get round this, you can do a simple check using another IF Statement. What you do is to check if the Submit button was clicked. If it was, then run your code. To check if a submit button was clicked, use this:</a:t>
            </a:r>
          </a:p>
          <a:p>
            <a:pPr marL="0" indent="0">
              <a:buNone/>
            </a:pPr>
            <a:r>
              <a:rPr lang="en-IE" dirty="0" smtClean="0"/>
              <a:t>	</a:t>
            </a:r>
            <a:r>
              <a:rPr lang="en-IE" dirty="0" smtClean="0">
                <a:solidFill>
                  <a:schemeClr val="accent1"/>
                </a:solidFill>
              </a:rPr>
              <a:t>if ( </a:t>
            </a:r>
            <a:r>
              <a:rPr lang="en-IE" b="1" dirty="0" err="1" smtClean="0">
                <a:solidFill>
                  <a:schemeClr val="accent1"/>
                </a:solidFill>
              </a:rPr>
              <a:t>isset</a:t>
            </a:r>
            <a:r>
              <a:rPr lang="en-IE" b="1" dirty="0" smtClean="0">
                <a:solidFill>
                  <a:schemeClr val="accent1"/>
                </a:solidFill>
              </a:rPr>
              <a:t>(</a:t>
            </a:r>
            <a:r>
              <a:rPr lang="en-IE" dirty="0" smtClean="0">
                <a:solidFill>
                  <a:schemeClr val="accent1"/>
                </a:solidFill>
              </a:rPr>
              <a:t> $_POST[‘submit1'] ) </a:t>
            </a:r>
            <a:r>
              <a:rPr lang="en-IE" b="1" dirty="0" smtClean="0">
                <a:solidFill>
                  <a:schemeClr val="accent1"/>
                </a:solidFill>
              </a:rPr>
              <a:t>)</a:t>
            </a:r>
            <a:r>
              <a:rPr lang="en-IE" dirty="0" smtClean="0">
                <a:solidFill>
                  <a:schemeClr val="accent1"/>
                </a:solidFill>
              </a:rPr>
              <a:t> { }</a:t>
            </a:r>
          </a:p>
          <a:p>
            <a:endParaRPr lang="en-IE" dirty="0"/>
          </a:p>
        </p:txBody>
      </p:sp>
      <p:sp>
        <p:nvSpPr>
          <p:cNvPr id="4" name="Slide Number Placeholder 2"/>
          <p:cNvSpPr>
            <a:spLocks noGrp="1"/>
          </p:cNvSpPr>
          <p:nvPr>
            <p:ph type="sldNum" sz="quarter" idx="12"/>
          </p:nvPr>
        </p:nvSpPr>
        <p:spPr>
          <a:xfrm>
            <a:off x="146304" y="6210300"/>
            <a:ext cx="457200" cy="457200"/>
          </a:xfrm>
        </p:spPr>
        <p:txBody>
          <a:bodyPr/>
          <a:lstStyle/>
          <a:p>
            <a:fld id="{294F31CD-1E5F-4749-BEC8-20809B14E07B}" type="slidenum">
              <a:rPr lang="en-IE" smtClean="0"/>
              <a:t>11</a:t>
            </a:fld>
            <a:endParaRPr lang="en-IE" dirty="0"/>
          </a:p>
        </p:txBody>
      </p:sp>
    </p:spTree>
    <p:extLst>
      <p:ext uri="{BB962C8B-B14F-4D97-AF65-F5344CB8AC3E}">
        <p14:creationId xmlns:p14="http://schemas.microsoft.com/office/powerpoint/2010/main" val="1265542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idx="1"/>
          </p:nvPr>
        </p:nvSpPr>
        <p:spPr/>
        <p:txBody>
          <a:bodyPr>
            <a:normAutofit fontScale="92500" lnSpcReduction="20000"/>
          </a:bodyPr>
          <a:lstStyle/>
          <a:p>
            <a:r>
              <a:rPr lang="en-IE" dirty="0" smtClean="0"/>
              <a:t>Now that looks a bit messy! But it actually consists of three parts:</a:t>
            </a:r>
          </a:p>
          <a:p>
            <a:pPr marL="457200" lvl="1" indent="0">
              <a:buNone/>
            </a:pPr>
            <a:r>
              <a:rPr lang="en-IE" dirty="0" smtClean="0">
                <a:solidFill>
                  <a:schemeClr val="accent1"/>
                </a:solidFill>
              </a:rPr>
              <a:t>if ( ) { }</a:t>
            </a:r>
            <a:br>
              <a:rPr lang="en-IE" dirty="0" smtClean="0">
                <a:solidFill>
                  <a:schemeClr val="accent1"/>
                </a:solidFill>
              </a:rPr>
            </a:br>
            <a:r>
              <a:rPr lang="en-IE" dirty="0" err="1" smtClean="0">
                <a:solidFill>
                  <a:schemeClr val="accent1"/>
                </a:solidFill>
              </a:rPr>
              <a:t>isset</a:t>
            </a:r>
            <a:r>
              <a:rPr lang="en-IE" dirty="0" smtClean="0">
                <a:solidFill>
                  <a:schemeClr val="accent1"/>
                </a:solidFill>
              </a:rPr>
              <a:t>( )</a:t>
            </a:r>
            <a:br>
              <a:rPr lang="en-IE" dirty="0" smtClean="0">
                <a:solidFill>
                  <a:schemeClr val="accent1"/>
                </a:solidFill>
              </a:rPr>
            </a:br>
            <a:r>
              <a:rPr lang="en-IE" dirty="0" smtClean="0">
                <a:solidFill>
                  <a:schemeClr val="accent1"/>
                </a:solidFill>
              </a:rPr>
              <a:t>$_POST['Submit1']</a:t>
            </a:r>
          </a:p>
          <a:p>
            <a:r>
              <a:rPr lang="en-IE" dirty="0" smtClean="0"/>
              <a:t>You know about the if statement. </a:t>
            </a:r>
          </a:p>
          <a:p>
            <a:r>
              <a:rPr lang="en-IE" dirty="0" smtClean="0"/>
              <a:t>But in between the round brackets, we have </a:t>
            </a:r>
            <a:r>
              <a:rPr lang="en-IE" b="1" dirty="0" err="1" smtClean="0">
                <a:solidFill>
                  <a:schemeClr val="accent1"/>
                </a:solidFill>
              </a:rPr>
              <a:t>isset</a:t>
            </a:r>
            <a:r>
              <a:rPr lang="en-IE" b="1" dirty="0" smtClean="0">
                <a:solidFill>
                  <a:schemeClr val="accent1"/>
                </a:solidFill>
              </a:rPr>
              <a:t>( )</a:t>
            </a:r>
            <a:r>
              <a:rPr lang="en-IE" dirty="0" smtClean="0">
                <a:solidFill>
                  <a:schemeClr val="accent1"/>
                </a:solidFill>
              </a:rPr>
              <a:t>. </a:t>
            </a:r>
          </a:p>
          <a:p>
            <a:pPr lvl="1"/>
            <a:r>
              <a:rPr lang="en-IE" dirty="0" smtClean="0"/>
              <a:t>This is an inbuilt function that checks if a variable has been set or not. </a:t>
            </a:r>
          </a:p>
          <a:p>
            <a:pPr lvl="1"/>
            <a:r>
              <a:rPr lang="en-IE" dirty="0" smtClean="0"/>
              <a:t>In between the round brackets, you type what you want </a:t>
            </a:r>
            <a:r>
              <a:rPr lang="en-IE" dirty="0" err="1" smtClean="0">
                <a:solidFill>
                  <a:schemeClr val="accent1"/>
                </a:solidFill>
              </a:rPr>
              <a:t>isset</a:t>
            </a:r>
            <a:r>
              <a:rPr lang="en-IE" dirty="0" smtClean="0">
                <a:solidFill>
                  <a:schemeClr val="accent1"/>
                </a:solidFill>
              </a:rPr>
              <a:t>( ) </a:t>
            </a:r>
            <a:r>
              <a:rPr lang="en-IE" dirty="0" smtClean="0"/>
              <a:t>to check. </a:t>
            </a:r>
          </a:p>
          <a:p>
            <a:pPr lvl="2"/>
            <a:r>
              <a:rPr lang="en-IE" dirty="0" smtClean="0"/>
              <a:t>For us, this is </a:t>
            </a:r>
            <a:r>
              <a:rPr lang="en-IE" b="1" dirty="0" smtClean="0">
                <a:solidFill>
                  <a:schemeClr val="accent1"/>
                </a:solidFill>
              </a:rPr>
              <a:t>$_POST['Submit']</a:t>
            </a:r>
            <a:r>
              <a:rPr lang="en-IE" dirty="0" smtClean="0">
                <a:solidFill>
                  <a:schemeClr val="accent1"/>
                </a:solidFill>
              </a:rPr>
              <a:t>. </a:t>
            </a:r>
          </a:p>
          <a:p>
            <a:pPr lvl="2"/>
            <a:r>
              <a:rPr lang="en-IE" dirty="0" smtClean="0"/>
              <a:t>If the user just refreshed the page, then no value will be set for the Submit button. </a:t>
            </a:r>
          </a:p>
          <a:p>
            <a:pPr lvl="2"/>
            <a:r>
              <a:rPr lang="en-IE" dirty="0" smtClean="0"/>
              <a:t>If the user did click the Submit button, then PHP will automatically return a value. Change you script to look like the following.</a:t>
            </a:r>
          </a:p>
          <a:p>
            <a:endParaRPr lang="en-IE" dirty="0"/>
          </a:p>
        </p:txBody>
      </p:sp>
      <p:sp>
        <p:nvSpPr>
          <p:cNvPr id="4" name="Slide Number Placeholder 2"/>
          <p:cNvSpPr>
            <a:spLocks noGrp="1"/>
          </p:cNvSpPr>
          <p:nvPr>
            <p:ph type="sldNum" sz="quarter" idx="12"/>
          </p:nvPr>
        </p:nvSpPr>
        <p:spPr>
          <a:xfrm>
            <a:off x="146304" y="6210300"/>
            <a:ext cx="457200" cy="457200"/>
          </a:xfrm>
        </p:spPr>
        <p:txBody>
          <a:bodyPr/>
          <a:lstStyle/>
          <a:p>
            <a:fld id="{294F31CD-1E5F-4749-BEC8-20809B14E07B}" type="slidenum">
              <a:rPr lang="en-IE" smtClean="0"/>
              <a:t>12</a:t>
            </a:fld>
            <a:endParaRPr lang="en-IE" dirty="0"/>
          </a:p>
        </p:txBody>
      </p:sp>
    </p:spTree>
    <p:extLst>
      <p:ext uri="{BB962C8B-B14F-4D97-AF65-F5344CB8AC3E}">
        <p14:creationId xmlns:p14="http://schemas.microsoft.com/office/powerpoint/2010/main" val="1407086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409338" y="840514"/>
            <a:ext cx="5079206" cy="5362575"/>
          </a:xfrm>
          <a:prstGeom prst="rect">
            <a:avLst/>
          </a:prstGeom>
        </p:spPr>
      </p:pic>
      <p:sp>
        <p:nvSpPr>
          <p:cNvPr id="3" name="Slide Number Placeholder 2"/>
          <p:cNvSpPr>
            <a:spLocks noGrp="1"/>
          </p:cNvSpPr>
          <p:nvPr>
            <p:ph type="sldNum" sz="quarter" idx="12"/>
          </p:nvPr>
        </p:nvSpPr>
        <p:spPr>
          <a:xfrm>
            <a:off x="146304" y="6210300"/>
            <a:ext cx="457200" cy="457200"/>
          </a:xfrm>
        </p:spPr>
        <p:txBody>
          <a:bodyPr/>
          <a:lstStyle/>
          <a:p>
            <a:fld id="{294F31CD-1E5F-4749-BEC8-20809B14E07B}" type="slidenum">
              <a:rPr lang="en-IE" smtClean="0"/>
              <a:t>13</a:t>
            </a:fld>
            <a:endParaRPr lang="en-IE" dirty="0"/>
          </a:p>
        </p:txBody>
      </p:sp>
    </p:spTree>
    <p:extLst>
      <p:ext uri="{BB962C8B-B14F-4D97-AF65-F5344CB8AC3E}">
        <p14:creationId xmlns:p14="http://schemas.microsoft.com/office/powerpoint/2010/main" val="12321432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b="1" dirty="0" smtClean="0"/>
              <a:t>PHP Data Retention</a:t>
            </a:r>
            <a:endParaRPr lang="en-IE" dirty="0"/>
          </a:p>
        </p:txBody>
      </p:sp>
      <p:sp>
        <p:nvSpPr>
          <p:cNvPr id="3" name="Content Placeholder 2"/>
          <p:cNvSpPr>
            <a:spLocks noGrp="1"/>
          </p:cNvSpPr>
          <p:nvPr>
            <p:ph idx="1"/>
          </p:nvPr>
        </p:nvSpPr>
        <p:spPr/>
        <p:txBody>
          <a:bodyPr>
            <a:normAutofit fontScale="85000" lnSpcReduction="20000"/>
          </a:bodyPr>
          <a:lstStyle/>
          <a:p>
            <a:r>
              <a:rPr lang="en-IE" dirty="0" smtClean="0"/>
              <a:t>You've </a:t>
            </a:r>
            <a:r>
              <a:rPr lang="en-IE" dirty="0"/>
              <a:t>learned how to get the text from a text box on a form, but there is a problem.</a:t>
            </a:r>
          </a:p>
          <a:p>
            <a:r>
              <a:rPr lang="en-IE" dirty="0"/>
              <a:t>When the </a:t>
            </a:r>
            <a:r>
              <a:rPr lang="en-IE" b="1" dirty="0" err="1"/>
              <a:t>basicForm.php</a:t>
            </a:r>
            <a:r>
              <a:rPr lang="en-IE" dirty="0"/>
              <a:t> form is submitted, the details that the user entered get erased. You're left with the </a:t>
            </a:r>
            <a:r>
              <a:rPr lang="en-IE" b="1" dirty="0" smtClean="0">
                <a:solidFill>
                  <a:schemeClr val="accent1"/>
                </a:solidFill>
              </a:rPr>
              <a:t>value</a:t>
            </a:r>
            <a:r>
              <a:rPr lang="en-IE" dirty="0" smtClean="0">
                <a:solidFill>
                  <a:schemeClr val="accent1"/>
                </a:solidFill>
              </a:rPr>
              <a:t> </a:t>
            </a:r>
            <a:r>
              <a:rPr lang="en-IE" dirty="0" smtClean="0"/>
              <a:t>that </a:t>
            </a:r>
            <a:r>
              <a:rPr lang="en-IE" dirty="0"/>
              <a:t>was set in the HTML. </a:t>
            </a:r>
            <a:endParaRPr lang="en-IE" dirty="0" smtClean="0"/>
          </a:p>
          <a:p>
            <a:r>
              <a:rPr lang="en-IE" dirty="0" smtClean="0"/>
              <a:t>For </a:t>
            </a:r>
            <a:r>
              <a:rPr lang="en-IE" dirty="0"/>
              <a:t>us, </a:t>
            </a:r>
            <a:r>
              <a:rPr lang="en-IE" u="sng" dirty="0"/>
              <a:t>username</a:t>
            </a:r>
            <a:r>
              <a:rPr lang="en-IE" dirty="0"/>
              <a:t> </a:t>
            </a:r>
            <a:r>
              <a:rPr lang="en-IE" dirty="0" smtClean="0"/>
              <a:t>keeps appearing </a:t>
            </a:r>
            <a:r>
              <a:rPr lang="en-IE" dirty="0"/>
              <a:t>in the </a:t>
            </a:r>
            <a:r>
              <a:rPr lang="en-IE" dirty="0" smtClean="0"/>
              <a:t>textbox </a:t>
            </a:r>
            <a:r>
              <a:rPr lang="en-IE" dirty="0"/>
              <a:t>when the button was clicked. You can keep the data the user entered quite </a:t>
            </a:r>
            <a:r>
              <a:rPr lang="en-IE" dirty="0" smtClean="0"/>
              <a:t>easily.</a:t>
            </a:r>
          </a:p>
          <a:p>
            <a:r>
              <a:rPr lang="en-IE" dirty="0"/>
              <a:t>If you look at the </a:t>
            </a:r>
            <a:r>
              <a:rPr lang="en-IE" b="1" dirty="0" smtClean="0">
                <a:solidFill>
                  <a:schemeClr val="accent1"/>
                </a:solidFill>
              </a:rPr>
              <a:t>value</a:t>
            </a:r>
            <a:r>
              <a:rPr lang="en-IE" dirty="0" smtClean="0">
                <a:solidFill>
                  <a:schemeClr val="accent1"/>
                </a:solidFill>
              </a:rPr>
              <a:t> </a:t>
            </a:r>
            <a:r>
              <a:rPr lang="en-IE" dirty="0" smtClean="0"/>
              <a:t>attribute </a:t>
            </a:r>
            <a:r>
              <a:rPr lang="en-IE" dirty="0"/>
              <a:t>of the </a:t>
            </a:r>
            <a:r>
              <a:rPr lang="en-IE" dirty="0" smtClean="0"/>
              <a:t>textbox </a:t>
            </a:r>
            <a:r>
              <a:rPr lang="en-IE" dirty="0"/>
              <a:t>in the HTML from the above script, you'll see that it's set to "</a:t>
            </a:r>
            <a:r>
              <a:rPr lang="en-IE" b="1" dirty="0">
                <a:solidFill>
                  <a:schemeClr val="accent1"/>
                </a:solidFill>
              </a:rPr>
              <a:t>username</a:t>
            </a:r>
            <a:r>
              <a:rPr lang="en-IE" dirty="0"/>
              <a:t>". </a:t>
            </a:r>
            <a:endParaRPr lang="en-IE" dirty="0" smtClean="0"/>
          </a:p>
          <a:p>
            <a:r>
              <a:rPr lang="en-IE" dirty="0" smtClean="0"/>
              <a:t>Because </a:t>
            </a:r>
            <a:r>
              <a:rPr lang="en-IE" dirty="0"/>
              <a:t>the form gets posted back to itself, this value will keep re-appearing in the textbox when the page is submitted. Worse, if you've left the </a:t>
            </a:r>
            <a:r>
              <a:rPr lang="en-IE" b="1" dirty="0">
                <a:solidFill>
                  <a:schemeClr val="accent1"/>
                </a:solidFill>
              </a:rPr>
              <a:t>value</a:t>
            </a:r>
            <a:r>
              <a:rPr lang="en-IE" dirty="0" smtClean="0"/>
              <a:t> attributes </a:t>
            </a:r>
            <a:r>
              <a:rPr lang="en-IE" dirty="0"/>
              <a:t>empty then everything the user entered will disappear. This can be very annoying, if you're asking the user to try again. </a:t>
            </a:r>
            <a:endParaRPr lang="en-IE" dirty="0" smtClean="0"/>
          </a:p>
          <a:p>
            <a:r>
              <a:rPr lang="en-IE" dirty="0" smtClean="0"/>
              <a:t>Better to </a:t>
            </a:r>
            <a:r>
              <a:rPr lang="en-IE" b="1" dirty="0">
                <a:solidFill>
                  <a:schemeClr val="accent1"/>
                </a:solidFill>
              </a:rPr>
              <a:t>POST</a:t>
            </a:r>
            <a:r>
              <a:rPr lang="en-IE" dirty="0"/>
              <a:t> back the values that the user entered.</a:t>
            </a:r>
          </a:p>
          <a:p>
            <a:endParaRPr lang="en-IE" dirty="0"/>
          </a:p>
        </p:txBody>
      </p:sp>
      <p:sp>
        <p:nvSpPr>
          <p:cNvPr id="4" name="Slide Number Placeholder 2"/>
          <p:cNvSpPr>
            <a:spLocks noGrp="1"/>
          </p:cNvSpPr>
          <p:nvPr>
            <p:ph type="sldNum" sz="quarter" idx="12"/>
          </p:nvPr>
        </p:nvSpPr>
        <p:spPr>
          <a:xfrm>
            <a:off x="146304" y="6210300"/>
            <a:ext cx="457200" cy="457200"/>
          </a:xfrm>
        </p:spPr>
        <p:txBody>
          <a:bodyPr/>
          <a:lstStyle/>
          <a:p>
            <a:fld id="{294F31CD-1E5F-4749-BEC8-20809B14E07B}" type="slidenum">
              <a:rPr lang="en-IE" smtClean="0"/>
              <a:t>14</a:t>
            </a:fld>
            <a:endParaRPr lang="en-IE" dirty="0"/>
          </a:p>
        </p:txBody>
      </p:sp>
    </p:spTree>
    <p:extLst>
      <p:ext uri="{BB962C8B-B14F-4D97-AF65-F5344CB8AC3E}">
        <p14:creationId xmlns:p14="http://schemas.microsoft.com/office/powerpoint/2010/main" val="10341117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idx="1"/>
          </p:nvPr>
        </p:nvSpPr>
        <p:spPr/>
        <p:txBody>
          <a:bodyPr/>
          <a:lstStyle/>
          <a:p>
            <a:r>
              <a:rPr lang="en-IE" dirty="0"/>
              <a:t>To post the details back to the form, and thus keep the data the user has already typed out, you can use this:</a:t>
            </a:r>
          </a:p>
          <a:p>
            <a:pPr marL="914400" lvl="2" indent="0">
              <a:buNone/>
            </a:pPr>
            <a:r>
              <a:rPr lang="en-IE" sz="2200" b="1" dirty="0">
                <a:solidFill>
                  <a:schemeClr val="accent1"/>
                </a:solidFill>
              </a:rPr>
              <a:t>value="&lt;?PHP echo $username ; ?&gt;"</a:t>
            </a:r>
          </a:p>
          <a:p>
            <a:r>
              <a:rPr lang="en-IE" dirty="0"/>
              <a:t>In other words, the </a:t>
            </a:r>
            <a:r>
              <a:rPr lang="en-IE" b="1" dirty="0" smtClean="0">
                <a:solidFill>
                  <a:schemeClr val="accent1"/>
                </a:solidFill>
              </a:rPr>
              <a:t>value</a:t>
            </a:r>
            <a:r>
              <a:rPr lang="en-IE" dirty="0" smtClean="0">
                <a:solidFill>
                  <a:schemeClr val="accent1"/>
                </a:solidFill>
              </a:rPr>
              <a:t> </a:t>
            </a:r>
            <a:r>
              <a:rPr lang="en-IE" dirty="0" smtClean="0"/>
              <a:t>attribute </a:t>
            </a:r>
            <a:r>
              <a:rPr lang="en-IE" dirty="0"/>
              <a:t>is now a PHP line of code. The line of code is just this:</a:t>
            </a:r>
          </a:p>
          <a:p>
            <a:pPr marL="914400" lvl="2" indent="0">
              <a:buNone/>
            </a:pPr>
            <a:r>
              <a:rPr lang="en-IE" sz="2200" b="1" dirty="0">
                <a:solidFill>
                  <a:schemeClr val="accent1"/>
                </a:solidFill>
              </a:rPr>
              <a:t>&lt;?PHP</a:t>
            </a:r>
          </a:p>
          <a:p>
            <a:pPr marL="914400" lvl="2" indent="0">
              <a:buNone/>
            </a:pPr>
            <a:r>
              <a:rPr lang="en-IE" sz="2200" b="1" dirty="0">
                <a:solidFill>
                  <a:schemeClr val="accent1"/>
                </a:solidFill>
              </a:rPr>
              <a:t>echo $username ;</a:t>
            </a:r>
          </a:p>
          <a:p>
            <a:pPr marL="914400" lvl="2" indent="0">
              <a:buNone/>
            </a:pPr>
            <a:r>
              <a:rPr lang="en-IE" sz="2200" b="1" dirty="0">
                <a:solidFill>
                  <a:schemeClr val="accent1"/>
                </a:solidFill>
              </a:rPr>
              <a:t>?&gt;</a:t>
            </a:r>
          </a:p>
          <a:p>
            <a:r>
              <a:rPr lang="en-IE" dirty="0" smtClean="0"/>
              <a:t>Run the file, you should get an undefined error when the page is first displayed. Why? Can you fix it?</a:t>
            </a:r>
            <a:endParaRPr lang="en-IE" dirty="0"/>
          </a:p>
          <a:p>
            <a:endParaRPr lang="en-IE" dirty="0"/>
          </a:p>
        </p:txBody>
      </p:sp>
      <p:sp>
        <p:nvSpPr>
          <p:cNvPr id="4" name="Slide Number Placeholder 2"/>
          <p:cNvSpPr>
            <a:spLocks noGrp="1"/>
          </p:cNvSpPr>
          <p:nvPr>
            <p:ph type="sldNum" sz="quarter" idx="12"/>
          </p:nvPr>
        </p:nvSpPr>
        <p:spPr>
          <a:xfrm>
            <a:off x="146304" y="6210300"/>
            <a:ext cx="457200" cy="457200"/>
          </a:xfrm>
        </p:spPr>
        <p:txBody>
          <a:bodyPr/>
          <a:lstStyle/>
          <a:p>
            <a:fld id="{294F31CD-1E5F-4749-BEC8-20809B14E07B}" type="slidenum">
              <a:rPr lang="en-IE" smtClean="0"/>
              <a:t>15</a:t>
            </a:fld>
            <a:endParaRPr lang="en-IE" dirty="0"/>
          </a:p>
        </p:txBody>
      </p:sp>
    </p:spTree>
    <p:extLst>
      <p:ext uri="{BB962C8B-B14F-4D97-AF65-F5344CB8AC3E}">
        <p14:creationId xmlns:p14="http://schemas.microsoft.com/office/powerpoint/2010/main" val="41104976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Radio Buttons</a:t>
            </a:r>
            <a:endParaRPr lang="en-IE" dirty="0"/>
          </a:p>
        </p:txBody>
      </p:sp>
      <p:sp>
        <p:nvSpPr>
          <p:cNvPr id="3" name="Content Placeholder 2"/>
          <p:cNvSpPr>
            <a:spLocks noGrp="1"/>
          </p:cNvSpPr>
          <p:nvPr>
            <p:ph idx="1"/>
          </p:nvPr>
        </p:nvSpPr>
        <p:spPr/>
        <p:txBody>
          <a:bodyPr/>
          <a:lstStyle/>
          <a:p>
            <a:r>
              <a:rPr lang="en-IE" dirty="0"/>
              <a:t>A Radio Button is a way to restrict users to having only one choice. Examples are : Male/Female, Yes/No, or answers to surveys and quizzes.</a:t>
            </a:r>
          </a:p>
        </p:txBody>
      </p:sp>
      <p:sp>
        <p:nvSpPr>
          <p:cNvPr id="4" name="Rectangle 1"/>
          <p:cNvSpPr>
            <a:spLocks noChangeArrowheads="1"/>
          </p:cNvSpPr>
          <p:nvPr/>
        </p:nvSpPr>
        <p:spPr bwMode="auto">
          <a:xfrm>
            <a:off x="382089" y="4059478"/>
            <a:ext cx="4927963"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en-US" sz="2600" dirty="0"/>
              <a:t>Here's a simple from with just two radio buttons and a Submit button:</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itchFamily="34" charset="0"/>
                <a:cs typeface="Arial" pitchFamily="34" charset="0"/>
              </a:rPr>
              <a:t>  </a:t>
            </a:r>
            <a:endParaRPr kumimoji="0" lang="en-US" altLang="en-US" sz="106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026" name="Picture 2" descr="A Form with Radio Butt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967" y="3801292"/>
            <a:ext cx="2807494" cy="1685925"/>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2"/>
          <p:cNvSpPr>
            <a:spLocks noGrp="1"/>
          </p:cNvSpPr>
          <p:nvPr>
            <p:ph type="sldNum" sz="quarter" idx="12"/>
          </p:nvPr>
        </p:nvSpPr>
        <p:spPr>
          <a:xfrm>
            <a:off x="146304" y="6210300"/>
            <a:ext cx="457200" cy="457200"/>
          </a:xfrm>
        </p:spPr>
        <p:txBody>
          <a:bodyPr/>
          <a:lstStyle/>
          <a:p>
            <a:fld id="{294F31CD-1E5F-4749-BEC8-20809B14E07B}" type="slidenum">
              <a:rPr lang="en-IE" smtClean="0"/>
              <a:t>16</a:t>
            </a:fld>
            <a:endParaRPr lang="en-IE" dirty="0"/>
          </a:p>
        </p:txBody>
      </p:sp>
    </p:spTree>
    <p:extLst>
      <p:ext uri="{BB962C8B-B14F-4D97-AF65-F5344CB8AC3E}">
        <p14:creationId xmlns:p14="http://schemas.microsoft.com/office/powerpoint/2010/main" val="22699557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idx="1"/>
          </p:nvPr>
        </p:nvSpPr>
        <p:spPr/>
        <p:txBody>
          <a:bodyPr>
            <a:normAutofit fontScale="92500" lnSpcReduction="10000"/>
          </a:bodyPr>
          <a:lstStyle/>
          <a:p>
            <a:r>
              <a:rPr lang="en-IE" dirty="0"/>
              <a:t>To get the value of a radio button with PHP code, again you access the </a:t>
            </a:r>
            <a:r>
              <a:rPr lang="en-IE" b="1" dirty="0" smtClean="0">
                <a:solidFill>
                  <a:schemeClr val="accent1"/>
                </a:solidFill>
              </a:rPr>
              <a:t>name</a:t>
            </a:r>
            <a:r>
              <a:rPr lang="en-IE" dirty="0" smtClean="0"/>
              <a:t> attribute </a:t>
            </a:r>
            <a:r>
              <a:rPr lang="en-IE" dirty="0"/>
              <a:t>of the HTML form elements. </a:t>
            </a:r>
            <a:endParaRPr lang="en-IE" dirty="0" smtClean="0"/>
          </a:p>
          <a:p>
            <a:r>
              <a:rPr lang="en-IE" dirty="0" smtClean="0"/>
              <a:t>In </a:t>
            </a:r>
            <a:r>
              <a:rPr lang="en-IE" dirty="0"/>
              <a:t>the HTML above, the </a:t>
            </a:r>
            <a:r>
              <a:rPr lang="en-IE" b="1" dirty="0" smtClean="0">
                <a:solidFill>
                  <a:schemeClr val="accent1"/>
                </a:solidFill>
              </a:rPr>
              <a:t>name</a:t>
            </a:r>
            <a:r>
              <a:rPr lang="en-IE" dirty="0" smtClean="0"/>
              <a:t> of </a:t>
            </a:r>
            <a:r>
              <a:rPr lang="en-IE" dirty="0"/>
              <a:t>the Radio buttons is the same – "gender". </a:t>
            </a:r>
            <a:endParaRPr lang="en-IE" dirty="0" smtClean="0"/>
          </a:p>
          <a:p>
            <a:r>
              <a:rPr lang="en-IE" dirty="0" smtClean="0"/>
              <a:t>The </a:t>
            </a:r>
            <a:r>
              <a:rPr lang="en-IE" dirty="0"/>
              <a:t>first Radio Button has a </a:t>
            </a:r>
            <a:r>
              <a:rPr lang="en-IE" b="1" dirty="0">
                <a:solidFill>
                  <a:schemeClr val="accent1"/>
                </a:solidFill>
              </a:rPr>
              <a:t>value</a:t>
            </a:r>
            <a:r>
              <a:rPr lang="en-IE" dirty="0">
                <a:solidFill>
                  <a:schemeClr val="accent1"/>
                </a:solidFill>
              </a:rPr>
              <a:t> </a:t>
            </a:r>
            <a:r>
              <a:rPr lang="en-IE" dirty="0"/>
              <a:t>of "male" and the second Radio Button has a </a:t>
            </a:r>
            <a:r>
              <a:rPr lang="en-IE" b="1" dirty="0">
                <a:solidFill>
                  <a:schemeClr val="accent1"/>
                </a:solidFill>
              </a:rPr>
              <a:t>value</a:t>
            </a:r>
            <a:r>
              <a:rPr lang="en-IE" dirty="0"/>
              <a:t> </a:t>
            </a:r>
            <a:r>
              <a:rPr lang="en-IE"/>
              <a:t>of </a:t>
            </a:r>
            <a:r>
              <a:rPr lang="en-IE" smtClean="0"/>
              <a:t>“female”. </a:t>
            </a:r>
            <a:endParaRPr lang="en-IE" dirty="0" smtClean="0"/>
          </a:p>
          <a:p>
            <a:r>
              <a:rPr lang="en-IE" dirty="0" smtClean="0"/>
              <a:t>When </a:t>
            </a:r>
            <a:r>
              <a:rPr lang="en-IE" dirty="0"/>
              <a:t>you're writing your PHP code, it's these values that are returned. Here's some PHP code. Add it to the HEAD section of your HTML:</a:t>
            </a:r>
          </a:p>
          <a:p>
            <a:pPr marL="914400" lvl="2" indent="0">
              <a:buNone/>
            </a:pPr>
            <a:r>
              <a:rPr lang="en-IE" dirty="0">
                <a:solidFill>
                  <a:schemeClr val="accent1"/>
                </a:solidFill>
              </a:rPr>
              <a:t>&lt;?PHP</a:t>
            </a:r>
          </a:p>
          <a:p>
            <a:pPr marL="914400" lvl="2" indent="0">
              <a:buNone/>
            </a:pPr>
            <a:r>
              <a:rPr lang="en-IE" dirty="0">
                <a:solidFill>
                  <a:schemeClr val="accent1"/>
                </a:solidFill>
              </a:rPr>
              <a:t>$</a:t>
            </a:r>
            <a:r>
              <a:rPr lang="en-IE" dirty="0" err="1">
                <a:solidFill>
                  <a:schemeClr val="accent1"/>
                </a:solidFill>
              </a:rPr>
              <a:t>selected_radio</a:t>
            </a:r>
            <a:r>
              <a:rPr lang="en-IE" dirty="0">
                <a:solidFill>
                  <a:schemeClr val="accent1"/>
                </a:solidFill>
              </a:rPr>
              <a:t> = $_POST['gender'];</a:t>
            </a:r>
            <a:br>
              <a:rPr lang="en-IE" dirty="0">
                <a:solidFill>
                  <a:schemeClr val="accent1"/>
                </a:solidFill>
              </a:rPr>
            </a:br>
            <a:r>
              <a:rPr lang="en-IE" dirty="0" smtClean="0">
                <a:solidFill>
                  <a:schemeClr val="accent1"/>
                </a:solidFill>
              </a:rPr>
              <a:t>echo $</a:t>
            </a:r>
            <a:r>
              <a:rPr lang="en-IE" dirty="0" err="1" smtClean="0">
                <a:solidFill>
                  <a:schemeClr val="accent1"/>
                </a:solidFill>
              </a:rPr>
              <a:t>selected_radio</a:t>
            </a:r>
            <a:r>
              <a:rPr lang="en-IE" dirty="0">
                <a:solidFill>
                  <a:schemeClr val="accent1"/>
                </a:solidFill>
              </a:rPr>
              <a:t>;</a:t>
            </a:r>
          </a:p>
          <a:p>
            <a:pPr marL="914400" lvl="2" indent="0">
              <a:buNone/>
            </a:pPr>
            <a:r>
              <a:rPr lang="en-IE" dirty="0">
                <a:solidFill>
                  <a:schemeClr val="accent1"/>
                </a:solidFill>
              </a:rPr>
              <a:t>?&gt;</a:t>
            </a:r>
          </a:p>
          <a:p>
            <a:endParaRPr lang="en-IE" dirty="0"/>
          </a:p>
        </p:txBody>
      </p:sp>
      <p:sp>
        <p:nvSpPr>
          <p:cNvPr id="4" name="Slide Number Placeholder 2"/>
          <p:cNvSpPr>
            <a:spLocks noGrp="1"/>
          </p:cNvSpPr>
          <p:nvPr>
            <p:ph type="sldNum" sz="quarter" idx="12"/>
          </p:nvPr>
        </p:nvSpPr>
        <p:spPr>
          <a:xfrm>
            <a:off x="146304" y="6210300"/>
            <a:ext cx="457200" cy="457200"/>
          </a:xfrm>
        </p:spPr>
        <p:txBody>
          <a:bodyPr/>
          <a:lstStyle/>
          <a:p>
            <a:fld id="{294F31CD-1E5F-4749-BEC8-20809B14E07B}" type="slidenum">
              <a:rPr lang="en-IE" smtClean="0"/>
              <a:t>17</a:t>
            </a:fld>
            <a:endParaRPr lang="en-IE" dirty="0"/>
          </a:p>
        </p:txBody>
      </p:sp>
    </p:spTree>
    <p:extLst>
      <p:ext uri="{BB962C8B-B14F-4D97-AF65-F5344CB8AC3E}">
        <p14:creationId xmlns:p14="http://schemas.microsoft.com/office/powerpoint/2010/main" val="13554734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dirty="0"/>
          </a:p>
        </p:txBody>
      </p:sp>
      <p:sp>
        <p:nvSpPr>
          <p:cNvPr id="3" name="Content Placeholder 2"/>
          <p:cNvSpPr>
            <a:spLocks noGrp="1"/>
          </p:cNvSpPr>
          <p:nvPr>
            <p:ph idx="1"/>
          </p:nvPr>
        </p:nvSpPr>
        <p:spPr/>
        <p:txBody>
          <a:bodyPr>
            <a:normAutofit/>
          </a:bodyPr>
          <a:lstStyle/>
          <a:p>
            <a:r>
              <a:rPr lang="en-IE" dirty="0"/>
              <a:t>This is more or less the same code as we used for the </a:t>
            </a:r>
            <a:r>
              <a:rPr lang="en-IE" dirty="0" smtClean="0"/>
              <a:t>textbox</a:t>
            </a:r>
            <a:r>
              <a:rPr lang="en-IE" dirty="0"/>
              <a:t>! The only thing that's changed (apart from the variable name) is the </a:t>
            </a:r>
            <a:r>
              <a:rPr lang="en-IE" b="1" dirty="0" smtClean="0">
                <a:solidFill>
                  <a:schemeClr val="accent1"/>
                </a:solidFill>
              </a:rPr>
              <a:t>name</a:t>
            </a:r>
            <a:r>
              <a:rPr lang="en-IE" dirty="0" smtClean="0"/>
              <a:t> of </a:t>
            </a:r>
            <a:r>
              <a:rPr lang="en-IE" dirty="0"/>
              <a:t>the HTML form element we want to access – "gender". </a:t>
            </a:r>
            <a:endParaRPr lang="en-IE" dirty="0" smtClean="0"/>
          </a:p>
          <a:p>
            <a:r>
              <a:rPr lang="en-IE" dirty="0" smtClean="0"/>
              <a:t>The </a:t>
            </a:r>
            <a:r>
              <a:rPr lang="en-IE" dirty="0"/>
              <a:t>last line just prints the value to the page. </a:t>
            </a:r>
            <a:endParaRPr lang="en-IE" dirty="0" smtClean="0"/>
          </a:p>
          <a:p>
            <a:r>
              <a:rPr lang="en-IE" dirty="0" smtClean="0"/>
              <a:t>Again</a:t>
            </a:r>
            <a:r>
              <a:rPr lang="en-IE" dirty="0"/>
              <a:t>, though, we can add code to detect if the user clicked the Submit </a:t>
            </a:r>
            <a:r>
              <a:rPr lang="en-IE" dirty="0" smtClean="0"/>
              <a:t>button. This </a:t>
            </a:r>
            <a:r>
              <a:rPr lang="en-IE" dirty="0"/>
              <a:t>is the same code you </a:t>
            </a:r>
            <a:r>
              <a:rPr lang="en-IE" dirty="0" smtClean="0"/>
              <a:t>saw earlier. Try it.</a:t>
            </a:r>
            <a:endParaRPr lang="en-IE" dirty="0"/>
          </a:p>
        </p:txBody>
      </p:sp>
      <p:sp>
        <p:nvSpPr>
          <p:cNvPr id="4" name="Slide Number Placeholder 2"/>
          <p:cNvSpPr>
            <a:spLocks noGrp="1"/>
          </p:cNvSpPr>
          <p:nvPr>
            <p:ph type="sldNum" sz="quarter" idx="12"/>
          </p:nvPr>
        </p:nvSpPr>
        <p:spPr>
          <a:xfrm>
            <a:off x="146304" y="6210300"/>
            <a:ext cx="457200" cy="457200"/>
          </a:xfrm>
        </p:spPr>
        <p:txBody>
          <a:bodyPr/>
          <a:lstStyle/>
          <a:p>
            <a:fld id="{294F31CD-1E5F-4749-BEC8-20809B14E07B}" type="slidenum">
              <a:rPr lang="en-IE" smtClean="0"/>
              <a:t>18</a:t>
            </a:fld>
            <a:endParaRPr lang="en-IE" dirty="0"/>
          </a:p>
        </p:txBody>
      </p:sp>
    </p:spTree>
    <p:extLst>
      <p:ext uri="{BB962C8B-B14F-4D97-AF65-F5344CB8AC3E}">
        <p14:creationId xmlns:p14="http://schemas.microsoft.com/office/powerpoint/2010/main" val="11694408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idx="1"/>
          </p:nvPr>
        </p:nvSpPr>
        <p:spPr/>
        <p:txBody>
          <a:bodyPr>
            <a:normAutofit lnSpcReduction="10000"/>
          </a:bodyPr>
          <a:lstStyle/>
          <a:p>
            <a:r>
              <a:rPr lang="en-IE" dirty="0"/>
              <a:t>What you will notice, however, when you try out the code is that the dot disappears from your selected radio button after the Submit is clicked. </a:t>
            </a:r>
            <a:endParaRPr lang="en-IE" dirty="0" smtClean="0"/>
          </a:p>
          <a:p>
            <a:r>
              <a:rPr lang="en-IE" dirty="0" smtClean="0"/>
              <a:t>Again</a:t>
            </a:r>
            <a:r>
              <a:rPr lang="en-IE" dirty="0"/>
              <a:t>, PHP is not retaining the value you selected. The solution for radio Buttons, though, is a little more complex than for </a:t>
            </a:r>
            <a:r>
              <a:rPr lang="en-IE" dirty="0" smtClean="0"/>
              <a:t>textboxes</a:t>
            </a:r>
            <a:endParaRPr lang="en-IE" dirty="0"/>
          </a:p>
          <a:p>
            <a:r>
              <a:rPr lang="en-IE" dirty="0"/>
              <a:t>Radio buttons have another attribute - </a:t>
            </a:r>
            <a:r>
              <a:rPr lang="en-IE" b="1" dirty="0">
                <a:solidFill>
                  <a:schemeClr val="accent1"/>
                </a:solidFill>
              </a:rPr>
              <a:t>checked</a:t>
            </a:r>
            <a:r>
              <a:rPr lang="en-IE" dirty="0"/>
              <a:t> or </a:t>
            </a:r>
            <a:r>
              <a:rPr lang="en-IE" b="1" dirty="0">
                <a:solidFill>
                  <a:schemeClr val="accent1"/>
                </a:solidFill>
              </a:rPr>
              <a:t>unchecked</a:t>
            </a:r>
            <a:r>
              <a:rPr lang="en-IE" dirty="0"/>
              <a:t>. </a:t>
            </a:r>
            <a:endParaRPr lang="en-IE" dirty="0" smtClean="0"/>
          </a:p>
          <a:p>
            <a:r>
              <a:rPr lang="en-IE" dirty="0" smtClean="0"/>
              <a:t>You </a:t>
            </a:r>
            <a:r>
              <a:rPr lang="en-IE" dirty="0"/>
              <a:t>need to set which button was selected by the user, so you have to write PHP code inside the HTML with these values - </a:t>
            </a:r>
            <a:r>
              <a:rPr lang="en-IE" b="1" dirty="0">
                <a:solidFill>
                  <a:schemeClr val="accent1"/>
                </a:solidFill>
              </a:rPr>
              <a:t>checked</a:t>
            </a:r>
            <a:r>
              <a:rPr lang="en-IE" dirty="0"/>
              <a:t> or </a:t>
            </a:r>
            <a:r>
              <a:rPr lang="en-IE" b="1" dirty="0">
                <a:solidFill>
                  <a:schemeClr val="accent1"/>
                </a:solidFill>
              </a:rPr>
              <a:t>unchecked</a:t>
            </a:r>
            <a:r>
              <a:rPr lang="en-IE" dirty="0"/>
              <a:t>. Here's one way to do it:</a:t>
            </a:r>
          </a:p>
          <a:p>
            <a:endParaRPr lang="en-IE" dirty="0"/>
          </a:p>
        </p:txBody>
      </p:sp>
      <p:sp>
        <p:nvSpPr>
          <p:cNvPr id="4" name="Slide Number Placeholder 2"/>
          <p:cNvSpPr>
            <a:spLocks noGrp="1"/>
          </p:cNvSpPr>
          <p:nvPr>
            <p:ph type="sldNum" sz="quarter" idx="12"/>
          </p:nvPr>
        </p:nvSpPr>
        <p:spPr>
          <a:xfrm>
            <a:off x="146304" y="6210300"/>
            <a:ext cx="457200" cy="457200"/>
          </a:xfrm>
        </p:spPr>
        <p:txBody>
          <a:bodyPr/>
          <a:lstStyle/>
          <a:p>
            <a:fld id="{294F31CD-1E5F-4749-BEC8-20809B14E07B}" type="slidenum">
              <a:rPr lang="en-IE" smtClean="0"/>
              <a:t>19</a:t>
            </a:fld>
            <a:endParaRPr lang="en-IE" dirty="0"/>
          </a:p>
        </p:txBody>
      </p:sp>
    </p:spTree>
    <p:extLst>
      <p:ext uri="{BB962C8B-B14F-4D97-AF65-F5344CB8AC3E}">
        <p14:creationId xmlns:p14="http://schemas.microsoft.com/office/powerpoint/2010/main" val="3037020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Post Back</a:t>
            </a:r>
            <a:endParaRPr lang="en-IE" dirty="0"/>
          </a:p>
        </p:txBody>
      </p:sp>
      <p:sp>
        <p:nvSpPr>
          <p:cNvPr id="3" name="Content Placeholder 2"/>
          <p:cNvSpPr>
            <a:spLocks noGrp="1"/>
          </p:cNvSpPr>
          <p:nvPr>
            <p:ph idx="1"/>
          </p:nvPr>
        </p:nvSpPr>
        <p:spPr/>
        <p:txBody>
          <a:bodyPr/>
          <a:lstStyle/>
          <a:p>
            <a:r>
              <a:rPr lang="en-IE" dirty="0" smtClean="0"/>
              <a:t>The Action attribute is crucial. It means, "Where do you want the form sent?". If you miss it out, your form won't get sent anywhere. You can send the form data to another PHP script, the same PHP script, an email address, a CGI script, or any other form of script.</a:t>
            </a:r>
          </a:p>
          <a:p>
            <a:r>
              <a:rPr lang="en-IE" dirty="0" smtClean="0"/>
              <a:t>In PHP, a popular technique is to send the script to the same page that the form is on – send it to itself, in other words. We'll use that technique now.</a:t>
            </a:r>
            <a:endParaRPr lang="en-IE" dirty="0"/>
          </a:p>
        </p:txBody>
      </p:sp>
      <p:sp>
        <p:nvSpPr>
          <p:cNvPr id="4" name="Slide Number Placeholder 2"/>
          <p:cNvSpPr>
            <a:spLocks noGrp="1"/>
          </p:cNvSpPr>
          <p:nvPr>
            <p:ph type="sldNum" sz="quarter" idx="12"/>
          </p:nvPr>
        </p:nvSpPr>
        <p:spPr>
          <a:xfrm>
            <a:off x="146304" y="6210300"/>
            <a:ext cx="457200" cy="457200"/>
          </a:xfrm>
        </p:spPr>
        <p:txBody>
          <a:bodyPr/>
          <a:lstStyle/>
          <a:p>
            <a:fld id="{294F31CD-1E5F-4749-BEC8-20809B14E07B}" type="slidenum">
              <a:rPr lang="en-IE" smtClean="0"/>
              <a:t>2</a:t>
            </a:fld>
            <a:endParaRPr lang="en-IE" dirty="0"/>
          </a:p>
        </p:txBody>
      </p:sp>
    </p:spTree>
    <p:extLst>
      <p:ext uri="{BB962C8B-B14F-4D97-AF65-F5344CB8AC3E}">
        <p14:creationId xmlns:p14="http://schemas.microsoft.com/office/powerpoint/2010/main" val="19623242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idx="1"/>
          </p:nvPr>
        </p:nvSpPr>
        <p:spPr/>
        <p:txBody>
          <a:bodyPr>
            <a:normAutofit fontScale="62500" lnSpcReduction="20000"/>
          </a:bodyPr>
          <a:lstStyle/>
          <a:p>
            <a:r>
              <a:rPr lang="en-IE" b="1" u="sng" dirty="0"/>
              <a:t>The PHP code:</a:t>
            </a:r>
            <a:endParaRPr lang="en-IE" dirty="0"/>
          </a:p>
          <a:p>
            <a:pPr marL="0" indent="0">
              <a:buNone/>
            </a:pPr>
            <a:r>
              <a:rPr lang="en-IE" dirty="0"/>
              <a:t>&lt;?PHP</a:t>
            </a:r>
          </a:p>
          <a:p>
            <a:pPr marL="0" indent="0">
              <a:buNone/>
            </a:pPr>
            <a:r>
              <a:rPr lang="en-IE" dirty="0"/>
              <a:t>$</a:t>
            </a:r>
            <a:r>
              <a:rPr lang="en-IE" dirty="0" err="1"/>
              <a:t>male_status</a:t>
            </a:r>
            <a:r>
              <a:rPr lang="en-IE" dirty="0"/>
              <a:t> = 'unchecked';</a:t>
            </a:r>
            <a:br>
              <a:rPr lang="en-IE" dirty="0"/>
            </a:br>
            <a:r>
              <a:rPr lang="en-IE" dirty="0"/>
              <a:t>$</a:t>
            </a:r>
            <a:r>
              <a:rPr lang="en-IE" dirty="0" err="1"/>
              <a:t>female_status</a:t>
            </a:r>
            <a:r>
              <a:rPr lang="en-IE" dirty="0"/>
              <a:t> = 'unchecked';</a:t>
            </a:r>
          </a:p>
          <a:p>
            <a:pPr marL="0" indent="0">
              <a:buNone/>
            </a:pPr>
            <a:r>
              <a:rPr lang="en-IE" dirty="0"/>
              <a:t>if (</a:t>
            </a:r>
            <a:r>
              <a:rPr lang="en-IE" dirty="0" err="1"/>
              <a:t>isset</a:t>
            </a:r>
            <a:r>
              <a:rPr lang="en-IE" dirty="0"/>
              <a:t>($_POST['Submit1'])) {</a:t>
            </a:r>
          </a:p>
          <a:p>
            <a:pPr marL="0" indent="0">
              <a:buNone/>
            </a:pPr>
            <a:r>
              <a:rPr lang="en-IE" dirty="0"/>
              <a:t>$</a:t>
            </a:r>
            <a:r>
              <a:rPr lang="en-IE" dirty="0" err="1"/>
              <a:t>selected_radio</a:t>
            </a:r>
            <a:r>
              <a:rPr lang="en-IE" dirty="0"/>
              <a:t> = $_POST['gender'];</a:t>
            </a:r>
          </a:p>
          <a:p>
            <a:pPr marL="0" indent="0">
              <a:buNone/>
            </a:pPr>
            <a:r>
              <a:rPr lang="en-IE" dirty="0"/>
              <a:t>if ($</a:t>
            </a:r>
            <a:r>
              <a:rPr lang="en-IE" dirty="0" err="1"/>
              <a:t>selected_radio</a:t>
            </a:r>
            <a:r>
              <a:rPr lang="en-IE" dirty="0"/>
              <a:t> = = 'male') </a:t>
            </a:r>
            <a:r>
              <a:rPr lang="en-IE" dirty="0" smtClean="0"/>
              <a:t>{</a:t>
            </a:r>
          </a:p>
          <a:p>
            <a:pPr marL="0" indent="0">
              <a:buNone/>
            </a:pPr>
            <a:r>
              <a:rPr lang="en-IE" dirty="0"/>
              <a:t>echo $</a:t>
            </a:r>
            <a:r>
              <a:rPr lang="en-IE" dirty="0" err="1"/>
              <a:t>selected_radio</a:t>
            </a:r>
            <a:r>
              <a:rPr lang="en-IE" dirty="0" smtClean="0"/>
              <a:t>;</a:t>
            </a:r>
          </a:p>
          <a:p>
            <a:pPr marL="0" indent="0">
              <a:buNone/>
            </a:pPr>
            <a:r>
              <a:rPr lang="en-IE" dirty="0" smtClean="0"/>
              <a:t>$</a:t>
            </a:r>
            <a:r>
              <a:rPr lang="en-IE" dirty="0" err="1"/>
              <a:t>male_status</a:t>
            </a:r>
            <a:r>
              <a:rPr lang="en-IE" dirty="0"/>
              <a:t> = 'checked';</a:t>
            </a:r>
          </a:p>
          <a:p>
            <a:pPr marL="0" indent="0">
              <a:buNone/>
            </a:pPr>
            <a:r>
              <a:rPr lang="en-IE" dirty="0"/>
              <a:t>}</a:t>
            </a:r>
            <a:br>
              <a:rPr lang="en-IE" dirty="0"/>
            </a:br>
            <a:r>
              <a:rPr lang="en-IE" dirty="0"/>
              <a:t>else if ($</a:t>
            </a:r>
            <a:r>
              <a:rPr lang="en-IE" dirty="0" err="1"/>
              <a:t>selected_radio</a:t>
            </a:r>
            <a:r>
              <a:rPr lang="en-IE" dirty="0"/>
              <a:t> = = 'female') </a:t>
            </a:r>
            <a:r>
              <a:rPr lang="en-IE" dirty="0" smtClean="0"/>
              <a:t>{</a:t>
            </a:r>
          </a:p>
          <a:p>
            <a:pPr marL="0" indent="0">
              <a:buNone/>
            </a:pPr>
            <a:r>
              <a:rPr lang="en-IE" dirty="0"/>
              <a:t>echo $</a:t>
            </a:r>
            <a:r>
              <a:rPr lang="en-IE" dirty="0" err="1"/>
              <a:t>selected_radio</a:t>
            </a:r>
            <a:r>
              <a:rPr lang="en-IE" dirty="0"/>
              <a:t>;</a:t>
            </a:r>
          </a:p>
          <a:p>
            <a:pPr marL="0" indent="0">
              <a:buNone/>
            </a:pPr>
            <a:r>
              <a:rPr lang="en-IE" dirty="0"/>
              <a:t>$</a:t>
            </a:r>
            <a:r>
              <a:rPr lang="en-IE" dirty="0" err="1"/>
              <a:t>female_status</a:t>
            </a:r>
            <a:r>
              <a:rPr lang="en-IE" dirty="0"/>
              <a:t> = 'checked';</a:t>
            </a:r>
          </a:p>
          <a:p>
            <a:pPr marL="0" indent="0">
              <a:buNone/>
            </a:pPr>
            <a:r>
              <a:rPr lang="en-IE" dirty="0"/>
              <a:t>}</a:t>
            </a:r>
          </a:p>
          <a:p>
            <a:pPr marL="0" indent="0">
              <a:buNone/>
            </a:pPr>
            <a:r>
              <a:rPr lang="en-IE" dirty="0"/>
              <a:t>}</a:t>
            </a:r>
          </a:p>
          <a:p>
            <a:pPr marL="0" indent="0">
              <a:buNone/>
            </a:pPr>
            <a:r>
              <a:rPr lang="en-IE" dirty="0"/>
              <a:t>?&gt;</a:t>
            </a:r>
          </a:p>
          <a:p>
            <a:endParaRPr lang="en-IE" dirty="0"/>
          </a:p>
        </p:txBody>
      </p:sp>
      <p:sp>
        <p:nvSpPr>
          <p:cNvPr id="4" name="Rectangle 3"/>
          <p:cNvSpPr/>
          <p:nvPr/>
        </p:nvSpPr>
        <p:spPr>
          <a:xfrm>
            <a:off x="4355976" y="1450257"/>
            <a:ext cx="4572000" cy="3970318"/>
          </a:xfrm>
          <a:prstGeom prst="rect">
            <a:avLst/>
          </a:prstGeom>
        </p:spPr>
        <p:txBody>
          <a:bodyPr>
            <a:spAutoFit/>
          </a:bodyPr>
          <a:lstStyle/>
          <a:p>
            <a:r>
              <a:rPr lang="en-IE" b="1" u="sng" dirty="0"/>
              <a:t>The HTML FORM code:</a:t>
            </a:r>
            <a:endParaRPr lang="en-IE" dirty="0"/>
          </a:p>
          <a:p>
            <a:r>
              <a:rPr lang="en-IE" dirty="0" smtClean="0"/>
              <a:t>&lt;form name </a:t>
            </a:r>
            <a:r>
              <a:rPr lang="en-IE" dirty="0"/>
              <a:t>="form1" method ="post" action ="</a:t>
            </a:r>
            <a:r>
              <a:rPr lang="en-IE" dirty="0" err="1"/>
              <a:t>radioButton.php</a:t>
            </a:r>
            <a:r>
              <a:rPr lang="en-IE" dirty="0"/>
              <a:t>"&gt;</a:t>
            </a:r>
          </a:p>
          <a:p>
            <a:r>
              <a:rPr lang="en-IE" dirty="0"/>
              <a:t>&lt;Input type = 'Radio' Name ='gender' value= 'male'</a:t>
            </a:r>
            <a:br>
              <a:rPr lang="en-IE" dirty="0"/>
            </a:br>
            <a:r>
              <a:rPr lang="en-IE" dirty="0"/>
              <a:t>&lt;?PHP </a:t>
            </a:r>
            <a:r>
              <a:rPr lang="en-IE" dirty="0" smtClean="0"/>
              <a:t>echo </a:t>
            </a:r>
            <a:r>
              <a:rPr lang="en-IE" dirty="0"/>
              <a:t>$</a:t>
            </a:r>
            <a:r>
              <a:rPr lang="en-IE" dirty="0" err="1"/>
              <a:t>male_status</a:t>
            </a:r>
            <a:r>
              <a:rPr lang="en-IE" dirty="0"/>
              <a:t>; ?&gt;</a:t>
            </a:r>
            <a:br>
              <a:rPr lang="en-IE" dirty="0"/>
            </a:br>
            <a:r>
              <a:rPr lang="en-IE" dirty="0"/>
              <a:t>&gt;Male</a:t>
            </a:r>
          </a:p>
          <a:p>
            <a:r>
              <a:rPr lang="en-IE" dirty="0"/>
              <a:t>&lt;Input type = 'Radio' Name ='gender' value= 'female' </a:t>
            </a:r>
            <a:br>
              <a:rPr lang="en-IE" dirty="0"/>
            </a:br>
            <a:r>
              <a:rPr lang="en-IE" dirty="0"/>
              <a:t>&lt;?PHP </a:t>
            </a:r>
            <a:r>
              <a:rPr lang="en-IE" dirty="0" smtClean="0"/>
              <a:t>echo $</a:t>
            </a:r>
            <a:r>
              <a:rPr lang="en-IE" dirty="0" err="1" smtClean="0"/>
              <a:t>female_status</a:t>
            </a:r>
            <a:r>
              <a:rPr lang="en-IE" dirty="0"/>
              <a:t>; ?&gt;</a:t>
            </a:r>
            <a:br>
              <a:rPr lang="en-IE" dirty="0"/>
            </a:br>
            <a:r>
              <a:rPr lang="en-IE" dirty="0"/>
              <a:t>&gt;Female</a:t>
            </a:r>
          </a:p>
          <a:p>
            <a:r>
              <a:rPr lang="en-IE" dirty="0" smtClean="0"/>
              <a:t>&lt;p&gt;</a:t>
            </a:r>
            <a:r>
              <a:rPr lang="en-IE" dirty="0"/>
              <a:t/>
            </a:r>
            <a:br>
              <a:rPr lang="en-IE" dirty="0"/>
            </a:br>
            <a:r>
              <a:rPr lang="en-IE" dirty="0"/>
              <a:t>&lt;Input type = "Submit" Name = "Submit1" VALUE = "Select a Radio Button"&gt;</a:t>
            </a:r>
          </a:p>
          <a:p>
            <a:r>
              <a:rPr lang="en-IE" dirty="0" smtClean="0"/>
              <a:t>&lt;/form&gt;</a:t>
            </a:r>
            <a:endParaRPr lang="en-IE" dirty="0"/>
          </a:p>
        </p:txBody>
      </p:sp>
      <p:sp>
        <p:nvSpPr>
          <p:cNvPr id="5" name="Slide Number Placeholder 2"/>
          <p:cNvSpPr>
            <a:spLocks noGrp="1"/>
          </p:cNvSpPr>
          <p:nvPr>
            <p:ph type="sldNum" sz="quarter" idx="12"/>
          </p:nvPr>
        </p:nvSpPr>
        <p:spPr>
          <a:xfrm>
            <a:off x="146304" y="6210300"/>
            <a:ext cx="457200" cy="457200"/>
          </a:xfrm>
        </p:spPr>
        <p:txBody>
          <a:bodyPr/>
          <a:lstStyle/>
          <a:p>
            <a:fld id="{294F31CD-1E5F-4749-BEC8-20809B14E07B}" type="slidenum">
              <a:rPr lang="en-IE" smtClean="0"/>
              <a:t>20</a:t>
            </a:fld>
            <a:endParaRPr lang="en-IE" dirty="0"/>
          </a:p>
        </p:txBody>
      </p:sp>
    </p:spTree>
    <p:extLst>
      <p:ext uri="{BB962C8B-B14F-4D97-AF65-F5344CB8AC3E}">
        <p14:creationId xmlns:p14="http://schemas.microsoft.com/office/powerpoint/2010/main" val="26070013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idx="1"/>
          </p:nvPr>
        </p:nvSpPr>
        <p:spPr/>
        <p:txBody>
          <a:bodyPr>
            <a:normAutofit fontScale="92500" lnSpcReduction="10000"/>
          </a:bodyPr>
          <a:lstStyle/>
          <a:p>
            <a:r>
              <a:rPr lang="en-IE" dirty="0"/>
              <a:t>Have a look at the PHP code inside the HTML first:</a:t>
            </a:r>
          </a:p>
          <a:p>
            <a:pPr marL="457200" lvl="1" indent="0">
              <a:buNone/>
            </a:pPr>
            <a:r>
              <a:rPr lang="en-IE" dirty="0">
                <a:solidFill>
                  <a:schemeClr val="accent1"/>
                </a:solidFill>
              </a:rPr>
              <a:t>&lt;?PHP </a:t>
            </a:r>
            <a:r>
              <a:rPr lang="en-IE" dirty="0" smtClean="0">
                <a:solidFill>
                  <a:schemeClr val="accent1"/>
                </a:solidFill>
              </a:rPr>
              <a:t>echo $</a:t>
            </a:r>
            <a:r>
              <a:rPr lang="en-IE" dirty="0" err="1" smtClean="0">
                <a:solidFill>
                  <a:schemeClr val="accent1"/>
                </a:solidFill>
              </a:rPr>
              <a:t>female_status</a:t>
            </a:r>
            <a:r>
              <a:rPr lang="en-IE" dirty="0">
                <a:solidFill>
                  <a:schemeClr val="accent1"/>
                </a:solidFill>
              </a:rPr>
              <a:t>; ?&gt;</a:t>
            </a:r>
          </a:p>
          <a:p>
            <a:r>
              <a:rPr lang="en-IE" dirty="0"/>
              <a:t>This is just a print statement. What is printed out is the value inside of the variable. What is inside of the variable will be either the word "checked" or the word "unchecked". Which it is depends on the logic from our long PHP at the top of the page. Let's break that down.</a:t>
            </a:r>
          </a:p>
          <a:p>
            <a:r>
              <a:rPr lang="en-IE" dirty="0"/>
              <a:t>First we have two variables at the top of the code:</a:t>
            </a:r>
          </a:p>
          <a:p>
            <a:pPr marL="457200" lvl="1" indent="0">
              <a:buNone/>
            </a:pPr>
            <a:r>
              <a:rPr lang="en-IE" dirty="0">
                <a:solidFill>
                  <a:schemeClr val="accent1"/>
                </a:solidFill>
              </a:rPr>
              <a:t>$</a:t>
            </a:r>
            <a:r>
              <a:rPr lang="en-IE" dirty="0" err="1">
                <a:solidFill>
                  <a:schemeClr val="accent1"/>
                </a:solidFill>
              </a:rPr>
              <a:t>male_status</a:t>
            </a:r>
            <a:r>
              <a:rPr lang="en-IE" dirty="0">
                <a:solidFill>
                  <a:schemeClr val="accent1"/>
                </a:solidFill>
              </a:rPr>
              <a:t> = 'unchecked';</a:t>
            </a:r>
            <a:br>
              <a:rPr lang="en-IE" dirty="0">
                <a:solidFill>
                  <a:schemeClr val="accent1"/>
                </a:solidFill>
              </a:rPr>
            </a:br>
            <a:r>
              <a:rPr lang="en-IE" dirty="0">
                <a:solidFill>
                  <a:schemeClr val="accent1"/>
                </a:solidFill>
              </a:rPr>
              <a:t>$</a:t>
            </a:r>
            <a:r>
              <a:rPr lang="en-IE" dirty="0" err="1">
                <a:solidFill>
                  <a:schemeClr val="accent1"/>
                </a:solidFill>
              </a:rPr>
              <a:t>female_status</a:t>
            </a:r>
            <a:r>
              <a:rPr lang="en-IE" dirty="0">
                <a:solidFill>
                  <a:schemeClr val="accent1"/>
                </a:solidFill>
              </a:rPr>
              <a:t> = 'unchecked';</a:t>
            </a:r>
          </a:p>
          <a:p>
            <a:r>
              <a:rPr lang="en-IE" dirty="0"/>
              <a:t>These both get set to unchecked. That's just in case the page is refreshed, rather than the Submit button being clicked.</a:t>
            </a:r>
          </a:p>
          <a:p>
            <a:endParaRPr lang="en-IE" dirty="0"/>
          </a:p>
        </p:txBody>
      </p:sp>
      <p:sp>
        <p:nvSpPr>
          <p:cNvPr id="4" name="Slide Number Placeholder 2"/>
          <p:cNvSpPr>
            <a:spLocks noGrp="1"/>
          </p:cNvSpPr>
          <p:nvPr>
            <p:ph type="sldNum" sz="quarter" idx="12"/>
          </p:nvPr>
        </p:nvSpPr>
        <p:spPr>
          <a:xfrm>
            <a:off x="146304" y="6210300"/>
            <a:ext cx="457200" cy="457200"/>
          </a:xfrm>
        </p:spPr>
        <p:txBody>
          <a:bodyPr/>
          <a:lstStyle/>
          <a:p>
            <a:fld id="{294F31CD-1E5F-4749-BEC8-20809B14E07B}" type="slidenum">
              <a:rPr lang="en-IE" smtClean="0"/>
              <a:t>21</a:t>
            </a:fld>
            <a:endParaRPr lang="en-IE" dirty="0"/>
          </a:p>
        </p:txBody>
      </p:sp>
    </p:spTree>
    <p:extLst>
      <p:ext uri="{BB962C8B-B14F-4D97-AF65-F5344CB8AC3E}">
        <p14:creationId xmlns:p14="http://schemas.microsoft.com/office/powerpoint/2010/main" val="23775545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idx="1"/>
          </p:nvPr>
        </p:nvSpPr>
        <p:spPr/>
        <p:txBody>
          <a:bodyPr>
            <a:normAutofit fontScale="92500" lnSpcReduction="10000"/>
          </a:bodyPr>
          <a:lstStyle/>
          <a:p>
            <a:r>
              <a:rPr lang="en-IE" dirty="0"/>
              <a:t>Next we have our check to see if Submit is clicked:</a:t>
            </a:r>
          </a:p>
          <a:p>
            <a:pPr marL="457200" lvl="1" indent="0">
              <a:buNone/>
            </a:pPr>
            <a:r>
              <a:rPr lang="en-IE" dirty="0">
                <a:solidFill>
                  <a:schemeClr val="accent1"/>
                </a:solidFill>
              </a:rPr>
              <a:t>if (</a:t>
            </a:r>
            <a:r>
              <a:rPr lang="en-IE" dirty="0" err="1">
                <a:solidFill>
                  <a:schemeClr val="accent1"/>
                </a:solidFill>
              </a:rPr>
              <a:t>isset</a:t>
            </a:r>
            <a:r>
              <a:rPr lang="en-IE" dirty="0">
                <a:solidFill>
                  <a:schemeClr val="accent1"/>
                </a:solidFill>
              </a:rPr>
              <a:t>($_POST['Submit1'])) {</a:t>
            </a:r>
          </a:p>
          <a:p>
            <a:pPr marL="457200" lvl="1" indent="0">
              <a:buNone/>
            </a:pPr>
            <a:r>
              <a:rPr lang="en-IE" dirty="0">
                <a:solidFill>
                  <a:schemeClr val="accent1"/>
                </a:solidFill>
              </a:rPr>
              <a:t>}</a:t>
            </a:r>
          </a:p>
          <a:p>
            <a:r>
              <a:rPr lang="en-IE" dirty="0"/>
              <a:t>Exactly the same as before. As is the next line that puts which radio button was selected into the variable:</a:t>
            </a:r>
          </a:p>
          <a:p>
            <a:pPr marL="457200" lvl="1" indent="0">
              <a:buNone/>
            </a:pPr>
            <a:r>
              <a:rPr lang="en-IE" dirty="0">
                <a:solidFill>
                  <a:schemeClr val="accent1"/>
                </a:solidFill>
              </a:rPr>
              <a:t>$</a:t>
            </a:r>
            <a:r>
              <a:rPr lang="en-IE" dirty="0" err="1">
                <a:solidFill>
                  <a:schemeClr val="accent1"/>
                </a:solidFill>
              </a:rPr>
              <a:t>selected_radio</a:t>
            </a:r>
            <a:r>
              <a:rPr lang="en-IE" dirty="0">
                <a:solidFill>
                  <a:schemeClr val="accent1"/>
                </a:solidFill>
              </a:rPr>
              <a:t> = $_POST['gender'];</a:t>
            </a:r>
          </a:p>
          <a:p>
            <a:r>
              <a:rPr lang="en-IE" dirty="0"/>
              <a:t>We then need some conditional logic. We need to set a variable to "checked", so we have an </a:t>
            </a:r>
            <a:r>
              <a:rPr lang="en-IE" b="1" dirty="0"/>
              <a:t>if, else … if </a:t>
            </a:r>
            <a:r>
              <a:rPr lang="en-IE" dirty="0"/>
              <a:t>construction:</a:t>
            </a:r>
          </a:p>
          <a:p>
            <a:pPr marL="457200" lvl="1" indent="0">
              <a:buNone/>
            </a:pPr>
            <a:r>
              <a:rPr lang="en-IE" dirty="0">
                <a:solidFill>
                  <a:schemeClr val="accent1"/>
                </a:solidFill>
              </a:rPr>
              <a:t>if ($</a:t>
            </a:r>
            <a:r>
              <a:rPr lang="en-IE" dirty="0" err="1">
                <a:solidFill>
                  <a:schemeClr val="accent1"/>
                </a:solidFill>
              </a:rPr>
              <a:t>selected_radio</a:t>
            </a:r>
            <a:r>
              <a:rPr lang="en-IE" dirty="0">
                <a:solidFill>
                  <a:schemeClr val="accent1"/>
                </a:solidFill>
              </a:rPr>
              <a:t> == 'male') {</a:t>
            </a:r>
          </a:p>
          <a:p>
            <a:pPr marL="457200" lvl="1" indent="0">
              <a:buNone/>
            </a:pPr>
            <a:r>
              <a:rPr lang="en-IE" dirty="0">
                <a:solidFill>
                  <a:schemeClr val="accent1"/>
                </a:solidFill>
              </a:rPr>
              <a:t>}</a:t>
            </a:r>
            <a:br>
              <a:rPr lang="en-IE" dirty="0">
                <a:solidFill>
                  <a:schemeClr val="accent1"/>
                </a:solidFill>
              </a:rPr>
            </a:br>
            <a:r>
              <a:rPr lang="en-IE" dirty="0">
                <a:solidFill>
                  <a:schemeClr val="accent1"/>
                </a:solidFill>
              </a:rPr>
              <a:t>else if ($</a:t>
            </a:r>
            <a:r>
              <a:rPr lang="en-IE" dirty="0" err="1">
                <a:solidFill>
                  <a:schemeClr val="accent1"/>
                </a:solidFill>
              </a:rPr>
              <a:t>selected_radio</a:t>
            </a:r>
            <a:r>
              <a:rPr lang="en-IE" dirty="0">
                <a:solidFill>
                  <a:schemeClr val="accent1"/>
                </a:solidFill>
              </a:rPr>
              <a:t> == 'female') {</a:t>
            </a:r>
          </a:p>
          <a:p>
            <a:pPr marL="457200" lvl="1" indent="0">
              <a:buNone/>
            </a:pPr>
            <a:r>
              <a:rPr lang="en-IE" dirty="0">
                <a:solidFill>
                  <a:schemeClr val="accent1"/>
                </a:solidFill>
              </a:rPr>
              <a:t>}</a:t>
            </a:r>
          </a:p>
          <a:p>
            <a:endParaRPr lang="en-IE" dirty="0"/>
          </a:p>
        </p:txBody>
      </p:sp>
      <p:sp>
        <p:nvSpPr>
          <p:cNvPr id="4" name="Slide Number Placeholder 2"/>
          <p:cNvSpPr>
            <a:spLocks noGrp="1"/>
          </p:cNvSpPr>
          <p:nvPr>
            <p:ph type="sldNum" sz="quarter" idx="12"/>
          </p:nvPr>
        </p:nvSpPr>
        <p:spPr>
          <a:xfrm>
            <a:off x="146304" y="6210300"/>
            <a:ext cx="457200" cy="457200"/>
          </a:xfrm>
        </p:spPr>
        <p:txBody>
          <a:bodyPr/>
          <a:lstStyle/>
          <a:p>
            <a:fld id="{294F31CD-1E5F-4749-BEC8-20809B14E07B}" type="slidenum">
              <a:rPr lang="en-IE" smtClean="0"/>
              <a:t>22</a:t>
            </a:fld>
            <a:endParaRPr lang="en-IE" dirty="0"/>
          </a:p>
        </p:txBody>
      </p:sp>
    </p:spTree>
    <p:extLst>
      <p:ext uri="{BB962C8B-B14F-4D97-AF65-F5344CB8AC3E}">
        <p14:creationId xmlns:p14="http://schemas.microsoft.com/office/powerpoint/2010/main" val="25419982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idx="1"/>
          </p:nvPr>
        </p:nvSpPr>
        <p:spPr/>
        <p:txBody>
          <a:bodyPr>
            <a:normAutofit fontScale="77500" lnSpcReduction="20000"/>
          </a:bodyPr>
          <a:lstStyle/>
          <a:p>
            <a:r>
              <a:rPr lang="en-IE" dirty="0"/>
              <a:t>All we're doing is testing what is inside of the variable called </a:t>
            </a:r>
            <a:r>
              <a:rPr lang="en-IE" dirty="0">
                <a:solidFill>
                  <a:schemeClr val="accent1"/>
                </a:solidFill>
              </a:rPr>
              <a:t>$</a:t>
            </a:r>
            <a:r>
              <a:rPr lang="en-IE" dirty="0" err="1">
                <a:solidFill>
                  <a:schemeClr val="accent1"/>
                </a:solidFill>
              </a:rPr>
              <a:t>selected_radio</a:t>
            </a:r>
            <a:r>
              <a:rPr lang="en-IE" dirty="0"/>
              <a:t>. If it's 'male' do one thing; if it's 'female', do another. But look at what we're doing:</a:t>
            </a:r>
          </a:p>
          <a:p>
            <a:pPr marL="457200" lvl="1" indent="0">
              <a:buNone/>
            </a:pPr>
            <a:r>
              <a:rPr lang="en-IE" dirty="0">
                <a:solidFill>
                  <a:schemeClr val="accent1"/>
                </a:solidFill>
              </a:rPr>
              <a:t>if ($</a:t>
            </a:r>
            <a:r>
              <a:rPr lang="en-IE" dirty="0" err="1">
                <a:solidFill>
                  <a:schemeClr val="accent1"/>
                </a:solidFill>
              </a:rPr>
              <a:t>selected_radio</a:t>
            </a:r>
            <a:r>
              <a:rPr lang="en-IE" dirty="0">
                <a:solidFill>
                  <a:schemeClr val="accent1"/>
                </a:solidFill>
              </a:rPr>
              <a:t> == 'male') {</a:t>
            </a:r>
          </a:p>
          <a:p>
            <a:pPr marL="457200" lvl="1" indent="0">
              <a:buNone/>
            </a:pPr>
            <a:r>
              <a:rPr lang="en-IE" dirty="0">
                <a:solidFill>
                  <a:schemeClr val="accent1"/>
                </a:solidFill>
              </a:rPr>
              <a:t>$</a:t>
            </a:r>
            <a:r>
              <a:rPr lang="en-IE" dirty="0" err="1">
                <a:solidFill>
                  <a:schemeClr val="accent1"/>
                </a:solidFill>
              </a:rPr>
              <a:t>male_status</a:t>
            </a:r>
            <a:r>
              <a:rPr lang="en-IE" dirty="0">
                <a:solidFill>
                  <a:schemeClr val="accent1"/>
                </a:solidFill>
              </a:rPr>
              <a:t> = 'checked';</a:t>
            </a:r>
          </a:p>
          <a:p>
            <a:pPr marL="457200" lvl="1" indent="0">
              <a:buNone/>
            </a:pPr>
            <a:r>
              <a:rPr lang="en-IE" dirty="0">
                <a:solidFill>
                  <a:schemeClr val="accent1"/>
                </a:solidFill>
              </a:rPr>
              <a:t>}</a:t>
            </a:r>
            <a:br>
              <a:rPr lang="en-IE" dirty="0">
                <a:solidFill>
                  <a:schemeClr val="accent1"/>
                </a:solidFill>
              </a:rPr>
            </a:br>
            <a:r>
              <a:rPr lang="en-IE" dirty="0">
                <a:solidFill>
                  <a:schemeClr val="accent1"/>
                </a:solidFill>
              </a:rPr>
              <a:t>else if ($</a:t>
            </a:r>
            <a:r>
              <a:rPr lang="en-IE" dirty="0" err="1">
                <a:solidFill>
                  <a:schemeClr val="accent1"/>
                </a:solidFill>
              </a:rPr>
              <a:t>selected_radio</a:t>
            </a:r>
            <a:r>
              <a:rPr lang="en-IE" dirty="0">
                <a:solidFill>
                  <a:schemeClr val="accent1"/>
                </a:solidFill>
              </a:rPr>
              <a:t> = = 'female') {</a:t>
            </a:r>
          </a:p>
          <a:p>
            <a:pPr marL="457200" lvl="1" indent="0">
              <a:buNone/>
            </a:pPr>
            <a:r>
              <a:rPr lang="en-IE" dirty="0">
                <a:solidFill>
                  <a:schemeClr val="accent1"/>
                </a:solidFill>
              </a:rPr>
              <a:t>$</a:t>
            </a:r>
            <a:r>
              <a:rPr lang="en-IE" dirty="0" err="1">
                <a:solidFill>
                  <a:schemeClr val="accent1"/>
                </a:solidFill>
              </a:rPr>
              <a:t>female_status</a:t>
            </a:r>
            <a:r>
              <a:rPr lang="en-IE" dirty="0">
                <a:solidFill>
                  <a:schemeClr val="accent1"/>
                </a:solidFill>
              </a:rPr>
              <a:t> = 'checked';</a:t>
            </a:r>
          </a:p>
          <a:p>
            <a:pPr marL="457200" lvl="1" indent="0">
              <a:buNone/>
            </a:pPr>
            <a:r>
              <a:rPr lang="en-IE" dirty="0">
                <a:solidFill>
                  <a:schemeClr val="accent1"/>
                </a:solidFill>
              </a:rPr>
              <a:t>}</a:t>
            </a:r>
          </a:p>
          <a:p>
            <a:r>
              <a:rPr lang="en-IE" dirty="0"/>
              <a:t>If the 'male' button was clicked then set the </a:t>
            </a:r>
            <a:r>
              <a:rPr lang="en-IE" b="1" dirty="0">
                <a:solidFill>
                  <a:schemeClr val="accent1"/>
                </a:solidFill>
              </a:rPr>
              <a:t>$</a:t>
            </a:r>
            <a:r>
              <a:rPr lang="en-IE" b="1" dirty="0" err="1">
                <a:solidFill>
                  <a:schemeClr val="accent1"/>
                </a:solidFill>
              </a:rPr>
              <a:t>male_status</a:t>
            </a:r>
            <a:r>
              <a:rPr lang="en-IE" dirty="0">
                <a:solidFill>
                  <a:schemeClr val="accent1"/>
                </a:solidFill>
              </a:rPr>
              <a:t> </a:t>
            </a:r>
            <a:r>
              <a:rPr lang="en-IE" dirty="0"/>
              <a:t>variable to a value of 'checked'. If the 'female' option button was clicked then set the </a:t>
            </a:r>
            <a:r>
              <a:rPr lang="en-IE" b="1" dirty="0">
                <a:solidFill>
                  <a:schemeClr val="accent1"/>
                </a:solidFill>
              </a:rPr>
              <a:t>$</a:t>
            </a:r>
            <a:r>
              <a:rPr lang="en-IE" b="1" dirty="0" err="1">
                <a:solidFill>
                  <a:schemeClr val="accent1"/>
                </a:solidFill>
              </a:rPr>
              <a:t>female_status</a:t>
            </a:r>
            <a:r>
              <a:rPr lang="en-IE" dirty="0"/>
              <a:t> variable to a value of 'checked'.</a:t>
            </a:r>
          </a:p>
          <a:p>
            <a:r>
              <a:rPr lang="en-IE" dirty="0"/>
              <a:t>So the code works because of the values inside of two variables: </a:t>
            </a:r>
            <a:r>
              <a:rPr lang="en-IE" b="1" dirty="0">
                <a:solidFill>
                  <a:schemeClr val="accent1"/>
                </a:solidFill>
              </a:rPr>
              <a:t>$</a:t>
            </a:r>
            <a:r>
              <a:rPr lang="en-IE" b="1" dirty="0" err="1">
                <a:solidFill>
                  <a:schemeClr val="accent1"/>
                </a:solidFill>
              </a:rPr>
              <a:t>male_status</a:t>
            </a:r>
            <a:r>
              <a:rPr lang="en-IE" dirty="0">
                <a:solidFill>
                  <a:schemeClr val="accent1"/>
                </a:solidFill>
              </a:rPr>
              <a:t> </a:t>
            </a:r>
            <a:r>
              <a:rPr lang="en-IE" dirty="0"/>
              <a:t>and </a:t>
            </a:r>
            <a:r>
              <a:rPr lang="en-IE" b="1" dirty="0">
                <a:solidFill>
                  <a:schemeClr val="accent1"/>
                </a:solidFill>
              </a:rPr>
              <a:t>$</a:t>
            </a:r>
            <a:r>
              <a:rPr lang="en-IE" b="1" dirty="0" err="1">
                <a:solidFill>
                  <a:schemeClr val="accent1"/>
                </a:solidFill>
              </a:rPr>
              <a:t>female_status</a:t>
            </a:r>
            <a:r>
              <a:rPr lang="en-IE" dirty="0" smtClean="0"/>
              <a:t>.</a:t>
            </a:r>
            <a:r>
              <a:rPr lang="en-IE" dirty="0"/>
              <a:t> </a:t>
            </a:r>
          </a:p>
          <a:p>
            <a:r>
              <a:rPr lang="en-IE" dirty="0"/>
              <a:t>Yes, the code is very messy – but radio Buttons can be a quite tricky, when you want to retain the value of the selected item.</a:t>
            </a:r>
          </a:p>
          <a:p>
            <a:endParaRPr lang="en-IE" dirty="0"/>
          </a:p>
        </p:txBody>
      </p:sp>
      <p:sp>
        <p:nvSpPr>
          <p:cNvPr id="4" name="Slide Number Placeholder 2"/>
          <p:cNvSpPr>
            <a:spLocks noGrp="1"/>
          </p:cNvSpPr>
          <p:nvPr>
            <p:ph type="sldNum" sz="quarter" idx="12"/>
          </p:nvPr>
        </p:nvSpPr>
        <p:spPr>
          <a:xfrm>
            <a:off x="146304" y="6210300"/>
            <a:ext cx="457200" cy="457200"/>
          </a:xfrm>
        </p:spPr>
        <p:txBody>
          <a:bodyPr/>
          <a:lstStyle/>
          <a:p>
            <a:fld id="{294F31CD-1E5F-4749-BEC8-20809B14E07B}" type="slidenum">
              <a:rPr lang="en-IE" smtClean="0"/>
              <a:t>23</a:t>
            </a:fld>
            <a:endParaRPr lang="en-IE" dirty="0"/>
          </a:p>
        </p:txBody>
      </p:sp>
    </p:spTree>
    <p:extLst>
      <p:ext uri="{BB962C8B-B14F-4D97-AF65-F5344CB8AC3E}">
        <p14:creationId xmlns:p14="http://schemas.microsoft.com/office/powerpoint/2010/main" val="32860094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Try this</a:t>
            </a:r>
            <a:endParaRPr lang="en-IE" dirty="0"/>
          </a:p>
        </p:txBody>
      </p:sp>
      <p:sp>
        <p:nvSpPr>
          <p:cNvPr id="3" name="Content Placeholder 2"/>
          <p:cNvSpPr>
            <a:spLocks noGrp="1"/>
          </p:cNvSpPr>
          <p:nvPr>
            <p:ph idx="1"/>
          </p:nvPr>
        </p:nvSpPr>
        <p:spPr/>
        <p:txBody>
          <a:bodyPr/>
          <a:lstStyle/>
          <a:p>
            <a:r>
              <a:rPr lang="en-IE" dirty="0" smtClean="0"/>
              <a:t>Create a form that takes in a wage through a text box and select the rate of tax from one of two radio buttons – 22% or 42%. </a:t>
            </a:r>
          </a:p>
          <a:p>
            <a:r>
              <a:rPr lang="en-IE" dirty="0" smtClean="0"/>
              <a:t>When a calculate button is pressed the result should be displayed in another textbox and the initial wage should still appear in the first textbox.</a:t>
            </a:r>
          </a:p>
          <a:p>
            <a:endParaRPr lang="en-IE" dirty="0"/>
          </a:p>
        </p:txBody>
      </p:sp>
      <p:sp>
        <p:nvSpPr>
          <p:cNvPr id="4" name="Slide Number Placeholder 2"/>
          <p:cNvSpPr>
            <a:spLocks noGrp="1"/>
          </p:cNvSpPr>
          <p:nvPr>
            <p:ph type="sldNum" sz="quarter" idx="12"/>
          </p:nvPr>
        </p:nvSpPr>
        <p:spPr>
          <a:xfrm>
            <a:off x="146304" y="6210300"/>
            <a:ext cx="457200" cy="457200"/>
          </a:xfrm>
        </p:spPr>
        <p:txBody>
          <a:bodyPr/>
          <a:lstStyle/>
          <a:p>
            <a:fld id="{294F31CD-1E5F-4749-BEC8-20809B14E07B}" type="slidenum">
              <a:rPr lang="en-IE" smtClean="0"/>
              <a:t>24</a:t>
            </a:fld>
            <a:endParaRPr lang="en-IE" dirty="0"/>
          </a:p>
        </p:txBody>
      </p:sp>
    </p:spTree>
    <p:extLst>
      <p:ext uri="{BB962C8B-B14F-4D97-AF65-F5344CB8AC3E}">
        <p14:creationId xmlns:p14="http://schemas.microsoft.com/office/powerpoint/2010/main" val="1739735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smtClean="0"/>
              <a:t>CheckBox</a:t>
            </a:r>
            <a:endParaRPr lang="en-IE" dirty="0"/>
          </a:p>
        </p:txBody>
      </p:sp>
      <p:sp>
        <p:nvSpPr>
          <p:cNvPr id="3" name="Content Placeholder 2"/>
          <p:cNvSpPr>
            <a:spLocks noGrp="1"/>
          </p:cNvSpPr>
          <p:nvPr>
            <p:ph idx="1"/>
          </p:nvPr>
        </p:nvSpPr>
        <p:spPr/>
        <p:txBody>
          <a:bodyPr/>
          <a:lstStyle/>
          <a:p>
            <a:r>
              <a:rPr lang="en-IE" dirty="0"/>
              <a:t>Like Radio buttons, checkboxes are used to give visitors a choice of options. </a:t>
            </a:r>
            <a:endParaRPr lang="en-IE" dirty="0" smtClean="0"/>
          </a:p>
          <a:p>
            <a:r>
              <a:rPr lang="en-IE" dirty="0" smtClean="0"/>
              <a:t>Whereas </a:t>
            </a:r>
            <a:r>
              <a:rPr lang="en-IE" dirty="0"/>
              <a:t>Radio Buttons restrict users to only one choice, you can select more than one option with Checkboxes.</a:t>
            </a:r>
          </a:p>
          <a:p>
            <a:r>
              <a:rPr lang="en-IE" dirty="0"/>
              <a:t>Here's a page that asks users to </a:t>
            </a:r>
            <a:r>
              <a:rPr lang="en-IE" dirty="0" smtClean="0"/>
              <a:t/>
            </a:r>
            <a:br>
              <a:rPr lang="en-IE" dirty="0" smtClean="0"/>
            </a:br>
            <a:r>
              <a:rPr lang="en-IE" dirty="0" smtClean="0"/>
              <a:t>choose which </a:t>
            </a:r>
            <a:r>
              <a:rPr lang="en-IE" dirty="0"/>
              <a:t>course books they </a:t>
            </a:r>
            <a:r>
              <a:rPr lang="en-IE" dirty="0" smtClean="0"/>
              <a:t/>
            </a:r>
            <a:br>
              <a:rPr lang="en-IE" dirty="0" smtClean="0"/>
            </a:br>
            <a:r>
              <a:rPr lang="en-IE" dirty="0" smtClean="0"/>
              <a:t>want </a:t>
            </a:r>
            <a:r>
              <a:rPr lang="en-IE" dirty="0"/>
              <a:t>to order:</a:t>
            </a:r>
          </a:p>
          <a:p>
            <a:endParaRPr lang="en-IE" dirty="0"/>
          </a:p>
        </p:txBody>
      </p:sp>
      <p:pic>
        <p:nvPicPr>
          <p:cNvPr id="2050" name="Picture 2" descr="A Form with Checkbox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8286" y="3311978"/>
            <a:ext cx="2750344" cy="3219450"/>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2"/>
          <p:cNvSpPr>
            <a:spLocks noGrp="1"/>
          </p:cNvSpPr>
          <p:nvPr>
            <p:ph type="sldNum" sz="quarter" idx="12"/>
          </p:nvPr>
        </p:nvSpPr>
        <p:spPr>
          <a:xfrm>
            <a:off x="146304" y="6210300"/>
            <a:ext cx="457200" cy="457200"/>
          </a:xfrm>
        </p:spPr>
        <p:txBody>
          <a:bodyPr/>
          <a:lstStyle/>
          <a:p>
            <a:fld id="{294F31CD-1E5F-4749-BEC8-20809B14E07B}" type="slidenum">
              <a:rPr lang="en-IE" smtClean="0"/>
              <a:t>25</a:t>
            </a:fld>
            <a:endParaRPr lang="en-IE" dirty="0"/>
          </a:p>
        </p:txBody>
      </p:sp>
    </p:spTree>
    <p:extLst>
      <p:ext uri="{BB962C8B-B14F-4D97-AF65-F5344CB8AC3E}">
        <p14:creationId xmlns:p14="http://schemas.microsoft.com/office/powerpoint/2010/main" val="41239009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idx="1"/>
          </p:nvPr>
        </p:nvSpPr>
        <p:spPr/>
        <p:txBody>
          <a:bodyPr/>
          <a:lstStyle/>
          <a:p>
            <a:r>
              <a:rPr lang="en-IE" dirty="0"/>
              <a:t>As you can see, five items can be selected. </a:t>
            </a:r>
            <a:endParaRPr lang="en-IE" dirty="0" smtClean="0"/>
          </a:p>
          <a:p>
            <a:r>
              <a:rPr lang="en-IE" dirty="0" smtClean="0"/>
              <a:t>Only </a:t>
            </a:r>
            <a:r>
              <a:rPr lang="en-IE" dirty="0"/>
              <a:t>three are chosen at the moment. When the button is clicked you, as the programmer, want to do at least two things: record which checkboxes were ticked, and have PHP "remember" which items were </a:t>
            </a:r>
            <a:r>
              <a:rPr lang="en-IE" dirty="0" smtClean="0"/>
              <a:t>chosen.</a:t>
            </a:r>
          </a:p>
          <a:p>
            <a:r>
              <a:rPr lang="en-IE" dirty="0"/>
              <a:t>You don't want the ticks disappearing from the checkboxes, if the user has failed to enter some other details incorrectly. We saw with Radio Buttons that this can involve some tricky coding. The same is true for checkboxes</a:t>
            </a:r>
            <a:r>
              <a:rPr lang="en-IE" dirty="0" smtClean="0"/>
              <a:t>.</a:t>
            </a:r>
          </a:p>
          <a:p>
            <a:r>
              <a:rPr lang="en-IE" dirty="0" smtClean="0"/>
              <a:t>Show file……………</a:t>
            </a:r>
            <a:endParaRPr lang="en-IE" dirty="0"/>
          </a:p>
        </p:txBody>
      </p:sp>
      <p:sp>
        <p:nvSpPr>
          <p:cNvPr id="4" name="Slide Number Placeholder 2"/>
          <p:cNvSpPr>
            <a:spLocks noGrp="1"/>
          </p:cNvSpPr>
          <p:nvPr>
            <p:ph type="sldNum" sz="quarter" idx="12"/>
          </p:nvPr>
        </p:nvSpPr>
        <p:spPr>
          <a:xfrm>
            <a:off x="146304" y="6210300"/>
            <a:ext cx="457200" cy="457200"/>
          </a:xfrm>
        </p:spPr>
        <p:txBody>
          <a:bodyPr/>
          <a:lstStyle/>
          <a:p>
            <a:fld id="{294F31CD-1E5F-4749-BEC8-20809B14E07B}" type="slidenum">
              <a:rPr lang="en-IE" smtClean="0"/>
              <a:t>26</a:t>
            </a:fld>
            <a:endParaRPr lang="en-IE" dirty="0"/>
          </a:p>
        </p:txBody>
      </p:sp>
    </p:spTree>
    <p:extLst>
      <p:ext uri="{BB962C8B-B14F-4D97-AF65-F5344CB8AC3E}">
        <p14:creationId xmlns:p14="http://schemas.microsoft.com/office/powerpoint/2010/main" val="32195035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idx="1"/>
          </p:nvPr>
        </p:nvSpPr>
        <p:spPr/>
        <p:txBody>
          <a:bodyPr>
            <a:normAutofit fontScale="85000" lnSpcReduction="20000"/>
          </a:bodyPr>
          <a:lstStyle/>
          <a:p>
            <a:r>
              <a:rPr lang="en-IE" dirty="0"/>
              <a:t>Note one thing about the HTML checkbox elements: they all have different </a:t>
            </a:r>
            <a:r>
              <a:rPr lang="en-IE" b="1" dirty="0" smtClean="0">
                <a:solidFill>
                  <a:schemeClr val="accent1"/>
                </a:solidFill>
              </a:rPr>
              <a:t>name</a:t>
            </a:r>
            <a:r>
              <a:rPr lang="en-IE" dirty="0" smtClean="0"/>
              <a:t> values </a:t>
            </a:r>
            <a:r>
              <a:rPr lang="en-IE" dirty="0"/>
              <a:t>(ch1, ch2 ch3, </a:t>
            </a:r>
            <a:r>
              <a:rPr lang="en-IE" dirty="0" err="1"/>
              <a:t>etc</a:t>
            </a:r>
            <a:r>
              <a:rPr lang="en-IE" dirty="0"/>
              <a:t>). When we coded for the Radio Buttons, we gave the buttons the same </a:t>
            </a:r>
            <a:r>
              <a:rPr lang="en-IE" b="1" dirty="0" smtClean="0">
                <a:solidFill>
                  <a:schemeClr val="accent1"/>
                </a:solidFill>
              </a:rPr>
              <a:t>name</a:t>
            </a:r>
            <a:r>
              <a:rPr lang="en-IE" dirty="0" smtClean="0"/>
              <a:t>. </a:t>
            </a:r>
            <a:r>
              <a:rPr lang="en-IE" dirty="0"/>
              <a:t>That's because only one option can be selected with Radio Buttons. </a:t>
            </a:r>
            <a:endParaRPr lang="en-IE" dirty="0" smtClean="0"/>
          </a:p>
          <a:p>
            <a:r>
              <a:rPr lang="en-IE" dirty="0" smtClean="0"/>
              <a:t>Because </a:t>
            </a:r>
            <a:r>
              <a:rPr lang="en-IE" dirty="0"/>
              <a:t>the user can select more than one option with Checkboxes, it makes sense to give them different </a:t>
            </a:r>
            <a:r>
              <a:rPr lang="en-IE" b="1" dirty="0" smtClean="0">
                <a:solidFill>
                  <a:schemeClr val="accent1"/>
                </a:solidFill>
              </a:rPr>
              <a:t>name</a:t>
            </a:r>
            <a:r>
              <a:rPr lang="en-IE" dirty="0" smtClean="0"/>
              <a:t> values</a:t>
            </a:r>
            <a:r>
              <a:rPr lang="en-IE" dirty="0"/>
              <a:t>, and treat them as separate </a:t>
            </a:r>
            <a:r>
              <a:rPr lang="en-IE" dirty="0" smtClean="0"/>
              <a:t>entities.</a:t>
            </a:r>
          </a:p>
          <a:p>
            <a:r>
              <a:rPr lang="en-IE" dirty="0"/>
              <a:t>In your PHP code, the technique is to check whether each checkbox element has been checked or not. It's more or less the same as for the radio Buttons. First we set up five variable and set them all the unchecked, just like we did before:</a:t>
            </a:r>
          </a:p>
          <a:p>
            <a:pPr marL="457200" lvl="1" indent="0">
              <a:buNone/>
            </a:pPr>
            <a:r>
              <a:rPr lang="en-IE" dirty="0">
                <a:solidFill>
                  <a:schemeClr val="accent1"/>
                </a:solidFill>
              </a:rPr>
              <a:t>$ch1 = 'unchecked';</a:t>
            </a:r>
            <a:br>
              <a:rPr lang="en-IE" dirty="0">
                <a:solidFill>
                  <a:schemeClr val="accent1"/>
                </a:solidFill>
              </a:rPr>
            </a:br>
            <a:r>
              <a:rPr lang="en-IE" dirty="0">
                <a:solidFill>
                  <a:schemeClr val="accent1"/>
                </a:solidFill>
              </a:rPr>
              <a:t>$ch2 = 'unchecked';</a:t>
            </a:r>
            <a:br>
              <a:rPr lang="en-IE" dirty="0">
                <a:solidFill>
                  <a:schemeClr val="accent1"/>
                </a:solidFill>
              </a:rPr>
            </a:br>
            <a:r>
              <a:rPr lang="en-IE" dirty="0">
                <a:solidFill>
                  <a:schemeClr val="accent1"/>
                </a:solidFill>
              </a:rPr>
              <a:t>$ch3 = 'unchecked';</a:t>
            </a:r>
            <a:br>
              <a:rPr lang="en-IE" dirty="0">
                <a:solidFill>
                  <a:schemeClr val="accent1"/>
                </a:solidFill>
              </a:rPr>
            </a:br>
            <a:r>
              <a:rPr lang="en-IE" dirty="0">
                <a:solidFill>
                  <a:schemeClr val="accent1"/>
                </a:solidFill>
              </a:rPr>
              <a:t>$ch4 = 'unchecked';</a:t>
            </a:r>
            <a:br>
              <a:rPr lang="en-IE" dirty="0">
                <a:solidFill>
                  <a:schemeClr val="accent1"/>
                </a:solidFill>
              </a:rPr>
            </a:br>
            <a:r>
              <a:rPr lang="en-IE" dirty="0">
                <a:solidFill>
                  <a:schemeClr val="accent1"/>
                </a:solidFill>
              </a:rPr>
              <a:t>$ch5 = 'unchecked';</a:t>
            </a:r>
          </a:p>
          <a:p>
            <a:endParaRPr lang="en-IE" dirty="0"/>
          </a:p>
        </p:txBody>
      </p:sp>
      <p:sp>
        <p:nvSpPr>
          <p:cNvPr id="4" name="Slide Number Placeholder 2"/>
          <p:cNvSpPr>
            <a:spLocks noGrp="1"/>
          </p:cNvSpPr>
          <p:nvPr>
            <p:ph type="sldNum" sz="quarter" idx="12"/>
          </p:nvPr>
        </p:nvSpPr>
        <p:spPr>
          <a:xfrm>
            <a:off x="146304" y="6210300"/>
            <a:ext cx="457200" cy="457200"/>
          </a:xfrm>
        </p:spPr>
        <p:txBody>
          <a:bodyPr/>
          <a:lstStyle/>
          <a:p>
            <a:fld id="{294F31CD-1E5F-4749-BEC8-20809B14E07B}" type="slidenum">
              <a:rPr lang="en-IE" smtClean="0"/>
              <a:t>27</a:t>
            </a:fld>
            <a:endParaRPr lang="en-IE" dirty="0"/>
          </a:p>
        </p:txBody>
      </p:sp>
    </p:spTree>
    <p:extLst>
      <p:ext uri="{BB962C8B-B14F-4D97-AF65-F5344CB8AC3E}">
        <p14:creationId xmlns:p14="http://schemas.microsoft.com/office/powerpoint/2010/main" val="1166430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idx="1"/>
          </p:nvPr>
        </p:nvSpPr>
        <p:spPr/>
        <p:txBody>
          <a:bodyPr>
            <a:normAutofit fontScale="92500" lnSpcReduction="10000"/>
          </a:bodyPr>
          <a:lstStyle/>
          <a:p>
            <a:r>
              <a:rPr lang="en-IE" dirty="0"/>
              <a:t>The next thing is the same as well: check to see if the Submit button was clicked:</a:t>
            </a:r>
          </a:p>
          <a:p>
            <a:pPr marL="457200" lvl="1" indent="0">
              <a:buNone/>
            </a:pPr>
            <a:r>
              <a:rPr lang="en-IE" dirty="0">
                <a:solidFill>
                  <a:schemeClr val="accent1"/>
                </a:solidFill>
              </a:rPr>
              <a:t>if (</a:t>
            </a:r>
            <a:r>
              <a:rPr lang="en-IE" dirty="0" err="1">
                <a:solidFill>
                  <a:schemeClr val="accent1"/>
                </a:solidFill>
              </a:rPr>
              <a:t>isset</a:t>
            </a:r>
            <a:r>
              <a:rPr lang="en-IE" dirty="0">
                <a:solidFill>
                  <a:schemeClr val="accent1"/>
                </a:solidFill>
              </a:rPr>
              <a:t>($_POST['Submit1'])) {</a:t>
            </a:r>
          </a:p>
          <a:p>
            <a:pPr marL="457200" lvl="1" indent="0">
              <a:buNone/>
            </a:pPr>
            <a:r>
              <a:rPr lang="en-IE" dirty="0">
                <a:solidFill>
                  <a:schemeClr val="accent1"/>
                </a:solidFill>
              </a:rPr>
              <a:t>}</a:t>
            </a:r>
          </a:p>
          <a:p>
            <a:r>
              <a:rPr lang="en-IE" dirty="0"/>
              <a:t>Inside of this code, however, we have another </a:t>
            </a:r>
            <a:r>
              <a:rPr lang="en-IE" b="1" dirty="0" err="1">
                <a:solidFill>
                  <a:schemeClr val="accent1"/>
                </a:solidFill>
              </a:rPr>
              <a:t>isset</a:t>
            </a:r>
            <a:r>
              <a:rPr lang="en-IE" b="1" dirty="0">
                <a:solidFill>
                  <a:schemeClr val="accent1"/>
                </a:solidFill>
              </a:rPr>
              <a:t>( )</a:t>
            </a:r>
            <a:r>
              <a:rPr lang="en-IE" dirty="0">
                <a:solidFill>
                  <a:schemeClr val="accent1"/>
                </a:solidFill>
              </a:rPr>
              <a:t> </a:t>
            </a:r>
            <a:r>
              <a:rPr lang="en-IE" dirty="0"/>
              <a:t>function:</a:t>
            </a:r>
          </a:p>
          <a:p>
            <a:pPr marL="457200" lvl="1" indent="0">
              <a:buNone/>
            </a:pPr>
            <a:r>
              <a:rPr lang="en-IE" dirty="0">
                <a:solidFill>
                  <a:schemeClr val="accent1"/>
                </a:solidFill>
              </a:rPr>
              <a:t>if ( </a:t>
            </a:r>
            <a:r>
              <a:rPr lang="en-IE" dirty="0" err="1">
                <a:solidFill>
                  <a:schemeClr val="accent1"/>
                </a:solidFill>
              </a:rPr>
              <a:t>isset</a:t>
            </a:r>
            <a:r>
              <a:rPr lang="en-IE" dirty="0">
                <a:solidFill>
                  <a:schemeClr val="accent1"/>
                </a:solidFill>
              </a:rPr>
              <a:t>($_POST['</a:t>
            </a:r>
            <a:r>
              <a:rPr lang="en-IE" b="1" dirty="0">
                <a:solidFill>
                  <a:schemeClr val="accent1"/>
                </a:solidFill>
              </a:rPr>
              <a:t>ch1</a:t>
            </a:r>
            <a:r>
              <a:rPr lang="en-IE" dirty="0">
                <a:solidFill>
                  <a:schemeClr val="accent1"/>
                </a:solidFill>
              </a:rPr>
              <a:t>']) ) {</a:t>
            </a:r>
          </a:p>
          <a:p>
            <a:pPr marL="457200" lvl="1" indent="0">
              <a:buNone/>
            </a:pPr>
            <a:r>
              <a:rPr lang="en-IE" dirty="0">
                <a:solidFill>
                  <a:schemeClr val="accent1"/>
                </a:solidFill>
              </a:rPr>
              <a:t>}</a:t>
            </a:r>
          </a:p>
          <a:p>
            <a:r>
              <a:rPr lang="en-IE" dirty="0"/>
              <a:t>This time, we're checking to see if a checkbox was set. We need to do this because of a peculiarity of HTML checkboxes. </a:t>
            </a:r>
            <a:endParaRPr lang="en-IE" dirty="0" smtClean="0"/>
          </a:p>
          <a:p>
            <a:r>
              <a:rPr lang="en-IE" dirty="0" smtClean="0"/>
              <a:t>If </a:t>
            </a:r>
            <a:r>
              <a:rPr lang="en-IE" dirty="0"/>
              <a:t>they are not ticked, they have no value at all, so nothing is returned! If you try the code without checking if the checkboxes are set, then you'll have to deal with a lot of "Undefined" errors. </a:t>
            </a:r>
          </a:p>
          <a:p>
            <a:endParaRPr lang="en-IE" dirty="0"/>
          </a:p>
        </p:txBody>
      </p:sp>
      <p:sp>
        <p:nvSpPr>
          <p:cNvPr id="4" name="Slide Number Placeholder 2"/>
          <p:cNvSpPr>
            <a:spLocks noGrp="1"/>
          </p:cNvSpPr>
          <p:nvPr>
            <p:ph type="sldNum" sz="quarter" idx="12"/>
          </p:nvPr>
        </p:nvSpPr>
        <p:spPr>
          <a:xfrm>
            <a:off x="146304" y="6210300"/>
            <a:ext cx="457200" cy="457200"/>
          </a:xfrm>
        </p:spPr>
        <p:txBody>
          <a:bodyPr/>
          <a:lstStyle/>
          <a:p>
            <a:fld id="{294F31CD-1E5F-4749-BEC8-20809B14E07B}" type="slidenum">
              <a:rPr lang="en-IE" smtClean="0"/>
              <a:t>28</a:t>
            </a:fld>
            <a:endParaRPr lang="en-IE" dirty="0"/>
          </a:p>
        </p:txBody>
      </p:sp>
    </p:spTree>
    <p:extLst>
      <p:ext uri="{BB962C8B-B14F-4D97-AF65-F5344CB8AC3E}">
        <p14:creationId xmlns:p14="http://schemas.microsoft.com/office/powerpoint/2010/main" val="16673349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idx="1"/>
          </p:nvPr>
        </p:nvSpPr>
        <p:spPr/>
        <p:txBody>
          <a:bodyPr>
            <a:normAutofit fontScale="92500" lnSpcReduction="20000"/>
          </a:bodyPr>
          <a:lstStyle/>
          <a:p>
            <a:r>
              <a:rPr lang="en-IE" dirty="0"/>
              <a:t>If the checkbox is ticked, though, it will return a value. And so the </a:t>
            </a:r>
            <a:r>
              <a:rPr lang="en-IE" dirty="0" err="1"/>
              <a:t>isset</a:t>
            </a:r>
            <a:r>
              <a:rPr lang="en-IE" dirty="0"/>
              <a:t>( ) function will be true. If the </a:t>
            </a:r>
            <a:r>
              <a:rPr lang="en-IE" dirty="0" err="1"/>
              <a:t>isset</a:t>
            </a:r>
            <a:r>
              <a:rPr lang="en-IE" dirty="0"/>
              <a:t>( ) function is true, then our code inside of the if statement gets executed:</a:t>
            </a:r>
          </a:p>
          <a:p>
            <a:pPr marL="457200" lvl="1" indent="0">
              <a:buNone/>
            </a:pPr>
            <a:r>
              <a:rPr lang="en-IE" dirty="0">
                <a:solidFill>
                  <a:schemeClr val="accent1"/>
                </a:solidFill>
              </a:rPr>
              <a:t>if ($ch1 == 'net') {</a:t>
            </a:r>
          </a:p>
          <a:p>
            <a:pPr marL="457200" lvl="1" indent="0">
              <a:buNone/>
            </a:pPr>
            <a:r>
              <a:rPr lang="en-IE" dirty="0">
                <a:solidFill>
                  <a:schemeClr val="accent1"/>
                </a:solidFill>
              </a:rPr>
              <a:t>$ch1 = 'checked';</a:t>
            </a:r>
          </a:p>
          <a:p>
            <a:pPr marL="457200" lvl="1" indent="0">
              <a:buNone/>
            </a:pPr>
            <a:r>
              <a:rPr lang="en-IE" dirty="0">
                <a:solidFill>
                  <a:schemeClr val="accent1"/>
                </a:solidFill>
              </a:rPr>
              <a:t>}</a:t>
            </a:r>
          </a:p>
          <a:p>
            <a:r>
              <a:rPr lang="en-IE" dirty="0"/>
              <a:t>This is yet another If Statement! But we're just checking the value of a variable. We need to know what is inside of it. This one says, "If the value inside of the variable called </a:t>
            </a:r>
            <a:r>
              <a:rPr lang="en-IE" b="1" dirty="0"/>
              <a:t>$ch1</a:t>
            </a:r>
            <a:r>
              <a:rPr lang="en-IE" dirty="0"/>
              <a:t> is '</a:t>
            </a:r>
            <a:r>
              <a:rPr lang="en-IE" b="1" dirty="0"/>
              <a:t>net</a:t>
            </a:r>
            <a:r>
              <a:rPr lang="en-IE" dirty="0"/>
              <a:t>' then execute some code.</a:t>
            </a:r>
          </a:p>
          <a:p>
            <a:r>
              <a:rPr lang="en-IE" dirty="0"/>
              <a:t>The code we need to execute is to put the text '</a:t>
            </a:r>
            <a:r>
              <a:rPr lang="en-IE" b="1" dirty="0"/>
              <a:t>checked</a:t>
            </a:r>
            <a:r>
              <a:rPr lang="en-IE" dirty="0"/>
              <a:t>' inside of the variable called </a:t>
            </a:r>
            <a:r>
              <a:rPr lang="en-IE" b="1" dirty="0"/>
              <a:t>$ch1</a:t>
            </a:r>
            <a:r>
              <a:rPr lang="en-IE" dirty="0"/>
              <a:t>. The rest of the if statements are the same – one for each checkbox on the form.</a:t>
            </a:r>
          </a:p>
          <a:p>
            <a:endParaRPr lang="en-IE" dirty="0"/>
          </a:p>
        </p:txBody>
      </p:sp>
      <p:sp>
        <p:nvSpPr>
          <p:cNvPr id="4" name="Slide Number Placeholder 2"/>
          <p:cNvSpPr>
            <a:spLocks noGrp="1"/>
          </p:cNvSpPr>
          <p:nvPr>
            <p:ph type="sldNum" sz="quarter" idx="12"/>
          </p:nvPr>
        </p:nvSpPr>
        <p:spPr>
          <a:xfrm>
            <a:off x="146304" y="6210300"/>
            <a:ext cx="457200" cy="457200"/>
          </a:xfrm>
        </p:spPr>
        <p:txBody>
          <a:bodyPr/>
          <a:lstStyle/>
          <a:p>
            <a:fld id="{294F31CD-1E5F-4749-BEC8-20809B14E07B}" type="slidenum">
              <a:rPr lang="en-IE" smtClean="0"/>
              <a:t>29</a:t>
            </a:fld>
            <a:endParaRPr lang="en-IE" dirty="0"/>
          </a:p>
        </p:txBody>
      </p:sp>
    </p:spTree>
    <p:extLst>
      <p:ext uri="{BB962C8B-B14F-4D97-AF65-F5344CB8AC3E}">
        <p14:creationId xmlns:p14="http://schemas.microsoft.com/office/powerpoint/2010/main" val="467322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idx="1"/>
          </p:nvPr>
        </p:nvSpPr>
        <p:spPr/>
        <p:txBody>
          <a:bodyPr/>
          <a:lstStyle/>
          <a:p>
            <a:r>
              <a:rPr lang="en-IE" dirty="0" smtClean="0"/>
              <a:t>So you need to change the form action you have been creating in the past. </a:t>
            </a:r>
          </a:p>
          <a:p>
            <a:r>
              <a:rPr lang="en-IE" dirty="0" smtClean="0"/>
              <a:t>So we're going to be sending the form data to exactly the same page as the one we have loaded – to itself. We'll put some PHP on the page to handle the form data.</a:t>
            </a:r>
            <a:endParaRPr lang="en-IE" dirty="0"/>
          </a:p>
        </p:txBody>
      </p:sp>
      <p:pic>
        <p:nvPicPr>
          <p:cNvPr id="6" name="Picture 5"/>
          <p:cNvPicPr>
            <a:picLocks noChangeAspect="1"/>
          </p:cNvPicPr>
          <p:nvPr/>
        </p:nvPicPr>
        <p:blipFill>
          <a:blip r:embed="rId2"/>
          <a:stretch>
            <a:fillRect/>
          </a:stretch>
        </p:blipFill>
        <p:spPr>
          <a:xfrm>
            <a:off x="3879928" y="3586843"/>
            <a:ext cx="4643438" cy="3009900"/>
          </a:xfrm>
          <a:prstGeom prst="rect">
            <a:avLst/>
          </a:prstGeom>
        </p:spPr>
      </p:pic>
      <p:sp>
        <p:nvSpPr>
          <p:cNvPr id="5" name="Slide Number Placeholder 2"/>
          <p:cNvSpPr>
            <a:spLocks noGrp="1"/>
          </p:cNvSpPr>
          <p:nvPr>
            <p:ph type="sldNum" sz="quarter" idx="12"/>
          </p:nvPr>
        </p:nvSpPr>
        <p:spPr>
          <a:xfrm>
            <a:off x="146304" y="6210300"/>
            <a:ext cx="457200" cy="457200"/>
          </a:xfrm>
        </p:spPr>
        <p:txBody>
          <a:bodyPr/>
          <a:lstStyle/>
          <a:p>
            <a:fld id="{294F31CD-1E5F-4749-BEC8-20809B14E07B}" type="slidenum">
              <a:rPr lang="en-IE" smtClean="0"/>
              <a:t>3</a:t>
            </a:fld>
            <a:endParaRPr lang="en-IE" dirty="0"/>
          </a:p>
        </p:txBody>
      </p:sp>
    </p:spTree>
    <p:extLst>
      <p:ext uri="{BB962C8B-B14F-4D97-AF65-F5344CB8AC3E}">
        <p14:creationId xmlns:p14="http://schemas.microsoft.com/office/powerpoint/2010/main" val="10686862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idx="1"/>
          </p:nvPr>
        </p:nvSpPr>
        <p:spPr>
          <a:xfrm>
            <a:off x="628650" y="1825625"/>
            <a:ext cx="8316142" cy="4351338"/>
          </a:xfrm>
        </p:spPr>
        <p:txBody>
          <a:bodyPr>
            <a:normAutofit fontScale="85000" lnSpcReduction="10000"/>
          </a:bodyPr>
          <a:lstStyle/>
          <a:p>
            <a:r>
              <a:rPr lang="en-IE" dirty="0"/>
              <a:t>The last thing we need to do is to print the value of the variable to the HTML form:</a:t>
            </a:r>
          </a:p>
          <a:p>
            <a:pPr marL="457200" lvl="1" indent="0">
              <a:buNone/>
            </a:pPr>
            <a:r>
              <a:rPr lang="en-IE" dirty="0">
                <a:solidFill>
                  <a:schemeClr val="accent1"/>
                </a:solidFill>
              </a:rPr>
              <a:t>&lt;Input type = 'Checkbox' Name ='ch1' value ="net"</a:t>
            </a:r>
            <a:br>
              <a:rPr lang="en-IE" dirty="0">
                <a:solidFill>
                  <a:schemeClr val="accent1"/>
                </a:solidFill>
              </a:rPr>
            </a:br>
            <a:r>
              <a:rPr lang="en-IE" dirty="0">
                <a:solidFill>
                  <a:schemeClr val="accent1"/>
                </a:solidFill>
              </a:rPr>
              <a:t>&lt;?PHP </a:t>
            </a:r>
            <a:r>
              <a:rPr lang="en-IE" dirty="0" smtClean="0">
                <a:solidFill>
                  <a:schemeClr val="accent1"/>
                </a:solidFill>
              </a:rPr>
              <a:t>echo $ch1</a:t>
            </a:r>
            <a:r>
              <a:rPr lang="en-IE" dirty="0">
                <a:solidFill>
                  <a:schemeClr val="accent1"/>
                </a:solidFill>
              </a:rPr>
              <a:t>; ?&gt;</a:t>
            </a:r>
            <a:br>
              <a:rPr lang="en-IE" dirty="0">
                <a:solidFill>
                  <a:schemeClr val="accent1"/>
                </a:solidFill>
              </a:rPr>
            </a:br>
            <a:r>
              <a:rPr lang="en-IE" dirty="0">
                <a:solidFill>
                  <a:schemeClr val="accent1"/>
                </a:solidFill>
              </a:rPr>
              <a:t>&gt;Visual Basic .NET</a:t>
            </a:r>
          </a:p>
          <a:p>
            <a:r>
              <a:rPr lang="en-IE" dirty="0"/>
              <a:t>Again, this is the same code you saw with the Radio Buttons. The PHP part is:</a:t>
            </a:r>
          </a:p>
          <a:p>
            <a:pPr marL="457200" lvl="1" indent="0">
              <a:buNone/>
            </a:pPr>
            <a:r>
              <a:rPr lang="en-IE" dirty="0">
                <a:solidFill>
                  <a:schemeClr val="accent1"/>
                </a:solidFill>
              </a:rPr>
              <a:t>&lt;?PHP </a:t>
            </a:r>
            <a:r>
              <a:rPr lang="en-IE" dirty="0" smtClean="0">
                <a:solidFill>
                  <a:schemeClr val="accent1"/>
                </a:solidFill>
              </a:rPr>
              <a:t>echo </a:t>
            </a:r>
            <a:r>
              <a:rPr lang="en-IE" dirty="0">
                <a:solidFill>
                  <a:schemeClr val="accent1"/>
                </a:solidFill>
              </a:rPr>
              <a:t>$ch1; ?&gt;</a:t>
            </a:r>
          </a:p>
          <a:p>
            <a:r>
              <a:rPr lang="en-IE" dirty="0"/>
              <a:t>So we're just printing what is inside of the variable called </a:t>
            </a:r>
            <a:r>
              <a:rPr lang="en-IE" b="1" dirty="0"/>
              <a:t>$ch1</a:t>
            </a:r>
            <a:r>
              <a:rPr lang="en-IE" dirty="0"/>
              <a:t>. This will either be "</a:t>
            </a:r>
            <a:r>
              <a:rPr lang="en-IE" b="1" dirty="0"/>
              <a:t>unchecked</a:t>
            </a:r>
            <a:r>
              <a:rPr lang="en-IE" dirty="0"/>
              <a:t>" or "</a:t>
            </a:r>
            <a:r>
              <a:rPr lang="en-IE" b="1" dirty="0"/>
              <a:t>checked</a:t>
            </a:r>
            <a:r>
              <a:rPr lang="en-IE" dirty="0"/>
              <a:t>",</a:t>
            </a:r>
          </a:p>
          <a:p>
            <a:r>
              <a:rPr lang="en-IE" dirty="0"/>
              <a:t>There are other solution for checkboxes, but none seem simple! The point here, though, is that to get the job done we used Conditional Logic</a:t>
            </a:r>
            <a:r>
              <a:rPr lang="en-IE" dirty="0" smtClean="0"/>
              <a:t>.</a:t>
            </a:r>
          </a:p>
          <a:p>
            <a:r>
              <a:rPr lang="en-IE" dirty="0" smtClean="0"/>
              <a:t>Another </a:t>
            </a:r>
            <a:r>
              <a:rPr lang="en-IE" dirty="0"/>
              <a:t>way to deal with checkboxes, though, is with some </a:t>
            </a:r>
            <a:r>
              <a:rPr lang="en-IE" dirty="0" smtClean="0"/>
              <a:t>JavaScript.</a:t>
            </a:r>
            <a:endParaRPr lang="en-IE" dirty="0"/>
          </a:p>
          <a:p>
            <a:endParaRPr lang="en-IE" dirty="0"/>
          </a:p>
          <a:p>
            <a:endParaRPr lang="en-IE" dirty="0"/>
          </a:p>
        </p:txBody>
      </p:sp>
      <p:sp>
        <p:nvSpPr>
          <p:cNvPr id="4" name="Slide Number Placeholder 2"/>
          <p:cNvSpPr>
            <a:spLocks noGrp="1"/>
          </p:cNvSpPr>
          <p:nvPr>
            <p:ph type="sldNum" sz="quarter" idx="12"/>
          </p:nvPr>
        </p:nvSpPr>
        <p:spPr>
          <a:xfrm>
            <a:off x="146304" y="6210300"/>
            <a:ext cx="457200" cy="457200"/>
          </a:xfrm>
        </p:spPr>
        <p:txBody>
          <a:bodyPr/>
          <a:lstStyle/>
          <a:p>
            <a:fld id="{294F31CD-1E5F-4749-BEC8-20809B14E07B}" type="slidenum">
              <a:rPr lang="en-IE" smtClean="0"/>
              <a:t>30</a:t>
            </a:fld>
            <a:endParaRPr lang="en-IE" dirty="0"/>
          </a:p>
        </p:txBody>
      </p:sp>
    </p:spTree>
    <p:extLst>
      <p:ext uri="{BB962C8B-B14F-4D97-AF65-F5344CB8AC3E}">
        <p14:creationId xmlns:p14="http://schemas.microsoft.com/office/powerpoint/2010/main" val="32654432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Try this</a:t>
            </a:r>
            <a:endParaRPr lang="en-IE" dirty="0"/>
          </a:p>
        </p:txBody>
      </p:sp>
      <p:sp>
        <p:nvSpPr>
          <p:cNvPr id="3" name="Content Placeholder 2"/>
          <p:cNvSpPr>
            <a:spLocks noGrp="1"/>
          </p:cNvSpPr>
          <p:nvPr>
            <p:ph idx="1"/>
          </p:nvPr>
        </p:nvSpPr>
        <p:spPr/>
        <p:txBody>
          <a:bodyPr/>
          <a:lstStyle/>
          <a:p>
            <a:r>
              <a:rPr lang="en-IE" dirty="0" smtClean="0"/>
              <a:t>Create a form that calculates the cost of a flight. You enter the basic flight cost through a textbox, and then you can decide to add insurance, check in baggage or priority boarding using checkboxes.</a:t>
            </a:r>
          </a:p>
          <a:p>
            <a:r>
              <a:rPr lang="en-IE" dirty="0" smtClean="0"/>
              <a:t>Display the total cost of the flight in a textbox when a  button is clicked. Again have all the controls retain their values.</a:t>
            </a:r>
          </a:p>
          <a:p>
            <a:endParaRPr lang="en-IE" dirty="0"/>
          </a:p>
        </p:txBody>
      </p:sp>
      <p:sp>
        <p:nvSpPr>
          <p:cNvPr id="4" name="Slide Number Placeholder 2"/>
          <p:cNvSpPr>
            <a:spLocks noGrp="1"/>
          </p:cNvSpPr>
          <p:nvPr>
            <p:ph type="sldNum" sz="quarter" idx="12"/>
          </p:nvPr>
        </p:nvSpPr>
        <p:spPr>
          <a:xfrm>
            <a:off x="146304" y="6210300"/>
            <a:ext cx="457200" cy="457200"/>
          </a:xfrm>
        </p:spPr>
        <p:txBody>
          <a:bodyPr/>
          <a:lstStyle/>
          <a:p>
            <a:fld id="{294F31CD-1E5F-4749-BEC8-20809B14E07B}" type="slidenum">
              <a:rPr lang="en-IE" smtClean="0"/>
              <a:t>31</a:t>
            </a:fld>
            <a:endParaRPr lang="en-IE" dirty="0"/>
          </a:p>
        </p:txBody>
      </p:sp>
    </p:spTree>
    <p:extLst>
      <p:ext uri="{BB962C8B-B14F-4D97-AF65-F5344CB8AC3E}">
        <p14:creationId xmlns:p14="http://schemas.microsoft.com/office/powerpoint/2010/main" val="3531743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idx="1"/>
          </p:nvPr>
        </p:nvSpPr>
        <p:spPr>
          <a:xfrm>
            <a:off x="467544" y="1447800"/>
            <a:ext cx="8219256" cy="4572000"/>
          </a:xfrm>
        </p:spPr>
        <p:txBody>
          <a:bodyPr>
            <a:normAutofit fontScale="77500" lnSpcReduction="20000"/>
          </a:bodyPr>
          <a:lstStyle/>
          <a:p>
            <a:r>
              <a:rPr lang="en-IE" dirty="0" smtClean="0"/>
              <a:t>The HTML </a:t>
            </a:r>
            <a:r>
              <a:rPr lang="en-IE" b="1" dirty="0" smtClean="0"/>
              <a:t>Submit</a:t>
            </a:r>
            <a:r>
              <a:rPr lang="en-IE" dirty="0" smtClean="0"/>
              <a:t> button is used to submit form data to the script mentioned in the </a:t>
            </a:r>
            <a:r>
              <a:rPr lang="en-IE" b="1" dirty="0" smtClean="0"/>
              <a:t>action</a:t>
            </a:r>
            <a:r>
              <a:rPr lang="en-IE" dirty="0" smtClean="0"/>
              <a:t> attribute. Here's ours:</a:t>
            </a:r>
          </a:p>
          <a:p>
            <a:pPr marL="0" indent="0">
              <a:buNone/>
            </a:pPr>
            <a:r>
              <a:rPr lang="en-IE" dirty="0"/>
              <a:t> </a:t>
            </a:r>
            <a:r>
              <a:rPr lang="en-IE" dirty="0" smtClean="0"/>
              <a:t>              </a:t>
            </a:r>
            <a:r>
              <a:rPr lang="en-IE" dirty="0" smtClean="0">
                <a:solidFill>
                  <a:schemeClr val="accent1"/>
                </a:solidFill>
              </a:rPr>
              <a:t>&lt;form </a:t>
            </a:r>
            <a:r>
              <a:rPr lang="en-IE" dirty="0">
                <a:solidFill>
                  <a:schemeClr val="accent1"/>
                </a:solidFill>
              </a:rPr>
              <a:t>f</a:t>
            </a:r>
            <a:r>
              <a:rPr lang="en-IE" dirty="0" smtClean="0">
                <a:solidFill>
                  <a:schemeClr val="accent1"/>
                </a:solidFill>
              </a:rPr>
              <a:t>ame ="form1" method =“post" </a:t>
            </a:r>
            <a:r>
              <a:rPr lang="en-IE" b="1" dirty="0" smtClean="0">
                <a:solidFill>
                  <a:schemeClr val="accent1"/>
                </a:solidFill>
              </a:rPr>
              <a:t>action = "</a:t>
            </a:r>
            <a:r>
              <a:rPr lang="en-IE" b="1" dirty="0" err="1" smtClean="0">
                <a:solidFill>
                  <a:schemeClr val="accent1"/>
                </a:solidFill>
              </a:rPr>
              <a:t>basicForm.php</a:t>
            </a:r>
            <a:r>
              <a:rPr lang="en-IE" b="1" dirty="0" smtClean="0">
                <a:solidFill>
                  <a:schemeClr val="accent1"/>
                </a:solidFill>
              </a:rPr>
              <a:t>"</a:t>
            </a:r>
            <a:r>
              <a:rPr lang="en-IE" dirty="0" smtClean="0">
                <a:solidFill>
                  <a:schemeClr val="accent1"/>
                </a:solidFill>
              </a:rPr>
              <a:t>&gt;</a:t>
            </a:r>
          </a:p>
          <a:p>
            <a:r>
              <a:rPr lang="en-IE" dirty="0" smtClean="0"/>
              <a:t>So the page mentioned in the action attribute is </a:t>
            </a:r>
            <a:r>
              <a:rPr lang="en-IE" dirty="0" err="1" smtClean="0"/>
              <a:t>basicForm.php</a:t>
            </a:r>
            <a:r>
              <a:rPr lang="en-IE" dirty="0" smtClean="0"/>
              <a:t>. To Submit this script, you just need a HTML Submit button:</a:t>
            </a:r>
          </a:p>
          <a:p>
            <a:pPr marL="0" indent="0">
              <a:buNone/>
            </a:pPr>
            <a:r>
              <a:rPr lang="en-IE" b="1" dirty="0" smtClean="0"/>
              <a:t>	</a:t>
            </a:r>
            <a:r>
              <a:rPr lang="en-IE" b="1" dirty="0" smtClean="0">
                <a:solidFill>
                  <a:schemeClr val="accent1"/>
                </a:solidFill>
              </a:rPr>
              <a:t>&lt;input type = "submit" name = "submit1" value = "Login"&gt;</a:t>
            </a:r>
            <a:endParaRPr lang="en-IE" dirty="0" smtClean="0">
              <a:solidFill>
                <a:schemeClr val="accent1"/>
              </a:solidFill>
            </a:endParaRPr>
          </a:p>
          <a:p>
            <a:r>
              <a:rPr lang="en-IE" dirty="0" smtClean="0"/>
              <a:t>You don't need to do anything special with a Submit button – all the submitting is done behind your back. </a:t>
            </a:r>
          </a:p>
          <a:p>
            <a:r>
              <a:rPr lang="en-IE" dirty="0" smtClean="0"/>
              <a:t>As long as </a:t>
            </a:r>
            <a:r>
              <a:rPr lang="en-IE" b="1" dirty="0" smtClean="0">
                <a:solidFill>
                  <a:schemeClr val="accent1"/>
                </a:solidFill>
              </a:rPr>
              <a:t>submit</a:t>
            </a:r>
            <a:r>
              <a:rPr lang="en-IE" dirty="0" smtClean="0">
                <a:solidFill>
                  <a:schemeClr val="accent1"/>
                </a:solidFill>
              </a:rPr>
              <a:t> </a:t>
            </a:r>
            <a:r>
              <a:rPr lang="en-IE" dirty="0" smtClean="0"/>
              <a:t>has an </a:t>
            </a:r>
            <a:r>
              <a:rPr lang="en-IE" b="1" dirty="0">
                <a:solidFill>
                  <a:schemeClr val="accent1"/>
                </a:solidFill>
              </a:rPr>
              <a:t>action</a:t>
            </a:r>
            <a:r>
              <a:rPr lang="en-IE" dirty="0" smtClean="0"/>
              <a:t> set, then your data will get sent somewhere. But the </a:t>
            </a:r>
            <a:r>
              <a:rPr lang="en-IE" b="1" dirty="0">
                <a:solidFill>
                  <a:schemeClr val="accent1"/>
                </a:solidFill>
              </a:rPr>
              <a:t>name</a:t>
            </a:r>
            <a:r>
              <a:rPr lang="en-IE" dirty="0" smtClean="0"/>
              <a:t> attribute of the Submit button comes in very handy. </a:t>
            </a:r>
          </a:p>
          <a:p>
            <a:r>
              <a:rPr lang="en-IE" dirty="0" smtClean="0"/>
              <a:t>You can use this </a:t>
            </a:r>
            <a:r>
              <a:rPr lang="en-IE" b="1" dirty="0">
                <a:solidFill>
                  <a:schemeClr val="accent1"/>
                </a:solidFill>
              </a:rPr>
              <a:t>name</a:t>
            </a:r>
            <a:r>
              <a:rPr lang="en-IE" dirty="0" smtClean="0"/>
              <a:t> to test if the form was really submitted, or if the user just clicked the refresh button. This is important when the PHP script is on the same page as the HTML form. Our Submit button is called “submit1", but you can call it almost anything you like.</a:t>
            </a:r>
          </a:p>
          <a:p>
            <a:endParaRPr lang="en-IE" dirty="0"/>
          </a:p>
        </p:txBody>
      </p:sp>
      <p:sp>
        <p:nvSpPr>
          <p:cNvPr id="4" name="Slide Number Placeholder 2"/>
          <p:cNvSpPr>
            <a:spLocks noGrp="1"/>
          </p:cNvSpPr>
          <p:nvPr>
            <p:ph type="sldNum" sz="quarter" idx="12"/>
          </p:nvPr>
        </p:nvSpPr>
        <p:spPr>
          <a:xfrm>
            <a:off x="146304" y="6210300"/>
            <a:ext cx="457200" cy="457200"/>
          </a:xfrm>
        </p:spPr>
        <p:txBody>
          <a:bodyPr/>
          <a:lstStyle/>
          <a:p>
            <a:fld id="{294F31CD-1E5F-4749-BEC8-20809B14E07B}" type="slidenum">
              <a:rPr lang="en-IE" smtClean="0"/>
              <a:t>4</a:t>
            </a:fld>
            <a:endParaRPr lang="en-IE" dirty="0"/>
          </a:p>
        </p:txBody>
      </p:sp>
    </p:spTree>
    <p:extLst>
      <p:ext uri="{BB962C8B-B14F-4D97-AF65-F5344CB8AC3E}">
        <p14:creationId xmlns:p14="http://schemas.microsoft.com/office/powerpoint/2010/main" val="38018209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dirty="0"/>
          </a:p>
        </p:txBody>
      </p:sp>
      <p:sp>
        <p:nvSpPr>
          <p:cNvPr id="3" name="Content Placeholder 2"/>
          <p:cNvSpPr>
            <a:spLocks noGrp="1"/>
          </p:cNvSpPr>
          <p:nvPr>
            <p:ph idx="1"/>
          </p:nvPr>
        </p:nvSpPr>
        <p:spPr/>
        <p:txBody>
          <a:bodyPr/>
          <a:lstStyle/>
          <a:p>
            <a:r>
              <a:rPr lang="en-IE" sz="2000" dirty="0" smtClean="0"/>
              <a:t>Add the following PHP script to the HTML code you have so far. Make sure to add it the HEAD section of your HTML .</a:t>
            </a:r>
          </a:p>
          <a:p>
            <a:pPr marL="457200" lvl="1" indent="0">
              <a:buNone/>
            </a:pPr>
            <a:r>
              <a:rPr lang="en-IE" sz="2000" b="1" dirty="0" smtClean="0">
                <a:solidFill>
                  <a:schemeClr val="accent1"/>
                </a:solidFill>
              </a:rPr>
              <a:t>&lt;?</a:t>
            </a:r>
            <a:r>
              <a:rPr lang="en-IE" sz="2000" b="1" dirty="0" err="1" smtClean="0">
                <a:solidFill>
                  <a:schemeClr val="accent1"/>
                </a:solidFill>
              </a:rPr>
              <a:t>php</a:t>
            </a:r>
            <a:endParaRPr lang="en-IE" sz="2000" b="1" dirty="0">
              <a:solidFill>
                <a:schemeClr val="accent1"/>
              </a:solidFill>
            </a:endParaRPr>
          </a:p>
          <a:p>
            <a:pPr marL="457200" lvl="1" indent="0">
              <a:buNone/>
            </a:pPr>
            <a:r>
              <a:rPr lang="en-IE" sz="2000" b="1" dirty="0">
                <a:solidFill>
                  <a:schemeClr val="accent1"/>
                </a:solidFill>
              </a:rPr>
              <a:t>$username = $_POST['username'];</a:t>
            </a:r>
            <a:br>
              <a:rPr lang="en-IE" sz="2000" b="1" dirty="0">
                <a:solidFill>
                  <a:schemeClr val="accent1"/>
                </a:solidFill>
              </a:rPr>
            </a:br>
            <a:r>
              <a:rPr lang="en-IE" sz="2000" b="1" dirty="0">
                <a:solidFill>
                  <a:schemeClr val="accent1"/>
                </a:solidFill>
              </a:rPr>
              <a:t>echo $username;</a:t>
            </a:r>
          </a:p>
          <a:p>
            <a:pPr marL="457200" lvl="1" indent="0">
              <a:buNone/>
            </a:pPr>
            <a:r>
              <a:rPr lang="en-IE" sz="2000" b="1" dirty="0">
                <a:solidFill>
                  <a:schemeClr val="accent1"/>
                </a:solidFill>
              </a:rPr>
              <a:t>?&gt;</a:t>
            </a:r>
          </a:p>
        </p:txBody>
      </p:sp>
      <p:pic>
        <p:nvPicPr>
          <p:cNvPr id="6" name="Picture 5"/>
          <p:cNvPicPr>
            <a:picLocks noChangeAspect="1"/>
          </p:cNvPicPr>
          <p:nvPr/>
        </p:nvPicPr>
        <p:blipFill>
          <a:blip r:embed="rId2"/>
          <a:stretch>
            <a:fillRect/>
          </a:stretch>
        </p:blipFill>
        <p:spPr>
          <a:xfrm>
            <a:off x="5106225" y="3106760"/>
            <a:ext cx="3300413" cy="3324225"/>
          </a:xfrm>
          <a:prstGeom prst="rect">
            <a:avLst/>
          </a:prstGeom>
        </p:spPr>
      </p:pic>
      <p:sp>
        <p:nvSpPr>
          <p:cNvPr id="5" name="Slide Number Placeholder 2"/>
          <p:cNvSpPr>
            <a:spLocks noGrp="1"/>
          </p:cNvSpPr>
          <p:nvPr>
            <p:ph type="sldNum" sz="quarter" idx="12"/>
          </p:nvPr>
        </p:nvSpPr>
        <p:spPr>
          <a:xfrm>
            <a:off x="146304" y="6210300"/>
            <a:ext cx="457200" cy="457200"/>
          </a:xfrm>
        </p:spPr>
        <p:txBody>
          <a:bodyPr/>
          <a:lstStyle/>
          <a:p>
            <a:fld id="{294F31CD-1E5F-4749-BEC8-20809B14E07B}" type="slidenum">
              <a:rPr lang="en-IE" smtClean="0"/>
              <a:t>5</a:t>
            </a:fld>
            <a:endParaRPr lang="en-IE" dirty="0"/>
          </a:p>
        </p:txBody>
      </p:sp>
    </p:spTree>
    <p:extLst>
      <p:ext uri="{BB962C8B-B14F-4D97-AF65-F5344CB8AC3E}">
        <p14:creationId xmlns:p14="http://schemas.microsoft.com/office/powerpoint/2010/main" val="2758737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idx="1"/>
          </p:nvPr>
        </p:nvSpPr>
        <p:spPr/>
        <p:txBody>
          <a:bodyPr/>
          <a:lstStyle/>
          <a:p>
            <a:r>
              <a:rPr lang="en-IE" dirty="0"/>
              <a:t>Save your work again, and click the submit button to run your script. (Don't worry if you see an error message about "Undefined index". Click the button anyway.) You should see this appear above your text box:</a:t>
            </a:r>
          </a:p>
          <a:p>
            <a:endParaRPr lang="en-IE" dirty="0"/>
          </a:p>
        </p:txBody>
      </p:sp>
      <p:pic>
        <p:nvPicPr>
          <p:cNvPr id="4" name="Picture 3"/>
          <p:cNvPicPr>
            <a:picLocks noChangeAspect="1"/>
          </p:cNvPicPr>
          <p:nvPr/>
        </p:nvPicPr>
        <p:blipFill>
          <a:blip r:embed="rId2"/>
          <a:stretch>
            <a:fillRect/>
          </a:stretch>
        </p:blipFill>
        <p:spPr>
          <a:xfrm>
            <a:off x="6253511" y="3348153"/>
            <a:ext cx="2221706" cy="2600325"/>
          </a:xfrm>
          <a:prstGeom prst="rect">
            <a:avLst/>
          </a:prstGeom>
        </p:spPr>
      </p:pic>
      <p:sp>
        <p:nvSpPr>
          <p:cNvPr id="5" name="Slide Number Placeholder 2"/>
          <p:cNvSpPr>
            <a:spLocks noGrp="1"/>
          </p:cNvSpPr>
          <p:nvPr>
            <p:ph type="sldNum" sz="quarter" idx="12"/>
          </p:nvPr>
        </p:nvSpPr>
        <p:spPr>
          <a:xfrm>
            <a:off x="146304" y="6210300"/>
            <a:ext cx="457200" cy="457200"/>
          </a:xfrm>
        </p:spPr>
        <p:txBody>
          <a:bodyPr/>
          <a:lstStyle/>
          <a:p>
            <a:fld id="{294F31CD-1E5F-4749-BEC8-20809B14E07B}" type="slidenum">
              <a:rPr lang="en-IE" smtClean="0"/>
              <a:t>6</a:t>
            </a:fld>
            <a:endParaRPr lang="en-IE" dirty="0"/>
          </a:p>
        </p:txBody>
      </p:sp>
    </p:spTree>
    <p:extLst>
      <p:ext uri="{BB962C8B-B14F-4D97-AF65-F5344CB8AC3E}">
        <p14:creationId xmlns:p14="http://schemas.microsoft.com/office/powerpoint/2010/main" val="322464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idx="1"/>
          </p:nvPr>
        </p:nvSpPr>
        <p:spPr/>
        <p:txBody>
          <a:bodyPr>
            <a:normAutofit/>
          </a:bodyPr>
          <a:lstStyle/>
          <a:p>
            <a:r>
              <a:rPr lang="en-IE" sz="2400" dirty="0" smtClean="0"/>
              <a:t>Delete the text "username" from the textbox, and click the button again. </a:t>
            </a:r>
          </a:p>
          <a:p>
            <a:r>
              <a:rPr lang="en-IE" sz="2400" dirty="0" smtClean="0"/>
              <a:t>Your new text should appear above the textbox. The textbox itself, however, will still have "username" in it. </a:t>
            </a:r>
          </a:p>
          <a:p>
            <a:r>
              <a:rPr lang="en-IE" sz="2400" dirty="0" smtClean="0"/>
              <a:t>This is because the textbox is getting reset when the data is returned to the browser. </a:t>
            </a:r>
          </a:p>
          <a:p>
            <a:r>
              <a:rPr lang="en-IE" sz="2400" dirty="0" smtClean="0"/>
              <a:t>The </a:t>
            </a:r>
            <a:r>
              <a:rPr lang="en-IE" sz="2000" b="1" dirty="0">
                <a:solidFill>
                  <a:schemeClr val="accent1"/>
                </a:solidFill>
              </a:rPr>
              <a:t>value</a:t>
            </a:r>
            <a:r>
              <a:rPr lang="en-IE" sz="2400" dirty="0" smtClean="0"/>
              <a:t> attribute of the text box is what is being displayed.</a:t>
            </a:r>
            <a:endParaRPr lang="en-IE" sz="2400" dirty="0"/>
          </a:p>
        </p:txBody>
      </p:sp>
      <p:pic>
        <p:nvPicPr>
          <p:cNvPr id="4" name="Picture 3"/>
          <p:cNvPicPr>
            <a:picLocks noChangeAspect="1"/>
          </p:cNvPicPr>
          <p:nvPr/>
        </p:nvPicPr>
        <p:blipFill>
          <a:blip r:embed="rId2"/>
          <a:stretch>
            <a:fillRect/>
          </a:stretch>
        </p:blipFill>
        <p:spPr>
          <a:xfrm>
            <a:off x="6607632" y="4365104"/>
            <a:ext cx="2212840" cy="2324771"/>
          </a:xfrm>
          <a:prstGeom prst="rect">
            <a:avLst/>
          </a:prstGeom>
        </p:spPr>
      </p:pic>
      <p:sp>
        <p:nvSpPr>
          <p:cNvPr id="5" name="Slide Number Placeholder 2"/>
          <p:cNvSpPr>
            <a:spLocks noGrp="1"/>
          </p:cNvSpPr>
          <p:nvPr>
            <p:ph type="sldNum" sz="quarter" idx="12"/>
          </p:nvPr>
        </p:nvSpPr>
        <p:spPr>
          <a:xfrm>
            <a:off x="146304" y="6210300"/>
            <a:ext cx="457200" cy="457200"/>
          </a:xfrm>
        </p:spPr>
        <p:txBody>
          <a:bodyPr/>
          <a:lstStyle/>
          <a:p>
            <a:fld id="{294F31CD-1E5F-4749-BEC8-20809B14E07B}" type="slidenum">
              <a:rPr lang="en-IE" smtClean="0"/>
              <a:t>7</a:t>
            </a:fld>
            <a:endParaRPr lang="en-IE" dirty="0"/>
          </a:p>
        </p:txBody>
      </p:sp>
    </p:spTree>
    <p:extLst>
      <p:ext uri="{BB962C8B-B14F-4D97-AF65-F5344CB8AC3E}">
        <p14:creationId xmlns:p14="http://schemas.microsoft.com/office/powerpoint/2010/main" val="2347190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idx="1"/>
          </p:nvPr>
        </p:nvSpPr>
        <p:spPr/>
        <p:txBody>
          <a:bodyPr>
            <a:normAutofit/>
          </a:bodyPr>
          <a:lstStyle/>
          <a:p>
            <a:r>
              <a:rPr lang="en-IE" sz="2400" dirty="0" smtClean="0"/>
              <a:t>At the moment, all we're doing is returning what the user entered </a:t>
            </a:r>
            <a:br>
              <a:rPr lang="en-IE" sz="2400" dirty="0" smtClean="0"/>
            </a:br>
            <a:r>
              <a:rPr lang="en-IE" sz="2400" dirty="0" smtClean="0"/>
              <a:t>and printing it to the page. </a:t>
            </a:r>
          </a:p>
          <a:p>
            <a:r>
              <a:rPr lang="en-IE" sz="2400" dirty="0" smtClean="0"/>
              <a:t>But we can use a bit of Conditional Logic to test what is </a:t>
            </a:r>
            <a:br>
              <a:rPr lang="en-IE" sz="2400" dirty="0" smtClean="0"/>
            </a:br>
            <a:r>
              <a:rPr lang="en-IE" sz="2400" dirty="0" smtClean="0"/>
              <a:t>inside of the variable. </a:t>
            </a:r>
          </a:p>
          <a:p>
            <a:r>
              <a:rPr lang="en-IE" sz="2400" dirty="0" smtClean="0"/>
              <a:t>As an example, change your PHP to this:</a:t>
            </a:r>
          </a:p>
          <a:p>
            <a:endParaRPr lang="en-IE" sz="2400" dirty="0"/>
          </a:p>
        </p:txBody>
      </p:sp>
      <p:sp>
        <p:nvSpPr>
          <p:cNvPr id="5" name="Slide Number Placeholder 2"/>
          <p:cNvSpPr>
            <a:spLocks noGrp="1"/>
          </p:cNvSpPr>
          <p:nvPr>
            <p:ph type="sldNum" sz="quarter" idx="12"/>
          </p:nvPr>
        </p:nvSpPr>
        <p:spPr>
          <a:xfrm>
            <a:off x="146304" y="6210300"/>
            <a:ext cx="457200" cy="457200"/>
          </a:xfrm>
        </p:spPr>
        <p:txBody>
          <a:bodyPr/>
          <a:lstStyle/>
          <a:p>
            <a:fld id="{294F31CD-1E5F-4749-BEC8-20809B14E07B}" type="slidenum">
              <a:rPr lang="en-IE" smtClean="0"/>
              <a:t>8</a:t>
            </a:fld>
            <a:endParaRPr lang="en-IE" dirty="0"/>
          </a:p>
        </p:txBody>
      </p:sp>
    </p:spTree>
    <p:extLst>
      <p:ext uri="{BB962C8B-B14F-4D97-AF65-F5344CB8AC3E}">
        <p14:creationId xmlns:p14="http://schemas.microsoft.com/office/powerpoint/2010/main" val="3399108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294F31CD-1E5F-4749-BEC8-20809B14E07B}" type="slidenum">
              <a:rPr lang="en-IE" smtClean="0"/>
              <a:t>9</a:t>
            </a:fld>
            <a:endParaRPr lang="en-IE"/>
          </a:p>
        </p:txBody>
      </p:sp>
      <p:pic>
        <p:nvPicPr>
          <p:cNvPr id="5" name="Picture 4"/>
          <p:cNvPicPr>
            <a:picLocks noChangeAspect="1"/>
          </p:cNvPicPr>
          <p:nvPr/>
        </p:nvPicPr>
        <p:blipFill>
          <a:blip r:embed="rId2"/>
          <a:stretch>
            <a:fillRect/>
          </a:stretch>
        </p:blipFill>
        <p:spPr>
          <a:xfrm>
            <a:off x="2555776" y="1449614"/>
            <a:ext cx="5079206" cy="4838700"/>
          </a:xfrm>
          <a:prstGeom prst="rect">
            <a:avLst/>
          </a:prstGeom>
        </p:spPr>
      </p:pic>
    </p:spTree>
    <p:extLst>
      <p:ext uri="{BB962C8B-B14F-4D97-AF65-F5344CB8AC3E}">
        <p14:creationId xmlns:p14="http://schemas.microsoft.com/office/powerpoint/2010/main" val="290603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448</TotalTime>
  <Words>2218</Words>
  <Application>Microsoft Office PowerPoint</Application>
  <PresentationFormat>On-screen Show (4:3)</PresentationFormat>
  <Paragraphs>186</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Franklin Gothic Book</vt:lpstr>
      <vt:lpstr>Perpetua</vt:lpstr>
      <vt:lpstr>Wingdings 2</vt:lpstr>
      <vt:lpstr>Equity</vt:lpstr>
      <vt:lpstr>PHP - Lecture 8</vt:lpstr>
      <vt:lpstr>Post Back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PHP Data Retention</vt:lpstr>
      <vt:lpstr>PowerPoint Presentation</vt:lpstr>
      <vt:lpstr>Radio Buttons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Try this</vt:lpstr>
      <vt:lpstr>CheckBox</vt:lpstr>
      <vt:lpstr>PowerPoint Presentation</vt:lpstr>
      <vt:lpstr>PowerPoint Presentation</vt:lpstr>
      <vt:lpstr>PowerPoint Presentation</vt:lpstr>
      <vt:lpstr>PowerPoint Presentation</vt:lpstr>
      <vt:lpstr>PowerPoint Presentation</vt:lpstr>
      <vt:lpstr>Try this</vt:lpstr>
    </vt:vector>
  </TitlesOfParts>
  <Company>IT Tralee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t00036645</dc:creator>
  <cp:lastModifiedBy>Anne O Brien</cp:lastModifiedBy>
  <cp:revision>39</cp:revision>
  <dcterms:created xsi:type="dcterms:W3CDTF">2011-01-18T12:57:05Z</dcterms:created>
  <dcterms:modified xsi:type="dcterms:W3CDTF">2014-10-13T12:18:38Z</dcterms:modified>
</cp:coreProperties>
</file>