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1"/>
  </p:notesMasterIdLst>
  <p:handoutMasterIdLst>
    <p:handoutMasterId r:id="rId32"/>
  </p:handoutMasterIdLst>
  <p:sldIdLst>
    <p:sldId id="388" r:id="rId2"/>
    <p:sldId id="420" r:id="rId3"/>
    <p:sldId id="392" r:id="rId4"/>
    <p:sldId id="394" r:id="rId5"/>
    <p:sldId id="395" r:id="rId6"/>
    <p:sldId id="396" r:id="rId7"/>
    <p:sldId id="397" r:id="rId8"/>
    <p:sldId id="412" r:id="rId9"/>
    <p:sldId id="413" r:id="rId10"/>
    <p:sldId id="398" r:id="rId11"/>
    <p:sldId id="399" r:id="rId12"/>
    <p:sldId id="414" r:id="rId13"/>
    <p:sldId id="428" r:id="rId14"/>
    <p:sldId id="400" r:id="rId15"/>
    <p:sldId id="401" r:id="rId16"/>
    <p:sldId id="402" r:id="rId17"/>
    <p:sldId id="403" r:id="rId18"/>
    <p:sldId id="415" r:id="rId19"/>
    <p:sldId id="404" r:id="rId20"/>
    <p:sldId id="405" r:id="rId21"/>
    <p:sldId id="416" r:id="rId22"/>
    <p:sldId id="406" r:id="rId23"/>
    <p:sldId id="408" r:id="rId24"/>
    <p:sldId id="409" r:id="rId25"/>
    <p:sldId id="410" r:id="rId26"/>
    <p:sldId id="417" r:id="rId27"/>
    <p:sldId id="411" r:id="rId28"/>
    <p:sldId id="418" r:id="rId29"/>
    <p:sldId id="419" r:id="rId30"/>
  </p:sldIdLst>
  <p:sldSz cx="9144000" cy="6858000" type="screen4x3"/>
  <p:notesSz cx="6669088" cy="9928225"/>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660066"/>
    <a:srgbClr val="008000"/>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884"/>
    </p:cViewPr>
  </p:sorterViewPr>
  <p:notesViewPr>
    <p:cSldViewPr>
      <p:cViewPr varScale="1">
        <p:scale>
          <a:sx n="39" d="100"/>
          <a:sy n="39" d="100"/>
        </p:scale>
        <p:origin x="-156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0673975C-38CD-4978-B4F8-7A47571C541C}" type="datetime1">
              <a:rPr lang="en-IE"/>
              <a:pPr>
                <a:defRPr/>
              </a:pPr>
              <a:t>24/10/2012</a:t>
            </a:fld>
            <a:endParaRPr lang="en-US"/>
          </a:p>
        </p:txBody>
      </p:sp>
      <p:sp>
        <p:nvSpPr>
          <p:cNvPr id="3379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A nic G OOP2 Slides 4 </a:t>
            </a:r>
          </a:p>
        </p:txBody>
      </p:sp>
      <p:sp>
        <p:nvSpPr>
          <p:cNvPr id="33797"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E826B1-2D1F-43E3-93CA-A4BA9AAC88B4}" type="slidenum">
              <a:rPr lang="en-US"/>
              <a:pPr>
                <a:defRPr/>
              </a:pPr>
              <a:t>‹#›</a:t>
            </a:fld>
            <a:endParaRPr lang="en-US"/>
          </a:p>
        </p:txBody>
      </p:sp>
    </p:spTree>
    <p:extLst>
      <p:ext uri="{BB962C8B-B14F-4D97-AF65-F5344CB8AC3E}">
        <p14:creationId xmlns:p14="http://schemas.microsoft.com/office/powerpoint/2010/main" val="304748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E"/>
          </a:p>
        </p:txBody>
      </p:sp>
      <p:sp>
        <p:nvSpPr>
          <p:cNvPr id="4099"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3B2CBF1-4F52-4996-AC57-CCD4E20FFC10}" type="datetime1">
              <a:rPr lang="en-IE"/>
              <a:pPr>
                <a:defRPr/>
              </a:pPr>
              <a:t>24/10/2012</a:t>
            </a:fld>
            <a:endParaRPr lang="en-IE"/>
          </a:p>
        </p:txBody>
      </p:sp>
      <p:sp>
        <p:nvSpPr>
          <p:cNvPr id="103428"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IE"/>
              <a:t>A nic G OOP2 Slides 4 </a:t>
            </a:r>
          </a:p>
        </p:txBody>
      </p:sp>
      <p:sp>
        <p:nvSpPr>
          <p:cNvPr id="4103" name="Rectangle 7"/>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5750877-83A5-49FB-91A5-52D69BEA1237}" type="slidenum">
              <a:rPr lang="en-IE"/>
              <a:pPr>
                <a:defRPr/>
              </a:pPr>
              <a:t>‹#›</a:t>
            </a:fld>
            <a:endParaRPr lang="en-IE"/>
          </a:p>
        </p:txBody>
      </p:sp>
    </p:spTree>
    <p:extLst>
      <p:ext uri="{BB962C8B-B14F-4D97-AF65-F5344CB8AC3E}">
        <p14:creationId xmlns:p14="http://schemas.microsoft.com/office/powerpoint/2010/main" val="424811889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44823D-FD76-4CD2-AB76-D6E174C4C3A1}" type="datetime1">
              <a:rPr lang="en-IE" sz="1200" smtClean="0"/>
              <a:pPr/>
              <a:t>24/10/2012</a:t>
            </a:fld>
            <a:endParaRPr lang="en-IE" sz="1200" smtClean="0"/>
          </a:p>
        </p:txBody>
      </p:sp>
      <p:sp>
        <p:nvSpPr>
          <p:cNvPr id="1720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72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4C820C-1422-49E2-BBBF-59356E232F9D}" type="slidenum">
              <a:rPr lang="en-IE" sz="1200" smtClean="0"/>
              <a:pPr/>
              <a:t>1</a:t>
            </a:fld>
            <a:endParaRPr lang="en-IE" sz="1200" smtClean="0"/>
          </a:p>
        </p:txBody>
      </p:sp>
      <p:sp>
        <p:nvSpPr>
          <p:cNvPr id="172037" name="Rectangle 2"/>
          <p:cNvSpPr>
            <a:spLocks noGrp="1" noRot="1" noChangeAspect="1" noChangeArrowheads="1" noTextEdit="1"/>
          </p:cNvSpPr>
          <p:nvPr>
            <p:ph type="sldImg"/>
          </p:nvPr>
        </p:nvSpPr>
        <p:spPr>
          <a:ln/>
        </p:spPr>
      </p:sp>
      <p:sp>
        <p:nvSpPr>
          <p:cNvPr id="1720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840930-BFA7-46FB-90C1-47C10108C479}" type="datetime1">
              <a:rPr lang="en-IE" sz="1200" smtClean="0"/>
              <a:pPr/>
              <a:t>24/10/2012</a:t>
            </a:fld>
            <a:endParaRPr lang="en-IE" sz="1200" smtClean="0"/>
          </a:p>
        </p:txBody>
      </p:sp>
      <p:sp>
        <p:nvSpPr>
          <p:cNvPr id="184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4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0E799-D11B-4987-9012-050BDE59DBC9}" type="slidenum">
              <a:rPr lang="en-IE" sz="1200" smtClean="0"/>
              <a:pPr/>
              <a:t>10</a:t>
            </a:fld>
            <a:endParaRPr lang="en-IE" sz="1200" smtClean="0"/>
          </a:p>
        </p:txBody>
      </p:sp>
      <p:sp>
        <p:nvSpPr>
          <p:cNvPr id="184325" name="Rectangle 2"/>
          <p:cNvSpPr>
            <a:spLocks noGrp="1" noRot="1" noChangeAspect="1" noChangeArrowheads="1" noTextEdit="1"/>
          </p:cNvSpPr>
          <p:nvPr>
            <p:ph type="sldImg"/>
          </p:nvPr>
        </p:nvSpPr>
        <p:spPr>
          <a:xfrm>
            <a:off x="854075" y="744538"/>
            <a:ext cx="4964113" cy="3722687"/>
          </a:xfrm>
          <a:ln/>
        </p:spPr>
      </p:sp>
      <p:sp>
        <p:nvSpPr>
          <p:cNvPr id="184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The content pane of a frame is where we can place GUI components. Among the approaches available to us to place components, we will study the easier one here. The easier absolute positioning is not a recommended approach for practical applications, but our objective here is to learn the basic handling of events and placement of GUI objects, we will use the easier approach. Chapter 12 of the textbook discusses different layout managers.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68DD04-9A71-460C-8C25-1B489124CA54}" type="datetime1">
              <a:rPr lang="en-IE" sz="1200" smtClean="0"/>
              <a:pPr/>
              <a:t>24/10/2012</a:t>
            </a:fld>
            <a:endParaRPr lang="en-IE" sz="1200" smtClean="0"/>
          </a:p>
        </p:txBody>
      </p:sp>
      <p:sp>
        <p:nvSpPr>
          <p:cNvPr id="185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5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76184D-985A-4FFC-BBE0-841D0A8A5137}" type="slidenum">
              <a:rPr lang="en-IE" sz="1200" smtClean="0"/>
              <a:pPr/>
              <a:t>11</a:t>
            </a:fld>
            <a:endParaRPr lang="en-IE" sz="1200" smtClean="0"/>
          </a:p>
        </p:txBody>
      </p:sp>
      <p:sp>
        <p:nvSpPr>
          <p:cNvPr id="185349" name="Rectangle 2"/>
          <p:cNvSpPr>
            <a:spLocks noGrp="1" noRot="1" noChangeAspect="1" noChangeArrowheads="1" noTextEdit="1"/>
          </p:cNvSpPr>
          <p:nvPr>
            <p:ph type="sldImg"/>
          </p:nvPr>
        </p:nvSpPr>
        <p:spPr>
          <a:xfrm>
            <a:off x="854075" y="744538"/>
            <a:ext cx="4964113" cy="3722687"/>
          </a:xfrm>
          <a:ln/>
        </p:spPr>
      </p:sp>
      <p:sp>
        <p:nvSpPr>
          <p:cNvPr id="185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marL="228600" indent="-228600"/>
            <a:r>
              <a:rPr lang="en-US" smtClean="0"/>
              <a:t>The key point to remember in using absolute positioning:</a:t>
            </a:r>
          </a:p>
          <a:p>
            <a:pPr marL="228600" indent="-228600"/>
            <a:endParaRPr lang="en-US" smtClean="0"/>
          </a:p>
          <a:p>
            <a:pPr marL="228600" indent="-228600"/>
            <a:r>
              <a:rPr lang="en-US" smtClean="0"/>
              <a:t>Set the layout manager of the content pane to null as</a:t>
            </a:r>
          </a:p>
          <a:p>
            <a:pPr marL="228600" indent="-228600"/>
            <a:r>
              <a:rPr lang="en-US" smtClean="0"/>
              <a:t>	conentPane.setLayout(null)</a:t>
            </a:r>
          </a:p>
          <a:p>
            <a:pPr marL="228600" indent="-228600"/>
            <a:endParaRPr lang="en-US" smtClean="0"/>
          </a:p>
          <a:p>
            <a:pPr marL="228600" indent="-228600"/>
            <a:r>
              <a:rPr lang="en-US" smtClean="0"/>
              <a:t> Set the bounds to a GUI object. For example</a:t>
            </a:r>
          </a:p>
          <a:p>
            <a:pPr marL="228600" indent="-228600"/>
            <a:r>
              <a:rPr lang="en-US" smtClean="0"/>
              <a:t>	okButton.setBounds(70, 125, 80, 20);</a:t>
            </a:r>
          </a:p>
          <a:p>
            <a:pPr marL="228600" indent="-228600"/>
            <a:endParaRPr lang="en-US" smtClean="0"/>
          </a:p>
          <a:p>
            <a:pPr marL="228600" indent="-228600"/>
            <a:r>
              <a:rPr lang="en-US" smtClean="0"/>
              <a:t> Add a GUI object to the content pane by calling the add method as</a:t>
            </a:r>
          </a:p>
          <a:p>
            <a:pPr marL="228600" indent="-228600"/>
            <a:r>
              <a:rPr lang="en-US" smtClean="0"/>
              <a:t>	contentPane.add(okButton);</a:t>
            </a:r>
          </a:p>
          <a:p>
            <a:pPr marL="228600" indent="-228600"/>
            <a:endParaRPr lang="en-US" smtClean="0"/>
          </a:p>
          <a:p>
            <a:pPr marL="228600" indent="-228600"/>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F61CFB-4524-49D0-BF4A-B9897DAFC688}" type="datetime1">
              <a:rPr lang="en-IE" sz="1200" smtClean="0"/>
              <a:pPr/>
              <a:t>24/10/2012</a:t>
            </a:fld>
            <a:endParaRPr lang="en-IE" sz="1200" smtClean="0"/>
          </a:p>
        </p:txBody>
      </p:sp>
      <p:sp>
        <p:nvSpPr>
          <p:cNvPr id="186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6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D6F67A-F97E-4CC8-BD8A-5499D71D35C7}" type="slidenum">
              <a:rPr lang="en-IE" sz="1200" smtClean="0"/>
              <a:pPr/>
              <a:t>12</a:t>
            </a:fld>
            <a:endParaRPr lang="en-IE" sz="1200" smtClean="0"/>
          </a:p>
        </p:txBody>
      </p:sp>
      <p:sp>
        <p:nvSpPr>
          <p:cNvPr id="186373" name="Rectangle 2"/>
          <p:cNvSpPr>
            <a:spLocks noGrp="1" noRot="1" noChangeAspect="1" noChangeArrowheads="1" noTextEdit="1"/>
          </p:cNvSpPr>
          <p:nvPr>
            <p:ph type="sldImg"/>
          </p:nvPr>
        </p:nvSpPr>
        <p:spPr>
          <a:ln/>
        </p:spPr>
      </p:sp>
      <p:sp>
        <p:nvSpPr>
          <p:cNvPr id="1863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FFA2D74-ADAE-4D0C-A489-FA25D0E90024}" type="datetime1">
              <a:rPr lang="en-IE" sz="1200" smtClean="0"/>
              <a:pPr/>
              <a:t>24/10/2012</a:t>
            </a:fld>
            <a:endParaRPr lang="en-IE" sz="1200" smtClean="0"/>
          </a:p>
        </p:txBody>
      </p:sp>
      <p:sp>
        <p:nvSpPr>
          <p:cNvPr id="187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7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D01A24-E154-4DD9-A86C-ADC86347EE21}" type="slidenum">
              <a:rPr lang="en-IE" sz="1200" smtClean="0"/>
              <a:pPr/>
              <a:t>13</a:t>
            </a:fld>
            <a:endParaRPr lang="en-IE" sz="1200" smtClean="0"/>
          </a:p>
        </p:txBody>
      </p:sp>
      <p:sp>
        <p:nvSpPr>
          <p:cNvPr id="187397" name="Rectangle 2"/>
          <p:cNvSpPr>
            <a:spLocks noGrp="1" noRot="1" noChangeAspect="1" noChangeArrowheads="1" noTextEdit="1"/>
          </p:cNvSpPr>
          <p:nvPr>
            <p:ph type="sldImg"/>
          </p:nvPr>
        </p:nvSpPr>
        <p:spPr>
          <a:ln/>
        </p:spPr>
      </p:sp>
      <p:sp>
        <p:nvSpPr>
          <p:cNvPr id="187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6FDE48-CA1B-40DE-97F4-3222AD47F9DB}" type="datetime1">
              <a:rPr lang="en-IE" sz="1200" smtClean="0"/>
              <a:pPr/>
              <a:t>24/10/2012</a:t>
            </a:fld>
            <a:endParaRPr lang="en-IE" sz="1200" smtClean="0"/>
          </a:p>
        </p:txBody>
      </p:sp>
      <p:sp>
        <p:nvSpPr>
          <p:cNvPr id="188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8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435D92-6026-4B78-B549-A7E2727A1197}" type="slidenum">
              <a:rPr lang="en-IE" sz="1200" smtClean="0"/>
              <a:pPr/>
              <a:t>14</a:t>
            </a:fld>
            <a:endParaRPr lang="en-IE" sz="1200" smtClean="0"/>
          </a:p>
        </p:txBody>
      </p:sp>
      <p:sp>
        <p:nvSpPr>
          <p:cNvPr id="188421" name="Rectangle 2"/>
          <p:cNvSpPr>
            <a:spLocks noGrp="1" noRot="1" noChangeAspect="1" noChangeArrowheads="1" noTextEdit="1"/>
          </p:cNvSpPr>
          <p:nvPr>
            <p:ph type="sldImg"/>
          </p:nvPr>
        </p:nvSpPr>
        <p:spPr>
          <a:ln/>
        </p:spPr>
      </p:sp>
      <p:sp>
        <p:nvSpPr>
          <p:cNvPr id="1884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0C57C9-3959-44F2-A253-19B3FD42AC41}" type="datetime1">
              <a:rPr lang="en-IE" sz="1200" smtClean="0"/>
              <a:pPr/>
              <a:t>24/10/2012</a:t>
            </a:fld>
            <a:endParaRPr lang="en-IE" sz="1200" smtClean="0"/>
          </a:p>
        </p:txBody>
      </p:sp>
      <p:sp>
        <p:nvSpPr>
          <p:cNvPr id="1894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9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80C386-427A-43B3-B40B-4B2F8061C6F5}" type="slidenum">
              <a:rPr lang="en-IE" sz="1200" smtClean="0"/>
              <a:pPr/>
              <a:t>15</a:t>
            </a:fld>
            <a:endParaRPr lang="en-IE" sz="1200" smtClean="0"/>
          </a:p>
        </p:txBody>
      </p:sp>
      <p:sp>
        <p:nvSpPr>
          <p:cNvPr id="189445" name="Rectangle 2"/>
          <p:cNvSpPr>
            <a:spLocks noGrp="1" noRot="1" noChangeAspect="1" noChangeArrowheads="1" noTextEdit="1"/>
          </p:cNvSpPr>
          <p:nvPr>
            <p:ph type="sldImg"/>
          </p:nvPr>
        </p:nvSpPr>
        <p:spPr>
          <a:xfrm>
            <a:off x="854075" y="744538"/>
            <a:ext cx="4964113" cy="3722687"/>
          </a:xfrm>
          <a:ln/>
        </p:spPr>
      </p:sp>
      <p:sp>
        <p:nvSpPr>
          <p:cNvPr id="1894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JButton and other GUI objects are event source objects. Any object can be designated as event listener objects.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5967A2-DDC6-47DB-B98C-4B8E71E4F7CB}" type="datetime1">
              <a:rPr lang="en-IE" sz="1200" smtClean="0"/>
              <a:pPr/>
              <a:t>24/10/2012</a:t>
            </a:fld>
            <a:endParaRPr lang="en-IE" sz="1200" smtClean="0"/>
          </a:p>
        </p:txBody>
      </p:sp>
      <p:sp>
        <p:nvSpPr>
          <p:cNvPr id="1904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04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701E04-6ADE-4D7B-8586-C57C8546A813}" type="slidenum">
              <a:rPr lang="en-IE" sz="1200" smtClean="0"/>
              <a:pPr/>
              <a:t>16</a:t>
            </a:fld>
            <a:endParaRPr lang="en-IE" sz="1200" smtClean="0"/>
          </a:p>
        </p:txBody>
      </p:sp>
      <p:sp>
        <p:nvSpPr>
          <p:cNvPr id="190469" name="Rectangle 2"/>
          <p:cNvSpPr>
            <a:spLocks noGrp="1" noRot="1" noChangeAspect="1" noChangeArrowheads="1" noTextEdit="1"/>
          </p:cNvSpPr>
          <p:nvPr>
            <p:ph type="sldImg"/>
          </p:nvPr>
        </p:nvSpPr>
        <p:spPr>
          <a:xfrm>
            <a:off x="854075" y="744538"/>
            <a:ext cx="4964113" cy="3722687"/>
          </a:xfrm>
          <a:ln/>
        </p:spPr>
      </p:sp>
      <p:sp>
        <p:nvSpPr>
          <p:cNvPr id="1904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A single event source can generate more than one type of events. When an event is generated, a corresponding event listener is notified. Whether there is a designated listener or not, event sources generates events. If there's a no matching listeners, generated events are simply ignored.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DA1211-95B7-4C0D-8928-860DBDD4D5A0}" type="datetime1">
              <a:rPr lang="en-IE" sz="1200" smtClean="0"/>
              <a:pPr/>
              <a:t>24/10/2012</a:t>
            </a:fld>
            <a:endParaRPr lang="en-IE" sz="1200" smtClean="0"/>
          </a:p>
        </p:txBody>
      </p:sp>
      <p:sp>
        <p:nvSpPr>
          <p:cNvPr id="191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1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CBCADF-8B9E-4A56-8F2A-1CF1E8445056}" type="slidenum">
              <a:rPr lang="en-IE" sz="1200" smtClean="0"/>
              <a:pPr/>
              <a:t>17</a:t>
            </a:fld>
            <a:endParaRPr lang="en-IE" sz="1200" smtClean="0"/>
          </a:p>
        </p:txBody>
      </p:sp>
      <p:sp>
        <p:nvSpPr>
          <p:cNvPr id="191493" name="Rectangle 2"/>
          <p:cNvSpPr>
            <a:spLocks noGrp="1" noRot="1" noChangeAspect="1" noChangeArrowheads="1" noTextEdit="1"/>
          </p:cNvSpPr>
          <p:nvPr>
            <p:ph type="sldImg"/>
          </p:nvPr>
        </p:nvSpPr>
        <p:spPr>
          <a:xfrm>
            <a:off x="854075" y="744538"/>
            <a:ext cx="4964113" cy="3722687"/>
          </a:xfrm>
          <a:ln/>
        </p:spPr>
      </p:sp>
      <p:sp>
        <p:nvSpPr>
          <p:cNvPr id="1914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A listener can listen to a single type of events. If an event source generates two types of events, then we need two different listeners if we want process both types of events. A single listener, however, can be set to listen to single type of events from more than one event source.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74C5E3B-6CB5-479A-ABF2-F153E1E113CB}" type="datetime1">
              <a:rPr lang="en-IE" sz="1200" smtClean="0"/>
              <a:pPr/>
              <a:t>24/10/2012</a:t>
            </a:fld>
            <a:endParaRPr lang="en-IE" sz="1200" smtClean="0"/>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2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3B0C6C-4BF9-4C4A-B68B-4C5DF8100382}" type="slidenum">
              <a:rPr lang="en-IE" sz="1200" smtClean="0"/>
              <a:pPr/>
              <a:t>18</a:t>
            </a:fld>
            <a:endParaRPr lang="en-IE" sz="1200" smtClean="0"/>
          </a:p>
        </p:txBody>
      </p:sp>
      <p:sp>
        <p:nvSpPr>
          <p:cNvPr id="192517" name="Rectangle 2"/>
          <p:cNvSpPr>
            <a:spLocks noGrp="1" noRot="1" noChangeAspect="1" noChangeArrowheads="1" noTextEdit="1"/>
          </p:cNvSpPr>
          <p:nvPr>
            <p:ph type="sldImg"/>
          </p:nvPr>
        </p:nvSpPr>
        <p:spPr>
          <a:ln/>
        </p:spPr>
      </p:sp>
      <p:sp>
        <p:nvSpPr>
          <p:cNvPr id="1925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6D5863-04DA-4394-AFB9-83BDB98C7445}" type="datetime1">
              <a:rPr lang="en-IE" sz="1200" smtClean="0"/>
              <a:pPr/>
              <a:t>24/10/2012</a:t>
            </a:fld>
            <a:endParaRPr lang="en-IE" sz="1200" smtClean="0"/>
          </a:p>
        </p:txBody>
      </p:sp>
      <p:sp>
        <p:nvSpPr>
          <p:cNvPr id="193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3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1930FE0-049C-46D4-8DEB-7392A3732E96}" type="slidenum">
              <a:rPr lang="en-IE" sz="1200" smtClean="0"/>
              <a:pPr/>
              <a:t>19</a:t>
            </a:fld>
            <a:endParaRPr lang="en-IE" sz="1200" smtClean="0"/>
          </a:p>
        </p:txBody>
      </p:sp>
      <p:sp>
        <p:nvSpPr>
          <p:cNvPr id="193541" name="Rectangle 2"/>
          <p:cNvSpPr>
            <a:spLocks noGrp="1" noRot="1" noChangeAspect="1" noChangeArrowheads="1" noTextEdit="1"/>
          </p:cNvSpPr>
          <p:nvPr>
            <p:ph type="sldImg"/>
          </p:nvPr>
        </p:nvSpPr>
        <p:spPr>
          <a:xfrm>
            <a:off x="854075" y="744538"/>
            <a:ext cx="4964113" cy="3722687"/>
          </a:xfrm>
          <a:ln/>
        </p:spPr>
      </p:sp>
      <p:sp>
        <p:nvSpPr>
          <p:cNvPr id="193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This diagram shows the relationship between the event source and listener. First we register a listener to an event source. Once registered, whenever an event is generated, the event source will notify the listener.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B1857E-6A8F-423F-B887-7090E03D3E48}" type="datetime1">
              <a:rPr lang="en-IE" sz="1200" smtClean="0"/>
              <a:pPr/>
              <a:t>24/10/2012</a:t>
            </a:fld>
            <a:endParaRPr lang="en-IE" sz="1200" smtClean="0"/>
          </a:p>
        </p:txBody>
      </p:sp>
      <p:sp>
        <p:nvSpPr>
          <p:cNvPr id="1730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73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4FB831-A10C-4E11-96F6-41758FCD621C}" type="slidenum">
              <a:rPr lang="en-IE" sz="1200" smtClean="0"/>
              <a:pPr/>
              <a:t>2</a:t>
            </a:fld>
            <a:endParaRPr lang="en-IE" sz="1200" smtClean="0"/>
          </a:p>
        </p:txBody>
      </p:sp>
      <p:sp>
        <p:nvSpPr>
          <p:cNvPr id="173061" name="Rectangle 2"/>
          <p:cNvSpPr>
            <a:spLocks noGrp="1" noRot="1" noChangeAspect="1" noChangeArrowheads="1" noTextEdit="1"/>
          </p:cNvSpPr>
          <p:nvPr>
            <p:ph type="sldImg"/>
          </p:nvPr>
        </p:nvSpPr>
        <p:spPr>
          <a:ln/>
        </p:spPr>
      </p:sp>
      <p:sp>
        <p:nvSpPr>
          <p:cNvPr id="1730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F9F92-F2A8-4183-B46E-EF79D5F91A1F}" type="datetime1">
              <a:rPr lang="en-IE" sz="1200" smtClean="0"/>
              <a:pPr/>
              <a:t>24/10/2012</a:t>
            </a:fld>
            <a:endParaRPr lang="en-IE" sz="1200" smtClean="0"/>
          </a:p>
        </p:txBody>
      </p:sp>
      <p:sp>
        <p:nvSpPr>
          <p:cNvPr id="194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4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9AC6DCC-061C-413E-A2F4-F9DB040CE9A5}" type="slidenum">
              <a:rPr lang="en-IE" sz="1200" smtClean="0"/>
              <a:pPr/>
              <a:t>20</a:t>
            </a:fld>
            <a:endParaRPr lang="en-IE" sz="1200" smtClean="0"/>
          </a:p>
        </p:txBody>
      </p:sp>
      <p:sp>
        <p:nvSpPr>
          <p:cNvPr id="194565" name="Rectangle 2"/>
          <p:cNvSpPr>
            <a:spLocks noGrp="1" noRot="1" noChangeAspect="1" noChangeArrowheads="1" noTextEdit="1"/>
          </p:cNvSpPr>
          <p:nvPr>
            <p:ph type="sldImg"/>
          </p:nvPr>
        </p:nvSpPr>
        <p:spPr>
          <a:xfrm>
            <a:off x="854075" y="744538"/>
            <a:ext cx="4964113" cy="3722687"/>
          </a:xfrm>
          <a:ln/>
        </p:spPr>
      </p:sp>
      <p:sp>
        <p:nvSpPr>
          <p:cNvPr id="1945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There are different types of events. Some event sources generate only one type of events, while others generate three or four different types of events.  For example, a button can generate an action event, a change event, and a item event. The most common type of event we are interested in processing for various types of GUI components is the action event.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0CB866E-DC5D-4077-9415-7C4D1BFD68E2}" type="datetime1">
              <a:rPr lang="en-IE" sz="1200" smtClean="0"/>
              <a:pPr/>
              <a:t>24/10/2012</a:t>
            </a:fld>
            <a:endParaRPr lang="en-IE" sz="1200" smtClean="0"/>
          </a:p>
        </p:txBody>
      </p:sp>
      <p:sp>
        <p:nvSpPr>
          <p:cNvPr id="1955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5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35488CA-1E8B-4FA8-A662-7596E7E755AE}" type="slidenum">
              <a:rPr lang="en-IE" sz="1200" smtClean="0"/>
              <a:pPr/>
              <a:t>21</a:t>
            </a:fld>
            <a:endParaRPr lang="en-IE" sz="1200" smtClean="0"/>
          </a:p>
        </p:txBody>
      </p:sp>
      <p:sp>
        <p:nvSpPr>
          <p:cNvPr id="195589" name="Rectangle 2"/>
          <p:cNvSpPr>
            <a:spLocks noGrp="1" noRot="1" noChangeAspect="1" noChangeArrowheads="1" noTextEdit="1"/>
          </p:cNvSpPr>
          <p:nvPr>
            <p:ph type="sldImg"/>
          </p:nvPr>
        </p:nvSpPr>
        <p:spPr>
          <a:ln/>
        </p:spPr>
      </p:sp>
      <p:sp>
        <p:nvSpPr>
          <p:cNvPr id="1955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7693A0-9663-44DB-82E9-9A81E36C34D3}" type="datetime1">
              <a:rPr lang="en-IE" sz="1200" smtClean="0"/>
              <a:pPr/>
              <a:t>24/10/2012</a:t>
            </a:fld>
            <a:endParaRPr lang="en-IE" sz="1200" smtClean="0"/>
          </a:p>
        </p:txBody>
      </p:sp>
      <p:sp>
        <p:nvSpPr>
          <p:cNvPr id="1966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66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FA9A059-DB6C-4C06-B6F3-0972E6D17175}" type="slidenum">
              <a:rPr lang="en-IE" sz="1200" smtClean="0"/>
              <a:pPr/>
              <a:t>22</a:t>
            </a:fld>
            <a:endParaRPr lang="en-IE" sz="1200" smtClean="0"/>
          </a:p>
        </p:txBody>
      </p:sp>
      <p:sp>
        <p:nvSpPr>
          <p:cNvPr id="196613" name="Rectangle 2"/>
          <p:cNvSpPr>
            <a:spLocks noGrp="1" noRot="1" noChangeAspect="1" noChangeArrowheads="1" noTextEdit="1"/>
          </p:cNvSpPr>
          <p:nvPr>
            <p:ph type="sldImg"/>
          </p:nvPr>
        </p:nvSpPr>
        <p:spPr>
          <a:xfrm>
            <a:off x="854075" y="744538"/>
            <a:ext cx="4964113" cy="3722687"/>
          </a:xfrm>
          <a:ln/>
        </p:spPr>
      </p:sp>
      <p:sp>
        <p:nvSpPr>
          <p:cNvPr id="1966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This code shows how we register an action event listener to a button. The object we register as an action listener must be an instance of a class that implements the ActionListener interface. The class must define a method named actionPerformed. This is the method executed in response to the generated action events.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6DC6D7-5974-47C8-A84B-915424F1FEFA}" type="datetime1">
              <a:rPr lang="en-IE" sz="1200" smtClean="0"/>
              <a:pPr/>
              <a:t>24/10/2012</a:t>
            </a:fld>
            <a:endParaRPr lang="en-IE" sz="1200" smtClean="0"/>
          </a:p>
        </p:txBody>
      </p:sp>
      <p:sp>
        <p:nvSpPr>
          <p:cNvPr id="1976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76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0F9702-43DC-4F88-AFFC-5D2156C41CDF}" type="slidenum">
              <a:rPr lang="en-IE" sz="1200" smtClean="0"/>
              <a:pPr/>
              <a:t>23</a:t>
            </a:fld>
            <a:endParaRPr lang="en-IE" sz="1200" smtClean="0"/>
          </a:p>
        </p:txBody>
      </p:sp>
      <p:sp>
        <p:nvSpPr>
          <p:cNvPr id="197637" name="Rectangle 2"/>
          <p:cNvSpPr>
            <a:spLocks noGrp="1" noRot="1" noChangeAspect="1" noChangeArrowheads="1" noTextEdit="1"/>
          </p:cNvSpPr>
          <p:nvPr>
            <p:ph type="sldImg"/>
          </p:nvPr>
        </p:nvSpPr>
        <p:spPr>
          <a:xfrm>
            <a:off x="854075" y="744538"/>
            <a:ext cx="4964113" cy="3722687"/>
          </a:xfrm>
          <a:ln/>
        </p:spPr>
      </p:sp>
      <p:sp>
        <p:nvSpPr>
          <p:cNvPr id="1976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endParaRPr lang="en-US" smtClean="0"/>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1D0E5D-C1E9-4C0E-BA1A-650BFEC05017}" type="datetime1">
              <a:rPr lang="en-IE" sz="1200" smtClean="0"/>
              <a:pPr/>
              <a:t>24/10/2012</a:t>
            </a:fld>
            <a:endParaRPr lang="en-IE" sz="1200" smtClean="0"/>
          </a:p>
        </p:txBody>
      </p:sp>
      <p:sp>
        <p:nvSpPr>
          <p:cNvPr id="1986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86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043B9B-8942-4BC7-8AD4-CC980F37EAC3}" type="slidenum">
              <a:rPr lang="en-IE" sz="1200" smtClean="0"/>
              <a:pPr/>
              <a:t>24</a:t>
            </a:fld>
            <a:endParaRPr lang="en-IE" sz="1200" smtClean="0"/>
          </a:p>
        </p:txBody>
      </p:sp>
      <p:sp>
        <p:nvSpPr>
          <p:cNvPr id="198661" name="Rectangle 2"/>
          <p:cNvSpPr>
            <a:spLocks noGrp="1" noRot="1" noChangeAspect="1" noChangeArrowheads="1" noTextEdit="1"/>
          </p:cNvSpPr>
          <p:nvPr>
            <p:ph type="sldImg"/>
          </p:nvPr>
        </p:nvSpPr>
        <p:spPr>
          <a:xfrm>
            <a:off x="854075" y="744538"/>
            <a:ext cx="4964113" cy="3722687"/>
          </a:xfrm>
          <a:ln/>
        </p:spPr>
      </p:sp>
      <p:sp>
        <p:nvSpPr>
          <p:cNvPr id="1986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Because ActionListener is a Java interface and not a class, action event listener objects are not limited to instances of fixed classes. Any class can implement the ActionListener interface, so any object from a class that implements this interface can be an action event listener. This adds flexibility as this example illustrates.</a:t>
            </a:r>
          </a:p>
          <a:p>
            <a:r>
              <a:rPr lang="en-US" smtClean="0"/>
              <a:t>Instead of using a ButtonHandler object, we can make the frame object itself to be an action event listener.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74CFD68-FB11-4DF7-BAAE-843B07EF7338}" type="datetime1">
              <a:rPr lang="en-IE" sz="1200" smtClean="0"/>
              <a:pPr/>
              <a:t>24/10/2012</a:t>
            </a:fld>
            <a:endParaRPr lang="en-IE" sz="1200" smtClean="0"/>
          </a:p>
        </p:txBody>
      </p:sp>
      <p:sp>
        <p:nvSpPr>
          <p:cNvPr id="1996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996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FB54AD3-26A8-408F-A329-1A0BCAC52F5B}" type="slidenum">
              <a:rPr lang="en-IE" sz="1200" smtClean="0"/>
              <a:pPr/>
              <a:t>25</a:t>
            </a:fld>
            <a:endParaRPr lang="en-IE" sz="1200" smtClean="0"/>
          </a:p>
        </p:txBody>
      </p:sp>
      <p:sp>
        <p:nvSpPr>
          <p:cNvPr id="199685" name="Rectangle 2"/>
          <p:cNvSpPr>
            <a:spLocks noGrp="1" noRot="1" noChangeAspect="1" noChangeArrowheads="1" noTextEdit="1"/>
          </p:cNvSpPr>
          <p:nvPr>
            <p:ph type="sldImg"/>
          </p:nvPr>
        </p:nvSpPr>
        <p:spPr>
          <a:xfrm>
            <a:off x="854075" y="744538"/>
            <a:ext cx="4964113" cy="3722687"/>
          </a:xfrm>
          <a:ln/>
        </p:spPr>
      </p:sp>
      <p:sp>
        <p:nvSpPr>
          <p:cNvPr id="1996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mtClean="0"/>
              <a:t>This is how a frame that contains the buttons can be made to be their event listeners. Notice that because the actionPerformed method is defined in the frame class, setting the title is matter of calling its setTitle method.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1035EE-D7B5-49A5-A61D-D1F038FB6C25}" type="datetime1">
              <a:rPr lang="en-IE" sz="1200" smtClean="0"/>
              <a:pPr/>
              <a:t>24/10/2012</a:t>
            </a:fld>
            <a:endParaRPr lang="en-IE" sz="1200" smtClean="0"/>
          </a:p>
        </p:txBody>
      </p:sp>
      <p:sp>
        <p:nvSpPr>
          <p:cNvPr id="2007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2007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D10E9E-2883-4927-81BC-A28DFFF6687B}" type="slidenum">
              <a:rPr lang="en-IE" sz="1200" smtClean="0"/>
              <a:pPr/>
              <a:t>26</a:t>
            </a:fld>
            <a:endParaRPr lang="en-IE" sz="1200" smtClean="0"/>
          </a:p>
        </p:txBody>
      </p:sp>
      <p:sp>
        <p:nvSpPr>
          <p:cNvPr id="200709" name="Rectangle 2"/>
          <p:cNvSpPr>
            <a:spLocks noGrp="1" noRot="1" noChangeAspect="1" noChangeArrowheads="1" noTextEdit="1"/>
          </p:cNvSpPr>
          <p:nvPr>
            <p:ph type="sldImg"/>
          </p:nvPr>
        </p:nvSpPr>
        <p:spPr>
          <a:ln/>
        </p:spPr>
      </p:sp>
      <p:sp>
        <p:nvSpPr>
          <p:cNvPr id="2007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8ADF8D-7081-48F6-8E7D-6A37B7BF3CE9}" type="datetime1">
              <a:rPr lang="en-IE" sz="1200" smtClean="0"/>
              <a:pPr/>
              <a:t>24/10/2012</a:t>
            </a:fld>
            <a:endParaRPr lang="en-IE" sz="1200" smtClean="0"/>
          </a:p>
        </p:txBody>
      </p:sp>
      <p:sp>
        <p:nvSpPr>
          <p:cNvPr id="201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2017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FB05B3-BA68-470F-8049-338C0977276C}" type="slidenum">
              <a:rPr lang="en-IE" sz="1200" smtClean="0"/>
              <a:pPr/>
              <a:t>27</a:t>
            </a:fld>
            <a:endParaRPr lang="en-IE" sz="1200" smtClean="0"/>
          </a:p>
        </p:txBody>
      </p:sp>
      <p:sp>
        <p:nvSpPr>
          <p:cNvPr id="201733" name="Rectangle 2"/>
          <p:cNvSpPr>
            <a:spLocks noGrp="1" noRot="1" noChangeAspect="1" noChangeArrowheads="1" noTextEdit="1"/>
          </p:cNvSpPr>
          <p:nvPr>
            <p:ph type="sldImg"/>
          </p:nvPr>
        </p:nvSpPr>
        <p:spPr>
          <a:ln/>
        </p:spPr>
      </p:sp>
      <p:sp>
        <p:nvSpPr>
          <p:cNvPr id="201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9ADD384-F57E-432A-9BDF-7F356886B731}" type="datetime1">
              <a:rPr lang="en-IE" sz="1200" smtClean="0"/>
              <a:pPr/>
              <a:t>24/10/2012</a:t>
            </a:fld>
            <a:endParaRPr lang="en-IE" sz="1200" smtClean="0"/>
          </a:p>
        </p:txBody>
      </p:sp>
      <p:sp>
        <p:nvSpPr>
          <p:cNvPr id="202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2027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434AF4-437B-49D7-8DE1-57766EEEA3E1}" type="slidenum">
              <a:rPr lang="en-IE" sz="1200" smtClean="0"/>
              <a:pPr/>
              <a:t>28</a:t>
            </a:fld>
            <a:endParaRPr lang="en-IE" sz="1200" smtClean="0"/>
          </a:p>
        </p:txBody>
      </p:sp>
      <p:sp>
        <p:nvSpPr>
          <p:cNvPr id="202757" name="Rectangle 2"/>
          <p:cNvSpPr>
            <a:spLocks noGrp="1" noRot="1" noChangeAspect="1" noChangeArrowheads="1" noTextEdit="1"/>
          </p:cNvSpPr>
          <p:nvPr>
            <p:ph type="sldImg"/>
          </p:nvPr>
        </p:nvSpPr>
        <p:spPr>
          <a:ln/>
        </p:spPr>
      </p:sp>
      <p:sp>
        <p:nvSpPr>
          <p:cNvPr id="202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5DBF9C-8981-471A-B39D-763C52D23315}" type="datetime1">
              <a:rPr lang="en-IE" sz="1200" smtClean="0"/>
              <a:pPr/>
              <a:t>24/10/2012</a:t>
            </a:fld>
            <a:endParaRPr lang="en-IE" sz="1200" smtClean="0"/>
          </a:p>
        </p:txBody>
      </p:sp>
      <p:sp>
        <p:nvSpPr>
          <p:cNvPr id="2037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2037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C19EC7-B9CE-4637-B8CC-93DAC25FB033}" type="slidenum">
              <a:rPr lang="en-IE" sz="1200" smtClean="0"/>
              <a:pPr/>
              <a:t>29</a:t>
            </a:fld>
            <a:endParaRPr lang="en-IE" sz="1200" smtClean="0"/>
          </a:p>
        </p:txBody>
      </p:sp>
      <p:sp>
        <p:nvSpPr>
          <p:cNvPr id="203781" name="Rectangle 2"/>
          <p:cNvSpPr>
            <a:spLocks noGrp="1" noRot="1" noChangeAspect="1" noChangeArrowheads="1" noTextEdit="1"/>
          </p:cNvSpPr>
          <p:nvPr>
            <p:ph type="sldImg"/>
          </p:nvPr>
        </p:nvSpPr>
        <p:spPr>
          <a:ln/>
        </p:spPr>
      </p:sp>
      <p:sp>
        <p:nvSpPr>
          <p:cNvPr id="2037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29ED07-BF73-48B2-B111-9F78434D3C8B}" type="datetime1">
              <a:rPr lang="en-IE" sz="1200" smtClean="0"/>
              <a:pPr/>
              <a:t>24/10/2012</a:t>
            </a:fld>
            <a:endParaRPr lang="en-IE" sz="1200" smtClean="0"/>
          </a:p>
        </p:txBody>
      </p:sp>
      <p:sp>
        <p:nvSpPr>
          <p:cNvPr id="176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76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F7B00E-1D2C-42F9-84CA-51FDDD4FD430}" type="slidenum">
              <a:rPr lang="en-IE" sz="1200" smtClean="0"/>
              <a:pPr/>
              <a:t>3</a:t>
            </a:fld>
            <a:endParaRPr lang="en-IE" sz="1200" smtClean="0"/>
          </a:p>
        </p:txBody>
      </p:sp>
      <p:sp>
        <p:nvSpPr>
          <p:cNvPr id="176133" name="Rectangle 2"/>
          <p:cNvSpPr>
            <a:spLocks noGrp="1" noRot="1" noChangeAspect="1" noChangeArrowheads="1" noTextEdit="1"/>
          </p:cNvSpPr>
          <p:nvPr>
            <p:ph type="sldImg"/>
          </p:nvPr>
        </p:nvSpPr>
        <p:spPr>
          <a:ln/>
        </p:spPr>
      </p:sp>
      <p:sp>
        <p:nvSpPr>
          <p:cNvPr id="1761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AB0DF7-1FDE-43C6-972F-F29D40819559}" type="datetime1">
              <a:rPr lang="en-IE" sz="1200" smtClean="0"/>
              <a:pPr/>
              <a:t>24/10/2012</a:t>
            </a:fld>
            <a:endParaRPr lang="en-IE" sz="1200" smtClean="0"/>
          </a:p>
        </p:txBody>
      </p:sp>
      <p:sp>
        <p:nvSpPr>
          <p:cNvPr id="178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78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BE758D-0822-48FA-A330-665FFF6BF4A4}" type="slidenum">
              <a:rPr lang="en-IE" sz="1200" smtClean="0"/>
              <a:pPr/>
              <a:t>4</a:t>
            </a:fld>
            <a:endParaRPr lang="en-IE" sz="1200" smtClean="0"/>
          </a:p>
        </p:txBody>
      </p:sp>
      <p:sp>
        <p:nvSpPr>
          <p:cNvPr id="178181" name="Rectangle 2"/>
          <p:cNvSpPr>
            <a:spLocks noGrp="1" noRot="1" noChangeAspect="1" noChangeArrowheads="1" noTextEdit="1"/>
          </p:cNvSpPr>
          <p:nvPr>
            <p:ph type="sldImg"/>
          </p:nvPr>
        </p:nvSpPr>
        <p:spPr>
          <a:xfrm>
            <a:off x="854075" y="744538"/>
            <a:ext cx="4964113" cy="3722687"/>
          </a:xfrm>
          <a:ln/>
        </p:spPr>
      </p:sp>
      <p:sp>
        <p:nvSpPr>
          <p:cNvPr id="178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A frame window is composed of four borders, a title bar, and a content area. The content area is called a content pane in Java, and this is the area we can use to place GUI components.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1EDB2A-A5AF-497A-B293-BEFD90069E7B}" type="datetime1">
              <a:rPr lang="en-IE" sz="1200" smtClean="0"/>
              <a:pPr/>
              <a:t>24/10/2012</a:t>
            </a:fld>
            <a:endParaRPr lang="en-IE" sz="1200" smtClean="0"/>
          </a:p>
        </p:txBody>
      </p:sp>
      <p:sp>
        <p:nvSpPr>
          <p:cNvPr id="1792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79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D08772-E55D-4EA3-8C89-ECD58CDFD08F}" type="slidenum">
              <a:rPr lang="en-IE" sz="1200" smtClean="0"/>
              <a:pPr/>
              <a:t>5</a:t>
            </a:fld>
            <a:endParaRPr lang="en-IE" sz="1200" smtClean="0"/>
          </a:p>
        </p:txBody>
      </p:sp>
      <p:sp>
        <p:nvSpPr>
          <p:cNvPr id="179205" name="Rectangle 2"/>
          <p:cNvSpPr>
            <a:spLocks noGrp="1" noRot="1" noChangeAspect="1" noChangeArrowheads="1" noTextEdit="1"/>
          </p:cNvSpPr>
          <p:nvPr>
            <p:ph type="sldImg"/>
          </p:nvPr>
        </p:nvSpPr>
        <p:spPr>
          <a:ln/>
        </p:spPr>
      </p:sp>
      <p:sp>
        <p:nvSpPr>
          <p:cNvPr id="1792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7174A4-40FE-4B4F-9219-6583C5600ABE}" type="datetime1">
              <a:rPr lang="en-IE" sz="1200" smtClean="0"/>
              <a:pPr/>
              <a:t>24/10/2012</a:t>
            </a:fld>
            <a:endParaRPr lang="en-IE" sz="1200" smtClean="0"/>
          </a:p>
        </p:txBody>
      </p:sp>
      <p:sp>
        <p:nvSpPr>
          <p:cNvPr id="1802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0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2BE613-69B2-4E59-8DBB-F4A725F8A8F2}" type="slidenum">
              <a:rPr lang="en-IE" sz="1200" smtClean="0"/>
              <a:pPr/>
              <a:t>6</a:t>
            </a:fld>
            <a:endParaRPr lang="en-IE" sz="1200" smtClean="0"/>
          </a:p>
        </p:txBody>
      </p:sp>
      <p:sp>
        <p:nvSpPr>
          <p:cNvPr id="180229" name="Rectangle 2"/>
          <p:cNvSpPr>
            <a:spLocks noGrp="1" noRot="1" noChangeAspect="1" noChangeArrowheads="1" noTextEdit="1"/>
          </p:cNvSpPr>
          <p:nvPr>
            <p:ph type="sldImg"/>
          </p:nvPr>
        </p:nvSpPr>
        <p:spPr>
          <a:xfrm>
            <a:off x="854075" y="744538"/>
            <a:ext cx="4964113" cy="3722687"/>
          </a:xfrm>
          <a:ln/>
        </p:spPr>
      </p:sp>
      <p:sp>
        <p:nvSpPr>
          <p:cNvPr id="1802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We access the content pane of a frame by calling the JFrame method called getContentPane. We declare the data type for the object returned by the getContentPane method to Container. Once we get the content pane object, we can call its methods. The example here calls the setBackground method to change the default background color of gray to white. The complete sample code can be found in the file Ch7JFrameSubclass2.java.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97F602-9B0C-4C61-8FEC-D96DB160442A}" type="datetime1">
              <a:rPr lang="en-IE" sz="1200" smtClean="0"/>
              <a:pPr/>
              <a:t>24/10/2012</a:t>
            </a:fld>
            <a:endParaRPr lang="en-IE" sz="1200" smtClean="0"/>
          </a:p>
        </p:txBody>
      </p:sp>
      <p:sp>
        <p:nvSpPr>
          <p:cNvPr id="181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1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63861A-DF84-450F-8B08-667142540460}" type="slidenum">
              <a:rPr lang="en-IE" sz="1200" smtClean="0"/>
              <a:pPr/>
              <a:t>7</a:t>
            </a:fld>
            <a:endParaRPr lang="en-IE" sz="1200" smtClean="0"/>
          </a:p>
        </p:txBody>
      </p:sp>
      <p:sp>
        <p:nvSpPr>
          <p:cNvPr id="181253" name="Rectangle 2"/>
          <p:cNvSpPr>
            <a:spLocks noGrp="1" noRot="1" noChangeAspect="1" noChangeArrowheads="1" noTextEdit="1"/>
          </p:cNvSpPr>
          <p:nvPr>
            <p:ph type="sldImg"/>
          </p:nvPr>
        </p:nvSpPr>
        <p:spPr>
          <a:ln/>
        </p:spPr>
      </p:sp>
      <p:sp>
        <p:nvSpPr>
          <p:cNvPr id="181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2B4038-8D87-4F21-A16E-3C2ED436EAA7}" type="datetime1">
              <a:rPr lang="en-IE" sz="1200" smtClean="0"/>
              <a:pPr/>
              <a:t>24/10/2012</a:t>
            </a:fld>
            <a:endParaRPr lang="en-IE" sz="1200" smtClean="0"/>
          </a:p>
        </p:txBody>
      </p:sp>
      <p:sp>
        <p:nvSpPr>
          <p:cNvPr id="182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2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1739F31-7517-4FDA-BD3B-0D33DC24F766}" type="slidenum">
              <a:rPr lang="en-IE" sz="1200" smtClean="0"/>
              <a:pPr/>
              <a:t>8</a:t>
            </a:fld>
            <a:endParaRPr lang="en-IE" sz="1200" smtClean="0"/>
          </a:p>
        </p:txBody>
      </p:sp>
      <p:sp>
        <p:nvSpPr>
          <p:cNvPr id="182277" name="Rectangle 2"/>
          <p:cNvSpPr>
            <a:spLocks noGrp="1" noRot="1" noChangeAspect="1" noChangeArrowheads="1" noTextEdit="1"/>
          </p:cNvSpPr>
          <p:nvPr>
            <p:ph type="sldImg"/>
          </p:nvPr>
        </p:nvSpPr>
        <p:spPr>
          <a:ln/>
        </p:spPr>
      </p:sp>
      <p:sp>
        <p:nvSpPr>
          <p:cNvPr id="182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F19FD7-04F5-47B5-AFA7-F4F2480862CC}" type="datetime1">
              <a:rPr lang="en-IE" sz="1200" smtClean="0"/>
              <a:pPr/>
              <a:t>24/10/2012</a:t>
            </a:fld>
            <a:endParaRPr lang="en-IE" sz="1200" smtClean="0"/>
          </a:p>
        </p:txBody>
      </p:sp>
      <p:sp>
        <p:nvSpPr>
          <p:cNvPr id="183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83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E0373B-37CD-449A-8110-332AE4FD8EFB}" type="slidenum">
              <a:rPr lang="en-IE" sz="1200" smtClean="0"/>
              <a:pPr/>
              <a:t>9</a:t>
            </a:fld>
            <a:endParaRPr lang="en-IE" sz="1200" smtClean="0"/>
          </a:p>
        </p:txBody>
      </p:sp>
      <p:sp>
        <p:nvSpPr>
          <p:cNvPr id="183301" name="Rectangle 2"/>
          <p:cNvSpPr>
            <a:spLocks noGrp="1" noRot="1" noChangeAspect="1" noChangeArrowheads="1" noTextEdit="1"/>
          </p:cNvSpPr>
          <p:nvPr>
            <p:ph type="sldImg"/>
          </p:nvPr>
        </p:nvSpPr>
        <p:spPr>
          <a:ln/>
        </p:spPr>
      </p:sp>
      <p:sp>
        <p:nvSpPr>
          <p:cNvPr id="183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FBB2027E-11E5-4CBC-A33E-ADA1A88C04EA}" type="datetime1">
              <a:rPr lang="en-IE"/>
              <a:pPr>
                <a:defRPr/>
              </a:pPr>
              <a:t>24/10/2012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5A728472-6533-4D4B-BB2A-9FA83095DA3A}" type="slidenum">
              <a:rPr lang="en-IE"/>
              <a:pPr>
                <a:defRPr/>
              </a:pPr>
              <a:t>‹#›</a:t>
            </a:fld>
            <a:endParaRPr lang="en-IE"/>
          </a:p>
        </p:txBody>
      </p:sp>
    </p:spTree>
    <p:extLst>
      <p:ext uri="{BB962C8B-B14F-4D97-AF65-F5344CB8AC3E}">
        <p14:creationId xmlns:p14="http://schemas.microsoft.com/office/powerpoint/2010/main" val="257246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4CCC44B1-0A20-4209-B919-2B5A221FBBD5}" type="datetime1">
              <a:rPr lang="en-IE"/>
              <a:pPr>
                <a:defRPr/>
              </a:pPr>
              <a:t>24/10/2012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CB10A13D-68CF-470F-8223-AD699B436216}" type="slidenum">
              <a:rPr lang="en-IE"/>
              <a:pPr>
                <a:defRPr/>
              </a:pPr>
              <a:t>‹#›</a:t>
            </a:fld>
            <a:endParaRPr lang="en-IE"/>
          </a:p>
        </p:txBody>
      </p:sp>
    </p:spTree>
    <p:extLst>
      <p:ext uri="{BB962C8B-B14F-4D97-AF65-F5344CB8AC3E}">
        <p14:creationId xmlns:p14="http://schemas.microsoft.com/office/powerpoint/2010/main" val="262263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70A797D-CD6F-4356-AA40-B38000B0D7B4}" type="datetime1">
              <a:rPr lang="en-IE"/>
              <a:pPr>
                <a:defRPr/>
              </a:pPr>
              <a:t>24/10/2012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484BC172-EEAF-430F-B394-2D7023FE0A16}" type="slidenum">
              <a:rPr lang="en-IE"/>
              <a:pPr>
                <a:defRPr/>
              </a:pPr>
              <a:t>‹#›</a:t>
            </a:fld>
            <a:endParaRPr lang="en-IE"/>
          </a:p>
        </p:txBody>
      </p:sp>
    </p:spTree>
    <p:extLst>
      <p:ext uri="{BB962C8B-B14F-4D97-AF65-F5344CB8AC3E}">
        <p14:creationId xmlns:p14="http://schemas.microsoft.com/office/powerpoint/2010/main" val="228432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5109A219-12F6-4176-8B95-C53F5A59645E}" type="datetime1">
              <a:rPr lang="en-IE"/>
              <a:pPr>
                <a:defRPr/>
              </a:pPr>
              <a:t>24/10/2012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86164FFD-3C50-4176-9DCB-EEB493AE6214}" type="slidenum">
              <a:rPr lang="en-IE"/>
              <a:pPr>
                <a:defRPr/>
              </a:pPr>
              <a:t>‹#›</a:t>
            </a:fld>
            <a:endParaRPr lang="en-IE"/>
          </a:p>
        </p:txBody>
      </p:sp>
    </p:spTree>
    <p:extLst>
      <p:ext uri="{BB962C8B-B14F-4D97-AF65-F5344CB8AC3E}">
        <p14:creationId xmlns:p14="http://schemas.microsoft.com/office/powerpoint/2010/main" val="1142746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2795EEA-231D-4BBC-9B9A-A64E635510C4}" type="datetime1">
              <a:rPr lang="en-IE"/>
              <a:pPr>
                <a:defRPr/>
              </a:pPr>
              <a:t>24/10/2012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24326AD4-FD76-4731-9677-A3F2D2B6290C}" type="slidenum">
              <a:rPr lang="en-IE"/>
              <a:pPr>
                <a:defRPr/>
              </a:pPr>
              <a:t>‹#›</a:t>
            </a:fld>
            <a:endParaRPr lang="en-IE"/>
          </a:p>
        </p:txBody>
      </p:sp>
    </p:spTree>
    <p:extLst>
      <p:ext uri="{BB962C8B-B14F-4D97-AF65-F5344CB8AC3E}">
        <p14:creationId xmlns:p14="http://schemas.microsoft.com/office/powerpoint/2010/main" val="75026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B3448116-14C5-4C87-8A34-ACB5AA7F1B14}" type="datetime1">
              <a:rPr lang="en-IE"/>
              <a:pPr>
                <a:defRPr/>
              </a:pPr>
              <a:t>24/10/2012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B1957B1F-FFB0-45AC-BB49-80D17DA139CA}" type="slidenum">
              <a:rPr lang="en-IE"/>
              <a:pPr>
                <a:defRPr/>
              </a:pPr>
              <a:t>‹#›</a:t>
            </a:fld>
            <a:endParaRPr lang="en-IE"/>
          </a:p>
        </p:txBody>
      </p:sp>
    </p:spTree>
    <p:extLst>
      <p:ext uri="{BB962C8B-B14F-4D97-AF65-F5344CB8AC3E}">
        <p14:creationId xmlns:p14="http://schemas.microsoft.com/office/powerpoint/2010/main" val="82465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76BD124A-DA69-4B1E-9AB6-03AB298BE666}" type="datetime1">
              <a:rPr lang="en-IE"/>
              <a:pPr>
                <a:defRPr/>
              </a:pPr>
              <a:t>24/10/2012</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52567CAC-9A6D-469E-B62E-C93407283024}" type="slidenum">
              <a:rPr lang="en-IE"/>
              <a:pPr>
                <a:defRPr/>
              </a:pPr>
              <a:t>‹#›</a:t>
            </a:fld>
            <a:endParaRPr lang="en-IE"/>
          </a:p>
        </p:txBody>
      </p:sp>
    </p:spTree>
    <p:extLst>
      <p:ext uri="{BB962C8B-B14F-4D97-AF65-F5344CB8AC3E}">
        <p14:creationId xmlns:p14="http://schemas.microsoft.com/office/powerpoint/2010/main" val="171891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AA1FC489-ECD7-4FA6-925D-E028365AC4A8}" type="datetime1">
              <a:rPr lang="en-IE"/>
              <a:pPr>
                <a:defRPr/>
              </a:pPr>
              <a:t>24/10/2012</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67B655F5-EB94-40FB-8B12-FF74340D0728}" type="slidenum">
              <a:rPr lang="en-IE"/>
              <a:pPr>
                <a:defRPr/>
              </a:pPr>
              <a:t>‹#›</a:t>
            </a:fld>
            <a:endParaRPr lang="en-IE"/>
          </a:p>
        </p:txBody>
      </p:sp>
    </p:spTree>
    <p:extLst>
      <p:ext uri="{BB962C8B-B14F-4D97-AF65-F5344CB8AC3E}">
        <p14:creationId xmlns:p14="http://schemas.microsoft.com/office/powerpoint/2010/main" val="179637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A6F24A5-5E81-41F1-B58C-6DC7B6B00979}" type="datetime1">
              <a:rPr lang="en-IE"/>
              <a:pPr>
                <a:defRPr/>
              </a:pPr>
              <a:t>24/10/2012</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FD062C4E-7995-4B62-B713-B62E766B9DAE}" type="slidenum">
              <a:rPr lang="en-IE"/>
              <a:pPr>
                <a:defRPr/>
              </a:pPr>
              <a:t>‹#›</a:t>
            </a:fld>
            <a:endParaRPr lang="en-IE"/>
          </a:p>
        </p:txBody>
      </p:sp>
    </p:spTree>
    <p:extLst>
      <p:ext uri="{BB962C8B-B14F-4D97-AF65-F5344CB8AC3E}">
        <p14:creationId xmlns:p14="http://schemas.microsoft.com/office/powerpoint/2010/main" val="191676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60E82CF-A13B-4E3E-8B71-860738B8398E}" type="datetime1">
              <a:rPr lang="en-IE"/>
              <a:pPr>
                <a:defRPr/>
              </a:pPr>
              <a:t>24/10/2012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AE376126-10CC-4957-A9DF-329F0F47CA96}" type="slidenum">
              <a:rPr lang="en-IE"/>
              <a:pPr>
                <a:defRPr/>
              </a:pPr>
              <a:t>‹#›</a:t>
            </a:fld>
            <a:endParaRPr lang="en-IE"/>
          </a:p>
        </p:txBody>
      </p:sp>
    </p:spTree>
    <p:extLst>
      <p:ext uri="{BB962C8B-B14F-4D97-AF65-F5344CB8AC3E}">
        <p14:creationId xmlns:p14="http://schemas.microsoft.com/office/powerpoint/2010/main" val="382219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7F316A2-1A72-4564-A8AF-9741AAAC6E8D}" type="datetime1">
              <a:rPr lang="en-IE"/>
              <a:pPr>
                <a:defRPr/>
              </a:pPr>
              <a:t>24/10/2012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D819B56E-464B-44D9-BA25-6AF4436F3678}" type="slidenum">
              <a:rPr lang="en-IE"/>
              <a:pPr>
                <a:defRPr/>
              </a:pPr>
              <a:t>‹#›</a:t>
            </a:fld>
            <a:endParaRPr lang="en-IE"/>
          </a:p>
        </p:txBody>
      </p:sp>
    </p:spTree>
    <p:extLst>
      <p:ext uri="{BB962C8B-B14F-4D97-AF65-F5344CB8AC3E}">
        <p14:creationId xmlns:p14="http://schemas.microsoft.com/office/powerpoint/2010/main" val="349507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9"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BA506869-1405-456F-8ECE-100D6995768A}" type="datetime1">
              <a:rPr lang="en-IE"/>
              <a:pPr>
                <a:defRPr/>
              </a:pPr>
              <a:t>24/10/2012</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35B687A7-8974-49F5-825F-10CB94BEAB61}" type="slidenum">
              <a:rPr lang="en-IE"/>
              <a:pPr>
                <a:defRPr/>
              </a:pPr>
              <a:t>‹#›</a:t>
            </a:fld>
            <a:endParaRPr lang="en-IE"/>
          </a:p>
        </p:txBody>
      </p:sp>
      <p:graphicFrame>
        <p:nvGraphicFramePr>
          <p:cNvPr id="1026"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5"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F688CC5-CB53-4EB2-98F4-81C355B1E884}" type="slidenum">
              <a:rPr lang="en-IE" sz="1400" smtClean="0"/>
              <a:pPr/>
              <a:t>1</a:t>
            </a:fld>
            <a:endParaRPr lang="en-IE" sz="1400" smtClean="0"/>
          </a:p>
        </p:txBody>
      </p:sp>
      <p:sp>
        <p:nvSpPr>
          <p:cNvPr id="70659" name="Rectangle 2"/>
          <p:cNvSpPr>
            <a:spLocks noGrp="1" noChangeArrowheads="1"/>
          </p:cNvSpPr>
          <p:nvPr>
            <p:ph type="title"/>
          </p:nvPr>
        </p:nvSpPr>
        <p:spPr/>
        <p:txBody>
          <a:bodyPr/>
          <a:lstStyle/>
          <a:p>
            <a:r>
              <a:rPr lang="en-GB" sz="4000" smtClean="0"/>
              <a:t>Unit 12: Buttons, Color and ActionEvents</a:t>
            </a:r>
            <a:endParaRPr lang="en-US" sz="4000" smtClean="0"/>
          </a:p>
        </p:txBody>
      </p:sp>
      <p:sp>
        <p:nvSpPr>
          <p:cNvPr id="70660" name="Rectangle 3"/>
          <p:cNvSpPr>
            <a:spLocks noGrp="1" noChangeArrowheads="1"/>
          </p:cNvSpPr>
          <p:nvPr>
            <p:ph type="body" idx="1"/>
          </p:nvPr>
        </p:nvSpPr>
        <p:spPr/>
        <p:txBody>
          <a:bodyPr/>
          <a:lstStyle/>
          <a:p>
            <a:pPr>
              <a:lnSpc>
                <a:spcPct val="90000"/>
              </a:lnSpc>
              <a:buFontTx/>
              <a:buNone/>
            </a:pPr>
            <a:r>
              <a:rPr lang="en-GB" sz="2800" smtClean="0"/>
              <a:t>Objectives: be able to</a:t>
            </a:r>
          </a:p>
          <a:p>
            <a:pPr>
              <a:lnSpc>
                <a:spcPct val="90000"/>
              </a:lnSpc>
            </a:pPr>
            <a:r>
              <a:rPr lang="en-GB" sz="2800" smtClean="0"/>
              <a:t>Create, display and customise a JFrame-based window</a:t>
            </a:r>
          </a:p>
          <a:p>
            <a:pPr>
              <a:lnSpc>
                <a:spcPct val="90000"/>
              </a:lnSpc>
            </a:pPr>
            <a:r>
              <a:rPr lang="en-GB" sz="2800" smtClean="0"/>
              <a:t>Describe how the JVM handles ActionEvents</a:t>
            </a:r>
          </a:p>
          <a:p>
            <a:pPr>
              <a:lnSpc>
                <a:spcPct val="90000"/>
              </a:lnSpc>
            </a:pPr>
            <a:r>
              <a:rPr lang="en-GB" sz="2800" smtClean="0"/>
              <a:t>List the methods in the ActionListener interface</a:t>
            </a:r>
          </a:p>
          <a:p>
            <a:pPr>
              <a:lnSpc>
                <a:spcPct val="90000"/>
              </a:lnSpc>
            </a:pPr>
            <a:r>
              <a:rPr lang="en-GB" sz="2800" smtClean="0"/>
              <a:t>Add buttons to a window and process clicks on them appropriately</a:t>
            </a:r>
          </a:p>
          <a:p>
            <a:pPr>
              <a:lnSpc>
                <a:spcPct val="90000"/>
              </a:lnSpc>
            </a:pPr>
            <a:r>
              <a:rPr lang="en-GB" sz="2800" smtClean="0"/>
              <a:t>Use colours and icons to make the GUI more attractive</a:t>
            </a:r>
          </a:p>
          <a:p>
            <a:pPr>
              <a:lnSpc>
                <a:spcPct val="90000"/>
              </a:lnSpc>
            </a:pPr>
            <a:endParaRPr lang="en-US"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AC24C7E-70F2-432E-9C7D-E751162D36EB}" type="slidenum">
              <a:rPr lang="en-IE" sz="1400" smtClean="0"/>
              <a:pPr/>
              <a:t>10</a:t>
            </a:fld>
            <a:endParaRPr lang="en-IE" sz="1400" smtClean="0"/>
          </a:p>
        </p:txBody>
      </p:sp>
      <p:sp>
        <p:nvSpPr>
          <p:cNvPr id="82947" name="Rectangle 2"/>
          <p:cNvSpPr>
            <a:spLocks noGrp="1" noChangeArrowheads="1"/>
          </p:cNvSpPr>
          <p:nvPr>
            <p:ph type="title"/>
          </p:nvPr>
        </p:nvSpPr>
        <p:spPr/>
        <p:txBody>
          <a:bodyPr/>
          <a:lstStyle/>
          <a:p>
            <a:r>
              <a:rPr lang="en-US" sz="4000" smtClean="0"/>
              <a:t>Placing GUI Objects on a Frame</a:t>
            </a:r>
          </a:p>
        </p:txBody>
      </p:sp>
      <p:sp>
        <p:nvSpPr>
          <p:cNvPr id="82948" name="Rectangle 3"/>
          <p:cNvSpPr>
            <a:spLocks noGrp="1" noChangeArrowheads="1"/>
          </p:cNvSpPr>
          <p:nvPr>
            <p:ph type="body" idx="1"/>
          </p:nvPr>
        </p:nvSpPr>
        <p:spPr>
          <a:xfrm>
            <a:off x="304800" y="1219200"/>
            <a:ext cx="8534400" cy="4648200"/>
          </a:xfrm>
        </p:spPr>
        <p:txBody>
          <a:bodyPr/>
          <a:lstStyle/>
          <a:p>
            <a:pPr marL="225425" indent="-225425"/>
            <a:r>
              <a:rPr lang="en-US" smtClean="0"/>
              <a:t>There are two ways to put GUI objects on the content pane of a frame:</a:t>
            </a:r>
          </a:p>
          <a:p>
            <a:pPr marL="576263" lvl="1" indent="-236538"/>
            <a:r>
              <a:rPr lang="en-US" smtClean="0"/>
              <a:t>Use a </a:t>
            </a:r>
            <a:r>
              <a:rPr lang="en-US" i="1" smtClean="0">
                <a:solidFill>
                  <a:srgbClr val="B2311C"/>
                </a:solidFill>
              </a:rPr>
              <a:t>layout manager, </a:t>
            </a:r>
            <a:r>
              <a:rPr lang="en-US" smtClean="0"/>
              <a:t>such as</a:t>
            </a:r>
          </a:p>
          <a:p>
            <a:pPr marL="1027113" lvl="2" indent="-225425"/>
            <a:r>
              <a:rPr lang="en-US" smtClean="0"/>
              <a:t>FlowLayout</a:t>
            </a:r>
          </a:p>
          <a:p>
            <a:pPr marL="1027113" lvl="2" indent="-225425"/>
            <a:r>
              <a:rPr lang="en-US" smtClean="0"/>
              <a:t>BorderLayout</a:t>
            </a:r>
          </a:p>
          <a:p>
            <a:pPr marL="1027113" lvl="2" indent="-225425"/>
            <a:r>
              <a:rPr lang="en-US" smtClean="0"/>
              <a:t>GridLayout</a:t>
            </a:r>
          </a:p>
          <a:p>
            <a:pPr marL="576263" lvl="1" indent="-236538"/>
            <a:r>
              <a:rPr lang="en-US" smtClean="0"/>
              <a:t>Use </a:t>
            </a:r>
            <a:r>
              <a:rPr lang="en-US" i="1" smtClean="0">
                <a:solidFill>
                  <a:srgbClr val="B2311C"/>
                </a:solidFill>
              </a:rPr>
              <a:t>absolute positioning</a:t>
            </a:r>
          </a:p>
          <a:p>
            <a:pPr marL="1027113" lvl="2" indent="-225425"/>
            <a:r>
              <a:rPr lang="en-US" smtClean="0"/>
              <a:t>null layout manager</a:t>
            </a:r>
          </a:p>
          <a:p>
            <a:pPr marL="1027113" lvl="2" indent="-225425"/>
            <a:r>
              <a:rPr lang="en-GB" smtClean="0"/>
              <a:t>setBounds() method for each component</a:t>
            </a:r>
            <a:endParaRPr lang="en-US" smtClean="0"/>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BF4A9D0-DE21-4B57-8FFC-DFABE3122F64}" type="slidenum">
              <a:rPr lang="en-IE" sz="1400" smtClean="0"/>
              <a:pPr/>
              <a:t>11</a:t>
            </a:fld>
            <a:endParaRPr lang="en-IE" sz="1400" smtClean="0"/>
          </a:p>
        </p:txBody>
      </p:sp>
      <p:sp>
        <p:nvSpPr>
          <p:cNvPr id="83971" name="Rectangle 2"/>
          <p:cNvSpPr>
            <a:spLocks noGrp="1" noChangeArrowheads="1"/>
          </p:cNvSpPr>
          <p:nvPr>
            <p:ph type="title"/>
          </p:nvPr>
        </p:nvSpPr>
        <p:spPr/>
        <p:txBody>
          <a:bodyPr/>
          <a:lstStyle/>
          <a:p>
            <a:r>
              <a:rPr lang="en-US" smtClean="0"/>
              <a:t>Placing a Button</a:t>
            </a:r>
          </a:p>
        </p:txBody>
      </p:sp>
      <p:sp>
        <p:nvSpPr>
          <p:cNvPr id="83972" name="Rectangle 3"/>
          <p:cNvSpPr>
            <a:spLocks noGrp="1" noChangeArrowheads="1"/>
          </p:cNvSpPr>
          <p:nvPr>
            <p:ph type="body" idx="1"/>
          </p:nvPr>
        </p:nvSpPr>
        <p:spPr>
          <a:xfrm>
            <a:off x="304800" y="1143000"/>
            <a:ext cx="8534400" cy="1828800"/>
          </a:xfrm>
        </p:spPr>
        <p:txBody>
          <a:bodyPr/>
          <a:lstStyle/>
          <a:p>
            <a:pPr>
              <a:lnSpc>
                <a:spcPct val="90000"/>
              </a:lnSpc>
            </a:pPr>
            <a:r>
              <a:rPr lang="en-US" smtClean="0"/>
              <a:t>A JButton object is a GUI component that represents a pushbutton.</a:t>
            </a:r>
          </a:p>
          <a:p>
            <a:pPr>
              <a:lnSpc>
                <a:spcPct val="90000"/>
              </a:lnSpc>
            </a:pPr>
            <a:r>
              <a:rPr lang="en-US" smtClean="0"/>
              <a:t>Here's an example of how we place a button with FlowLayout.</a:t>
            </a:r>
          </a:p>
        </p:txBody>
      </p:sp>
      <p:grpSp>
        <p:nvGrpSpPr>
          <p:cNvPr id="83973" name="Group 4"/>
          <p:cNvGrpSpPr>
            <a:grpSpLocks/>
          </p:cNvGrpSpPr>
          <p:nvPr/>
        </p:nvGrpSpPr>
        <p:grpSpPr bwMode="auto">
          <a:xfrm>
            <a:off x="457200" y="3124200"/>
            <a:ext cx="4114800" cy="2805113"/>
            <a:chOff x="691" y="737"/>
            <a:chExt cx="4469" cy="2598"/>
          </a:xfrm>
        </p:grpSpPr>
        <p:sp>
          <p:nvSpPr>
            <p:cNvPr id="373765"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IE"/>
            </a:p>
          </p:txBody>
        </p:sp>
        <p:sp>
          <p:nvSpPr>
            <p:cNvPr id="83976" name="Rectangle 6"/>
            <p:cNvSpPr>
              <a:spLocks noChangeArrowheads="1"/>
            </p:cNvSpPr>
            <p:nvPr/>
          </p:nvSpPr>
          <p:spPr bwMode="auto">
            <a:xfrm>
              <a:off x="807" y="875"/>
              <a:ext cx="4303"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600">
                  <a:solidFill>
                    <a:srgbClr val="000000"/>
                  </a:solidFill>
                  <a:latin typeface="Courier New" pitchFamily="49" charset="0"/>
                  <a:ea typeface="ＭＳ Ｐゴシック" pitchFamily="34" charset="-128"/>
                </a:rPr>
                <a:t>cPane.setLayout</a:t>
              </a:r>
              <a:r>
                <a:rPr lang="en-US" sz="1600" b="1">
                  <a:solidFill>
                    <a:srgbClr val="FF331A"/>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600" b="1">
                  <a:solidFill>
                    <a:srgbClr val="FF331A"/>
                  </a:solidFill>
                  <a:latin typeface="Courier New" pitchFamily="49" charset="0"/>
                  <a:ea typeface="ＭＳ Ｐゴシック" pitchFamily="34" charset="-128"/>
                </a:rPr>
                <a:t>		</a:t>
              </a:r>
              <a:r>
                <a:rPr lang="en-US" sz="1600" b="1">
                  <a:solidFill>
                    <a:srgbClr val="5A5A5A"/>
                  </a:solidFill>
                  <a:latin typeface="Courier New" pitchFamily="49" charset="0"/>
                  <a:ea typeface="ＭＳ Ｐゴシック" pitchFamily="34" charset="-128"/>
                </a:rPr>
                <a:t>new </a:t>
              </a:r>
              <a:r>
                <a:rPr lang="en-US" sz="1600">
                  <a:solidFill>
                    <a:srgbClr val="000000"/>
                  </a:solidFill>
                  <a:latin typeface="Courier New" pitchFamily="49" charset="0"/>
                  <a:ea typeface="ＭＳ Ｐゴシック" pitchFamily="34" charset="-128"/>
                </a:rPr>
                <a:t>FlowLayout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600">
                  <a:solidFill>
                    <a:srgbClr val="000000"/>
                  </a:solidFill>
                  <a:latin typeface="Courier New" pitchFamily="49" charset="0"/>
                  <a:ea typeface="ＭＳ Ｐゴシック" pitchFamily="34" charset="-128"/>
                </a:rPr>
                <a:t>okButton </a:t>
              </a:r>
            </a:p>
            <a:p>
              <a:pPr eaLnBrk="1" hangingPunct="1">
                <a:lnSpc>
                  <a:spcPct val="80000"/>
                </a:lnSpc>
                <a:spcBef>
                  <a:spcPct val="50000"/>
                </a:spcBef>
                <a:tabLst>
                  <a:tab pos="457200" algn="l"/>
                </a:tabLst>
              </a:pPr>
              <a:r>
                <a:rPr lang="en-US" sz="1600">
                  <a:solidFill>
                    <a:srgbClr val="000000"/>
                  </a:solidFill>
                  <a:latin typeface="Courier New" pitchFamily="49" charset="0"/>
                  <a:ea typeface="ＭＳ Ｐゴシック" pitchFamily="34" charset="-128"/>
                </a:rPr>
                <a:t>	= </a:t>
              </a:r>
              <a:r>
                <a:rPr lang="en-US" sz="1600" b="1">
                  <a:solidFill>
                    <a:srgbClr val="5A5A5A"/>
                  </a:solidFill>
                  <a:latin typeface="Courier New" pitchFamily="49" charset="0"/>
                  <a:ea typeface="ＭＳ Ｐゴシック" pitchFamily="34" charset="-128"/>
                </a:rPr>
                <a:t>new </a:t>
              </a:r>
              <a:r>
                <a:rPr lang="en-US" sz="1600">
                  <a:solidFill>
                    <a:srgbClr val="000000"/>
                  </a:solidFill>
                  <a:latin typeface="Courier New" pitchFamily="49" charset="0"/>
                  <a:ea typeface="ＭＳ Ｐゴシック" pitchFamily="34" charset="-128"/>
                </a:rPr>
                <a:t>JButton</a:t>
              </a:r>
              <a:r>
                <a:rPr lang="en-US" sz="1600" b="1">
                  <a:solidFill>
                    <a:srgbClr val="FF331A"/>
                  </a:solidFill>
                  <a:latin typeface="Courier New" pitchFamily="49" charset="0"/>
                  <a:ea typeface="ＭＳ Ｐゴシック" pitchFamily="34" charset="-128"/>
                </a:rPr>
                <a:t>(</a:t>
              </a:r>
              <a:r>
                <a:rPr lang="en-US" sz="1600">
                  <a:solidFill>
                    <a:srgbClr val="5A5A5A"/>
                  </a:solidFill>
                  <a:latin typeface="Courier New" pitchFamily="49" charset="0"/>
                  <a:ea typeface="ＭＳ Ｐゴシック" pitchFamily="34" charset="-128"/>
                </a:rPr>
                <a:t>"OK"</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600">
                  <a:solidFill>
                    <a:srgbClr val="000000"/>
                  </a:solidFill>
                  <a:latin typeface="Courier New" pitchFamily="49" charset="0"/>
                  <a:ea typeface="ＭＳ Ｐゴシック" pitchFamily="34" charset="-128"/>
                </a:rPr>
                <a:t>cancelButton </a:t>
              </a:r>
            </a:p>
            <a:p>
              <a:pPr eaLnBrk="1" hangingPunct="1">
                <a:lnSpc>
                  <a:spcPct val="80000"/>
                </a:lnSpc>
                <a:spcBef>
                  <a:spcPct val="50000"/>
                </a:spcBef>
                <a:tabLst>
                  <a:tab pos="457200" algn="l"/>
                </a:tabLst>
              </a:pPr>
              <a:r>
                <a:rPr lang="en-US" sz="1600">
                  <a:solidFill>
                    <a:srgbClr val="000000"/>
                  </a:solidFill>
                  <a:latin typeface="Courier New" pitchFamily="49" charset="0"/>
                  <a:ea typeface="ＭＳ Ｐゴシック" pitchFamily="34" charset="-128"/>
                </a:rPr>
                <a:t>	= </a:t>
              </a:r>
              <a:r>
                <a:rPr lang="en-US" sz="1600" b="1">
                  <a:solidFill>
                    <a:srgbClr val="5A5A5A"/>
                  </a:solidFill>
                  <a:latin typeface="Courier New" pitchFamily="49" charset="0"/>
                  <a:ea typeface="ＭＳ Ｐゴシック" pitchFamily="34" charset="-128"/>
                </a:rPr>
                <a:t>new </a:t>
              </a:r>
              <a:r>
                <a:rPr lang="en-US" sz="1600">
                  <a:solidFill>
                    <a:srgbClr val="000000"/>
                  </a:solidFill>
                  <a:latin typeface="Courier New" pitchFamily="49" charset="0"/>
                  <a:ea typeface="ＭＳ Ｐゴシック" pitchFamily="34" charset="-128"/>
                </a:rPr>
                <a:t>JButton</a:t>
              </a:r>
              <a:r>
                <a:rPr lang="en-US" sz="1600" b="1">
                  <a:solidFill>
                    <a:srgbClr val="FF331A"/>
                  </a:solidFill>
                  <a:latin typeface="Courier New" pitchFamily="49" charset="0"/>
                  <a:ea typeface="ＭＳ Ｐゴシック" pitchFamily="34" charset="-128"/>
                </a:rPr>
                <a:t>(</a:t>
              </a:r>
              <a:r>
                <a:rPr lang="en-US" sz="1600">
                  <a:solidFill>
                    <a:srgbClr val="5A5A5A"/>
                  </a:solidFill>
                  <a:latin typeface="Courier New" pitchFamily="49" charset="0"/>
                  <a:ea typeface="ＭＳ Ｐゴシック" pitchFamily="34" charset="-128"/>
                </a:rPr>
                <a:t>"CANCEL"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600">
                  <a:solidFill>
                    <a:srgbClr val="000000"/>
                  </a:solidFill>
                  <a:latin typeface="Courier New" pitchFamily="49" charset="0"/>
                  <a:ea typeface="ＭＳ Ｐゴシック" pitchFamily="34" charset="-128"/>
                </a:rPr>
                <a:t>cPane.add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okButton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600">
                  <a:solidFill>
                    <a:srgbClr val="000000"/>
                  </a:solidFill>
                  <a:latin typeface="Courier New" pitchFamily="49" charset="0"/>
                  <a:ea typeface="ＭＳ Ｐゴシック" pitchFamily="34" charset="-128"/>
                </a:rPr>
                <a:t>cPane.add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cancelButton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endParaRPr lang="en-US" sz="1600">
                <a:solidFill>
                  <a:srgbClr val="A50021"/>
                </a:solidFill>
                <a:latin typeface="Courier New" pitchFamily="49" charset="0"/>
                <a:ea typeface="ＭＳ Ｐゴシック" pitchFamily="34" charset="-128"/>
              </a:endParaRPr>
            </a:p>
          </p:txBody>
        </p:sp>
      </p:grpSp>
      <p:pic>
        <p:nvPicPr>
          <p:cNvPr id="83974" name="Picture 7" descr="ch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3886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3AC251B-D7B3-4051-AF98-0568B19C858D}" type="slidenum">
              <a:rPr lang="en-IE" sz="1400" smtClean="0"/>
              <a:pPr/>
              <a:t>12</a:t>
            </a:fld>
            <a:endParaRPr lang="en-IE" sz="1400" smtClean="0"/>
          </a:p>
        </p:txBody>
      </p:sp>
      <p:sp>
        <p:nvSpPr>
          <p:cNvPr id="84995" name="Rectangle 2"/>
          <p:cNvSpPr>
            <a:spLocks noGrp="1" noChangeArrowheads="1"/>
          </p:cNvSpPr>
          <p:nvPr>
            <p:ph type="title"/>
          </p:nvPr>
        </p:nvSpPr>
        <p:spPr/>
        <p:txBody>
          <a:bodyPr/>
          <a:lstStyle/>
          <a:p>
            <a:r>
              <a:rPr lang="en-GB" sz="4000" smtClean="0"/>
              <a:t>JButtons should be declared as attributes</a:t>
            </a:r>
            <a:endParaRPr lang="en-US" sz="4000" smtClean="0"/>
          </a:p>
        </p:txBody>
      </p:sp>
      <p:sp>
        <p:nvSpPr>
          <p:cNvPr id="84996" name="Rectangle 3"/>
          <p:cNvSpPr>
            <a:spLocks noGrp="1" noChangeArrowheads="1"/>
          </p:cNvSpPr>
          <p:nvPr>
            <p:ph type="body" idx="1"/>
          </p:nvPr>
        </p:nvSpPr>
        <p:spPr/>
        <p:txBody>
          <a:bodyPr/>
          <a:lstStyle/>
          <a:p>
            <a:r>
              <a:rPr lang="en-GB" smtClean="0"/>
              <a:t>JButtons are built and added to the screen in the constructor</a:t>
            </a:r>
          </a:p>
          <a:p>
            <a:r>
              <a:rPr lang="en-GB" smtClean="0"/>
              <a:t>The event-handling will take place in another method called actionPerformed()</a:t>
            </a:r>
          </a:p>
          <a:p>
            <a:r>
              <a:rPr lang="en-GB" smtClean="0"/>
              <a:t>So you must declare them outside of all methods, at the start of the class, as attributes</a:t>
            </a:r>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65C42EB-9658-44B5-A0C4-5EFCB84F38AF}" type="slidenum">
              <a:rPr lang="en-IE" sz="1400" smtClean="0"/>
              <a:pPr/>
              <a:t>13</a:t>
            </a:fld>
            <a:endParaRPr lang="en-IE" sz="1400" smtClean="0"/>
          </a:p>
        </p:txBody>
      </p:sp>
      <p:sp>
        <p:nvSpPr>
          <p:cNvPr id="86019" name="Rectangle 2"/>
          <p:cNvSpPr>
            <a:spLocks noGrp="1" noChangeArrowheads="1"/>
          </p:cNvSpPr>
          <p:nvPr>
            <p:ph type="title"/>
          </p:nvPr>
        </p:nvSpPr>
        <p:spPr/>
        <p:txBody>
          <a:bodyPr/>
          <a:lstStyle/>
          <a:p>
            <a:r>
              <a:rPr lang="en-GB" sz="4000" smtClean="0"/>
              <a:t>One Button: class SingleButton</a:t>
            </a:r>
            <a:endParaRPr lang="en-US" sz="4000" smtClean="0"/>
          </a:p>
        </p:txBody>
      </p:sp>
      <p:sp>
        <p:nvSpPr>
          <p:cNvPr id="86020" name="Rectangle 3"/>
          <p:cNvSpPr>
            <a:spLocks noGrp="1" noChangeArrowheads="1"/>
          </p:cNvSpPr>
          <p:nvPr>
            <p:ph type="body" idx="1"/>
          </p:nvPr>
        </p:nvSpPr>
        <p:spPr/>
        <p:txBody>
          <a:bodyPr/>
          <a:lstStyle/>
          <a:p>
            <a:pPr>
              <a:lnSpc>
                <a:spcPct val="80000"/>
              </a:lnSpc>
              <a:buFontTx/>
              <a:buNone/>
            </a:pPr>
            <a:r>
              <a:rPr lang="en-GB" sz="1800" smtClean="0">
                <a:latin typeface="Courier New" pitchFamily="49" charset="0"/>
              </a:rPr>
              <a:t>public class SingleButton{</a:t>
            </a:r>
          </a:p>
          <a:p>
            <a:pPr>
              <a:lnSpc>
                <a:spcPct val="80000"/>
              </a:lnSpc>
              <a:buFontTx/>
              <a:buNone/>
            </a:pPr>
            <a:r>
              <a:rPr lang="en-GB" sz="1800" smtClean="0">
                <a:latin typeface="Courier New" pitchFamily="49" charset="0"/>
              </a:rPr>
              <a:t>  JButton button;</a:t>
            </a:r>
            <a:endParaRPr lang="en-US" sz="1800" smtClean="0">
              <a:latin typeface="Courier New" pitchFamily="49" charset="0"/>
            </a:endParaRPr>
          </a:p>
          <a:p>
            <a:pPr>
              <a:lnSpc>
                <a:spcPct val="80000"/>
              </a:lnSpc>
              <a:buFontTx/>
              <a:buNone/>
            </a:pPr>
            <a:r>
              <a:rPr lang="en-US" sz="1800" smtClean="0">
                <a:latin typeface="Courier New" pitchFamily="49" charset="0"/>
              </a:rPr>
              <a:t>  public SingleButton() {</a:t>
            </a:r>
          </a:p>
          <a:p>
            <a:pPr>
              <a:lnSpc>
                <a:spcPct val="80000"/>
              </a:lnSpc>
              <a:buFontTx/>
              <a:buNone/>
            </a:pPr>
            <a:r>
              <a:rPr lang="en-US" sz="1800" smtClean="0">
                <a:latin typeface="Courier New" pitchFamily="49" charset="0"/>
              </a:rPr>
              <a:t>			</a:t>
            </a:r>
          </a:p>
          <a:p>
            <a:pPr>
              <a:lnSpc>
                <a:spcPct val="80000"/>
              </a:lnSpc>
              <a:buFontTx/>
              <a:buNone/>
            </a:pPr>
            <a:r>
              <a:rPr lang="en-US" sz="1800" smtClean="0">
                <a:latin typeface="Courier New" pitchFamily="49" charset="0"/>
              </a:rPr>
              <a:t>		super("Demonstrating a JButton ");</a:t>
            </a:r>
          </a:p>
          <a:p>
            <a:pPr>
              <a:lnSpc>
                <a:spcPct val="80000"/>
              </a:lnSpc>
              <a:buFontTx/>
              <a:buNone/>
            </a:pPr>
            <a:r>
              <a:rPr lang="en-US" sz="1800" smtClean="0">
                <a:latin typeface="Courier New" pitchFamily="49" charset="0"/>
              </a:rPr>
              <a:t>		Container cPane = getContentPane();</a:t>
            </a:r>
          </a:p>
          <a:p>
            <a:pPr>
              <a:lnSpc>
                <a:spcPct val="80000"/>
              </a:lnSpc>
              <a:buFontTx/>
              <a:buNone/>
            </a:pPr>
            <a:r>
              <a:rPr lang="en-US" sz="1800" smtClean="0">
                <a:latin typeface="Courier New" pitchFamily="49" charset="0"/>
              </a:rPr>
              <a:t>		cPane.setLayout(new FlowLayout());</a:t>
            </a:r>
          </a:p>
          <a:p>
            <a:pPr>
              <a:lnSpc>
                <a:spcPct val="80000"/>
              </a:lnSpc>
              <a:buFontTx/>
              <a:buNone/>
            </a:pPr>
            <a:r>
              <a:rPr lang="en-US" sz="1800" smtClean="0">
                <a:latin typeface="Courier New" pitchFamily="49" charset="0"/>
              </a:rPr>
              <a:t>		button = new JButton("Press here");</a:t>
            </a:r>
          </a:p>
          <a:p>
            <a:pPr>
              <a:lnSpc>
                <a:spcPct val="80000"/>
              </a:lnSpc>
              <a:buFontTx/>
              <a:buNone/>
            </a:pPr>
            <a:r>
              <a:rPr lang="en-US" sz="1800" smtClean="0">
                <a:latin typeface="Courier New" pitchFamily="49" charset="0"/>
              </a:rPr>
              <a:t>		cPane.add(button);	</a:t>
            </a:r>
          </a:p>
          <a:p>
            <a:pPr>
              <a:lnSpc>
                <a:spcPct val="80000"/>
              </a:lnSpc>
              <a:buFontTx/>
              <a:buNone/>
            </a:pPr>
            <a:r>
              <a:rPr lang="en-US" sz="1800" smtClean="0">
                <a:latin typeface="Courier New" pitchFamily="49" charset="0"/>
              </a:rPr>
              <a:t>		button.addActionListener(new </a:t>
            </a:r>
          </a:p>
          <a:p>
            <a:pPr>
              <a:lnSpc>
                <a:spcPct val="80000"/>
              </a:lnSpc>
              <a:buFontTx/>
              <a:buNone/>
            </a:pPr>
            <a:r>
              <a:rPr lang="en-US" sz="1800" smtClean="0">
                <a:latin typeface="Courier New" pitchFamily="49" charset="0"/>
              </a:rPr>
              <a:t>                              ButtonListener());		</a:t>
            </a:r>
          </a:p>
          <a:p>
            <a:pPr>
              <a:lnSpc>
                <a:spcPct val="80000"/>
              </a:lnSpc>
              <a:buFontTx/>
              <a:buNone/>
            </a:pPr>
            <a:r>
              <a:rPr lang="en-US" sz="1800" smtClean="0">
                <a:latin typeface="Courier New" pitchFamily="49" charset="0"/>
              </a:rPr>
              <a:t>		setSize(275,170);</a:t>
            </a:r>
          </a:p>
          <a:p>
            <a:pPr>
              <a:lnSpc>
                <a:spcPct val="80000"/>
              </a:lnSpc>
              <a:buFontTx/>
              <a:buNone/>
            </a:pPr>
            <a:r>
              <a:rPr lang="en-US" sz="1800" smtClean="0">
                <a:latin typeface="Courier New" pitchFamily="49" charset="0"/>
              </a:rPr>
              <a:t>		setLocation(200,200);			</a:t>
            </a:r>
          </a:p>
          <a:p>
            <a:pPr>
              <a:lnSpc>
                <a:spcPct val="80000"/>
              </a:lnSpc>
              <a:buFontTx/>
              <a:buNone/>
            </a:pPr>
            <a:r>
              <a:rPr lang="en-US" sz="1800" smtClean="0">
                <a:latin typeface="Courier New"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4E4BDA4-5DC8-464E-BA13-1130622A6ABF}" type="slidenum">
              <a:rPr lang="en-IE" sz="1400" smtClean="0"/>
              <a:pPr/>
              <a:t>14</a:t>
            </a:fld>
            <a:endParaRPr lang="en-IE" sz="1400" smtClean="0"/>
          </a:p>
        </p:txBody>
      </p:sp>
      <p:sp>
        <p:nvSpPr>
          <p:cNvPr id="87043" name="Rectangle 2"/>
          <p:cNvSpPr>
            <a:spLocks noGrp="1" noChangeArrowheads="1"/>
          </p:cNvSpPr>
          <p:nvPr>
            <p:ph type="title"/>
          </p:nvPr>
        </p:nvSpPr>
        <p:spPr/>
        <p:txBody>
          <a:bodyPr/>
          <a:lstStyle/>
          <a:p>
            <a:r>
              <a:rPr lang="en-IE" smtClean="0"/>
              <a:t>Exercise</a:t>
            </a:r>
            <a:endParaRPr lang="en-US" smtClean="0"/>
          </a:p>
        </p:txBody>
      </p:sp>
      <p:sp>
        <p:nvSpPr>
          <p:cNvPr id="87044" name="Rectangle 3"/>
          <p:cNvSpPr>
            <a:spLocks noGrp="1" noChangeArrowheads="1"/>
          </p:cNvSpPr>
          <p:nvPr>
            <p:ph type="body" idx="1"/>
          </p:nvPr>
        </p:nvSpPr>
        <p:spPr/>
        <p:txBody>
          <a:bodyPr/>
          <a:lstStyle/>
          <a:p>
            <a:r>
              <a:rPr lang="en-IE" smtClean="0"/>
              <a:t>Add two buttons called ‘smile’ and ‘frown’ to your frame.  Note that:</a:t>
            </a:r>
          </a:p>
          <a:p>
            <a:pPr lvl="1"/>
            <a:r>
              <a:rPr lang="en-IE" smtClean="0"/>
              <a:t>they must be declared as attributes, outside of all methods</a:t>
            </a:r>
          </a:p>
          <a:p>
            <a:pPr lvl="1"/>
            <a:r>
              <a:rPr lang="en-IE" smtClean="0"/>
              <a:t>then constructed in the constructor method, and added to the content pane</a:t>
            </a:r>
            <a:endParaRPr 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4B43232-1482-449A-BD6C-27979E33E774}" type="slidenum">
              <a:rPr lang="en-IE" sz="1400" smtClean="0"/>
              <a:pPr/>
              <a:t>15</a:t>
            </a:fld>
            <a:endParaRPr lang="en-IE" sz="1400" smtClean="0"/>
          </a:p>
        </p:txBody>
      </p:sp>
      <p:sp>
        <p:nvSpPr>
          <p:cNvPr id="88067" name="Rectangle 2"/>
          <p:cNvSpPr>
            <a:spLocks noGrp="1" noChangeArrowheads="1"/>
          </p:cNvSpPr>
          <p:nvPr>
            <p:ph type="title"/>
          </p:nvPr>
        </p:nvSpPr>
        <p:spPr/>
        <p:txBody>
          <a:bodyPr/>
          <a:lstStyle/>
          <a:p>
            <a:r>
              <a:rPr lang="en-US" sz="4000" smtClean="0"/>
              <a:t>Event Handling</a:t>
            </a:r>
          </a:p>
        </p:txBody>
      </p:sp>
      <p:sp>
        <p:nvSpPr>
          <p:cNvPr id="88068" name="Rectangle 3"/>
          <p:cNvSpPr>
            <a:spLocks noGrp="1" noChangeArrowheads="1"/>
          </p:cNvSpPr>
          <p:nvPr>
            <p:ph type="body" idx="1"/>
          </p:nvPr>
        </p:nvSpPr>
        <p:spPr>
          <a:xfrm>
            <a:off x="684213" y="1125538"/>
            <a:ext cx="7772400" cy="4114800"/>
          </a:xfrm>
        </p:spPr>
        <p:txBody>
          <a:bodyPr/>
          <a:lstStyle/>
          <a:p>
            <a:pPr>
              <a:lnSpc>
                <a:spcPct val="90000"/>
              </a:lnSpc>
            </a:pPr>
            <a:r>
              <a:rPr lang="en-US" smtClean="0"/>
              <a:t>An action involving a GUI object, such as clicking a button, is called an </a:t>
            </a:r>
            <a:r>
              <a:rPr lang="en-US" i="1" smtClean="0">
                <a:solidFill>
                  <a:srgbClr val="B2311C"/>
                </a:solidFill>
              </a:rPr>
              <a:t>event.</a:t>
            </a:r>
            <a:endParaRPr lang="en-US" smtClean="0"/>
          </a:p>
          <a:p>
            <a:pPr>
              <a:lnSpc>
                <a:spcPct val="90000"/>
              </a:lnSpc>
            </a:pPr>
            <a:r>
              <a:rPr lang="en-US" smtClean="0"/>
              <a:t>The mechanism to process events is called </a:t>
            </a:r>
            <a:r>
              <a:rPr lang="en-US" i="1" smtClean="0">
                <a:solidFill>
                  <a:srgbClr val="B2311C"/>
                </a:solidFill>
              </a:rPr>
              <a:t>event handling</a:t>
            </a:r>
            <a:r>
              <a:rPr lang="en-US" smtClean="0"/>
              <a:t>.</a:t>
            </a:r>
          </a:p>
          <a:p>
            <a:pPr>
              <a:lnSpc>
                <a:spcPct val="90000"/>
              </a:lnSpc>
            </a:pPr>
            <a:r>
              <a:rPr lang="en-US" smtClean="0"/>
              <a:t>The event-handling model of Java is based on the concept known as the </a:t>
            </a:r>
            <a:r>
              <a:rPr lang="en-US" i="1" smtClean="0">
                <a:solidFill>
                  <a:srgbClr val="B2311C"/>
                </a:solidFill>
              </a:rPr>
              <a:t>delegation-based event model. </a:t>
            </a:r>
          </a:p>
          <a:p>
            <a:pPr>
              <a:lnSpc>
                <a:spcPct val="90000"/>
              </a:lnSpc>
            </a:pPr>
            <a:r>
              <a:rPr lang="en-US" smtClean="0"/>
              <a:t>With this model, event handling is implemented by two types of objects: </a:t>
            </a:r>
          </a:p>
          <a:p>
            <a:pPr lvl="1">
              <a:lnSpc>
                <a:spcPct val="90000"/>
              </a:lnSpc>
            </a:pPr>
            <a:r>
              <a:rPr lang="en-US" sz="2400" smtClean="0"/>
              <a:t>event source objects </a:t>
            </a:r>
          </a:p>
          <a:p>
            <a:pPr lvl="1">
              <a:lnSpc>
                <a:spcPct val="90000"/>
              </a:lnSpc>
            </a:pPr>
            <a:r>
              <a:rPr lang="en-US" sz="2400" smtClean="0"/>
              <a:t>event listener objects</a:t>
            </a:r>
            <a:endParaRPr lang="en-US" smtClean="0"/>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97D6D64-C6E5-40D3-A537-CDD0CBD79201}" type="slidenum">
              <a:rPr lang="en-IE" sz="1400" smtClean="0"/>
              <a:pPr/>
              <a:t>16</a:t>
            </a:fld>
            <a:endParaRPr lang="en-IE" sz="1400" smtClean="0"/>
          </a:p>
        </p:txBody>
      </p:sp>
      <p:sp>
        <p:nvSpPr>
          <p:cNvPr id="89091" name="Rectangle 2"/>
          <p:cNvSpPr>
            <a:spLocks noGrp="1" noChangeArrowheads="1"/>
          </p:cNvSpPr>
          <p:nvPr>
            <p:ph type="title"/>
          </p:nvPr>
        </p:nvSpPr>
        <p:spPr/>
        <p:txBody>
          <a:bodyPr/>
          <a:lstStyle/>
          <a:p>
            <a:r>
              <a:rPr lang="en-US" sz="4000" smtClean="0"/>
              <a:t>Event Source Objects</a:t>
            </a:r>
          </a:p>
        </p:txBody>
      </p:sp>
      <p:sp>
        <p:nvSpPr>
          <p:cNvPr id="89092" name="Rectangle 3"/>
          <p:cNvSpPr>
            <a:spLocks noGrp="1" noChangeArrowheads="1"/>
          </p:cNvSpPr>
          <p:nvPr>
            <p:ph type="body" idx="1"/>
          </p:nvPr>
        </p:nvSpPr>
        <p:spPr>
          <a:xfrm>
            <a:off x="684213" y="1557338"/>
            <a:ext cx="7772400" cy="4114800"/>
          </a:xfrm>
        </p:spPr>
        <p:txBody>
          <a:bodyPr/>
          <a:lstStyle/>
          <a:p>
            <a:r>
              <a:rPr lang="en-US" smtClean="0"/>
              <a:t>An event source is a GUI object where an event occurs. We say an event source generates events.</a:t>
            </a:r>
          </a:p>
          <a:p>
            <a:r>
              <a:rPr lang="en-US" smtClean="0"/>
              <a:t>Buttons, text boxes, list boxes, menu items and the window itself are common event sources in GUI applications. </a:t>
            </a: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FAF8E5-AF6C-4ACE-8F67-818323659DAC}" type="slidenum">
              <a:rPr lang="en-IE" sz="1400" smtClean="0"/>
              <a:pPr/>
              <a:t>17</a:t>
            </a:fld>
            <a:endParaRPr lang="en-IE" sz="1400" smtClean="0"/>
          </a:p>
        </p:txBody>
      </p:sp>
      <p:sp>
        <p:nvSpPr>
          <p:cNvPr id="90115" name="Rectangle 2"/>
          <p:cNvSpPr>
            <a:spLocks noGrp="1" noChangeArrowheads="1"/>
          </p:cNvSpPr>
          <p:nvPr>
            <p:ph type="title"/>
          </p:nvPr>
        </p:nvSpPr>
        <p:spPr/>
        <p:txBody>
          <a:bodyPr/>
          <a:lstStyle/>
          <a:p>
            <a:r>
              <a:rPr lang="en-US" sz="4000" smtClean="0"/>
              <a:t>Event Listener Objects</a:t>
            </a:r>
          </a:p>
        </p:txBody>
      </p:sp>
      <p:sp>
        <p:nvSpPr>
          <p:cNvPr id="90116" name="Rectangle 3"/>
          <p:cNvSpPr>
            <a:spLocks noGrp="1" noChangeArrowheads="1"/>
          </p:cNvSpPr>
          <p:nvPr>
            <p:ph type="body" idx="1"/>
          </p:nvPr>
        </p:nvSpPr>
        <p:spPr/>
        <p:txBody>
          <a:bodyPr/>
          <a:lstStyle/>
          <a:p>
            <a:pPr>
              <a:lnSpc>
                <a:spcPct val="90000"/>
              </a:lnSpc>
            </a:pPr>
            <a:r>
              <a:rPr lang="en-US" smtClean="0"/>
              <a:t>An event listener object is an object that includes a method that gets executed in response to the generated events.</a:t>
            </a:r>
          </a:p>
          <a:p>
            <a:pPr>
              <a:lnSpc>
                <a:spcPct val="90000"/>
              </a:lnSpc>
            </a:pPr>
            <a:r>
              <a:rPr lang="en-US" smtClean="0"/>
              <a:t>A listener must be associated, or registered, to a source, so it can be notified when the source generates events. </a:t>
            </a:r>
            <a:endParaRPr lang="en-GB" smtClean="0"/>
          </a:p>
          <a:p>
            <a:pPr>
              <a:lnSpc>
                <a:spcPct val="90000"/>
              </a:lnSpc>
            </a:pPr>
            <a:r>
              <a:rPr lang="en-GB" smtClean="0"/>
              <a:t>A class which contains event sources can itself be a listener for the events</a:t>
            </a:r>
            <a:endParaRPr lang="en-US" smtClean="0"/>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3A6D3B6-EF00-4FA1-BCE5-2C9807DBD247}" type="slidenum">
              <a:rPr lang="en-IE" sz="1400" smtClean="0"/>
              <a:pPr/>
              <a:t>18</a:t>
            </a:fld>
            <a:endParaRPr lang="en-IE" sz="1400" smtClean="0"/>
          </a:p>
        </p:txBody>
      </p:sp>
      <p:sp>
        <p:nvSpPr>
          <p:cNvPr id="91139" name="Rectangle 2"/>
          <p:cNvSpPr>
            <a:spLocks noGrp="1" noChangeArrowheads="1"/>
          </p:cNvSpPr>
          <p:nvPr>
            <p:ph type="title"/>
          </p:nvPr>
        </p:nvSpPr>
        <p:spPr/>
        <p:txBody>
          <a:bodyPr/>
          <a:lstStyle/>
          <a:p>
            <a:r>
              <a:rPr lang="en-GB" sz="4000" smtClean="0"/>
              <a:t>Desk Exercise</a:t>
            </a:r>
            <a:endParaRPr lang="en-US" sz="4000" smtClean="0"/>
          </a:p>
        </p:txBody>
      </p:sp>
      <p:sp>
        <p:nvSpPr>
          <p:cNvPr id="91140" name="Rectangle 3"/>
          <p:cNvSpPr>
            <a:spLocks noGrp="1" noChangeArrowheads="1"/>
          </p:cNvSpPr>
          <p:nvPr>
            <p:ph type="body" idx="1"/>
          </p:nvPr>
        </p:nvSpPr>
        <p:spPr/>
        <p:txBody>
          <a:bodyPr/>
          <a:lstStyle/>
          <a:p>
            <a:r>
              <a:rPr lang="en-GB" smtClean="0"/>
              <a:t>In the class ClosingWindow1 (unit 11):</a:t>
            </a:r>
          </a:p>
          <a:p>
            <a:pPr lvl="1"/>
            <a:r>
              <a:rPr lang="en-GB" smtClean="0"/>
              <a:t>what object was the source for the windowClosing event?</a:t>
            </a:r>
          </a:p>
          <a:p>
            <a:pPr lvl="1"/>
            <a:endParaRPr lang="en-GB" smtClean="0"/>
          </a:p>
          <a:p>
            <a:pPr lvl="1"/>
            <a:r>
              <a:rPr lang="en-GB" smtClean="0"/>
              <a:t>what object was the listener?</a:t>
            </a:r>
          </a:p>
          <a:p>
            <a:pPr lvl="1"/>
            <a:endParaRPr lang="en-GB" smtClean="0"/>
          </a:p>
          <a:p>
            <a:pPr lvl="1"/>
            <a:r>
              <a:rPr lang="en-GB" smtClean="0"/>
              <a:t>which line of code made the connection between the two?</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73A1BE9-B1A8-471E-81CE-7728077A2870}" type="slidenum">
              <a:rPr lang="en-IE" sz="1400" smtClean="0"/>
              <a:pPr/>
              <a:t>19</a:t>
            </a:fld>
            <a:endParaRPr lang="en-IE" sz="1400" smtClean="0"/>
          </a:p>
        </p:txBody>
      </p:sp>
      <p:sp>
        <p:nvSpPr>
          <p:cNvPr id="92163" name="Rectangle 2"/>
          <p:cNvSpPr>
            <a:spLocks noGrp="1" noChangeArrowheads="1"/>
          </p:cNvSpPr>
          <p:nvPr>
            <p:ph type="title"/>
          </p:nvPr>
        </p:nvSpPr>
        <p:spPr/>
        <p:txBody>
          <a:bodyPr/>
          <a:lstStyle/>
          <a:p>
            <a:r>
              <a:rPr lang="en-US" smtClean="0"/>
              <a:t>Connecting Source and Listener</a:t>
            </a:r>
          </a:p>
        </p:txBody>
      </p:sp>
      <p:grpSp>
        <p:nvGrpSpPr>
          <p:cNvPr id="92164" name="Group 3"/>
          <p:cNvGrpSpPr>
            <a:grpSpLocks/>
          </p:cNvGrpSpPr>
          <p:nvPr/>
        </p:nvGrpSpPr>
        <p:grpSpPr bwMode="auto">
          <a:xfrm>
            <a:off x="1846263" y="2122488"/>
            <a:ext cx="1443037" cy="1468437"/>
            <a:chOff x="2152" y="1199"/>
            <a:chExt cx="909" cy="925"/>
          </a:xfrm>
        </p:grpSpPr>
        <p:sp>
          <p:nvSpPr>
            <p:cNvPr id="384004" name="AutoShape 4"/>
            <p:cNvSpPr>
              <a:spLocks noChangeArrowheads="1"/>
            </p:cNvSpPr>
            <p:nvPr/>
          </p:nvSpPr>
          <p:spPr bwMode="auto">
            <a:xfrm>
              <a:off x="2183" y="1199"/>
              <a:ext cx="878" cy="92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pPr>
                <a:defRPr/>
              </a:pPr>
              <a:endParaRPr lang="en-IE"/>
            </a:p>
          </p:txBody>
        </p:sp>
        <p:sp>
          <p:nvSpPr>
            <p:cNvPr id="92178" name="Text Box 5"/>
            <p:cNvSpPr txBox="1">
              <a:spLocks noChangeArrowheads="1"/>
            </p:cNvSpPr>
            <p:nvPr/>
          </p:nvSpPr>
          <p:spPr bwMode="auto">
            <a:xfrm>
              <a:off x="2152" y="1257"/>
              <a:ext cx="7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1600">
                  <a:solidFill>
                    <a:srgbClr val="000000"/>
                  </a:solidFill>
                  <a:latin typeface="Arial" charset="0"/>
                  <a:ea typeface="ＭＳ Ｐゴシック" pitchFamily="34" charset="-128"/>
                </a:rPr>
                <a:t>     JButton</a:t>
              </a:r>
              <a:endParaRPr lang="en-US" altLang="ja-JP" sz="1600">
                <a:ea typeface="ＭＳ Ｐゴシック" pitchFamily="34" charset="-128"/>
              </a:endParaRPr>
            </a:p>
          </p:txBody>
        </p:sp>
      </p:grpSp>
      <p:grpSp>
        <p:nvGrpSpPr>
          <p:cNvPr id="92165" name="Group 6"/>
          <p:cNvGrpSpPr>
            <a:grpSpLocks/>
          </p:cNvGrpSpPr>
          <p:nvPr/>
        </p:nvGrpSpPr>
        <p:grpSpPr bwMode="auto">
          <a:xfrm>
            <a:off x="5883275" y="2159000"/>
            <a:ext cx="1443038" cy="1468438"/>
            <a:chOff x="2152" y="1199"/>
            <a:chExt cx="909" cy="925"/>
          </a:xfrm>
        </p:grpSpPr>
        <p:sp>
          <p:nvSpPr>
            <p:cNvPr id="384007" name="AutoShape 7"/>
            <p:cNvSpPr>
              <a:spLocks noChangeArrowheads="1"/>
            </p:cNvSpPr>
            <p:nvPr/>
          </p:nvSpPr>
          <p:spPr bwMode="auto">
            <a:xfrm>
              <a:off x="2183" y="1199"/>
              <a:ext cx="878" cy="92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pPr>
                <a:defRPr/>
              </a:pPr>
              <a:endParaRPr lang="en-IE"/>
            </a:p>
          </p:txBody>
        </p:sp>
        <p:sp>
          <p:nvSpPr>
            <p:cNvPr id="92176" name="Text Box 8"/>
            <p:cNvSpPr txBox="1">
              <a:spLocks noChangeArrowheads="1"/>
            </p:cNvSpPr>
            <p:nvPr/>
          </p:nvSpPr>
          <p:spPr bwMode="auto">
            <a:xfrm>
              <a:off x="2152" y="1257"/>
              <a:ext cx="7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1600">
                  <a:solidFill>
                    <a:srgbClr val="000000"/>
                  </a:solidFill>
                  <a:latin typeface="Arial" charset="0"/>
                  <a:ea typeface="ＭＳ Ｐゴシック" pitchFamily="34" charset="-128"/>
                </a:rPr>
                <a:t>     Handler</a:t>
              </a:r>
              <a:endParaRPr lang="en-US" altLang="ja-JP" sz="1600">
                <a:ea typeface="ＭＳ Ｐゴシック" pitchFamily="34" charset="-128"/>
              </a:endParaRPr>
            </a:p>
          </p:txBody>
        </p:sp>
      </p:grpSp>
      <p:sp>
        <p:nvSpPr>
          <p:cNvPr id="92166" name="Text Box 9"/>
          <p:cNvSpPr txBox="1">
            <a:spLocks noChangeArrowheads="1"/>
          </p:cNvSpPr>
          <p:nvPr/>
        </p:nvSpPr>
        <p:spPr bwMode="auto">
          <a:xfrm>
            <a:off x="1854200" y="1524000"/>
            <a:ext cx="160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solidFill>
                  <a:srgbClr val="0033CC"/>
                </a:solidFill>
                <a:latin typeface="Arial" charset="0"/>
              </a:rPr>
              <a:t>event source</a:t>
            </a:r>
          </a:p>
        </p:txBody>
      </p:sp>
      <p:sp>
        <p:nvSpPr>
          <p:cNvPr id="92167" name="Text Box 10"/>
          <p:cNvSpPr txBox="1">
            <a:spLocks noChangeArrowheads="1"/>
          </p:cNvSpPr>
          <p:nvPr/>
        </p:nvSpPr>
        <p:spPr bwMode="auto">
          <a:xfrm>
            <a:off x="5992813" y="1566863"/>
            <a:ext cx="160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solidFill>
                  <a:srgbClr val="0033CC"/>
                </a:solidFill>
                <a:latin typeface="Arial" charset="0"/>
              </a:rPr>
              <a:t>event listener</a:t>
            </a:r>
          </a:p>
        </p:txBody>
      </p:sp>
      <p:grpSp>
        <p:nvGrpSpPr>
          <p:cNvPr id="92168" name="Group 11"/>
          <p:cNvGrpSpPr>
            <a:grpSpLocks/>
          </p:cNvGrpSpPr>
          <p:nvPr/>
        </p:nvGrpSpPr>
        <p:grpSpPr bwMode="auto">
          <a:xfrm>
            <a:off x="3316288" y="1928813"/>
            <a:ext cx="2608262" cy="704850"/>
            <a:chOff x="2089" y="1215"/>
            <a:chExt cx="1643" cy="444"/>
          </a:xfrm>
        </p:grpSpPr>
        <p:sp>
          <p:nvSpPr>
            <p:cNvPr id="92173" name="Freeform 12"/>
            <p:cNvSpPr>
              <a:spLocks/>
            </p:cNvSpPr>
            <p:nvPr/>
          </p:nvSpPr>
          <p:spPr bwMode="auto">
            <a:xfrm>
              <a:off x="2089" y="1233"/>
              <a:ext cx="1643" cy="426"/>
            </a:xfrm>
            <a:custGeom>
              <a:avLst/>
              <a:gdLst>
                <a:gd name="T0" fmla="*/ 0 w 1643"/>
                <a:gd name="T1" fmla="*/ 357 h 426"/>
                <a:gd name="T2" fmla="*/ 791 w 1643"/>
                <a:gd name="T3" fmla="*/ 11 h 426"/>
                <a:gd name="T4" fmla="*/ 1643 w 1643"/>
                <a:gd name="T5" fmla="*/ 426 h 426"/>
                <a:gd name="T6" fmla="*/ 0 60000 65536"/>
                <a:gd name="T7" fmla="*/ 0 60000 65536"/>
                <a:gd name="T8" fmla="*/ 0 60000 65536"/>
                <a:gd name="T9" fmla="*/ 0 w 1643"/>
                <a:gd name="T10" fmla="*/ 0 h 426"/>
                <a:gd name="T11" fmla="*/ 1643 w 1643"/>
                <a:gd name="T12" fmla="*/ 426 h 426"/>
              </a:gdLst>
              <a:ahLst/>
              <a:cxnLst>
                <a:cxn ang="T6">
                  <a:pos x="T0" y="T1"/>
                </a:cxn>
                <a:cxn ang="T7">
                  <a:pos x="T2" y="T3"/>
                </a:cxn>
                <a:cxn ang="T8">
                  <a:pos x="T4" y="T5"/>
                </a:cxn>
              </a:cxnLst>
              <a:rect l="T9" t="T10" r="T11" b="T12"/>
              <a:pathLst>
                <a:path w="1643" h="426">
                  <a:moveTo>
                    <a:pt x="0" y="357"/>
                  </a:moveTo>
                  <a:cubicBezTo>
                    <a:pt x="258" y="178"/>
                    <a:pt x="517" y="0"/>
                    <a:pt x="791" y="11"/>
                  </a:cubicBezTo>
                  <a:cubicBezTo>
                    <a:pt x="1065" y="22"/>
                    <a:pt x="1354" y="224"/>
                    <a:pt x="1643" y="426"/>
                  </a:cubicBezTo>
                </a:path>
              </a:pathLst>
            </a:custGeom>
            <a:noFill/>
            <a:ln w="28575" cap="flat" cmpd="sng">
              <a:solidFill>
                <a:srgbClr val="A5002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92174" name="Text Box 13"/>
            <p:cNvSpPr txBox="1">
              <a:spLocks noChangeArrowheads="1"/>
            </p:cNvSpPr>
            <p:nvPr/>
          </p:nvSpPr>
          <p:spPr bwMode="auto">
            <a:xfrm>
              <a:off x="2599" y="1215"/>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A50021"/>
                  </a:solidFill>
                </a:rPr>
                <a:t>notify</a:t>
              </a:r>
            </a:p>
          </p:txBody>
        </p:sp>
      </p:grpSp>
      <p:grpSp>
        <p:nvGrpSpPr>
          <p:cNvPr id="92169" name="Group 14"/>
          <p:cNvGrpSpPr>
            <a:grpSpLocks/>
          </p:cNvGrpSpPr>
          <p:nvPr/>
        </p:nvGrpSpPr>
        <p:grpSpPr bwMode="auto">
          <a:xfrm>
            <a:off x="3303588" y="3316288"/>
            <a:ext cx="2620962" cy="568325"/>
            <a:chOff x="2081" y="2089"/>
            <a:chExt cx="1651" cy="358"/>
          </a:xfrm>
        </p:grpSpPr>
        <p:sp>
          <p:nvSpPr>
            <p:cNvPr id="92171" name="Freeform 15"/>
            <p:cNvSpPr>
              <a:spLocks/>
            </p:cNvSpPr>
            <p:nvPr/>
          </p:nvSpPr>
          <p:spPr bwMode="auto">
            <a:xfrm>
              <a:off x="2081" y="2089"/>
              <a:ext cx="1651" cy="358"/>
            </a:xfrm>
            <a:custGeom>
              <a:avLst/>
              <a:gdLst>
                <a:gd name="T0" fmla="*/ 1651 w 1651"/>
                <a:gd name="T1" fmla="*/ 0 h 358"/>
                <a:gd name="T2" fmla="*/ 876 w 1651"/>
                <a:gd name="T3" fmla="*/ 353 h 358"/>
                <a:gd name="T4" fmla="*/ 0 w 1651"/>
                <a:gd name="T5" fmla="*/ 31 h 358"/>
                <a:gd name="T6" fmla="*/ 0 60000 65536"/>
                <a:gd name="T7" fmla="*/ 0 60000 65536"/>
                <a:gd name="T8" fmla="*/ 0 60000 65536"/>
                <a:gd name="T9" fmla="*/ 0 w 1651"/>
                <a:gd name="T10" fmla="*/ 0 h 358"/>
                <a:gd name="T11" fmla="*/ 1651 w 1651"/>
                <a:gd name="T12" fmla="*/ 358 h 358"/>
              </a:gdLst>
              <a:ahLst/>
              <a:cxnLst>
                <a:cxn ang="T6">
                  <a:pos x="T0" y="T1"/>
                </a:cxn>
                <a:cxn ang="T7">
                  <a:pos x="T2" y="T3"/>
                </a:cxn>
                <a:cxn ang="T8">
                  <a:pos x="T4" y="T5"/>
                </a:cxn>
              </a:cxnLst>
              <a:rect l="T9" t="T10" r="T11" b="T12"/>
              <a:pathLst>
                <a:path w="1651" h="358">
                  <a:moveTo>
                    <a:pt x="1651" y="0"/>
                  </a:moveTo>
                  <a:cubicBezTo>
                    <a:pt x="1401" y="174"/>
                    <a:pt x="1151" y="348"/>
                    <a:pt x="876" y="353"/>
                  </a:cubicBezTo>
                  <a:cubicBezTo>
                    <a:pt x="601" y="358"/>
                    <a:pt x="300" y="194"/>
                    <a:pt x="0" y="31"/>
                  </a:cubicBezTo>
                </a:path>
              </a:pathLst>
            </a:custGeom>
            <a:noFill/>
            <a:ln w="38100" cap="flat" cmpd="sng">
              <a:solidFill>
                <a:schemeClr val="accent1"/>
              </a:solidFill>
              <a:prstDash val="sysDot"/>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92172" name="Text Box 16"/>
            <p:cNvSpPr txBox="1">
              <a:spLocks noChangeArrowheads="1"/>
            </p:cNvSpPr>
            <p:nvPr/>
          </p:nvSpPr>
          <p:spPr bwMode="auto">
            <a:xfrm>
              <a:off x="2564" y="2141"/>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accent1"/>
                  </a:solidFill>
                </a:rPr>
                <a:t>register</a:t>
              </a:r>
            </a:p>
          </p:txBody>
        </p:sp>
      </p:grpSp>
      <p:sp>
        <p:nvSpPr>
          <p:cNvPr id="92170" name="Text Box 17"/>
          <p:cNvSpPr txBox="1">
            <a:spLocks noChangeArrowheads="1"/>
          </p:cNvSpPr>
          <p:nvPr/>
        </p:nvSpPr>
        <p:spPr bwMode="auto">
          <a:xfrm>
            <a:off x="1541463" y="4595813"/>
            <a:ext cx="6686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 listener must be </a:t>
            </a:r>
            <a:r>
              <a:rPr lang="en-US">
                <a:solidFill>
                  <a:schemeClr val="accent1"/>
                </a:solidFill>
              </a:rPr>
              <a:t>registered</a:t>
            </a:r>
            <a:r>
              <a:rPr lang="en-US"/>
              <a:t> to a event source. Once </a:t>
            </a:r>
          </a:p>
          <a:p>
            <a:pPr eaLnBrk="1" hangingPunct="1"/>
            <a:r>
              <a:rPr lang="en-US"/>
              <a:t>registered, it will get </a:t>
            </a:r>
            <a:r>
              <a:rPr lang="en-US">
                <a:solidFill>
                  <a:srgbClr val="A50021"/>
                </a:solidFill>
              </a:rPr>
              <a:t>notified</a:t>
            </a:r>
            <a:r>
              <a:rPr lang="en-US"/>
              <a:t> when the event source </a:t>
            </a:r>
          </a:p>
          <a:p>
            <a:pPr eaLnBrk="1" hangingPunct="1"/>
            <a:r>
              <a:rPr lang="en-US"/>
              <a:t>generates events.</a:t>
            </a:r>
          </a:p>
        </p:txBody>
      </p:sp>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BACD3AE-0B0A-476E-8F0A-77C26052AA3E}" type="slidenum">
              <a:rPr lang="en-IE" sz="1400" smtClean="0"/>
              <a:pPr/>
              <a:t>2</a:t>
            </a:fld>
            <a:endParaRPr lang="en-IE" sz="1400" smtClean="0"/>
          </a:p>
        </p:txBody>
      </p:sp>
      <p:sp>
        <p:nvSpPr>
          <p:cNvPr id="71683" name="Rectangle 2"/>
          <p:cNvSpPr>
            <a:spLocks noGrp="1" noChangeArrowheads="1"/>
          </p:cNvSpPr>
          <p:nvPr>
            <p:ph type="title"/>
          </p:nvPr>
        </p:nvSpPr>
        <p:spPr/>
        <p:txBody>
          <a:bodyPr/>
          <a:lstStyle/>
          <a:p>
            <a:r>
              <a:rPr lang="en-GB" sz="4000" smtClean="0"/>
              <a:t>Sample Programs</a:t>
            </a:r>
            <a:endParaRPr lang="en-US" sz="4000" smtClean="0"/>
          </a:p>
        </p:txBody>
      </p:sp>
      <p:sp>
        <p:nvSpPr>
          <p:cNvPr id="71684" name="Rectangle 3"/>
          <p:cNvSpPr>
            <a:spLocks noGrp="1" noChangeArrowheads="1"/>
          </p:cNvSpPr>
          <p:nvPr>
            <p:ph type="body" idx="1"/>
          </p:nvPr>
        </p:nvSpPr>
        <p:spPr/>
        <p:txBody>
          <a:bodyPr/>
          <a:lstStyle/>
          <a:p>
            <a:r>
              <a:rPr lang="en-GB" sz="2800" dirty="0" err="1" smtClean="0"/>
              <a:t>SimplestWindow</a:t>
            </a:r>
            <a:endParaRPr lang="en-GB" sz="2800" dirty="0" smtClean="0"/>
          </a:p>
          <a:p>
            <a:r>
              <a:rPr lang="en-GB" sz="2800" dirty="0" err="1" smtClean="0"/>
              <a:t>SingleButton</a:t>
            </a:r>
            <a:endParaRPr lang="en-GB" sz="2800" dirty="0" smtClean="0"/>
          </a:p>
          <a:p>
            <a:r>
              <a:rPr lang="en-GB" sz="2800" dirty="0" err="1" smtClean="0"/>
              <a:t>TwoButtonsNoHandling</a:t>
            </a:r>
            <a:endParaRPr lang="en-GB" sz="2800" dirty="0" smtClean="0"/>
          </a:p>
          <a:p>
            <a:r>
              <a:rPr lang="en-GB" sz="2800" dirty="0" smtClean="0"/>
              <a:t>TwoButtonHandler1</a:t>
            </a:r>
          </a:p>
          <a:p>
            <a:r>
              <a:rPr lang="en-GB" sz="2800" dirty="0" smtClean="0"/>
              <a:t>TwoButtonHandler2</a:t>
            </a:r>
          </a:p>
          <a:p>
            <a:pPr>
              <a:buFontTx/>
              <a:buNone/>
            </a:pPr>
            <a:r>
              <a:rPr lang="en-GB" sz="3600" dirty="0" smtClean="0">
                <a:solidFill>
                  <a:srgbClr val="008000"/>
                </a:solidFill>
              </a:rPr>
              <a:t>Textbook sections</a:t>
            </a:r>
          </a:p>
          <a:p>
            <a:r>
              <a:rPr lang="en-GB" sz="2800" dirty="0" err="1" smtClean="0"/>
              <a:t>Horstmann</a:t>
            </a:r>
            <a:r>
              <a:rPr lang="en-GB" sz="2800" dirty="0" smtClean="0"/>
              <a:t> </a:t>
            </a:r>
            <a:r>
              <a:rPr lang="en-GB" sz="2800" dirty="0" err="1" smtClean="0"/>
              <a:t>Ch</a:t>
            </a:r>
            <a:r>
              <a:rPr lang="en-GB" sz="2800" dirty="0" smtClean="0"/>
              <a:t> </a:t>
            </a:r>
            <a:r>
              <a:rPr lang="en-GB" sz="2800" dirty="0" smtClean="0"/>
              <a:t>10</a:t>
            </a:r>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41DD9E4-F3C4-4C67-85E3-2F312348B13B}" type="slidenum">
              <a:rPr lang="en-IE" sz="1400" smtClean="0"/>
              <a:pPr/>
              <a:t>20</a:t>
            </a:fld>
            <a:endParaRPr lang="en-IE" sz="1400" smtClean="0"/>
          </a:p>
        </p:txBody>
      </p:sp>
      <p:sp>
        <p:nvSpPr>
          <p:cNvPr id="93187" name="Rectangle 2"/>
          <p:cNvSpPr>
            <a:spLocks noGrp="1" noChangeArrowheads="1"/>
          </p:cNvSpPr>
          <p:nvPr>
            <p:ph type="body" idx="1"/>
          </p:nvPr>
        </p:nvSpPr>
        <p:spPr>
          <a:xfrm>
            <a:off x="684213" y="1125538"/>
            <a:ext cx="7772400" cy="4114800"/>
          </a:xfrm>
        </p:spPr>
        <p:txBody>
          <a:bodyPr/>
          <a:lstStyle/>
          <a:p>
            <a:pPr marL="225425" indent="-225425"/>
            <a:r>
              <a:rPr lang="en-US" sz="2800" smtClean="0"/>
              <a:t>Registration and notification are specific to event types</a:t>
            </a:r>
          </a:p>
          <a:p>
            <a:pPr marL="1027113" lvl="2" indent="-225425"/>
            <a:r>
              <a:rPr lang="en-US" sz="2000" smtClean="0"/>
              <a:t>Mouse listener handles mouse events</a:t>
            </a:r>
          </a:p>
          <a:p>
            <a:pPr marL="1027113" lvl="2" indent="-225425"/>
            <a:r>
              <a:rPr lang="en-US" sz="2000" smtClean="0"/>
              <a:t>Item listener handles item selection events</a:t>
            </a:r>
          </a:p>
          <a:p>
            <a:pPr marL="1027113" lvl="2" indent="-225425"/>
            <a:r>
              <a:rPr lang="en-US" sz="2000" smtClean="0"/>
              <a:t>Window listener handles window events</a:t>
            </a:r>
          </a:p>
          <a:p>
            <a:pPr marL="225425" indent="-225425"/>
            <a:r>
              <a:rPr lang="en-US" sz="2800" smtClean="0"/>
              <a:t>Among the different types of events, the action event is the most common.</a:t>
            </a:r>
          </a:p>
          <a:p>
            <a:pPr marL="576263" lvl="1" indent="-236538"/>
            <a:r>
              <a:rPr lang="en-US" sz="2400" smtClean="0"/>
              <a:t>Clicking on a button generates an action event</a:t>
            </a:r>
          </a:p>
          <a:p>
            <a:pPr marL="576263" lvl="1" indent="-236538"/>
            <a:r>
              <a:rPr lang="en-US" sz="2400" smtClean="0"/>
              <a:t>Selecting a menu item generates an action event</a:t>
            </a:r>
          </a:p>
          <a:p>
            <a:pPr marL="576263" lvl="1" indent="-236538"/>
            <a:r>
              <a:rPr lang="en-GB" sz="2400" smtClean="0"/>
              <a:t>pressing ‘enter’ while in a text field   ” ”</a:t>
            </a:r>
            <a:endParaRPr lang="en-US" sz="2400" smtClean="0"/>
          </a:p>
          <a:p>
            <a:pPr marL="225425" indent="-225425"/>
            <a:r>
              <a:rPr lang="en-US" sz="2800" smtClean="0"/>
              <a:t>Action events are generated by </a:t>
            </a:r>
            <a:r>
              <a:rPr lang="en-US" sz="2800" smtClean="0">
                <a:solidFill>
                  <a:srgbClr val="A50021"/>
                </a:solidFill>
              </a:rPr>
              <a:t>action event sources</a:t>
            </a:r>
            <a:r>
              <a:rPr lang="en-US" sz="2800" smtClean="0"/>
              <a:t> and handled by </a:t>
            </a:r>
            <a:r>
              <a:rPr lang="en-US" sz="2800" smtClean="0">
                <a:solidFill>
                  <a:srgbClr val="A50021"/>
                </a:solidFill>
              </a:rPr>
              <a:t>action event listeners</a:t>
            </a:r>
            <a:r>
              <a:rPr lang="en-US" sz="2800" smtClean="0"/>
              <a:t>.</a:t>
            </a:r>
          </a:p>
        </p:txBody>
      </p:sp>
      <p:sp>
        <p:nvSpPr>
          <p:cNvPr id="93188" name="Rectangle 3"/>
          <p:cNvSpPr>
            <a:spLocks noGrp="1" noChangeArrowheads="1"/>
          </p:cNvSpPr>
          <p:nvPr>
            <p:ph type="title"/>
          </p:nvPr>
        </p:nvSpPr>
        <p:spPr/>
        <p:txBody>
          <a:bodyPr/>
          <a:lstStyle/>
          <a:p>
            <a:r>
              <a:rPr lang="en-US" smtClean="0"/>
              <a:t>Event Types</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BDAB9E9-5F4D-4E63-A8FC-CB62A5149404}" type="slidenum">
              <a:rPr lang="en-IE" sz="1400" smtClean="0"/>
              <a:pPr/>
              <a:t>21</a:t>
            </a:fld>
            <a:endParaRPr lang="en-IE" sz="1400" smtClean="0"/>
          </a:p>
        </p:txBody>
      </p:sp>
      <p:sp>
        <p:nvSpPr>
          <p:cNvPr id="94211" name="Rectangle 2"/>
          <p:cNvSpPr>
            <a:spLocks noGrp="1" noChangeArrowheads="1"/>
          </p:cNvSpPr>
          <p:nvPr>
            <p:ph type="title"/>
          </p:nvPr>
        </p:nvSpPr>
        <p:spPr/>
        <p:txBody>
          <a:bodyPr/>
          <a:lstStyle/>
          <a:p>
            <a:r>
              <a:rPr lang="en-GB" sz="4000" smtClean="0"/>
              <a:t>Handling ActionEvents</a:t>
            </a:r>
            <a:endParaRPr lang="en-US" sz="4000" smtClean="0"/>
          </a:p>
        </p:txBody>
      </p:sp>
      <p:sp>
        <p:nvSpPr>
          <p:cNvPr id="94212" name="Rectangle 3"/>
          <p:cNvSpPr>
            <a:spLocks noGrp="1" noChangeArrowheads="1"/>
          </p:cNvSpPr>
          <p:nvPr>
            <p:ph type="body" idx="1"/>
          </p:nvPr>
        </p:nvSpPr>
        <p:spPr/>
        <p:txBody>
          <a:bodyPr/>
          <a:lstStyle/>
          <a:p>
            <a:r>
              <a:rPr lang="en-GB" smtClean="0"/>
              <a:t>Any handler for clicks on buttons or menu items must implement the interface ActionListener</a:t>
            </a:r>
          </a:p>
          <a:p>
            <a:endParaRPr lang="en-GB" smtClean="0"/>
          </a:p>
          <a:p>
            <a:r>
              <a:rPr lang="en-GB" smtClean="0"/>
              <a:t>Control is then passed to the </a:t>
            </a:r>
          </a:p>
          <a:p>
            <a:pPr>
              <a:buFontTx/>
              <a:buNone/>
            </a:pPr>
            <a:r>
              <a:rPr lang="en-GB" sz="2000" smtClean="0">
                <a:latin typeface="Courier" pitchFamily="49" charset="0"/>
              </a:rPr>
              <a:t>     public void actionPerformed(ActionEvent e)</a:t>
            </a:r>
            <a:r>
              <a:rPr lang="en-GB" smtClean="0"/>
              <a:t> </a:t>
            </a:r>
          </a:p>
          <a:p>
            <a:pPr>
              <a:buFontTx/>
              <a:buNone/>
            </a:pPr>
            <a:r>
              <a:rPr lang="en-GB" smtClean="0"/>
              <a:t>    method</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BF9313A-8F78-4F05-B736-B2BD33986AE7}" type="slidenum">
              <a:rPr lang="en-IE" sz="1400" smtClean="0"/>
              <a:pPr/>
              <a:t>22</a:t>
            </a:fld>
            <a:endParaRPr lang="en-IE" sz="1400" smtClean="0"/>
          </a:p>
        </p:txBody>
      </p:sp>
      <p:sp>
        <p:nvSpPr>
          <p:cNvPr id="95235" name="Rectangle 2"/>
          <p:cNvSpPr>
            <a:spLocks noGrp="1" noChangeArrowheads="1"/>
          </p:cNvSpPr>
          <p:nvPr>
            <p:ph type="title"/>
          </p:nvPr>
        </p:nvSpPr>
        <p:spPr/>
        <p:txBody>
          <a:bodyPr/>
          <a:lstStyle/>
          <a:p>
            <a:r>
              <a:rPr lang="en-US" smtClean="0"/>
              <a:t>Handling Action Events</a:t>
            </a:r>
          </a:p>
        </p:txBody>
      </p:sp>
      <p:grpSp>
        <p:nvGrpSpPr>
          <p:cNvPr id="95236" name="Group 3"/>
          <p:cNvGrpSpPr>
            <a:grpSpLocks/>
          </p:cNvGrpSpPr>
          <p:nvPr/>
        </p:nvGrpSpPr>
        <p:grpSpPr bwMode="auto">
          <a:xfrm>
            <a:off x="1846263" y="2122488"/>
            <a:ext cx="1443037" cy="1468437"/>
            <a:chOff x="2152" y="1199"/>
            <a:chExt cx="909" cy="925"/>
          </a:xfrm>
        </p:grpSpPr>
        <p:sp>
          <p:nvSpPr>
            <p:cNvPr id="388100" name="AutoShape 4"/>
            <p:cNvSpPr>
              <a:spLocks noChangeArrowheads="1"/>
            </p:cNvSpPr>
            <p:nvPr/>
          </p:nvSpPr>
          <p:spPr bwMode="auto">
            <a:xfrm>
              <a:off x="2183" y="1199"/>
              <a:ext cx="878" cy="92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pPr>
                <a:defRPr/>
              </a:pPr>
              <a:endParaRPr lang="en-IE"/>
            </a:p>
          </p:txBody>
        </p:sp>
        <p:sp>
          <p:nvSpPr>
            <p:cNvPr id="95252" name="Text Box 5"/>
            <p:cNvSpPr txBox="1">
              <a:spLocks noChangeArrowheads="1"/>
            </p:cNvSpPr>
            <p:nvPr/>
          </p:nvSpPr>
          <p:spPr bwMode="auto">
            <a:xfrm>
              <a:off x="2152" y="1257"/>
              <a:ext cx="7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1600">
                  <a:solidFill>
                    <a:srgbClr val="000000"/>
                  </a:solidFill>
                  <a:latin typeface="Arial" charset="0"/>
                  <a:ea typeface="ＭＳ Ｐゴシック" pitchFamily="34" charset="-128"/>
                </a:rPr>
                <a:t>     JButton</a:t>
              </a:r>
              <a:endParaRPr lang="en-US" altLang="ja-JP" sz="1600">
                <a:ea typeface="ＭＳ Ｐゴシック" pitchFamily="34" charset="-128"/>
              </a:endParaRPr>
            </a:p>
          </p:txBody>
        </p:sp>
      </p:grpSp>
      <p:grpSp>
        <p:nvGrpSpPr>
          <p:cNvPr id="95237" name="Group 6"/>
          <p:cNvGrpSpPr>
            <a:grpSpLocks/>
          </p:cNvGrpSpPr>
          <p:nvPr/>
        </p:nvGrpSpPr>
        <p:grpSpPr bwMode="auto">
          <a:xfrm>
            <a:off x="5883275" y="2159000"/>
            <a:ext cx="1443038" cy="1468438"/>
            <a:chOff x="2152" y="1199"/>
            <a:chExt cx="909" cy="925"/>
          </a:xfrm>
        </p:grpSpPr>
        <p:sp>
          <p:nvSpPr>
            <p:cNvPr id="388103" name="AutoShape 7"/>
            <p:cNvSpPr>
              <a:spLocks noChangeArrowheads="1"/>
            </p:cNvSpPr>
            <p:nvPr/>
          </p:nvSpPr>
          <p:spPr bwMode="auto">
            <a:xfrm>
              <a:off x="2183" y="1199"/>
              <a:ext cx="878" cy="92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pPr>
                <a:defRPr/>
              </a:pPr>
              <a:endParaRPr lang="en-IE"/>
            </a:p>
          </p:txBody>
        </p:sp>
        <p:sp>
          <p:nvSpPr>
            <p:cNvPr id="95250" name="Text Box 8"/>
            <p:cNvSpPr txBox="1">
              <a:spLocks noChangeArrowheads="1"/>
            </p:cNvSpPr>
            <p:nvPr/>
          </p:nvSpPr>
          <p:spPr bwMode="auto">
            <a:xfrm>
              <a:off x="2152" y="1256"/>
              <a:ext cx="70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1600">
                  <a:solidFill>
                    <a:srgbClr val="000000"/>
                  </a:solidFill>
                  <a:latin typeface="Arial" charset="0"/>
                  <a:ea typeface="ＭＳ Ｐゴシック" pitchFamily="34" charset="-128"/>
                </a:rPr>
                <a:t>     Button</a:t>
              </a:r>
              <a:br>
                <a:rPr lang="en-US" altLang="ja-JP" sz="1600">
                  <a:solidFill>
                    <a:srgbClr val="000000"/>
                  </a:solidFill>
                  <a:latin typeface="Arial" charset="0"/>
                  <a:ea typeface="ＭＳ Ｐゴシック" pitchFamily="34" charset="-128"/>
                </a:rPr>
              </a:br>
              <a:r>
                <a:rPr lang="en-US" altLang="ja-JP" sz="1600">
                  <a:solidFill>
                    <a:srgbClr val="000000"/>
                  </a:solidFill>
                  <a:latin typeface="Arial" charset="0"/>
                  <a:ea typeface="ＭＳ Ｐゴシック" pitchFamily="34" charset="-128"/>
                </a:rPr>
                <a:t>    Handler</a:t>
              </a:r>
              <a:endParaRPr lang="en-US" altLang="ja-JP" sz="1600">
                <a:ea typeface="ＭＳ Ｐゴシック" pitchFamily="34" charset="-128"/>
              </a:endParaRPr>
            </a:p>
          </p:txBody>
        </p:sp>
      </p:grpSp>
      <p:sp>
        <p:nvSpPr>
          <p:cNvPr id="95238" name="Text Box 9"/>
          <p:cNvSpPr txBox="1">
            <a:spLocks noChangeArrowheads="1"/>
          </p:cNvSpPr>
          <p:nvPr/>
        </p:nvSpPr>
        <p:spPr bwMode="auto">
          <a:xfrm>
            <a:off x="1827213" y="1536700"/>
            <a:ext cx="12874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solidFill>
                  <a:srgbClr val="0033CC"/>
                </a:solidFill>
                <a:latin typeface="Arial" charset="0"/>
              </a:rPr>
              <a:t>action event </a:t>
            </a:r>
            <a:br>
              <a:rPr lang="en-US" sz="1600">
                <a:solidFill>
                  <a:srgbClr val="0033CC"/>
                </a:solidFill>
                <a:latin typeface="Arial" charset="0"/>
              </a:rPr>
            </a:br>
            <a:r>
              <a:rPr lang="en-US" sz="1600">
                <a:solidFill>
                  <a:srgbClr val="0033CC"/>
                </a:solidFill>
                <a:latin typeface="Arial" charset="0"/>
              </a:rPr>
              <a:t>source</a:t>
            </a:r>
          </a:p>
        </p:txBody>
      </p:sp>
      <p:sp>
        <p:nvSpPr>
          <p:cNvPr id="95239" name="Text Box 10"/>
          <p:cNvSpPr txBox="1">
            <a:spLocks noChangeArrowheads="1"/>
          </p:cNvSpPr>
          <p:nvPr/>
        </p:nvSpPr>
        <p:spPr bwMode="auto">
          <a:xfrm>
            <a:off x="5992813" y="1566863"/>
            <a:ext cx="1285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solidFill>
                  <a:srgbClr val="0033CC"/>
                </a:solidFill>
                <a:latin typeface="Arial" charset="0"/>
              </a:rPr>
              <a:t>action event </a:t>
            </a:r>
            <a:br>
              <a:rPr lang="en-US" sz="1600">
                <a:solidFill>
                  <a:srgbClr val="0033CC"/>
                </a:solidFill>
                <a:latin typeface="Arial" charset="0"/>
              </a:rPr>
            </a:br>
            <a:r>
              <a:rPr lang="en-US" sz="1600">
                <a:solidFill>
                  <a:srgbClr val="0033CC"/>
                </a:solidFill>
                <a:latin typeface="Arial" charset="0"/>
              </a:rPr>
              <a:t>listener</a:t>
            </a:r>
          </a:p>
        </p:txBody>
      </p:sp>
      <p:grpSp>
        <p:nvGrpSpPr>
          <p:cNvPr id="95240" name="Group 11"/>
          <p:cNvGrpSpPr>
            <a:grpSpLocks/>
          </p:cNvGrpSpPr>
          <p:nvPr/>
        </p:nvGrpSpPr>
        <p:grpSpPr bwMode="auto">
          <a:xfrm>
            <a:off x="3316288" y="1555750"/>
            <a:ext cx="2608262" cy="1077913"/>
            <a:chOff x="2089" y="980"/>
            <a:chExt cx="1643" cy="679"/>
          </a:xfrm>
        </p:grpSpPr>
        <p:sp>
          <p:nvSpPr>
            <p:cNvPr id="95247" name="Freeform 12"/>
            <p:cNvSpPr>
              <a:spLocks/>
            </p:cNvSpPr>
            <p:nvPr/>
          </p:nvSpPr>
          <p:spPr bwMode="auto">
            <a:xfrm>
              <a:off x="2089" y="1233"/>
              <a:ext cx="1643" cy="426"/>
            </a:xfrm>
            <a:custGeom>
              <a:avLst/>
              <a:gdLst>
                <a:gd name="T0" fmla="*/ 0 w 1643"/>
                <a:gd name="T1" fmla="*/ 357 h 426"/>
                <a:gd name="T2" fmla="*/ 791 w 1643"/>
                <a:gd name="T3" fmla="*/ 11 h 426"/>
                <a:gd name="T4" fmla="*/ 1643 w 1643"/>
                <a:gd name="T5" fmla="*/ 426 h 426"/>
                <a:gd name="T6" fmla="*/ 0 60000 65536"/>
                <a:gd name="T7" fmla="*/ 0 60000 65536"/>
                <a:gd name="T8" fmla="*/ 0 60000 65536"/>
                <a:gd name="T9" fmla="*/ 0 w 1643"/>
                <a:gd name="T10" fmla="*/ 0 h 426"/>
                <a:gd name="T11" fmla="*/ 1643 w 1643"/>
                <a:gd name="T12" fmla="*/ 426 h 426"/>
              </a:gdLst>
              <a:ahLst/>
              <a:cxnLst>
                <a:cxn ang="T6">
                  <a:pos x="T0" y="T1"/>
                </a:cxn>
                <a:cxn ang="T7">
                  <a:pos x="T2" y="T3"/>
                </a:cxn>
                <a:cxn ang="T8">
                  <a:pos x="T4" y="T5"/>
                </a:cxn>
              </a:cxnLst>
              <a:rect l="T9" t="T10" r="T11" b="T12"/>
              <a:pathLst>
                <a:path w="1643" h="426">
                  <a:moveTo>
                    <a:pt x="0" y="357"/>
                  </a:moveTo>
                  <a:cubicBezTo>
                    <a:pt x="258" y="178"/>
                    <a:pt x="517" y="0"/>
                    <a:pt x="791" y="11"/>
                  </a:cubicBezTo>
                  <a:cubicBezTo>
                    <a:pt x="1065" y="22"/>
                    <a:pt x="1354" y="224"/>
                    <a:pt x="1643" y="426"/>
                  </a:cubicBezTo>
                </a:path>
              </a:pathLst>
            </a:custGeom>
            <a:noFill/>
            <a:ln w="28575" cap="flat" cmpd="sng">
              <a:solidFill>
                <a:srgbClr val="A5002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95248" name="Text Box 13"/>
            <p:cNvSpPr txBox="1">
              <a:spLocks noChangeArrowheads="1"/>
            </p:cNvSpPr>
            <p:nvPr/>
          </p:nvSpPr>
          <p:spPr bwMode="auto">
            <a:xfrm>
              <a:off x="2210" y="980"/>
              <a:ext cx="1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A50021"/>
                  </a:solidFill>
                </a:rPr>
                <a:t>actionPerformed</a:t>
              </a:r>
            </a:p>
          </p:txBody>
        </p:sp>
      </p:grpSp>
      <p:grpSp>
        <p:nvGrpSpPr>
          <p:cNvPr id="95241" name="Group 14"/>
          <p:cNvGrpSpPr>
            <a:grpSpLocks/>
          </p:cNvGrpSpPr>
          <p:nvPr/>
        </p:nvGrpSpPr>
        <p:grpSpPr bwMode="auto">
          <a:xfrm>
            <a:off x="3303588" y="3316288"/>
            <a:ext cx="2700337" cy="939800"/>
            <a:chOff x="2081" y="2089"/>
            <a:chExt cx="1701" cy="592"/>
          </a:xfrm>
        </p:grpSpPr>
        <p:sp>
          <p:nvSpPr>
            <p:cNvPr id="95245" name="Freeform 15"/>
            <p:cNvSpPr>
              <a:spLocks/>
            </p:cNvSpPr>
            <p:nvPr/>
          </p:nvSpPr>
          <p:spPr bwMode="auto">
            <a:xfrm>
              <a:off x="2081" y="2089"/>
              <a:ext cx="1651" cy="358"/>
            </a:xfrm>
            <a:custGeom>
              <a:avLst/>
              <a:gdLst>
                <a:gd name="T0" fmla="*/ 1651 w 1651"/>
                <a:gd name="T1" fmla="*/ 0 h 358"/>
                <a:gd name="T2" fmla="*/ 876 w 1651"/>
                <a:gd name="T3" fmla="*/ 353 h 358"/>
                <a:gd name="T4" fmla="*/ 0 w 1651"/>
                <a:gd name="T5" fmla="*/ 31 h 358"/>
                <a:gd name="T6" fmla="*/ 0 60000 65536"/>
                <a:gd name="T7" fmla="*/ 0 60000 65536"/>
                <a:gd name="T8" fmla="*/ 0 60000 65536"/>
                <a:gd name="T9" fmla="*/ 0 w 1651"/>
                <a:gd name="T10" fmla="*/ 0 h 358"/>
                <a:gd name="T11" fmla="*/ 1651 w 1651"/>
                <a:gd name="T12" fmla="*/ 358 h 358"/>
              </a:gdLst>
              <a:ahLst/>
              <a:cxnLst>
                <a:cxn ang="T6">
                  <a:pos x="T0" y="T1"/>
                </a:cxn>
                <a:cxn ang="T7">
                  <a:pos x="T2" y="T3"/>
                </a:cxn>
                <a:cxn ang="T8">
                  <a:pos x="T4" y="T5"/>
                </a:cxn>
              </a:cxnLst>
              <a:rect l="T9" t="T10" r="T11" b="T12"/>
              <a:pathLst>
                <a:path w="1651" h="358">
                  <a:moveTo>
                    <a:pt x="1651" y="0"/>
                  </a:moveTo>
                  <a:cubicBezTo>
                    <a:pt x="1401" y="174"/>
                    <a:pt x="1151" y="348"/>
                    <a:pt x="876" y="353"/>
                  </a:cubicBezTo>
                  <a:cubicBezTo>
                    <a:pt x="601" y="358"/>
                    <a:pt x="300" y="194"/>
                    <a:pt x="0" y="31"/>
                  </a:cubicBezTo>
                </a:path>
              </a:pathLst>
            </a:custGeom>
            <a:noFill/>
            <a:ln w="38100" cap="flat" cmpd="sng">
              <a:solidFill>
                <a:schemeClr val="accent1"/>
              </a:solidFill>
              <a:prstDash val="sysDot"/>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95246" name="Text Box 16"/>
            <p:cNvSpPr txBox="1">
              <a:spLocks noChangeArrowheads="1"/>
            </p:cNvSpPr>
            <p:nvPr/>
          </p:nvSpPr>
          <p:spPr bwMode="auto">
            <a:xfrm>
              <a:off x="2239" y="2393"/>
              <a:ext cx="1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accent1"/>
                  </a:solidFill>
                </a:rPr>
                <a:t>addActionListener</a:t>
              </a:r>
            </a:p>
          </p:txBody>
        </p:sp>
      </p:grpSp>
      <p:grpSp>
        <p:nvGrpSpPr>
          <p:cNvPr id="95242" name="Group 17"/>
          <p:cNvGrpSpPr>
            <a:grpSpLocks/>
          </p:cNvGrpSpPr>
          <p:nvPr/>
        </p:nvGrpSpPr>
        <p:grpSpPr bwMode="auto">
          <a:xfrm>
            <a:off x="685800" y="4419600"/>
            <a:ext cx="7956550" cy="1612900"/>
            <a:chOff x="691" y="737"/>
            <a:chExt cx="4469" cy="2598"/>
          </a:xfrm>
        </p:grpSpPr>
        <p:sp>
          <p:nvSpPr>
            <p:cNvPr id="388114" name="Rectangle 18"/>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IE"/>
            </a:p>
          </p:txBody>
        </p:sp>
        <p:sp>
          <p:nvSpPr>
            <p:cNvPr id="95244" name="Rectangle 19"/>
            <p:cNvSpPr>
              <a:spLocks noChangeArrowheads="1"/>
            </p:cNvSpPr>
            <p:nvPr/>
          </p:nvSpPr>
          <p:spPr bwMode="auto">
            <a:xfrm>
              <a:off x="806" y="875"/>
              <a:ext cx="4303" cy="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button = </a:t>
              </a:r>
              <a:r>
                <a:rPr lang="en-US" sz="1800">
                  <a:solidFill>
                    <a:schemeClr val="accent2"/>
                  </a:solidFill>
                  <a:latin typeface="Courier New" pitchFamily="49" charset="0"/>
                  <a:ea typeface="ＭＳ Ｐゴシック" pitchFamily="34" charset="-128"/>
                </a:rPr>
                <a:t>new</a:t>
              </a:r>
              <a:r>
                <a:rPr lang="en-US" sz="1800">
                  <a:solidFill>
                    <a:schemeClr val="tx2"/>
                  </a:solidFill>
                  <a:latin typeface="Courier New" pitchFamily="49" charset="0"/>
                  <a:ea typeface="ＭＳ Ｐゴシック" pitchFamily="34" charset="-128"/>
                </a:rPr>
                <a:t> JButton</a:t>
              </a:r>
              <a:r>
                <a:rPr lang="en-US" sz="1800">
                  <a:solidFill>
                    <a:srgbClr val="A50021"/>
                  </a:solidFill>
                  <a:latin typeface="Courier New" pitchFamily="49" charset="0"/>
                  <a:ea typeface="ＭＳ Ｐゴシック" pitchFamily="34" charset="-128"/>
                </a:rPr>
                <a:t>(</a:t>
              </a:r>
              <a:r>
                <a:rPr lang="en-US" sz="1800">
                  <a:solidFill>
                    <a:srgbClr val="0066CC"/>
                  </a:solidFill>
                  <a:latin typeface="Courier New" pitchFamily="49" charset="0"/>
                  <a:ea typeface="ＭＳ Ｐゴシック" pitchFamily="34" charset="-128"/>
                </a:rPr>
                <a:t>"OK"</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ButtonHandler handler = </a:t>
              </a:r>
              <a:r>
                <a:rPr lang="en-US" sz="1800">
                  <a:solidFill>
                    <a:schemeClr val="accent2"/>
                  </a:solidFill>
                  <a:latin typeface="Courier New" pitchFamily="49" charset="0"/>
                  <a:ea typeface="ＭＳ Ｐゴシック" pitchFamily="34" charset="-128"/>
                </a:rPr>
                <a:t>new</a:t>
              </a:r>
              <a:r>
                <a:rPr lang="en-US" sz="1800">
                  <a:solidFill>
                    <a:schemeClr val="tx2"/>
                  </a:solidFill>
                  <a:latin typeface="Courier New" pitchFamily="49" charset="0"/>
                  <a:ea typeface="ＭＳ Ｐゴシック" pitchFamily="34" charset="-128"/>
                </a:rPr>
                <a:t> ButtonHandler</a:t>
              </a:r>
              <a:r>
                <a:rPr lang="en-US" sz="1800">
                  <a:solidFill>
                    <a:srgbClr val="A50021"/>
                  </a:solidFill>
                  <a:latin typeface="Courier New" pitchFamily="49" charset="0"/>
                  <a:ea typeface="ＭＳ Ｐゴシック" pitchFamily="34" charset="-128"/>
                </a:rPr>
                <a:t>( )</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solidFill>
                  <a:schemeClr val="tx2"/>
                </a:solidFill>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button.addActionListener</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handler</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p:txBody>
        </p:sp>
      </p:gr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8CF8EFE-A169-44A4-9D09-451A19BEDD39}" type="slidenum">
              <a:rPr lang="en-IE" sz="1400" smtClean="0"/>
              <a:pPr/>
              <a:t>23</a:t>
            </a:fld>
            <a:endParaRPr lang="en-IE" sz="1400" smtClean="0"/>
          </a:p>
        </p:txBody>
      </p:sp>
      <p:sp>
        <p:nvSpPr>
          <p:cNvPr id="96259" name="Rectangle 2"/>
          <p:cNvSpPr>
            <a:spLocks noGrp="1" noChangeArrowheads="1"/>
          </p:cNvSpPr>
          <p:nvPr>
            <p:ph type="title"/>
          </p:nvPr>
        </p:nvSpPr>
        <p:spPr/>
        <p:txBody>
          <a:bodyPr/>
          <a:lstStyle/>
          <a:p>
            <a:r>
              <a:rPr lang="en-US" sz="4000" i="1" smtClean="0"/>
              <a:t>ActionListener</a:t>
            </a:r>
            <a:r>
              <a:rPr lang="en-US" sz="4000" smtClean="0"/>
              <a:t> </a:t>
            </a:r>
          </a:p>
        </p:txBody>
      </p:sp>
      <p:sp>
        <p:nvSpPr>
          <p:cNvPr id="96260" name="Rectangle 3"/>
          <p:cNvSpPr>
            <a:spLocks noGrp="1" noChangeArrowheads="1"/>
          </p:cNvSpPr>
          <p:nvPr>
            <p:ph type="body" idx="1"/>
          </p:nvPr>
        </p:nvSpPr>
        <p:spPr>
          <a:xfrm>
            <a:off x="684213" y="1196975"/>
            <a:ext cx="7772400" cy="4114800"/>
          </a:xfrm>
        </p:spPr>
        <p:txBody>
          <a:bodyPr/>
          <a:lstStyle/>
          <a:p>
            <a:r>
              <a:rPr lang="en-US" sz="2800" smtClean="0"/>
              <a:t>When we call the addActionListener method of an event source, we must pass an instance of a class that implements the ActionListener interface. </a:t>
            </a:r>
          </a:p>
          <a:p>
            <a:r>
              <a:rPr lang="en-US" sz="2800" smtClean="0"/>
              <a:t>The ActionListener interface includes one method named </a:t>
            </a:r>
            <a:r>
              <a:rPr lang="en-US" sz="2800" smtClean="0">
                <a:solidFill>
                  <a:srgbClr val="A50021"/>
                </a:solidFill>
              </a:rPr>
              <a:t>actionPerformed()</a:t>
            </a:r>
            <a:r>
              <a:rPr lang="en-US" sz="2800" smtClean="0"/>
              <a:t>.</a:t>
            </a:r>
          </a:p>
          <a:p>
            <a:r>
              <a:rPr lang="en-US" sz="2800" smtClean="0"/>
              <a:t>A class that implements the ActionListener interface must therefore provide the method body of </a:t>
            </a:r>
            <a:r>
              <a:rPr lang="en-US" sz="2000" smtClean="0">
                <a:latin typeface="Courier New" pitchFamily="49" charset="0"/>
              </a:rPr>
              <a:t>public void actionPerformed(ActionEvent e).</a:t>
            </a:r>
          </a:p>
          <a:p>
            <a:r>
              <a:rPr lang="en-US" sz="2800" smtClean="0"/>
              <a:t>This is where we put the code we want executed in response to the action events.</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9ED0405-C0DD-4A6C-AEE6-D63CE1232963}" type="slidenum">
              <a:rPr lang="en-IE" sz="1400" smtClean="0"/>
              <a:pPr/>
              <a:t>24</a:t>
            </a:fld>
            <a:endParaRPr lang="en-IE" sz="1400" smtClean="0"/>
          </a:p>
        </p:txBody>
      </p:sp>
      <p:pic>
        <p:nvPicPr>
          <p:cNvPr id="97283" name="Picture 2" descr="ch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962400"/>
            <a:ext cx="32004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3"/>
          <p:cNvSpPr>
            <a:spLocks noGrp="1" noChangeArrowheads="1"/>
          </p:cNvSpPr>
          <p:nvPr>
            <p:ph type="title"/>
          </p:nvPr>
        </p:nvSpPr>
        <p:spPr/>
        <p:txBody>
          <a:bodyPr/>
          <a:lstStyle/>
          <a:p>
            <a:r>
              <a:rPr lang="en-US" smtClean="0"/>
              <a:t>Container as Event Listener</a:t>
            </a:r>
          </a:p>
        </p:txBody>
      </p:sp>
      <p:sp>
        <p:nvSpPr>
          <p:cNvPr id="97285" name="Rectangle 4"/>
          <p:cNvSpPr>
            <a:spLocks noGrp="1" noChangeArrowheads="1"/>
          </p:cNvSpPr>
          <p:nvPr>
            <p:ph type="body" idx="1"/>
          </p:nvPr>
        </p:nvSpPr>
        <p:spPr>
          <a:xfrm>
            <a:off x="304800" y="1219200"/>
            <a:ext cx="8534400" cy="2651125"/>
          </a:xfrm>
        </p:spPr>
        <p:txBody>
          <a:bodyPr/>
          <a:lstStyle/>
          <a:p>
            <a:r>
              <a:rPr lang="en-US" sz="2800" smtClean="0"/>
              <a:t>Instead of defining a separate event listener such as ButtonHandler, it is common to have an object that contains the event sources be a listener. </a:t>
            </a:r>
          </a:p>
          <a:p>
            <a:pPr lvl="1"/>
            <a:r>
              <a:rPr lang="en-US" smtClean="0">
                <a:solidFill>
                  <a:srgbClr val="A50021"/>
                </a:solidFill>
              </a:rPr>
              <a:t>Example</a:t>
            </a:r>
            <a:r>
              <a:rPr lang="en-US" smtClean="0"/>
              <a:t>: We make ‘this’ frame a listener of the action events of the buttons it contains.</a:t>
            </a:r>
          </a:p>
        </p:txBody>
      </p:sp>
      <p:sp>
        <p:nvSpPr>
          <p:cNvPr id="97286" name="Line 5"/>
          <p:cNvSpPr>
            <a:spLocks noChangeShapeType="1"/>
          </p:cNvSpPr>
          <p:nvPr/>
        </p:nvSpPr>
        <p:spPr bwMode="auto">
          <a:xfrm flipH="1">
            <a:off x="5715000" y="4572000"/>
            <a:ext cx="1143000" cy="4763"/>
          </a:xfrm>
          <a:prstGeom prst="line">
            <a:avLst/>
          </a:prstGeom>
          <a:noFill/>
          <a:ln w="28575">
            <a:solidFill>
              <a:srgbClr val="A5002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
        <p:nvSpPr>
          <p:cNvPr id="97287" name="Line 6"/>
          <p:cNvSpPr>
            <a:spLocks noChangeShapeType="1"/>
          </p:cNvSpPr>
          <p:nvPr/>
        </p:nvSpPr>
        <p:spPr bwMode="auto">
          <a:xfrm>
            <a:off x="2438400" y="4267200"/>
            <a:ext cx="877888" cy="0"/>
          </a:xfrm>
          <a:prstGeom prst="line">
            <a:avLst/>
          </a:prstGeom>
          <a:noFill/>
          <a:ln w="28575">
            <a:solidFill>
              <a:srgbClr val="A5002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
        <p:nvSpPr>
          <p:cNvPr id="97288" name="Rectangle 7"/>
          <p:cNvSpPr>
            <a:spLocks noChangeArrowheads="1"/>
          </p:cNvSpPr>
          <p:nvPr/>
        </p:nvSpPr>
        <p:spPr bwMode="auto">
          <a:xfrm>
            <a:off x="6934200" y="44196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lang="en-US" sz="1600">
                <a:solidFill>
                  <a:srgbClr val="0033CC"/>
                </a:solidFill>
                <a:latin typeface="Arial" charset="0"/>
              </a:rPr>
              <a:t>event source</a:t>
            </a:r>
          </a:p>
        </p:txBody>
      </p:sp>
      <p:sp>
        <p:nvSpPr>
          <p:cNvPr id="97289" name="Rectangle 8"/>
          <p:cNvSpPr>
            <a:spLocks noChangeArrowheads="1"/>
          </p:cNvSpPr>
          <p:nvPr/>
        </p:nvSpPr>
        <p:spPr bwMode="auto">
          <a:xfrm>
            <a:off x="1114425" y="4067175"/>
            <a:ext cx="1392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lang="en-US" sz="1600">
                <a:solidFill>
                  <a:srgbClr val="0033CC"/>
                </a:solidFill>
                <a:latin typeface="Arial" charset="0"/>
              </a:rPr>
              <a:t>event listener</a:t>
            </a: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CFE09C3-F10D-41E1-95CD-65430D688924}" type="slidenum">
              <a:rPr lang="en-IE" sz="1400" smtClean="0"/>
              <a:pPr/>
              <a:t>25</a:t>
            </a:fld>
            <a:endParaRPr lang="en-IE" sz="1400" smtClean="0"/>
          </a:p>
        </p:txBody>
      </p:sp>
      <p:sp>
        <p:nvSpPr>
          <p:cNvPr id="98307" name="Rectangle 2"/>
          <p:cNvSpPr>
            <a:spLocks noGrp="1" noChangeArrowheads="1"/>
          </p:cNvSpPr>
          <p:nvPr>
            <p:ph type="title"/>
          </p:nvPr>
        </p:nvSpPr>
        <p:spPr/>
        <p:txBody>
          <a:bodyPr/>
          <a:lstStyle/>
          <a:p>
            <a:r>
              <a:rPr lang="en-US" smtClean="0"/>
              <a:t>Handling button clicks</a:t>
            </a:r>
          </a:p>
        </p:txBody>
      </p:sp>
      <p:grpSp>
        <p:nvGrpSpPr>
          <p:cNvPr id="98308" name="Group 3"/>
          <p:cNvGrpSpPr>
            <a:grpSpLocks/>
          </p:cNvGrpSpPr>
          <p:nvPr/>
        </p:nvGrpSpPr>
        <p:grpSpPr bwMode="auto">
          <a:xfrm>
            <a:off x="682625" y="1397000"/>
            <a:ext cx="7916863" cy="4714875"/>
            <a:chOff x="452" y="749"/>
            <a:chExt cx="5012" cy="3491"/>
          </a:xfrm>
        </p:grpSpPr>
        <p:sp>
          <p:nvSpPr>
            <p:cNvPr id="396292" name="Rectangle 4"/>
            <p:cNvSpPr>
              <a:spLocks noChangeArrowheads="1"/>
            </p:cNvSpPr>
            <p:nvPr/>
          </p:nvSpPr>
          <p:spPr bwMode="auto">
            <a:xfrm>
              <a:off x="452" y="749"/>
              <a:ext cx="5012" cy="336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IE"/>
            </a:p>
          </p:txBody>
        </p:sp>
        <p:sp>
          <p:nvSpPr>
            <p:cNvPr id="98310" name="Rectangle 5"/>
            <p:cNvSpPr>
              <a:spLocks noChangeArrowheads="1"/>
            </p:cNvSpPr>
            <p:nvPr/>
          </p:nvSpPr>
          <p:spPr bwMode="auto">
            <a:xfrm>
              <a:off x="551" y="836"/>
              <a:ext cx="4826" cy="3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 .</a:t>
              </a: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public class</a:t>
              </a:r>
              <a:r>
                <a:rPr lang="en-US" sz="1800">
                  <a:solidFill>
                    <a:schemeClr val="tx2"/>
                  </a:solidFill>
                  <a:latin typeface="Courier New" pitchFamily="49" charset="0"/>
                  <a:ea typeface="ＭＳ Ｐゴシック" pitchFamily="34" charset="-128"/>
                </a:rPr>
                <a:t> TwoButtonHandler1 </a:t>
              </a:r>
              <a:r>
                <a:rPr lang="en-US" sz="1800">
                  <a:solidFill>
                    <a:schemeClr val="accent2"/>
                  </a:solidFill>
                  <a:latin typeface="Courier New" pitchFamily="49" charset="0"/>
                  <a:ea typeface="ＭＳ Ｐゴシック" pitchFamily="34" charset="-128"/>
                </a:rPr>
                <a:t>extends</a:t>
              </a:r>
              <a:r>
                <a:rPr lang="en-US" sz="1800">
                  <a:solidFill>
                    <a:schemeClr val="tx2"/>
                  </a:solidFill>
                  <a:latin typeface="Courier New" pitchFamily="49" charset="0"/>
                  <a:ea typeface="ＭＳ Ｐゴシック" pitchFamily="34" charset="-128"/>
                </a:rPr>
                <a:t> JFrame </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a:t>
              </a:r>
              <a:r>
                <a:rPr lang="en-US" sz="1800">
                  <a:solidFill>
                    <a:schemeClr val="accent2"/>
                  </a:solidFill>
                  <a:latin typeface="Courier New" pitchFamily="49" charset="0"/>
                  <a:ea typeface="ＭＳ Ｐゴシック" pitchFamily="34" charset="-128"/>
                </a:rPr>
                <a:t>implements</a:t>
              </a:r>
              <a:r>
                <a:rPr lang="en-US" sz="1800">
                  <a:solidFill>
                    <a:schemeClr val="tx2"/>
                  </a:solidFill>
                  <a:latin typeface="Courier New" pitchFamily="49" charset="0"/>
                  <a:ea typeface="ＭＳ Ｐゴシック" pitchFamily="34" charset="-128"/>
                </a:rPr>
                <a:t> ActionListener </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 . .</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a:t>
              </a:r>
              <a:r>
                <a:rPr lang="en-US" sz="1800">
                  <a:solidFill>
                    <a:schemeClr val="accent2"/>
                  </a:solidFill>
                  <a:latin typeface="Courier New" pitchFamily="49" charset="0"/>
                  <a:ea typeface="ＭＳ Ｐゴシック" pitchFamily="34" charset="-128"/>
                </a:rPr>
                <a:t>public</a:t>
              </a:r>
              <a:r>
                <a:rPr lang="en-US" sz="1800">
                  <a:solidFill>
                    <a:schemeClr val="tx2"/>
                  </a:solidFill>
                  <a:latin typeface="Courier New" pitchFamily="49" charset="0"/>
                  <a:ea typeface="ＭＳ Ｐゴシック" pitchFamily="34" charset="-128"/>
                </a:rPr>
                <a:t> </a:t>
              </a:r>
              <a:r>
                <a:rPr lang="en-US" sz="1800">
                  <a:solidFill>
                    <a:schemeClr val="accent2"/>
                  </a:solidFill>
                  <a:latin typeface="Courier New" pitchFamily="49" charset="0"/>
                  <a:ea typeface="ＭＳ Ｐゴシック" pitchFamily="34" charset="-128"/>
                </a:rPr>
                <a:t>void</a:t>
              </a:r>
              <a:r>
                <a:rPr lang="en-US" sz="1800">
                  <a:solidFill>
                    <a:schemeClr val="tx2"/>
                  </a:solidFill>
                  <a:latin typeface="Courier New" pitchFamily="49" charset="0"/>
                  <a:ea typeface="ＭＳ Ｐゴシック" pitchFamily="34" charset="-128"/>
                </a:rPr>
                <a:t> actionPerformed</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ActionEvent event</a:t>
              </a:r>
              <a:r>
                <a:rPr lang="en-US" sz="18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if( event.getSource</a:t>
              </a:r>
              <a:r>
                <a:rPr lang="en-US" sz="1800">
                  <a:solidFill>
                    <a:srgbClr val="A50021"/>
                  </a:solidFill>
                  <a:latin typeface="Courier New" pitchFamily="49" charset="0"/>
                  <a:ea typeface="ＭＳ Ｐゴシック" pitchFamily="34" charset="-128"/>
                </a:rPr>
                <a:t>() == okButton</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GB" sz="1800">
                  <a:solidFill>
                    <a:schemeClr val="tx2"/>
                  </a:solidFill>
                  <a:latin typeface="Courier New" pitchFamily="49" charset="0"/>
                  <a:ea typeface="ＭＳ Ｐゴシック" pitchFamily="34" charset="-128"/>
                </a:rPr>
                <a:t>        JOptionPane.showMessageDialog(null,</a:t>
              </a:r>
            </a:p>
            <a:p>
              <a:pPr eaLnBrk="1" hangingPunct="1">
                <a:lnSpc>
                  <a:spcPct val="80000"/>
                </a:lnSpc>
                <a:spcBef>
                  <a:spcPct val="50000"/>
                </a:spcBef>
                <a:tabLst>
                  <a:tab pos="457200" algn="l"/>
                </a:tabLst>
              </a:pPr>
              <a:r>
                <a:rPr lang="en-GB" sz="1800">
                  <a:solidFill>
                    <a:schemeClr val="tx2"/>
                  </a:solidFill>
                  <a:latin typeface="Courier New" pitchFamily="49" charset="0"/>
                  <a:ea typeface="ＭＳ Ｐゴシック" pitchFamily="34" charset="-128"/>
                </a:rPr>
                <a:t>                      “You clicked ok”);</a:t>
              </a:r>
              <a:endParaRPr lang="en-US" sz="1800">
                <a:solidFill>
                  <a:schemeClr val="tx2"/>
                </a:solidFill>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else</a:t>
              </a:r>
            </a:p>
            <a:p>
              <a:pPr eaLnBrk="1" hangingPunct="1">
                <a:lnSpc>
                  <a:spcPct val="80000"/>
                </a:lnSpc>
                <a:spcBef>
                  <a:spcPct val="50000"/>
                </a:spcBef>
                <a:tabLst>
                  <a:tab pos="457200" algn="l"/>
                </a:tabLst>
              </a:pPr>
              <a:r>
                <a:rPr lang="en-GB" sz="1800">
                  <a:solidFill>
                    <a:schemeClr val="tx2"/>
                  </a:solidFill>
                  <a:latin typeface="Courier New" pitchFamily="49" charset="0"/>
                  <a:ea typeface="ＭＳ Ｐゴシック" pitchFamily="34" charset="-128"/>
                </a:rPr>
                <a:t>         JOptionPane.showMessageDialog(null, </a:t>
              </a:r>
            </a:p>
            <a:p>
              <a:pPr eaLnBrk="1" hangingPunct="1">
                <a:lnSpc>
                  <a:spcPct val="80000"/>
                </a:lnSpc>
                <a:spcBef>
                  <a:spcPct val="50000"/>
                </a:spcBef>
                <a:tabLst>
                  <a:tab pos="457200" algn="l"/>
                </a:tabLst>
              </a:pPr>
              <a:r>
                <a:rPr lang="en-GB" sz="1800">
                  <a:solidFill>
                    <a:schemeClr val="tx2"/>
                  </a:solidFill>
                  <a:latin typeface="Courier New" pitchFamily="49" charset="0"/>
                  <a:ea typeface="ＭＳ Ｐゴシック" pitchFamily="34" charset="-128"/>
                </a:rPr>
                <a:t>                      “You clicked cancel”);</a:t>
              </a:r>
              <a:endParaRPr lang="en-US" sz="1800">
                <a:solidFill>
                  <a:schemeClr val="tx2"/>
                </a:solidFill>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 </a:t>
              </a:r>
              <a:r>
                <a:rPr lang="en-US" sz="1800">
                  <a:solidFill>
                    <a:srgbClr val="009900"/>
                  </a:solidFill>
                  <a:latin typeface="Courier New" pitchFamily="49" charset="0"/>
                  <a:ea typeface="ＭＳ Ｐゴシック" pitchFamily="34" charset="-128"/>
                </a:rPr>
                <a:t>// end method</a:t>
              </a:r>
            </a:p>
            <a:p>
              <a:pPr eaLnBrk="1" hangingPunct="1">
                <a:lnSpc>
                  <a:spcPct val="80000"/>
                </a:lnSpc>
                <a:spcBef>
                  <a:spcPct val="50000"/>
                </a:spcBef>
                <a:tabLst>
                  <a:tab pos="457200" algn="l"/>
                </a:tabLst>
              </a:pPr>
              <a:r>
                <a:rPr lang="en-US" sz="1800">
                  <a:solidFill>
                    <a:srgbClr val="009900"/>
                  </a:solidFill>
                  <a:latin typeface="Courier New" pitchFamily="49" charset="0"/>
                  <a:ea typeface="ＭＳ Ｐゴシック" pitchFamily="34" charset="-128"/>
                </a:rPr>
                <a:t>}// end class</a:t>
              </a:r>
            </a:p>
          </p:txBody>
        </p:sp>
      </p:gr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77B3D07-D01D-49F1-ADEC-1F49401E4A68}" type="slidenum">
              <a:rPr lang="en-IE" sz="1400" smtClean="0"/>
              <a:pPr/>
              <a:t>26</a:t>
            </a:fld>
            <a:endParaRPr lang="en-IE" sz="1400" smtClean="0"/>
          </a:p>
        </p:txBody>
      </p:sp>
      <p:sp>
        <p:nvSpPr>
          <p:cNvPr id="99331" name="Rectangle 2"/>
          <p:cNvSpPr>
            <a:spLocks noGrp="1" noChangeArrowheads="1"/>
          </p:cNvSpPr>
          <p:nvPr>
            <p:ph type="title"/>
          </p:nvPr>
        </p:nvSpPr>
        <p:spPr/>
        <p:txBody>
          <a:bodyPr/>
          <a:lstStyle/>
          <a:p>
            <a:r>
              <a:rPr lang="en-GB" sz="4000" smtClean="0"/>
              <a:t>Handling all events in ‘this’ class</a:t>
            </a:r>
            <a:endParaRPr lang="en-US" sz="4000" smtClean="0"/>
          </a:p>
        </p:txBody>
      </p:sp>
      <p:sp>
        <p:nvSpPr>
          <p:cNvPr id="99332" name="Rectangle 3"/>
          <p:cNvSpPr>
            <a:spLocks noGrp="1" noChangeArrowheads="1"/>
          </p:cNvSpPr>
          <p:nvPr>
            <p:ph type="body" idx="1"/>
          </p:nvPr>
        </p:nvSpPr>
        <p:spPr/>
        <p:txBody>
          <a:bodyPr/>
          <a:lstStyle/>
          <a:p>
            <a:pPr>
              <a:lnSpc>
                <a:spcPct val="90000"/>
              </a:lnSpc>
            </a:pPr>
            <a:r>
              <a:rPr lang="en-GB" smtClean="0"/>
              <a:t>You only have one actionPerformed() method </a:t>
            </a:r>
          </a:p>
          <a:p>
            <a:pPr>
              <a:lnSpc>
                <a:spcPct val="90000"/>
              </a:lnSpc>
            </a:pPr>
            <a:r>
              <a:rPr lang="en-GB" smtClean="0"/>
              <a:t>How does it know which object was clicked?</a:t>
            </a:r>
          </a:p>
          <a:p>
            <a:pPr>
              <a:lnSpc>
                <a:spcPct val="90000"/>
              </a:lnSpc>
            </a:pPr>
            <a:r>
              <a:rPr lang="en-GB" smtClean="0"/>
              <a:t>the ActionEvent class has</a:t>
            </a:r>
          </a:p>
          <a:p>
            <a:pPr lvl="1">
              <a:lnSpc>
                <a:spcPct val="90000"/>
              </a:lnSpc>
            </a:pPr>
            <a:r>
              <a:rPr lang="en-GB" smtClean="0"/>
              <a:t>a getSource() method which returns the object</a:t>
            </a:r>
          </a:p>
          <a:p>
            <a:pPr lvl="1">
              <a:lnSpc>
                <a:spcPct val="90000"/>
              </a:lnSpc>
            </a:pPr>
            <a:r>
              <a:rPr lang="en-GB" smtClean="0"/>
              <a:t>a getActionCommand() method which returns the text written on the object</a:t>
            </a:r>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1E77A86-1DFD-456D-8E36-42D86B56A269}" type="slidenum">
              <a:rPr lang="en-IE" sz="1400" smtClean="0"/>
              <a:pPr/>
              <a:t>27</a:t>
            </a:fld>
            <a:endParaRPr lang="en-IE" sz="1400" smtClean="0"/>
          </a:p>
        </p:txBody>
      </p:sp>
      <p:sp>
        <p:nvSpPr>
          <p:cNvPr id="100355" name="Rectangle 2"/>
          <p:cNvSpPr>
            <a:spLocks noGrp="1" noChangeArrowheads="1"/>
          </p:cNvSpPr>
          <p:nvPr>
            <p:ph type="title"/>
          </p:nvPr>
        </p:nvSpPr>
        <p:spPr/>
        <p:txBody>
          <a:bodyPr/>
          <a:lstStyle/>
          <a:p>
            <a:r>
              <a:rPr lang="en-IE" smtClean="0"/>
              <a:t>Exercise</a:t>
            </a:r>
            <a:endParaRPr lang="en-US" smtClean="0"/>
          </a:p>
        </p:txBody>
      </p:sp>
      <p:sp>
        <p:nvSpPr>
          <p:cNvPr id="100356" name="Rectangle 3"/>
          <p:cNvSpPr>
            <a:spLocks noGrp="1" noChangeArrowheads="1"/>
          </p:cNvSpPr>
          <p:nvPr>
            <p:ph type="body" idx="1"/>
          </p:nvPr>
        </p:nvSpPr>
        <p:spPr/>
        <p:txBody>
          <a:bodyPr/>
          <a:lstStyle/>
          <a:p>
            <a:r>
              <a:rPr lang="en-IE" smtClean="0"/>
              <a:t>Add handlers to the buttons in your smile – frown frame such that a message dialog pops up when you click them:  it should display an appropriate icon.</a:t>
            </a:r>
            <a:endParaRPr lang="en-US"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E138BBF-455B-4FD9-BEB9-85891511C306}" type="slidenum">
              <a:rPr lang="en-IE" sz="1400" smtClean="0"/>
              <a:pPr/>
              <a:t>28</a:t>
            </a:fld>
            <a:endParaRPr lang="en-IE" sz="1400" smtClean="0"/>
          </a:p>
        </p:txBody>
      </p:sp>
      <p:sp>
        <p:nvSpPr>
          <p:cNvPr id="101379" name="Rectangle 2"/>
          <p:cNvSpPr>
            <a:spLocks noGrp="1" noChangeArrowheads="1"/>
          </p:cNvSpPr>
          <p:nvPr>
            <p:ph type="title"/>
          </p:nvPr>
        </p:nvSpPr>
        <p:spPr/>
        <p:txBody>
          <a:bodyPr/>
          <a:lstStyle/>
          <a:p>
            <a:r>
              <a:rPr lang="en-GB" sz="3200" smtClean="0"/>
              <a:t>Handling button clicks using handler classes: TwoButtonHandler2</a:t>
            </a:r>
            <a:endParaRPr lang="en-US" sz="3200" smtClean="0"/>
          </a:p>
        </p:txBody>
      </p:sp>
      <p:sp>
        <p:nvSpPr>
          <p:cNvPr id="101380" name="Rectangle 3"/>
          <p:cNvSpPr>
            <a:spLocks noGrp="1" noChangeArrowheads="1"/>
          </p:cNvSpPr>
          <p:nvPr>
            <p:ph type="body" idx="1"/>
          </p:nvPr>
        </p:nvSpPr>
        <p:spPr/>
        <p:txBody>
          <a:bodyPr/>
          <a:lstStyle/>
          <a:p>
            <a:pPr>
              <a:lnSpc>
                <a:spcPct val="90000"/>
              </a:lnSpc>
            </a:pPr>
            <a:r>
              <a:rPr lang="en-GB" sz="2800" smtClean="0"/>
              <a:t>If there are many event sources on a window, the if – else block within actionPerformed() can get complicated</a:t>
            </a:r>
          </a:p>
          <a:p>
            <a:pPr>
              <a:lnSpc>
                <a:spcPct val="90000"/>
              </a:lnSpc>
            </a:pPr>
            <a:r>
              <a:rPr lang="en-GB" sz="2800" smtClean="0"/>
              <a:t>It can then be easier to create a separate inner class for events from each source:</a:t>
            </a:r>
          </a:p>
          <a:p>
            <a:pPr>
              <a:lnSpc>
                <a:spcPct val="90000"/>
              </a:lnSpc>
              <a:buFontTx/>
              <a:buNone/>
            </a:pPr>
            <a:r>
              <a:rPr lang="en-US" sz="2800" smtClean="0"/>
              <a:t>       okButton.addActionListener(</a:t>
            </a:r>
          </a:p>
          <a:p>
            <a:pPr>
              <a:lnSpc>
                <a:spcPct val="90000"/>
              </a:lnSpc>
              <a:buFontTx/>
              <a:buNone/>
            </a:pPr>
            <a:r>
              <a:rPr lang="en-US" sz="2800" smtClean="0"/>
              <a:t>                                 new  OKButtonHandler());</a:t>
            </a:r>
          </a:p>
          <a:p>
            <a:pPr>
              <a:lnSpc>
                <a:spcPct val="90000"/>
              </a:lnSpc>
              <a:buFontTx/>
              <a:buNone/>
            </a:pPr>
            <a:r>
              <a:rPr lang="en-US" sz="2800" smtClean="0"/>
              <a:t>      cancelButton.addActionListener( </a:t>
            </a:r>
          </a:p>
          <a:p>
            <a:pPr>
              <a:lnSpc>
                <a:spcPct val="90000"/>
              </a:lnSpc>
              <a:buFontTx/>
              <a:buNone/>
            </a:pPr>
            <a:r>
              <a:rPr lang="en-US" sz="2800" smtClean="0"/>
              <a:t>                                  new CancelButtonHandler());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ED20B1C-8D5A-4881-AE96-A144F5F71291}" type="slidenum">
              <a:rPr lang="en-IE" sz="1400" smtClean="0"/>
              <a:pPr/>
              <a:t>29</a:t>
            </a:fld>
            <a:endParaRPr lang="en-IE" sz="1400" smtClean="0"/>
          </a:p>
        </p:txBody>
      </p:sp>
      <p:sp>
        <p:nvSpPr>
          <p:cNvPr id="102403" name="Rectangle 2"/>
          <p:cNvSpPr>
            <a:spLocks noGrp="1" noChangeArrowheads="1"/>
          </p:cNvSpPr>
          <p:nvPr>
            <p:ph type="title"/>
          </p:nvPr>
        </p:nvSpPr>
        <p:spPr/>
        <p:txBody>
          <a:bodyPr/>
          <a:lstStyle/>
          <a:p>
            <a:r>
              <a:rPr lang="en-GB" sz="4000" smtClean="0"/>
              <a:t>There are now 3 classes in the same file: 1 public and 2 private</a:t>
            </a:r>
            <a:endParaRPr lang="en-US" sz="4000" smtClean="0"/>
          </a:p>
        </p:txBody>
      </p:sp>
      <p:sp>
        <p:nvSpPr>
          <p:cNvPr id="102404" name="Rectangle 3"/>
          <p:cNvSpPr>
            <a:spLocks noGrp="1" noChangeArrowheads="1"/>
          </p:cNvSpPr>
          <p:nvPr>
            <p:ph type="body" idx="1"/>
          </p:nvPr>
        </p:nvSpPr>
        <p:spPr/>
        <p:txBody>
          <a:bodyPr/>
          <a:lstStyle/>
          <a:p>
            <a:pPr>
              <a:lnSpc>
                <a:spcPct val="90000"/>
              </a:lnSpc>
              <a:buFontTx/>
              <a:buNone/>
            </a:pPr>
            <a:r>
              <a:rPr lang="en-GB" sz="2000" smtClean="0"/>
              <a:t>public class TwoButtonHandler2 extends JFrame{</a:t>
            </a:r>
          </a:p>
          <a:p>
            <a:pPr>
              <a:lnSpc>
                <a:spcPct val="90000"/>
              </a:lnSpc>
              <a:buFontTx/>
              <a:buNone/>
            </a:pPr>
            <a:r>
              <a:rPr lang="en-GB" sz="2000" smtClean="0"/>
              <a:t>     ……</a:t>
            </a:r>
          </a:p>
          <a:p>
            <a:pPr>
              <a:lnSpc>
                <a:spcPct val="90000"/>
              </a:lnSpc>
              <a:buFontTx/>
              <a:buNone/>
            </a:pPr>
            <a:r>
              <a:rPr lang="en-GB" sz="2000" smtClean="0"/>
              <a:t>  private class OKButtonHandler implements ActionListener{</a:t>
            </a:r>
          </a:p>
          <a:p>
            <a:pPr>
              <a:lnSpc>
                <a:spcPct val="90000"/>
              </a:lnSpc>
              <a:buFontTx/>
              <a:buNone/>
            </a:pPr>
            <a:r>
              <a:rPr lang="en-GB" sz="2000" smtClean="0"/>
              <a:t>     public void ActionPerformed(ActionEvent e) { … }</a:t>
            </a:r>
          </a:p>
          <a:p>
            <a:pPr>
              <a:lnSpc>
                <a:spcPct val="90000"/>
              </a:lnSpc>
              <a:buFontTx/>
              <a:buNone/>
            </a:pPr>
            <a:r>
              <a:rPr lang="en-GB" sz="2000" smtClean="0"/>
              <a:t>    } // end OkButtonHandler</a:t>
            </a:r>
          </a:p>
          <a:p>
            <a:pPr>
              <a:lnSpc>
                <a:spcPct val="90000"/>
              </a:lnSpc>
              <a:buFontTx/>
              <a:buNone/>
            </a:pPr>
            <a:endParaRPr lang="en-GB" sz="2000" smtClean="0"/>
          </a:p>
          <a:p>
            <a:pPr>
              <a:lnSpc>
                <a:spcPct val="90000"/>
              </a:lnSpc>
              <a:buFontTx/>
              <a:buNone/>
            </a:pPr>
            <a:r>
              <a:rPr lang="en-GB" sz="2000" smtClean="0"/>
              <a:t>  private class CancelButtonHandler implements ActionListener{</a:t>
            </a:r>
          </a:p>
          <a:p>
            <a:pPr>
              <a:lnSpc>
                <a:spcPct val="90000"/>
              </a:lnSpc>
              <a:buFontTx/>
              <a:buNone/>
            </a:pPr>
            <a:r>
              <a:rPr lang="en-GB" sz="2000" smtClean="0"/>
              <a:t>     public void actionPerformed (ActionEvent e ) { …}</a:t>
            </a:r>
          </a:p>
          <a:p>
            <a:pPr>
              <a:lnSpc>
                <a:spcPct val="90000"/>
              </a:lnSpc>
              <a:buFontTx/>
              <a:buNone/>
            </a:pPr>
            <a:r>
              <a:rPr lang="en-GB" sz="2000" smtClean="0"/>
              <a:t>    } // end CancelButtonHandler</a:t>
            </a:r>
          </a:p>
          <a:p>
            <a:pPr>
              <a:lnSpc>
                <a:spcPct val="90000"/>
              </a:lnSpc>
              <a:buFontTx/>
              <a:buNone/>
            </a:pPr>
            <a:endParaRPr lang="en-GB" sz="2000" smtClean="0"/>
          </a:p>
          <a:p>
            <a:pPr>
              <a:lnSpc>
                <a:spcPct val="90000"/>
              </a:lnSpc>
              <a:buFontTx/>
              <a:buNone/>
            </a:pPr>
            <a:r>
              <a:rPr lang="en-GB" sz="2000" smtClean="0"/>
              <a:t>} // end TwoButtonHandler2</a:t>
            </a:r>
            <a:endParaRPr lang="en-US" sz="20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086DCB5-C93E-4830-9327-61DC65670E0B}" type="slidenum">
              <a:rPr lang="en-IE" sz="1400" smtClean="0"/>
              <a:pPr/>
              <a:t>3</a:t>
            </a:fld>
            <a:endParaRPr lang="en-IE" sz="1400" smtClean="0"/>
          </a:p>
        </p:txBody>
      </p:sp>
      <p:sp>
        <p:nvSpPr>
          <p:cNvPr id="74755" name="Rectangle 2"/>
          <p:cNvSpPr>
            <a:spLocks noGrp="1" noChangeArrowheads="1"/>
          </p:cNvSpPr>
          <p:nvPr>
            <p:ph type="title"/>
          </p:nvPr>
        </p:nvSpPr>
        <p:spPr/>
        <p:txBody>
          <a:bodyPr/>
          <a:lstStyle/>
          <a:p>
            <a:r>
              <a:rPr lang="en-IE" smtClean="0"/>
              <a:t>SimplestWindow</a:t>
            </a:r>
            <a:endParaRPr lang="en-US" smtClean="0"/>
          </a:p>
        </p:txBody>
      </p:sp>
      <p:sp>
        <p:nvSpPr>
          <p:cNvPr id="74756" name="Rectangle 3"/>
          <p:cNvSpPr>
            <a:spLocks noGrp="1" noChangeArrowheads="1"/>
          </p:cNvSpPr>
          <p:nvPr>
            <p:ph type="body" idx="1"/>
          </p:nvPr>
        </p:nvSpPr>
        <p:spPr/>
        <p:txBody>
          <a:bodyPr/>
          <a:lstStyle/>
          <a:p>
            <a:pPr>
              <a:lnSpc>
                <a:spcPct val="80000"/>
              </a:lnSpc>
              <a:buFontTx/>
              <a:buNone/>
            </a:pPr>
            <a:r>
              <a:rPr lang="en-US" sz="2400" smtClean="0"/>
              <a:t>import javax.swing.*;</a:t>
            </a:r>
          </a:p>
          <a:p>
            <a:pPr>
              <a:lnSpc>
                <a:spcPct val="80000"/>
              </a:lnSpc>
              <a:buFontTx/>
              <a:buNone/>
            </a:pPr>
            <a:r>
              <a:rPr lang="en-US" sz="2400" smtClean="0"/>
              <a:t>/** Sample frame class  */</a:t>
            </a:r>
          </a:p>
          <a:p>
            <a:pPr>
              <a:lnSpc>
                <a:spcPct val="80000"/>
              </a:lnSpc>
              <a:buFontTx/>
              <a:buNone/>
            </a:pPr>
            <a:r>
              <a:rPr lang="en-US" sz="2400" smtClean="0"/>
              <a:t>public class SimplestWindow extends JFrame {</a:t>
            </a:r>
          </a:p>
          <a:p>
            <a:pPr>
              <a:lnSpc>
                <a:spcPct val="80000"/>
              </a:lnSpc>
              <a:buFontTx/>
              <a:buNone/>
            </a:pPr>
            <a:r>
              <a:rPr lang="en-US" sz="2400" smtClean="0"/>
              <a:t>        publicSimplestWindow( ) {</a:t>
            </a:r>
          </a:p>
          <a:p>
            <a:pPr>
              <a:lnSpc>
                <a:spcPct val="80000"/>
              </a:lnSpc>
              <a:buFontTx/>
              <a:buNone/>
            </a:pPr>
            <a:r>
              <a:rPr lang="en-US" sz="2400" smtClean="0"/>
              <a:t>        </a:t>
            </a:r>
            <a:r>
              <a:rPr lang="en-US" sz="2400" smtClean="0">
                <a:solidFill>
                  <a:srgbClr val="008000"/>
                </a:solidFill>
              </a:rPr>
              <a:t>//set the frame default properties</a:t>
            </a:r>
          </a:p>
          <a:p>
            <a:pPr>
              <a:lnSpc>
                <a:spcPct val="80000"/>
              </a:lnSpc>
              <a:buFontTx/>
              <a:buNone/>
            </a:pPr>
            <a:r>
              <a:rPr lang="en-US" sz="2400" smtClean="0"/>
              <a:t>            setTitle     ( "My Window" );</a:t>
            </a:r>
          </a:p>
          <a:p>
            <a:pPr>
              <a:lnSpc>
                <a:spcPct val="80000"/>
              </a:lnSpc>
              <a:buFontTx/>
              <a:buNone/>
            </a:pPr>
            <a:r>
              <a:rPr lang="en-US" sz="2400" smtClean="0"/>
              <a:t>            setSize      ( 300,200 );</a:t>
            </a:r>
          </a:p>
          <a:p>
            <a:pPr>
              <a:lnSpc>
                <a:spcPct val="80000"/>
              </a:lnSpc>
              <a:buFontTx/>
              <a:buNone/>
            </a:pPr>
            <a:r>
              <a:rPr lang="en-US" sz="2400" smtClean="0"/>
              <a:t>            setLocation  ( 150,250 );</a:t>
            </a:r>
          </a:p>
          <a:p>
            <a:pPr>
              <a:lnSpc>
                <a:spcPct val="80000"/>
              </a:lnSpc>
              <a:buFontTx/>
              <a:buNone/>
            </a:pPr>
            <a:r>
              <a:rPr lang="en-US" sz="2400" smtClean="0"/>
              <a:t>        </a:t>
            </a:r>
            <a:r>
              <a:rPr lang="en-US" sz="2400" smtClean="0">
                <a:solidFill>
                  <a:srgbClr val="008000"/>
                </a:solidFill>
              </a:rPr>
              <a:t>//register 'Exit upon closing' as close operation</a:t>
            </a:r>
          </a:p>
          <a:p>
            <a:pPr>
              <a:lnSpc>
                <a:spcPct val="80000"/>
              </a:lnSpc>
              <a:buFontTx/>
              <a:buNone/>
            </a:pPr>
            <a:r>
              <a:rPr lang="en-US" sz="2400" smtClean="0"/>
              <a:t>            setDefaultCloseOperation( EXIT_ON_CLOSE );</a:t>
            </a:r>
          </a:p>
          <a:p>
            <a:pPr>
              <a:lnSpc>
                <a:spcPct val="80000"/>
              </a:lnSpc>
              <a:buFontTx/>
              <a:buNone/>
            </a:pPr>
            <a:r>
              <a:rPr lang="en-US" sz="2400" smtClean="0"/>
              <a:t>   }</a:t>
            </a:r>
          </a:p>
          <a:p>
            <a:pPr>
              <a:lnSpc>
                <a:spcPct val="80000"/>
              </a:lnSpc>
              <a:buFontTx/>
              <a:buNone/>
            </a:pPr>
            <a:r>
              <a:rPr lang="en-US" sz="2400" smtClean="0"/>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BB61990-BC49-484A-83DE-C463A7FF2242}" type="slidenum">
              <a:rPr lang="en-IE" sz="1400" smtClean="0"/>
              <a:pPr/>
              <a:t>4</a:t>
            </a:fld>
            <a:endParaRPr lang="en-IE" sz="1400" smtClean="0"/>
          </a:p>
        </p:txBody>
      </p:sp>
      <p:sp>
        <p:nvSpPr>
          <p:cNvPr id="76803" name="Rectangle 2"/>
          <p:cNvSpPr>
            <a:spLocks noGrp="1" noChangeArrowheads="1"/>
          </p:cNvSpPr>
          <p:nvPr>
            <p:ph type="title"/>
          </p:nvPr>
        </p:nvSpPr>
        <p:spPr/>
        <p:txBody>
          <a:bodyPr/>
          <a:lstStyle/>
          <a:p>
            <a:r>
              <a:rPr lang="en-US" sz="4000" smtClean="0"/>
              <a:t>The Content Pane of a JFrame</a:t>
            </a:r>
            <a:endParaRPr lang="en-US" sz="4000" b="1" smtClean="0"/>
          </a:p>
        </p:txBody>
      </p:sp>
      <p:sp>
        <p:nvSpPr>
          <p:cNvPr id="76804" name="Rectangle 3"/>
          <p:cNvSpPr>
            <a:spLocks noGrp="1" noChangeArrowheads="1"/>
          </p:cNvSpPr>
          <p:nvPr>
            <p:ph type="body" idx="1"/>
          </p:nvPr>
        </p:nvSpPr>
        <p:spPr>
          <a:xfrm>
            <a:off x="304800" y="1143000"/>
            <a:ext cx="8534400" cy="2149475"/>
          </a:xfrm>
        </p:spPr>
        <p:txBody>
          <a:bodyPr/>
          <a:lstStyle/>
          <a:p>
            <a:r>
              <a:rPr lang="en-US" smtClean="0"/>
              <a:t>The content pane is where we put GUI objects such as buttons, labels, scroll bars, and others. </a:t>
            </a:r>
          </a:p>
          <a:p>
            <a:r>
              <a:rPr lang="en-US" smtClean="0"/>
              <a:t>We access the content pane by calling the frame’s getContentPane() method. </a:t>
            </a:r>
          </a:p>
          <a:p>
            <a:endParaRPr lang="en-US" smtClean="0"/>
          </a:p>
        </p:txBody>
      </p:sp>
      <p:pic>
        <p:nvPicPr>
          <p:cNvPr id="7680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429000"/>
            <a:ext cx="455295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806" name="Group 5"/>
          <p:cNvGrpSpPr>
            <a:grpSpLocks/>
          </p:cNvGrpSpPr>
          <p:nvPr/>
        </p:nvGrpSpPr>
        <p:grpSpPr bwMode="auto">
          <a:xfrm>
            <a:off x="4267200" y="4114800"/>
            <a:ext cx="4487863" cy="950913"/>
            <a:chOff x="2304" y="2896"/>
            <a:chExt cx="2827" cy="599"/>
          </a:xfrm>
        </p:grpSpPr>
        <p:sp>
          <p:nvSpPr>
            <p:cNvPr id="363526" name="AutoShape 6"/>
            <p:cNvSpPr>
              <a:spLocks noChangeArrowheads="1"/>
            </p:cNvSpPr>
            <p:nvPr/>
          </p:nvSpPr>
          <p:spPr bwMode="auto">
            <a:xfrm>
              <a:off x="3713" y="2896"/>
              <a:ext cx="1418" cy="599"/>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defRPr/>
              </a:pPr>
              <a:r>
                <a:rPr lang="en-US" altLang="ja-JP" sz="1400">
                  <a:solidFill>
                    <a:srgbClr val="000000"/>
                  </a:solidFill>
                  <a:latin typeface="Arial" charset="0"/>
                  <a:ea typeface="ＭＳ Ｐゴシック" pitchFamily="34" charset="-128"/>
                </a:rPr>
                <a:t>This gray area is the content pane of this frame.</a:t>
              </a:r>
            </a:p>
          </p:txBody>
        </p:sp>
        <p:sp>
          <p:nvSpPr>
            <p:cNvPr id="76808" name="Line 7"/>
            <p:cNvSpPr>
              <a:spLocks noChangeShapeType="1"/>
            </p:cNvSpPr>
            <p:nvPr/>
          </p:nvSpPr>
          <p:spPr bwMode="auto">
            <a:xfrm>
              <a:off x="2304" y="3187"/>
              <a:ext cx="1413"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E"/>
            </a:p>
          </p:txBody>
        </p:sp>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B026B80-A1F8-4FD9-BEB1-E10B394C3B6E}" type="slidenum">
              <a:rPr lang="en-IE" sz="1400" smtClean="0"/>
              <a:pPr/>
              <a:t>5</a:t>
            </a:fld>
            <a:endParaRPr lang="en-IE" sz="1400" smtClean="0"/>
          </a:p>
        </p:txBody>
      </p:sp>
      <p:sp>
        <p:nvSpPr>
          <p:cNvPr id="77827" name="Rectangle 2"/>
          <p:cNvSpPr>
            <a:spLocks noGrp="1" noChangeArrowheads="1"/>
          </p:cNvSpPr>
          <p:nvPr>
            <p:ph type="title"/>
          </p:nvPr>
        </p:nvSpPr>
        <p:spPr/>
        <p:txBody>
          <a:bodyPr/>
          <a:lstStyle/>
          <a:p>
            <a:r>
              <a:rPr lang="en-IE" smtClean="0"/>
              <a:t>Exercise</a:t>
            </a:r>
            <a:endParaRPr lang="en-US" smtClean="0"/>
          </a:p>
        </p:txBody>
      </p:sp>
      <p:sp>
        <p:nvSpPr>
          <p:cNvPr id="77828" name="Rectangle 3"/>
          <p:cNvSpPr>
            <a:spLocks noGrp="1" noChangeArrowheads="1"/>
          </p:cNvSpPr>
          <p:nvPr>
            <p:ph type="body" idx="1"/>
          </p:nvPr>
        </p:nvSpPr>
        <p:spPr/>
        <p:txBody>
          <a:bodyPr/>
          <a:lstStyle/>
          <a:p>
            <a:pPr>
              <a:lnSpc>
                <a:spcPct val="90000"/>
              </a:lnSpc>
            </a:pPr>
            <a:r>
              <a:rPr lang="en-IE" sz="3000" smtClean="0"/>
              <a:t>Write a subclass of JFrame called BicycleFrame which should be 400 x 200 pixels, to be located roughly with its top left-hand corner at 100,300, with the title “Bicycle Shop”.</a:t>
            </a:r>
          </a:p>
          <a:p>
            <a:pPr>
              <a:lnSpc>
                <a:spcPct val="90000"/>
              </a:lnSpc>
            </a:pPr>
            <a:r>
              <a:rPr lang="en-IE" sz="3000" smtClean="0"/>
              <a:t>Write a ‘testing’ main to create and display such a frame.</a:t>
            </a:r>
          </a:p>
          <a:p>
            <a:pPr>
              <a:lnSpc>
                <a:spcPct val="90000"/>
              </a:lnSpc>
            </a:pPr>
            <a:r>
              <a:rPr lang="en-GB" sz="3000" smtClean="0"/>
              <a:t>What about a ‘bicycle’ icon instead of a coffee cup</a:t>
            </a:r>
            <a:r>
              <a:rPr lang="en-GB" sz="2800" smtClean="0"/>
              <a:t>?</a:t>
            </a:r>
            <a:endParaRPr lang="en-US" sz="280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B17EE81-7F0B-4F10-B7DF-7FC7D6AF02D6}" type="slidenum">
              <a:rPr lang="en-IE" sz="1400" smtClean="0"/>
              <a:pPr/>
              <a:t>6</a:t>
            </a:fld>
            <a:endParaRPr lang="en-IE" sz="1400" smtClean="0"/>
          </a:p>
        </p:txBody>
      </p:sp>
      <p:sp>
        <p:nvSpPr>
          <p:cNvPr id="78851" name="Rectangle 2"/>
          <p:cNvSpPr>
            <a:spLocks noGrp="1" noChangeArrowheads="1"/>
          </p:cNvSpPr>
          <p:nvPr>
            <p:ph type="title"/>
          </p:nvPr>
        </p:nvSpPr>
        <p:spPr/>
        <p:txBody>
          <a:bodyPr/>
          <a:lstStyle/>
          <a:p>
            <a:r>
              <a:rPr lang="en-US" sz="4000" smtClean="0"/>
              <a:t>Changing the Background Color</a:t>
            </a:r>
          </a:p>
        </p:txBody>
      </p:sp>
      <p:sp>
        <p:nvSpPr>
          <p:cNvPr id="78852" name="Rectangle 3"/>
          <p:cNvSpPr>
            <a:spLocks noGrp="1" noChangeArrowheads="1"/>
          </p:cNvSpPr>
          <p:nvPr>
            <p:ph type="body" idx="1"/>
          </p:nvPr>
        </p:nvSpPr>
        <p:spPr>
          <a:xfrm>
            <a:off x="228600" y="1143000"/>
            <a:ext cx="8534400" cy="906463"/>
          </a:xfrm>
        </p:spPr>
        <p:txBody>
          <a:bodyPr/>
          <a:lstStyle/>
          <a:p>
            <a:pPr>
              <a:lnSpc>
                <a:spcPct val="90000"/>
              </a:lnSpc>
            </a:pPr>
            <a:r>
              <a:rPr lang="en-US" smtClean="0"/>
              <a:t>Here's how we can change the background color of a content pane to blue:</a:t>
            </a:r>
          </a:p>
        </p:txBody>
      </p:sp>
      <p:grpSp>
        <p:nvGrpSpPr>
          <p:cNvPr id="78853" name="Group 4"/>
          <p:cNvGrpSpPr>
            <a:grpSpLocks/>
          </p:cNvGrpSpPr>
          <p:nvPr/>
        </p:nvGrpSpPr>
        <p:grpSpPr bwMode="auto">
          <a:xfrm>
            <a:off x="685800" y="2057400"/>
            <a:ext cx="7956550" cy="857250"/>
            <a:chOff x="691" y="737"/>
            <a:chExt cx="4469" cy="2598"/>
          </a:xfrm>
        </p:grpSpPr>
        <p:sp>
          <p:nvSpPr>
            <p:cNvPr id="367621"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IE"/>
            </a:p>
          </p:txBody>
        </p:sp>
        <p:sp>
          <p:nvSpPr>
            <p:cNvPr id="78857" name="Rectangle 6"/>
            <p:cNvSpPr>
              <a:spLocks noChangeArrowheads="1"/>
            </p:cNvSpPr>
            <p:nvPr/>
          </p:nvSpPr>
          <p:spPr bwMode="auto">
            <a:xfrm>
              <a:off x="806" y="877"/>
              <a:ext cx="4303" cy="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Container cPane = getContentPane</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cPane.setBackground</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Color.BLUE</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p:txBody>
        </p:sp>
      </p:grpSp>
      <p:pic>
        <p:nvPicPr>
          <p:cNvPr id="78854" name="Picture 7" descr="ch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200400"/>
            <a:ext cx="426720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Text Box 8"/>
          <p:cNvSpPr txBox="1">
            <a:spLocks noChangeArrowheads="1"/>
          </p:cNvSpPr>
          <p:nvPr/>
        </p:nvSpPr>
        <p:spPr bwMode="auto">
          <a:xfrm>
            <a:off x="5724525" y="3573463"/>
            <a:ext cx="2879725" cy="1927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t>Try this out on your BicycleFrame.  NB you will need to import java.awt for the Color class</a:t>
            </a:r>
            <a:endParaRPr lang="en-US"/>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A9F2B62-225A-4316-8355-7BC4EF56C703}" type="slidenum">
              <a:rPr lang="en-IE" sz="1400" smtClean="0"/>
              <a:pPr/>
              <a:t>7</a:t>
            </a:fld>
            <a:endParaRPr lang="en-IE" sz="1400" smtClean="0"/>
          </a:p>
        </p:txBody>
      </p:sp>
      <p:sp>
        <p:nvSpPr>
          <p:cNvPr id="79875" name="Rectangle 2"/>
          <p:cNvSpPr>
            <a:spLocks noGrp="1" noChangeArrowheads="1"/>
          </p:cNvSpPr>
          <p:nvPr>
            <p:ph type="title"/>
          </p:nvPr>
        </p:nvSpPr>
        <p:spPr/>
        <p:txBody>
          <a:bodyPr/>
          <a:lstStyle/>
          <a:p>
            <a:r>
              <a:rPr lang="en-IE" smtClean="0"/>
              <a:t>Exercise</a:t>
            </a:r>
            <a:endParaRPr lang="en-US" smtClean="0"/>
          </a:p>
        </p:txBody>
      </p:sp>
      <p:sp>
        <p:nvSpPr>
          <p:cNvPr id="79876" name="Rectangle 3"/>
          <p:cNvSpPr>
            <a:spLocks noGrp="1" noChangeArrowheads="1"/>
          </p:cNvSpPr>
          <p:nvPr>
            <p:ph type="body" idx="1"/>
          </p:nvPr>
        </p:nvSpPr>
        <p:spPr/>
        <p:txBody>
          <a:bodyPr/>
          <a:lstStyle/>
          <a:p>
            <a:pPr>
              <a:lnSpc>
                <a:spcPct val="90000"/>
              </a:lnSpc>
            </a:pPr>
            <a:r>
              <a:rPr lang="en-IE" smtClean="0"/>
              <a:t>Change the background colour of your BicycleFrame.</a:t>
            </a:r>
          </a:p>
          <a:p>
            <a:pPr>
              <a:lnSpc>
                <a:spcPct val="90000"/>
              </a:lnSpc>
            </a:pPr>
            <a:r>
              <a:rPr lang="en-IE" smtClean="0"/>
              <a:t>Save the new version of your BicycleFrame with a different name:  note that you must change the name in 4 or 5 different places for this to work</a:t>
            </a:r>
          </a:p>
          <a:p>
            <a:pPr>
              <a:lnSpc>
                <a:spcPct val="90000"/>
              </a:lnSpc>
            </a:pPr>
            <a:r>
              <a:rPr lang="en-IE" smtClean="0"/>
              <a:t>Examine the different pre-set Colors in the Color class  nb American spelling</a:t>
            </a:r>
            <a:endParaRPr lang="en-US"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1E74C98-710D-4A18-891B-38461EA7922C}" type="slidenum">
              <a:rPr lang="en-IE" sz="1400" smtClean="0"/>
              <a:pPr/>
              <a:t>8</a:t>
            </a:fld>
            <a:endParaRPr lang="en-IE" sz="1400" smtClean="0"/>
          </a:p>
        </p:txBody>
      </p:sp>
      <p:sp>
        <p:nvSpPr>
          <p:cNvPr id="80899" name="Rectangle 2"/>
          <p:cNvSpPr>
            <a:spLocks noGrp="1" noChangeArrowheads="1"/>
          </p:cNvSpPr>
          <p:nvPr>
            <p:ph type="title"/>
          </p:nvPr>
        </p:nvSpPr>
        <p:spPr/>
        <p:txBody>
          <a:bodyPr/>
          <a:lstStyle/>
          <a:p>
            <a:r>
              <a:rPr lang="en-GB" sz="4000" smtClean="0"/>
              <a:t>Mixing your own colours</a:t>
            </a:r>
            <a:endParaRPr lang="en-US" sz="4000" smtClean="0"/>
          </a:p>
        </p:txBody>
      </p:sp>
      <p:sp>
        <p:nvSpPr>
          <p:cNvPr id="80900" name="Rectangle 3"/>
          <p:cNvSpPr>
            <a:spLocks noGrp="1" noChangeArrowheads="1"/>
          </p:cNvSpPr>
          <p:nvPr>
            <p:ph type="body" idx="1"/>
          </p:nvPr>
        </p:nvSpPr>
        <p:spPr/>
        <p:txBody>
          <a:bodyPr/>
          <a:lstStyle/>
          <a:p>
            <a:r>
              <a:rPr lang="en-GB" smtClean="0"/>
              <a:t>instead of </a:t>
            </a:r>
          </a:p>
          <a:p>
            <a:pPr lvl="1">
              <a:buFontTx/>
              <a:buNone/>
            </a:pPr>
            <a:r>
              <a:rPr lang="en-GB" sz="2400" smtClean="0">
                <a:latin typeface="Courier" pitchFamily="49" charset="0"/>
              </a:rPr>
              <a:t>cPane.setBackground(Color.whatever);</a:t>
            </a:r>
          </a:p>
          <a:p>
            <a:pPr>
              <a:buFontTx/>
              <a:buNone/>
            </a:pPr>
            <a:r>
              <a:rPr lang="en-GB" smtClean="0"/>
              <a:t>   which doesn’t give you a wide choice of colours</a:t>
            </a:r>
          </a:p>
          <a:p>
            <a:r>
              <a:rPr lang="en-GB" smtClean="0"/>
              <a:t>You can mix your own colour, then set that:</a:t>
            </a:r>
          </a:p>
          <a:p>
            <a:pPr lvl="1">
              <a:buFontTx/>
              <a:buNone/>
            </a:pPr>
            <a:r>
              <a:rPr lang="en-GB" sz="2400" smtClean="0">
                <a:latin typeface="Courier" pitchFamily="49" charset="0"/>
              </a:rPr>
              <a:t>Color myColor = new Color(200,220,240);</a:t>
            </a:r>
          </a:p>
          <a:p>
            <a:pPr lvl="1">
              <a:buFontTx/>
              <a:buNone/>
            </a:pPr>
            <a:r>
              <a:rPr lang="en-GB" sz="2400" smtClean="0">
                <a:latin typeface="Courier" pitchFamily="49" charset="0"/>
              </a:rPr>
              <a:t>cPane.setBackground(myColor);</a:t>
            </a:r>
            <a:endParaRPr lang="en-US" sz="2400" smtClean="0">
              <a:latin typeface="Courier"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098D3CF-2CD3-4D8C-B31C-3AC4A9F8A406}" type="slidenum">
              <a:rPr lang="en-IE" sz="1400" smtClean="0"/>
              <a:pPr/>
              <a:t>9</a:t>
            </a:fld>
            <a:endParaRPr lang="en-IE" sz="1400" smtClean="0"/>
          </a:p>
        </p:txBody>
      </p:sp>
      <p:sp>
        <p:nvSpPr>
          <p:cNvPr id="81923" name="Rectangle 2"/>
          <p:cNvSpPr>
            <a:spLocks noGrp="1" noChangeArrowheads="1"/>
          </p:cNvSpPr>
          <p:nvPr>
            <p:ph type="title"/>
          </p:nvPr>
        </p:nvSpPr>
        <p:spPr/>
        <p:txBody>
          <a:bodyPr/>
          <a:lstStyle/>
          <a:p>
            <a:r>
              <a:rPr lang="en-GB" sz="4000" smtClean="0"/>
              <a:t>When mixing colours</a:t>
            </a:r>
            <a:endParaRPr lang="en-US" sz="4000" smtClean="0"/>
          </a:p>
        </p:txBody>
      </p:sp>
      <p:sp>
        <p:nvSpPr>
          <p:cNvPr id="81924" name="Rectangle 3"/>
          <p:cNvSpPr>
            <a:spLocks noGrp="1" noChangeArrowheads="1"/>
          </p:cNvSpPr>
          <p:nvPr>
            <p:ph type="body" idx="1"/>
          </p:nvPr>
        </p:nvSpPr>
        <p:spPr/>
        <p:txBody>
          <a:bodyPr/>
          <a:lstStyle/>
          <a:p>
            <a:r>
              <a:rPr lang="en-GB" sz="2800" smtClean="0"/>
              <a:t>The 3 parameters are the red, green and blue components of the colour</a:t>
            </a:r>
          </a:p>
          <a:p>
            <a:r>
              <a:rPr lang="en-GB" sz="2800" smtClean="0"/>
              <a:t>The values must be ints between 0 and 255</a:t>
            </a:r>
          </a:p>
          <a:p>
            <a:r>
              <a:rPr lang="en-GB" sz="2800" smtClean="0"/>
              <a:t>The bigger the numbers, the lighter the colour</a:t>
            </a:r>
          </a:p>
          <a:p>
            <a:r>
              <a:rPr lang="en-GB" sz="2800" smtClean="0"/>
              <a:t>Avoid very loud colours: understated is often best</a:t>
            </a:r>
          </a:p>
          <a:p>
            <a:r>
              <a:rPr lang="en-GB" sz="2800" smtClean="0"/>
              <a:t>Any paint or graphics package will give you the rgb components of a colour you pick</a:t>
            </a:r>
            <a:endParaRPr lang="en-US" sz="280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43.488"/>
  <p:tag name="TIMELINE" val="0.7/10.9/19.1/23.2"/>
</p:tagLst>
</file>

<file path=ppt/tags/tag10.xml><?xml version="1.0" encoding="utf-8"?>
<p:tagLst xmlns:a="http://schemas.openxmlformats.org/drawingml/2006/main" xmlns:r="http://schemas.openxmlformats.org/officeDocument/2006/relationships" xmlns:p="http://schemas.openxmlformats.org/presentationml/2006/main">
  <p:tag name="ELAPSEDTIME" val="84.52801"/>
  <p:tag name="TIMELINE" val="0.7/33.8/60.8"/>
</p:tagLst>
</file>

<file path=ppt/tags/tag11.xml><?xml version="1.0" encoding="utf-8"?>
<p:tagLst xmlns:a="http://schemas.openxmlformats.org/drawingml/2006/main" xmlns:r="http://schemas.openxmlformats.org/officeDocument/2006/relationships" xmlns:p="http://schemas.openxmlformats.org/presentationml/2006/main">
  <p:tag name="ELAPSEDTIME" val="76.944"/>
  <p:tag name="TIMELINE" val="0.4/12.4/50.9/60.4"/>
</p:tagLst>
</file>

<file path=ppt/tags/tag12.xml><?xml version="1.0" encoding="utf-8"?>
<p:tagLst xmlns:a="http://schemas.openxmlformats.org/drawingml/2006/main" xmlns:r="http://schemas.openxmlformats.org/officeDocument/2006/relationships" xmlns:p="http://schemas.openxmlformats.org/presentationml/2006/main">
  <p:tag name="ELAPSEDTIME" val="42.016"/>
  <p:tag name="TIMELINE" val="0.6/36.5"/>
</p:tagLst>
</file>

<file path=ppt/tags/tag13.xml><?xml version="1.0" encoding="utf-8"?>
<p:tagLst xmlns:a="http://schemas.openxmlformats.org/drawingml/2006/main" xmlns:r="http://schemas.openxmlformats.org/officeDocument/2006/relationships" xmlns:p="http://schemas.openxmlformats.org/presentationml/2006/main">
  <p:tag name="ELAPSEDTIME" val="41.456"/>
</p:tagLst>
</file>

<file path=ppt/tags/tag2.xml><?xml version="1.0" encoding="utf-8"?>
<p:tagLst xmlns:a="http://schemas.openxmlformats.org/drawingml/2006/main" xmlns:r="http://schemas.openxmlformats.org/officeDocument/2006/relationships" xmlns:p="http://schemas.openxmlformats.org/presentationml/2006/main">
  <p:tag name="ELAPSEDTIME" val="54.816"/>
  <p:tag name="TIMELINE" val="2.2/30.0/40.9"/>
</p:tagLst>
</file>

<file path=ppt/tags/tag3.xml><?xml version="1.0" encoding="utf-8"?>
<p:tagLst xmlns:a="http://schemas.openxmlformats.org/drawingml/2006/main" xmlns:r="http://schemas.openxmlformats.org/officeDocument/2006/relationships" xmlns:p="http://schemas.openxmlformats.org/presentationml/2006/main">
  <p:tag name="ELAPSEDTIME" val="35.088"/>
  <p:tag name="TIMELINE" val="0.7/19.1/21.5"/>
</p:tagLst>
</file>

<file path=ppt/tags/tag4.xml><?xml version="1.0" encoding="utf-8"?>
<p:tagLst xmlns:a="http://schemas.openxmlformats.org/drawingml/2006/main" xmlns:r="http://schemas.openxmlformats.org/officeDocument/2006/relationships" xmlns:p="http://schemas.openxmlformats.org/presentationml/2006/main">
  <p:tag name="ELAPSEDTIME" val="63.248"/>
  <p:tag name="TIMELINE" val="0.8/9.0/11.9"/>
</p:tagLst>
</file>

<file path=ppt/tags/tag5.xml><?xml version="1.0" encoding="utf-8"?>
<p:tagLst xmlns:a="http://schemas.openxmlformats.org/drawingml/2006/main" xmlns:r="http://schemas.openxmlformats.org/officeDocument/2006/relationships" xmlns:p="http://schemas.openxmlformats.org/presentationml/2006/main">
  <p:tag name="ELAPSEDTIME" val="75.12"/>
  <p:tag name="TIMELINE" val="3.3/23.6/39.1/56.1/58.8/64.2"/>
</p:tagLst>
</file>

<file path=ppt/tags/tag6.xml><?xml version="1.0" encoding="utf-8"?>
<p:tagLst xmlns:a="http://schemas.openxmlformats.org/drawingml/2006/main" xmlns:r="http://schemas.openxmlformats.org/officeDocument/2006/relationships" xmlns:p="http://schemas.openxmlformats.org/presentationml/2006/main">
  <p:tag name="ELAPSEDTIME" val="39.264"/>
  <p:tag name="TIMELINE" val="0.7/9.1/23.0"/>
</p:tagLst>
</file>

<file path=ppt/tags/tag7.xml><?xml version="1.0" encoding="utf-8"?>
<p:tagLst xmlns:a="http://schemas.openxmlformats.org/drawingml/2006/main" xmlns:r="http://schemas.openxmlformats.org/officeDocument/2006/relationships" xmlns:p="http://schemas.openxmlformats.org/presentationml/2006/main">
  <p:tag name="ELAPSEDTIME" val="31.52"/>
  <p:tag name="TIMELINE" val="0.6/18.8"/>
</p:tagLst>
</file>

<file path=ppt/tags/tag8.xml><?xml version="1.0" encoding="utf-8"?>
<p:tagLst xmlns:a="http://schemas.openxmlformats.org/drawingml/2006/main" xmlns:r="http://schemas.openxmlformats.org/officeDocument/2006/relationships" xmlns:p="http://schemas.openxmlformats.org/presentationml/2006/main">
  <p:tag name="ELAPSEDTIME" val="42.144"/>
  <p:tag name="TIMELINE" val="26.0/36.2"/>
</p:tagLst>
</file>

<file path=ppt/tags/tag9.xml><?xml version="1.0" encoding="utf-8"?>
<p:tagLst xmlns:a="http://schemas.openxmlformats.org/drawingml/2006/main" xmlns:r="http://schemas.openxmlformats.org/officeDocument/2006/relationships" xmlns:p="http://schemas.openxmlformats.org/presentationml/2006/main">
  <p:tag name="ELAPSEDTIME" val="57.248"/>
  <p:tag name="TIMELINE" val="0.6/10.3/14.6/18.1/32.4/38.3/41.2/45.0/47.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2279</Words>
  <Application>Microsoft Office PowerPoint</Application>
  <PresentationFormat>On-screen Show (4:3)</PresentationFormat>
  <Paragraphs>348</Paragraphs>
  <Slides>29</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Default Design</vt:lpstr>
      <vt:lpstr>Photo Editor Photo</vt:lpstr>
      <vt:lpstr>Unit 12: Buttons, Color and ActionEvents</vt:lpstr>
      <vt:lpstr>Sample Programs</vt:lpstr>
      <vt:lpstr>SimplestWindow</vt:lpstr>
      <vt:lpstr>The Content Pane of a JFrame</vt:lpstr>
      <vt:lpstr>Exercise</vt:lpstr>
      <vt:lpstr>Changing the Background Color</vt:lpstr>
      <vt:lpstr>Exercise</vt:lpstr>
      <vt:lpstr>Mixing your own colours</vt:lpstr>
      <vt:lpstr>When mixing colours</vt:lpstr>
      <vt:lpstr>Placing GUI Objects on a Frame</vt:lpstr>
      <vt:lpstr>Placing a Button</vt:lpstr>
      <vt:lpstr>JButtons should be declared as attributes</vt:lpstr>
      <vt:lpstr>One Button: class SingleButton</vt:lpstr>
      <vt:lpstr>Exercise</vt:lpstr>
      <vt:lpstr>Event Handling</vt:lpstr>
      <vt:lpstr>Event Source Objects</vt:lpstr>
      <vt:lpstr>Event Listener Objects</vt:lpstr>
      <vt:lpstr>Desk Exercise</vt:lpstr>
      <vt:lpstr>Connecting Source and Listener</vt:lpstr>
      <vt:lpstr>Event Types</vt:lpstr>
      <vt:lpstr>Handling ActionEvents</vt:lpstr>
      <vt:lpstr>Handling Action Events</vt:lpstr>
      <vt:lpstr>ActionListener </vt:lpstr>
      <vt:lpstr>Container as Event Listener</vt:lpstr>
      <vt:lpstr>Handling button clicks</vt:lpstr>
      <vt:lpstr>Handling all events in ‘this’ class</vt:lpstr>
      <vt:lpstr>Exercise</vt:lpstr>
      <vt:lpstr>Handling button clicks using handler classes: TwoButtonHandler2</vt:lpstr>
      <vt:lpstr>There are now 3 classes in the same file: 1 public and 2 private</vt:lpstr>
    </vt:vector>
  </TitlesOfParts>
  <Company>IT Tralee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4</dc:title>
  <dc:creator>Aoileann nic Gearailt</dc:creator>
  <cp:lastModifiedBy>Computer Services</cp:lastModifiedBy>
  <cp:revision>116</cp:revision>
  <dcterms:created xsi:type="dcterms:W3CDTF">2002-05-07T20:59:36Z</dcterms:created>
  <dcterms:modified xsi:type="dcterms:W3CDTF">2012-10-24T08:51:46Z</dcterms:modified>
</cp:coreProperties>
</file>