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10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18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7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9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6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28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4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962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96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8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73E2-6D8F-4F0D-B589-811C15349B15}" type="datetimeFigureOut">
              <a:rPr lang="en-IE" smtClean="0"/>
              <a:t>05/11/2012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3978-5ED1-48BA-B493-BB7B44A7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61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Event Handling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692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Listener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281" y="1908201"/>
            <a:ext cx="7806240" cy="431757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 sz="2200"/>
              <a:t>Every listener must implement one or more listener interfaces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57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Listener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The listener responsible for the button event must implement the </a:t>
            </a:r>
            <a:r>
              <a:rPr lang="en-US" sz="2200" dirty="0" err="1"/>
              <a:t>ActionListener</a:t>
            </a:r>
            <a:r>
              <a:rPr lang="en-US" sz="2200" dirty="0"/>
              <a:t> interface in the </a:t>
            </a:r>
            <a:r>
              <a:rPr lang="en-US" sz="2200" dirty="0" err="1"/>
              <a:t>java.awt.event</a:t>
            </a:r>
            <a:r>
              <a:rPr lang="en-US" sz="2200" dirty="0"/>
              <a:t> package: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 smtClean="0"/>
              <a:t>public </a:t>
            </a:r>
            <a:r>
              <a:rPr lang="en-US" sz="2200" dirty="0"/>
              <a:t>interface </a:t>
            </a:r>
            <a:r>
              <a:rPr lang="en-US" sz="2200" dirty="0" err="1"/>
              <a:t>ActionListener</a:t>
            </a:r>
            <a:endParaRPr lang="en-US" sz="2200" dirty="0"/>
          </a:p>
          <a:p>
            <a:r>
              <a:rPr lang="en-US" sz="2200" dirty="0"/>
              <a:t>	</a:t>
            </a:r>
            <a:r>
              <a:rPr lang="en-US" sz="2200" dirty="0" smtClean="0"/>
              <a:t>{public </a:t>
            </a:r>
            <a:r>
              <a:rPr lang="en-US" sz="2200" dirty="0"/>
              <a:t>void </a:t>
            </a:r>
            <a:r>
              <a:rPr lang="en-US" sz="2200" dirty="0" err="1"/>
              <a:t>actionPerformed</a:t>
            </a:r>
            <a:r>
              <a:rPr lang="en-US" sz="2200" dirty="0"/>
              <a:t>(</a:t>
            </a:r>
            <a:r>
              <a:rPr lang="en-US" sz="2200" dirty="0" err="1"/>
              <a:t>ActionEvent</a:t>
            </a:r>
            <a:r>
              <a:rPr lang="en-US" sz="2200" dirty="0"/>
              <a:t> e);</a:t>
            </a:r>
          </a:p>
          <a:p>
            <a:r>
              <a:rPr lang="en-US" sz="2200" dirty="0"/>
              <a:t>			} </a:t>
            </a:r>
          </a:p>
        </p:txBody>
      </p:sp>
    </p:spTree>
    <p:extLst>
      <p:ext uri="{BB962C8B-B14F-4D97-AF65-F5344CB8AC3E}">
        <p14:creationId xmlns:p14="http://schemas.microsoft.com/office/powerpoint/2010/main" val="3889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Listener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 sz="2200"/>
              <a:t>To receive events from a source, a connection must be established between the source and a listener.  </a:t>
            </a:r>
            <a:br>
              <a:rPr lang="en-US" sz="2200"/>
            </a:br>
            <a:endParaRPr lang="en-US" sz="2200"/>
          </a:p>
          <a:p>
            <a:pPr>
              <a:buFont typeface="Times New Roman" pitchFamily="18" charset="0"/>
              <a:buChar char="•"/>
            </a:pPr>
            <a:r>
              <a:rPr lang="en-US" sz="2200"/>
              <a:t>If no connection is established, the listener listens forever while the source generates unprocessed events.  </a:t>
            </a:r>
            <a:br>
              <a:rPr lang="en-US" sz="2200"/>
            </a:br>
            <a:endParaRPr lang="en-US" sz="2200"/>
          </a:p>
          <a:p>
            <a:pPr>
              <a:buFont typeface="Times New Roman" pitchFamily="18" charset="0"/>
              <a:buChar char="•"/>
            </a:pPr>
            <a:r>
              <a:rPr lang="en-US" sz="2200"/>
              <a:t>It is the source’s job to </a:t>
            </a:r>
            <a:r>
              <a:rPr lang="en-US" sz="2200" i="1"/>
              <a:t>register</a:t>
            </a:r>
            <a:r>
              <a:rPr lang="en-US" sz="2200"/>
              <a:t> the listener by invoking a “registration method.”</a:t>
            </a:r>
          </a:p>
        </p:txBody>
      </p:sp>
    </p:spTree>
    <p:extLst>
      <p:ext uri="{BB962C8B-B14F-4D97-AF65-F5344CB8AC3E}">
        <p14:creationId xmlns:p14="http://schemas.microsoft.com/office/powerpoint/2010/main" val="1892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The event delegation model 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00" y="2184710"/>
            <a:ext cx="7395840" cy="349380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504053"/>
            <a:ext cx="7806240" cy="643748"/>
          </a:xfrm>
        </p:spPr>
        <p:txBody>
          <a:bodyPr>
            <a:normAutofit fontScale="90000"/>
          </a:bodyPr>
          <a:lstStyle/>
          <a:p>
            <a:r>
              <a:rPr lang="en-US"/>
              <a:t>The event delegation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968" indent="-552968">
              <a:lnSpc>
                <a:spcPct val="73000"/>
              </a:lnSpc>
            </a:pPr>
            <a:r>
              <a:rPr lang="en-US" sz="2200"/>
              <a:t>Event handling is a two step process: </a:t>
            </a:r>
            <a:br>
              <a:rPr lang="en-US" sz="2200"/>
            </a:br>
            <a:endParaRPr lang="en-US" sz="2200"/>
          </a:p>
          <a:p>
            <a:pPr marL="552968" indent="-552968">
              <a:lnSpc>
                <a:spcPct val="73000"/>
              </a:lnSpc>
              <a:buFontTx/>
              <a:buChar char="•"/>
            </a:pPr>
            <a:r>
              <a:rPr lang="en-US" sz="2200"/>
              <a:t>Create a class that implements the appropriate listener interface(s). </a:t>
            </a:r>
            <a:br>
              <a:rPr lang="en-US" sz="2200"/>
            </a:br>
            <a:r>
              <a:rPr lang="en-US" sz="2200"/>
              <a:t>  </a:t>
            </a:r>
            <a:br>
              <a:rPr lang="en-US" sz="2200"/>
            </a:br>
            <a:endParaRPr lang="en-US" sz="2200"/>
          </a:p>
          <a:p>
            <a:pPr marL="552968" indent="-552968">
              <a:lnSpc>
                <a:spcPct val="73000"/>
              </a:lnSpc>
              <a:buFontTx/>
              <a:buChar char="•"/>
            </a:pPr>
            <a:r>
              <a:rPr lang="en-US" sz="2200"/>
              <a:t>Register the listener objects with the event source by using the “add___Listener” methods (e.g., addActionListener(…), addItemListener(…), addMouseListener(…), addKeyListener(…),  etc).  </a:t>
            </a:r>
            <a:br>
              <a:rPr lang="en-US" sz="2200"/>
            </a:br>
            <a:r>
              <a:rPr lang="en-US" sz="2200"/>
              <a:t/>
            </a:r>
            <a:br>
              <a:rPr lang="en-US" sz="2200"/>
            </a:br>
            <a:r>
              <a:rPr lang="en-US" sz="2200"/>
              <a:t>This registration makes the connection between the listener and the source.</a:t>
            </a:r>
          </a:p>
          <a:p>
            <a:pPr marL="552968" indent="-552968">
              <a:lnSpc>
                <a:spcPct val="73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6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1281" y="525655"/>
            <a:ext cx="7806240" cy="691273"/>
          </a:xfrm>
        </p:spPr>
        <p:txBody>
          <a:bodyPr>
            <a:normAutofit fontScale="90000"/>
          </a:bodyPr>
          <a:lstStyle/>
          <a:p>
            <a:r>
              <a:rPr lang="en-US" sz="3600"/>
              <a:t>The Delegation Event Model</a:t>
            </a:r>
            <a:br>
              <a:rPr lang="en-US" sz="3600"/>
            </a:br>
            <a:endParaRPr lang="en-US" sz="3600"/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4801" y="1769946"/>
            <a:ext cx="7806240" cy="4838908"/>
          </a:xfrm>
        </p:spPr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200"/>
              <a:t>The event object generated by the source object is passed to one or more </a:t>
            </a:r>
            <a:r>
              <a:rPr lang="en-US" sz="2200" i="1"/>
              <a:t>listeners.</a:t>
            </a:r>
            <a:br>
              <a:rPr lang="en-US" sz="2200" i="1"/>
            </a:br>
            <a:endParaRPr lang="en-US" sz="22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200"/>
              <a:t>A </a:t>
            </a:r>
            <a:r>
              <a:rPr lang="en-US" sz="2200" i="1"/>
              <a:t>listener</a:t>
            </a:r>
            <a:r>
              <a:rPr lang="en-US" sz="2200"/>
              <a:t> is an object with methods that process or handle the event. </a:t>
            </a:r>
            <a:br>
              <a:rPr lang="en-US" sz="2200"/>
            </a:br>
            <a:r>
              <a:rPr lang="en-US" sz="2200"/>
              <a:t>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200"/>
              <a:t>The listeners do the work.</a:t>
            </a:r>
            <a:br>
              <a:rPr lang="en-US" sz="2200"/>
            </a:br>
            <a:r>
              <a:rPr lang="en-US" sz="2200"/>
              <a:t> 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200"/>
              <a:t>When you click the printer button, that event is sent to a </a:t>
            </a:r>
            <a:r>
              <a:rPr lang="en-US" sz="2200" i="1"/>
              <a:t>listener</a:t>
            </a:r>
            <a:r>
              <a:rPr lang="en-US" sz="2200"/>
              <a:t> object, which then sends a message to the printer.  It’s not the button that notifies the printer; a listener does that.  </a:t>
            </a:r>
            <a:br>
              <a:rPr lang="en-US" sz="2200"/>
            </a:br>
            <a:endParaRPr lang="en-US" sz="22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200"/>
              <a:t>A listener object waits until an event is passed to it.  When the listener receives an event, the listener responds to the event</a:t>
            </a:r>
            <a:r>
              <a:rPr lang="en-US" sz="2500"/>
              <a:t>. </a:t>
            </a:r>
          </a:p>
          <a:p>
            <a:pPr>
              <a:lnSpc>
                <a:spcPct val="83000"/>
              </a:lnSpc>
            </a:pPr>
            <a:endParaRPr lang="en-US" sz="2500"/>
          </a:p>
          <a:p>
            <a:pPr>
              <a:lnSpc>
                <a:spcPct val="83000"/>
              </a:lnSpc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63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The Source Object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Tx/>
              <a:buChar char="•"/>
            </a:pPr>
            <a:r>
              <a:rPr lang="en-US" sz="2200" dirty="0"/>
              <a:t>The </a:t>
            </a:r>
            <a:r>
              <a:rPr lang="en-US" sz="2200" i="1" dirty="0"/>
              <a:t>source</a:t>
            </a:r>
            <a:r>
              <a:rPr lang="en-US" sz="2200" dirty="0"/>
              <a:t> object is the component which generates an event.  </a:t>
            </a:r>
            <a:br>
              <a:rPr lang="en-US" sz="2200" dirty="0"/>
            </a:b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The event source may be a button, a textbox, a list, a mouse, a checkbox, a radio button, a key, a scroll bar, a menu item, or some other component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The Event Object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200"/>
              <a:t>Event objects are generated automatically; they encapsulate information about the event, and the programmer chooses whether to handle or ignore  the event.</a:t>
            </a:r>
            <a:br>
              <a:rPr lang="en-US" sz="2200"/>
            </a:br>
            <a:endParaRPr lang="en-US" sz="2200"/>
          </a:p>
          <a:p>
            <a:pPr>
              <a:buFontTx/>
              <a:buChar char="•"/>
            </a:pPr>
            <a:endParaRPr lang="en-US" sz="2200"/>
          </a:p>
          <a:p>
            <a:pPr>
              <a:buFontTx/>
              <a:buChar char="•"/>
            </a:pPr>
            <a:r>
              <a:rPr lang="en-US" sz="2200"/>
              <a:t>When an event occurs, such as clicking a button, checking a checkbox, or pressing a key, an object belonging to a class that extends EventObject is automatically instantiated.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8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Object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200"/>
              <a:t>When a button is clicked or a menu item selected, an ActionEvent object is created.</a:t>
            </a:r>
            <a:br>
              <a:rPr lang="en-US" sz="2200"/>
            </a:br>
            <a:r>
              <a:rPr lang="en-US" sz="2200"/>
              <a:t/>
            </a:r>
            <a:br>
              <a:rPr lang="en-US" sz="2200"/>
            </a:br>
            <a:endParaRPr lang="en-US" sz="2200"/>
          </a:p>
          <a:p>
            <a:pPr>
              <a:buFontTx/>
              <a:buChar char="•"/>
            </a:pPr>
            <a:r>
              <a:rPr lang="en-US" sz="2200"/>
              <a:t> When a checkbox is checked or unchecked, an ItemEvent is instantiated.</a:t>
            </a:r>
            <a:br>
              <a:rPr lang="en-US" sz="2200"/>
            </a:br>
            <a:r>
              <a:rPr lang="en-US" sz="2200"/>
              <a:t/>
            </a:r>
            <a:br>
              <a:rPr lang="en-US" sz="2200"/>
            </a:br>
            <a:endParaRPr lang="en-US" sz="2200"/>
          </a:p>
          <a:p>
            <a:pPr>
              <a:buFontTx/>
              <a:buChar char="•"/>
            </a:pPr>
            <a:r>
              <a:rPr lang="en-US" sz="2200"/>
              <a:t> When a key is pressed, a KeyEvent is generated. </a:t>
            </a:r>
          </a:p>
        </p:txBody>
      </p:sp>
    </p:spTree>
    <p:extLst>
      <p:ext uri="{BB962C8B-B14F-4D97-AF65-F5344CB8AC3E}">
        <p14:creationId xmlns:p14="http://schemas.microsoft.com/office/powerpoint/2010/main" val="37352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A partial view of the </a:t>
            </a:r>
            <a:r>
              <a:rPr lang="en-US" sz="2900" i="1"/>
              <a:t>EventObject</a:t>
            </a:r>
            <a:r>
              <a:rPr lang="en-US" sz="2900"/>
              <a:t> hierarchy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ph idx="1"/>
          </p:nvPr>
        </p:nvGraphicFramePr>
        <p:xfrm>
          <a:off x="1604161" y="2225034"/>
          <a:ext cx="5942880" cy="368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6552381" imgH="4057143" progId="Paint.Picture">
                  <p:embed/>
                </p:oleObj>
              </mc:Choice>
              <mc:Fallback>
                <p:oleObj name="Bitmap Image" r:id="rId3" imgW="6552381" imgH="4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161" y="2225034"/>
                        <a:ext cx="5942880" cy="3681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3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The Event Object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EventObject, which belongs to the java.util package defines two important methods:</a:t>
            </a:r>
          </a:p>
          <a:p>
            <a:endParaRPr lang="en-US" sz="2200"/>
          </a:p>
          <a:p>
            <a:pPr>
              <a:buFontTx/>
              <a:buChar char="•"/>
            </a:pPr>
            <a:r>
              <a:rPr lang="en-US" sz="2200"/>
              <a:t>Object getSource()</a:t>
            </a:r>
            <a:br>
              <a:rPr lang="en-US" sz="2200"/>
            </a:br>
            <a:r>
              <a:rPr lang="en-US" sz="2200"/>
              <a:t>returns the source of the event such as a reference to a particular button or checkbox, and</a:t>
            </a:r>
            <a:br>
              <a:rPr lang="en-US" sz="2200"/>
            </a:br>
            <a:endParaRPr lang="en-US" sz="2200"/>
          </a:p>
          <a:p>
            <a:pPr>
              <a:buFontTx/>
              <a:buChar char="•"/>
            </a:pPr>
            <a:r>
              <a:rPr lang="en-US" sz="2200"/>
              <a:t>String toString()  </a:t>
            </a:r>
            <a:br>
              <a:rPr lang="en-US" sz="2200"/>
            </a:br>
            <a:r>
              <a:rPr lang="en-US" sz="2200"/>
              <a:t>returns a string equivalent of the event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1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Listener</a:t>
            </a:r>
            <a:r>
              <a:rPr lang="en-US" b="0"/>
              <a:t/>
            </a:r>
            <a:br>
              <a:rPr lang="en-US" b="0"/>
            </a:br>
            <a:endParaRPr lang="en-US" b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A listener waits or “listens” for an event to occur.  A listener is automatically notified when certain events occur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09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Listener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200"/>
              <a:t>When  a button is pressed, a listener associated with the button is notified and responds.</a:t>
            </a:r>
          </a:p>
          <a:p>
            <a:pPr>
              <a:buFontTx/>
              <a:buChar char="•"/>
            </a:pPr>
            <a:endParaRPr lang="en-US" sz="2200"/>
          </a:p>
          <a:p>
            <a:pPr>
              <a:buFontTx/>
              <a:buChar char="•"/>
            </a:pPr>
            <a:r>
              <a:rPr lang="en-US" sz="2200"/>
              <a:t>When the mouse is clicked a “mouse listener” is sent a message and responds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73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243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Event Handling</vt:lpstr>
      <vt:lpstr>The Delegation Event Model </vt:lpstr>
      <vt:lpstr>The Source Object</vt:lpstr>
      <vt:lpstr> The Event Object</vt:lpstr>
      <vt:lpstr>The Event Object</vt:lpstr>
      <vt:lpstr>A partial view of the EventObject hierarchy</vt:lpstr>
      <vt:lpstr> The Event Object</vt:lpstr>
      <vt:lpstr>The Listener </vt:lpstr>
      <vt:lpstr>The Listener</vt:lpstr>
      <vt:lpstr>The Listener</vt:lpstr>
      <vt:lpstr>The Listener</vt:lpstr>
      <vt:lpstr>The Listener</vt:lpstr>
      <vt:lpstr> The event delegation model </vt:lpstr>
      <vt:lpstr>The event delegation model</vt:lpstr>
    </vt:vector>
  </TitlesOfParts>
  <Company>IT Tralee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Computer Services</dc:creator>
  <cp:lastModifiedBy>Computer Services</cp:lastModifiedBy>
  <cp:revision>2</cp:revision>
  <dcterms:created xsi:type="dcterms:W3CDTF">2012-11-05T10:10:51Z</dcterms:created>
  <dcterms:modified xsi:type="dcterms:W3CDTF">2012-11-05T10:15:13Z</dcterms:modified>
</cp:coreProperties>
</file>