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3"/>
  </p:notesMasterIdLst>
  <p:handoutMasterIdLst>
    <p:handoutMasterId r:id="rId54"/>
  </p:handoutMasterIdLst>
  <p:sldIdLst>
    <p:sldId id="338" r:id="rId2"/>
    <p:sldId id="375" r:id="rId3"/>
    <p:sldId id="425" r:id="rId4"/>
    <p:sldId id="339" r:id="rId5"/>
    <p:sldId id="341" r:id="rId6"/>
    <p:sldId id="424" r:id="rId7"/>
    <p:sldId id="343" r:id="rId8"/>
    <p:sldId id="353" r:id="rId9"/>
    <p:sldId id="344" r:id="rId10"/>
    <p:sldId id="345" r:id="rId11"/>
    <p:sldId id="346" r:id="rId12"/>
    <p:sldId id="347" r:id="rId13"/>
    <p:sldId id="349" r:id="rId14"/>
    <p:sldId id="443" r:id="rId15"/>
    <p:sldId id="445" r:id="rId16"/>
    <p:sldId id="439" r:id="rId17"/>
    <p:sldId id="369" r:id="rId18"/>
    <p:sldId id="386" r:id="rId19"/>
    <p:sldId id="356" r:id="rId20"/>
    <p:sldId id="440" r:id="rId21"/>
    <p:sldId id="441" r:id="rId22"/>
    <p:sldId id="442" r:id="rId23"/>
    <p:sldId id="446" r:id="rId24"/>
    <p:sldId id="447" r:id="rId25"/>
    <p:sldId id="376" r:id="rId26"/>
    <p:sldId id="429" r:id="rId27"/>
    <p:sldId id="448" r:id="rId28"/>
    <p:sldId id="351" r:id="rId29"/>
    <p:sldId id="354" r:id="rId30"/>
    <p:sldId id="355" r:id="rId31"/>
    <p:sldId id="357" r:id="rId32"/>
    <p:sldId id="358" r:id="rId33"/>
    <p:sldId id="377" r:id="rId34"/>
    <p:sldId id="387" r:id="rId35"/>
    <p:sldId id="359" r:id="rId36"/>
    <p:sldId id="378" r:id="rId37"/>
    <p:sldId id="383" r:id="rId38"/>
    <p:sldId id="361" r:id="rId39"/>
    <p:sldId id="379" r:id="rId40"/>
    <p:sldId id="380" r:id="rId41"/>
    <p:sldId id="362" r:id="rId42"/>
    <p:sldId id="363" r:id="rId43"/>
    <p:sldId id="364" r:id="rId44"/>
    <p:sldId id="365" r:id="rId45"/>
    <p:sldId id="366" r:id="rId46"/>
    <p:sldId id="381" r:id="rId47"/>
    <p:sldId id="426" r:id="rId48"/>
    <p:sldId id="427" r:id="rId49"/>
    <p:sldId id="382" r:id="rId50"/>
    <p:sldId id="367" r:id="rId51"/>
    <p:sldId id="368" r:id="rId52"/>
  </p:sldIdLst>
  <p:sldSz cx="9144000" cy="6858000" type="screen4x3"/>
  <p:notesSz cx="6669088" cy="9928225"/>
  <p:defaultTextStyle>
    <a:defPPr>
      <a:defRPr lang="en-I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660066"/>
    <a:srgbClr val="008000"/>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884"/>
    </p:cViewPr>
  </p:sorterViewPr>
  <p:notesViewPr>
    <p:cSldViewPr>
      <p:cViewPr varScale="1">
        <p:scale>
          <a:sx n="39" d="100"/>
          <a:sy n="39" d="100"/>
        </p:scale>
        <p:origin x="-156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0673975C-38CD-4978-B4F8-7A47571C541C}" type="datetime1">
              <a:rPr lang="en-IE"/>
              <a:pPr>
                <a:defRPr/>
              </a:pPr>
              <a:t>18/10/2013</a:t>
            </a:fld>
            <a:endParaRPr lang="en-US"/>
          </a:p>
        </p:txBody>
      </p:sp>
      <p:sp>
        <p:nvSpPr>
          <p:cNvPr id="33796"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A nic G OOP2 Slides 4 </a:t>
            </a:r>
          </a:p>
        </p:txBody>
      </p:sp>
      <p:sp>
        <p:nvSpPr>
          <p:cNvPr id="33797" name="Rectangle 5"/>
          <p:cNvSpPr>
            <a:spLocks noGrp="1" noChangeArrowheads="1"/>
          </p:cNvSpPr>
          <p:nvPr>
            <p:ph type="sldNum" sz="quarter" idx="3"/>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4E826B1-2D1F-43E3-93CA-A4BA9AAC88B4}" type="slidenum">
              <a:rPr lang="en-US"/>
              <a:pPr>
                <a:defRPr/>
              </a:pPr>
              <a:t>‹#›</a:t>
            </a:fld>
            <a:endParaRPr lang="en-US"/>
          </a:p>
        </p:txBody>
      </p:sp>
    </p:spTree>
    <p:extLst>
      <p:ext uri="{BB962C8B-B14F-4D97-AF65-F5344CB8AC3E}">
        <p14:creationId xmlns:p14="http://schemas.microsoft.com/office/powerpoint/2010/main" val="3047483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IE"/>
          </a:p>
        </p:txBody>
      </p:sp>
      <p:sp>
        <p:nvSpPr>
          <p:cNvPr id="4099"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3B2CBF1-4F52-4996-AC57-CCD4E20FFC10}" type="datetime1">
              <a:rPr lang="en-IE"/>
              <a:pPr>
                <a:defRPr/>
              </a:pPr>
              <a:t>18/10/2013</a:t>
            </a:fld>
            <a:endParaRPr lang="en-IE"/>
          </a:p>
        </p:txBody>
      </p:sp>
      <p:sp>
        <p:nvSpPr>
          <p:cNvPr id="103428"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889000" y="4716463"/>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4102" name="Rectangle 6"/>
          <p:cNvSpPr>
            <a:spLocks noGrp="1" noChangeArrowheads="1"/>
          </p:cNvSpPr>
          <p:nvPr>
            <p:ph type="ftr" sz="quarter" idx="4"/>
          </p:nvPr>
        </p:nvSpPr>
        <p:spPr bwMode="auto">
          <a:xfrm>
            <a:off x="0"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IE"/>
              <a:t>A nic G OOP2 Slides 4 </a:t>
            </a:r>
          </a:p>
        </p:txBody>
      </p:sp>
      <p:sp>
        <p:nvSpPr>
          <p:cNvPr id="4103" name="Rectangle 7"/>
          <p:cNvSpPr>
            <a:spLocks noGrp="1" noChangeArrowheads="1"/>
          </p:cNvSpPr>
          <p:nvPr>
            <p:ph type="sldNum" sz="quarter" idx="5"/>
          </p:nvPr>
        </p:nvSpPr>
        <p:spPr bwMode="auto">
          <a:xfrm>
            <a:off x="3779838"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5750877-83A5-49FB-91A5-52D69BEA1237}" type="slidenum">
              <a:rPr lang="en-IE"/>
              <a:pPr>
                <a:defRPr/>
              </a:pPr>
              <a:t>‹#›</a:t>
            </a:fld>
            <a:endParaRPr lang="en-IE"/>
          </a:p>
        </p:txBody>
      </p:sp>
    </p:spTree>
    <p:extLst>
      <p:ext uri="{BB962C8B-B14F-4D97-AF65-F5344CB8AC3E}">
        <p14:creationId xmlns:p14="http://schemas.microsoft.com/office/powerpoint/2010/main" val="424811889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254B63-A629-4226-B386-42FA3B2E758D}" type="datetime1">
              <a:rPr lang="en-IE" sz="1200" smtClean="0"/>
              <a:pPr/>
              <a:t>18/10/2013</a:t>
            </a:fld>
            <a:endParaRPr lang="en-IE" sz="1200" smtClean="0"/>
          </a:p>
        </p:txBody>
      </p:sp>
      <p:sp>
        <p:nvSpPr>
          <p:cNvPr id="1290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290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861BBC-1923-4D6E-95F8-83710075C305}" type="slidenum">
              <a:rPr lang="en-IE" sz="1200" smtClean="0"/>
              <a:pPr/>
              <a:t>1</a:t>
            </a:fld>
            <a:endParaRPr lang="en-IE" sz="1200" smtClean="0"/>
          </a:p>
        </p:txBody>
      </p:sp>
      <p:sp>
        <p:nvSpPr>
          <p:cNvPr id="129029" name="Rectangle 2"/>
          <p:cNvSpPr>
            <a:spLocks noGrp="1" noRot="1" noChangeAspect="1" noChangeArrowheads="1" noTextEdit="1"/>
          </p:cNvSpPr>
          <p:nvPr>
            <p:ph type="sldImg"/>
          </p:nvPr>
        </p:nvSpPr>
        <p:spPr>
          <a:ln/>
        </p:spPr>
      </p:sp>
      <p:sp>
        <p:nvSpPr>
          <p:cNvPr id="1290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3792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6E7A1E5-5D99-4181-A0A1-E0E16F29F6C8}" type="datetime1">
              <a:rPr lang="en-IE" sz="1200" smtClean="0"/>
              <a:pPr/>
              <a:t>18/10/2013</a:t>
            </a:fld>
            <a:endParaRPr lang="en-IE" sz="1200" smtClean="0"/>
          </a:p>
        </p:txBody>
      </p:sp>
      <p:sp>
        <p:nvSpPr>
          <p:cNvPr id="1382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382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C17DF2A-D3F2-4BA8-8F20-7C12E4D386A6}" type="slidenum">
              <a:rPr lang="en-IE" sz="1200" smtClean="0"/>
              <a:pPr/>
              <a:t>10</a:t>
            </a:fld>
            <a:endParaRPr lang="en-IE" sz="1200" smtClean="0"/>
          </a:p>
        </p:txBody>
      </p:sp>
      <p:sp>
        <p:nvSpPr>
          <p:cNvPr id="138245" name="Rectangle 2"/>
          <p:cNvSpPr>
            <a:spLocks noGrp="1" noRot="1" noChangeAspect="1" noChangeArrowheads="1" noTextEdit="1"/>
          </p:cNvSpPr>
          <p:nvPr>
            <p:ph type="sldImg"/>
          </p:nvPr>
        </p:nvSpPr>
        <p:spPr>
          <a:ln/>
        </p:spPr>
      </p:sp>
      <p:sp>
        <p:nvSpPr>
          <p:cNvPr id="138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6327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AE486D-E1AF-4509-9D68-233E701A718E}" type="datetime1">
              <a:rPr lang="en-IE" sz="1200" smtClean="0"/>
              <a:pPr/>
              <a:t>18/10/2013</a:t>
            </a:fld>
            <a:endParaRPr lang="en-IE" sz="1200" smtClean="0"/>
          </a:p>
        </p:txBody>
      </p:sp>
      <p:sp>
        <p:nvSpPr>
          <p:cNvPr id="1392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392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3664D4C-5F4D-4C14-9F01-E3A006686857}" type="slidenum">
              <a:rPr lang="en-IE" sz="1200" smtClean="0"/>
              <a:pPr/>
              <a:t>11</a:t>
            </a:fld>
            <a:endParaRPr lang="en-IE" sz="1200" smtClean="0"/>
          </a:p>
        </p:txBody>
      </p:sp>
      <p:sp>
        <p:nvSpPr>
          <p:cNvPr id="139269" name="Rectangle 2"/>
          <p:cNvSpPr>
            <a:spLocks noGrp="1" noRot="1" noChangeAspect="1" noChangeArrowheads="1" noTextEdit="1"/>
          </p:cNvSpPr>
          <p:nvPr>
            <p:ph type="sldImg"/>
          </p:nvPr>
        </p:nvSpPr>
        <p:spPr>
          <a:ln/>
        </p:spPr>
      </p:sp>
      <p:sp>
        <p:nvSpPr>
          <p:cNvPr id="1392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95262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FDCE289-7123-4289-B8C9-6FF81C887EC2}" type="datetime1">
              <a:rPr lang="en-IE" sz="1200" smtClean="0"/>
              <a:pPr/>
              <a:t>18/10/2013</a:t>
            </a:fld>
            <a:endParaRPr lang="en-IE" sz="1200" smtClean="0"/>
          </a:p>
        </p:txBody>
      </p:sp>
      <p:sp>
        <p:nvSpPr>
          <p:cNvPr id="1402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402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FD48397-6B7B-4C3F-8966-4E8192B9849F}" type="slidenum">
              <a:rPr lang="en-IE" sz="1200" smtClean="0"/>
              <a:pPr/>
              <a:t>12</a:t>
            </a:fld>
            <a:endParaRPr lang="en-IE" sz="1200" smtClean="0"/>
          </a:p>
        </p:txBody>
      </p:sp>
      <p:sp>
        <p:nvSpPr>
          <p:cNvPr id="140293" name="Rectangle 2"/>
          <p:cNvSpPr>
            <a:spLocks noGrp="1" noRot="1" noChangeAspect="1" noChangeArrowheads="1" noTextEdit="1"/>
          </p:cNvSpPr>
          <p:nvPr>
            <p:ph type="sldImg"/>
          </p:nvPr>
        </p:nvSpPr>
        <p:spPr>
          <a:ln/>
        </p:spPr>
      </p:sp>
      <p:sp>
        <p:nvSpPr>
          <p:cNvPr id="140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50200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47229F-949F-4DA2-989D-86747185BE93}" type="datetime1">
              <a:rPr lang="en-IE" sz="1200" smtClean="0"/>
              <a:pPr/>
              <a:t>18/10/2013</a:t>
            </a:fld>
            <a:endParaRPr lang="en-IE" sz="1200" smtClean="0"/>
          </a:p>
        </p:txBody>
      </p:sp>
      <p:sp>
        <p:nvSpPr>
          <p:cNvPr id="1413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413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A2FAE93-A282-4A8D-98F9-5591EF843A7D}" type="slidenum">
              <a:rPr lang="en-IE" sz="1200" smtClean="0"/>
              <a:pPr/>
              <a:t>13</a:t>
            </a:fld>
            <a:endParaRPr lang="en-IE" sz="1200" smtClean="0"/>
          </a:p>
        </p:txBody>
      </p:sp>
      <p:sp>
        <p:nvSpPr>
          <p:cNvPr id="141317" name="Rectangle 2"/>
          <p:cNvSpPr>
            <a:spLocks noGrp="1" noRot="1" noChangeAspect="1" noChangeArrowheads="1" noTextEdit="1"/>
          </p:cNvSpPr>
          <p:nvPr>
            <p:ph type="sldImg"/>
          </p:nvPr>
        </p:nvSpPr>
        <p:spPr>
          <a:ln/>
        </p:spPr>
      </p:sp>
      <p:sp>
        <p:nvSpPr>
          <p:cNvPr id="1413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85260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3"/>
          <p:cNvSpPr txBox="1">
            <a:spLocks noGrp="1" noChangeArrowheads="1"/>
          </p:cNvSpPr>
          <p:nvPr/>
        </p:nvSpPr>
        <p:spPr bwMode="auto">
          <a:xfrm>
            <a:off x="3779838"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6B62735E-6F0B-4538-82ED-908250864793}" type="datetime1">
              <a:rPr lang="en-IE" sz="1200"/>
              <a:pPr algn="r"/>
              <a:t>18/10/2013</a:t>
            </a:fld>
            <a:endParaRPr lang="en-IE" sz="1200"/>
          </a:p>
        </p:txBody>
      </p:sp>
      <p:sp>
        <p:nvSpPr>
          <p:cNvPr id="247811" name="Rectangle 6"/>
          <p:cNvSpPr txBox="1">
            <a:spLocks noGrp="1" noChangeArrowheads="1"/>
          </p:cNvSpPr>
          <p:nvPr/>
        </p:nvSpPr>
        <p:spPr bwMode="auto">
          <a:xfrm>
            <a:off x="0"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a:t>A nic G OOP2 Slides 4 </a:t>
            </a:r>
          </a:p>
        </p:txBody>
      </p:sp>
      <p:sp>
        <p:nvSpPr>
          <p:cNvPr id="247812" name="Rectangle 7"/>
          <p:cNvSpPr txBox="1">
            <a:spLocks noGrp="1" noChangeArrowheads="1"/>
          </p:cNvSpPr>
          <p:nvPr/>
        </p:nvSpPr>
        <p:spPr bwMode="auto">
          <a:xfrm>
            <a:off x="3779838"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FA67C341-2CEA-4C74-8A44-6F6DDBE20F71}" type="slidenum">
              <a:rPr lang="en-IE" sz="1200"/>
              <a:pPr algn="r"/>
              <a:t>14</a:t>
            </a:fld>
            <a:endParaRPr lang="en-IE" sz="1200"/>
          </a:p>
        </p:txBody>
      </p:sp>
      <p:sp>
        <p:nvSpPr>
          <p:cNvPr id="247813" name="Rectangle 2"/>
          <p:cNvSpPr>
            <a:spLocks noGrp="1" noRot="1" noChangeAspect="1" noChangeArrowheads="1" noTextEdit="1"/>
          </p:cNvSpPr>
          <p:nvPr>
            <p:ph type="sldImg"/>
          </p:nvPr>
        </p:nvSpPr>
        <p:spPr>
          <a:ln/>
        </p:spPr>
      </p:sp>
      <p:sp>
        <p:nvSpPr>
          <p:cNvPr id="2478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02155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3"/>
          <p:cNvSpPr txBox="1">
            <a:spLocks noGrp="1" noChangeArrowheads="1"/>
          </p:cNvSpPr>
          <p:nvPr/>
        </p:nvSpPr>
        <p:spPr bwMode="auto">
          <a:xfrm>
            <a:off x="3779838"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982AB8F0-C363-4850-860E-D1B1AC72B809}" type="datetime1">
              <a:rPr lang="en-IE" sz="1200"/>
              <a:pPr algn="r"/>
              <a:t>18/10/2013</a:t>
            </a:fld>
            <a:endParaRPr lang="en-IE" sz="1200"/>
          </a:p>
        </p:txBody>
      </p:sp>
      <p:sp>
        <p:nvSpPr>
          <p:cNvPr id="253955" name="Rectangle 6"/>
          <p:cNvSpPr txBox="1">
            <a:spLocks noGrp="1" noChangeArrowheads="1"/>
          </p:cNvSpPr>
          <p:nvPr/>
        </p:nvSpPr>
        <p:spPr bwMode="auto">
          <a:xfrm>
            <a:off x="0"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a:t>A nic G OOP2 Slides 4 </a:t>
            </a:r>
          </a:p>
        </p:txBody>
      </p:sp>
      <p:sp>
        <p:nvSpPr>
          <p:cNvPr id="253956" name="Rectangle 7"/>
          <p:cNvSpPr txBox="1">
            <a:spLocks noGrp="1" noChangeArrowheads="1"/>
          </p:cNvSpPr>
          <p:nvPr/>
        </p:nvSpPr>
        <p:spPr bwMode="auto">
          <a:xfrm>
            <a:off x="3779838"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D91CF5B1-6310-47FC-909B-462338001C22}" type="slidenum">
              <a:rPr lang="en-IE" sz="1200"/>
              <a:pPr algn="r"/>
              <a:t>15</a:t>
            </a:fld>
            <a:endParaRPr lang="en-IE" sz="1200"/>
          </a:p>
        </p:txBody>
      </p:sp>
      <p:sp>
        <p:nvSpPr>
          <p:cNvPr id="253957" name="Rectangle 2"/>
          <p:cNvSpPr>
            <a:spLocks noGrp="1" noRot="1" noChangeAspect="1" noChangeArrowheads="1" noTextEdit="1"/>
          </p:cNvSpPr>
          <p:nvPr>
            <p:ph type="sldImg"/>
          </p:nvPr>
        </p:nvSpPr>
        <p:spPr>
          <a:ln/>
        </p:spPr>
      </p:sp>
      <p:sp>
        <p:nvSpPr>
          <p:cNvPr id="2539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60601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p:cNvSpPr txBox="1">
            <a:spLocks noGrp="1" noChangeArrowheads="1"/>
          </p:cNvSpPr>
          <p:nvPr/>
        </p:nvSpPr>
        <p:spPr bwMode="auto">
          <a:xfrm>
            <a:off x="3779838"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3E652EA6-BD7C-4796-8A10-C9AB4D4B5AA9}" type="datetime1">
              <a:rPr lang="en-IE" sz="1200"/>
              <a:pPr algn="r"/>
              <a:t>18/10/2013</a:t>
            </a:fld>
            <a:endParaRPr lang="en-IE" sz="1200"/>
          </a:p>
        </p:txBody>
      </p:sp>
      <p:sp>
        <p:nvSpPr>
          <p:cNvPr id="239619" name="Rectangle 6"/>
          <p:cNvSpPr txBox="1">
            <a:spLocks noGrp="1" noChangeArrowheads="1"/>
          </p:cNvSpPr>
          <p:nvPr/>
        </p:nvSpPr>
        <p:spPr bwMode="auto">
          <a:xfrm>
            <a:off x="0"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a:t>A nic G OOP2 Slides 4 </a:t>
            </a:r>
          </a:p>
        </p:txBody>
      </p:sp>
      <p:sp>
        <p:nvSpPr>
          <p:cNvPr id="239620" name="Rectangle 7"/>
          <p:cNvSpPr txBox="1">
            <a:spLocks noGrp="1" noChangeArrowheads="1"/>
          </p:cNvSpPr>
          <p:nvPr/>
        </p:nvSpPr>
        <p:spPr bwMode="auto">
          <a:xfrm>
            <a:off x="3779838"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64452C6-C5B7-4A28-8ECF-340C609CB46D}" type="slidenum">
              <a:rPr lang="en-IE" sz="1200"/>
              <a:pPr algn="r"/>
              <a:t>16</a:t>
            </a:fld>
            <a:endParaRPr lang="en-IE" sz="1200"/>
          </a:p>
        </p:txBody>
      </p:sp>
      <p:sp>
        <p:nvSpPr>
          <p:cNvPr id="239621" name="Rectangle 2"/>
          <p:cNvSpPr>
            <a:spLocks noGrp="1" noRot="1" noChangeAspect="1" noChangeArrowheads="1" noTextEdit="1"/>
          </p:cNvSpPr>
          <p:nvPr>
            <p:ph type="sldImg"/>
          </p:nvPr>
        </p:nvSpPr>
        <p:spPr>
          <a:xfrm>
            <a:off x="854075" y="744538"/>
            <a:ext cx="4964113" cy="3722687"/>
          </a:xfrm>
          <a:ln/>
        </p:spPr>
      </p:sp>
      <p:sp>
        <p:nvSpPr>
          <p:cNvPr id="2396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A subclass of any class is declared by including the keyword 'extends' the class definition header. The example here defines a subclass of JFrame named Ch7JFrameSubclass1.</a:t>
            </a:r>
          </a:p>
        </p:txBody>
      </p:sp>
    </p:spTree>
    <p:extLst>
      <p:ext uri="{BB962C8B-B14F-4D97-AF65-F5344CB8AC3E}">
        <p14:creationId xmlns:p14="http://schemas.microsoft.com/office/powerpoint/2010/main" val="2356945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56A9457-D09D-4868-8D2C-9CF3ABC82755}" type="datetime1">
              <a:rPr lang="en-IE" sz="1200" smtClean="0"/>
              <a:pPr/>
              <a:t>18/10/2013</a:t>
            </a:fld>
            <a:endParaRPr lang="en-IE" sz="1200" smtClean="0"/>
          </a:p>
        </p:txBody>
      </p:sp>
      <p:sp>
        <p:nvSpPr>
          <p:cNvPr id="1464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464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82E1A42-89E9-492F-B789-F02E91020112}" type="slidenum">
              <a:rPr lang="en-IE" sz="1200" smtClean="0"/>
              <a:pPr/>
              <a:t>17</a:t>
            </a:fld>
            <a:endParaRPr lang="en-IE" sz="1200" smtClean="0"/>
          </a:p>
        </p:txBody>
      </p:sp>
      <p:sp>
        <p:nvSpPr>
          <p:cNvPr id="146437" name="Rectangle 2"/>
          <p:cNvSpPr>
            <a:spLocks noGrp="1" noRot="1" noChangeAspect="1" noChangeArrowheads="1" noTextEdit="1"/>
          </p:cNvSpPr>
          <p:nvPr>
            <p:ph type="sldImg"/>
          </p:nvPr>
        </p:nvSpPr>
        <p:spPr>
          <a:ln/>
        </p:spPr>
      </p:sp>
      <p:sp>
        <p:nvSpPr>
          <p:cNvPr id="146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64326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A02F2C9-269A-4B84-8E49-4130EE765811}" type="datetime1">
              <a:rPr lang="en-IE" sz="1200" smtClean="0"/>
              <a:pPr/>
              <a:t>18/10/2013</a:t>
            </a:fld>
            <a:endParaRPr lang="en-IE" sz="1200" smtClean="0"/>
          </a:p>
        </p:txBody>
      </p:sp>
      <p:sp>
        <p:nvSpPr>
          <p:cNvPr id="1474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474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40D09F-2FCA-41E5-B72E-478A31C0A626}" type="slidenum">
              <a:rPr lang="en-IE" sz="1200" smtClean="0"/>
              <a:pPr/>
              <a:t>18</a:t>
            </a:fld>
            <a:endParaRPr lang="en-IE" sz="1200" smtClean="0"/>
          </a:p>
        </p:txBody>
      </p:sp>
      <p:sp>
        <p:nvSpPr>
          <p:cNvPr id="147461" name="Rectangle 2"/>
          <p:cNvSpPr>
            <a:spLocks noGrp="1" noRot="1" noChangeAspect="1" noChangeArrowheads="1" noTextEdit="1"/>
          </p:cNvSpPr>
          <p:nvPr>
            <p:ph type="sldImg"/>
          </p:nvPr>
        </p:nvSpPr>
        <p:spPr>
          <a:ln/>
        </p:spPr>
      </p:sp>
      <p:sp>
        <p:nvSpPr>
          <p:cNvPr id="1474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42276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7D306B-B880-4A09-9E0E-F20E2C9E167D}" type="datetime1">
              <a:rPr lang="en-IE" sz="1200" smtClean="0"/>
              <a:pPr/>
              <a:t>18/10/2013</a:t>
            </a:fld>
            <a:endParaRPr lang="en-IE" sz="1200" smtClean="0"/>
          </a:p>
        </p:txBody>
      </p:sp>
      <p:sp>
        <p:nvSpPr>
          <p:cNvPr id="148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48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D74B217-C298-4211-8F53-5B767203E75B}" type="slidenum">
              <a:rPr lang="en-IE" sz="1200" smtClean="0"/>
              <a:pPr/>
              <a:t>19</a:t>
            </a:fld>
            <a:endParaRPr lang="en-IE" sz="1200" smtClean="0"/>
          </a:p>
        </p:txBody>
      </p:sp>
      <p:sp>
        <p:nvSpPr>
          <p:cNvPr id="148485" name="Rectangle 2"/>
          <p:cNvSpPr>
            <a:spLocks noGrp="1" noRot="1" noChangeAspect="1" noChangeArrowheads="1" noTextEdit="1"/>
          </p:cNvSpPr>
          <p:nvPr>
            <p:ph type="sldImg"/>
          </p:nvPr>
        </p:nvSpPr>
        <p:spPr>
          <a:ln/>
        </p:spPr>
      </p:sp>
      <p:sp>
        <p:nvSpPr>
          <p:cNvPr id="148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46867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B9421F3-D889-4AE4-B46F-1491188D5E97}" type="datetime1">
              <a:rPr lang="en-IE" sz="1200" smtClean="0"/>
              <a:pPr/>
              <a:t>18/10/2013</a:t>
            </a:fld>
            <a:endParaRPr lang="en-IE" sz="1200" smtClean="0"/>
          </a:p>
        </p:txBody>
      </p:sp>
      <p:sp>
        <p:nvSpPr>
          <p:cNvPr id="1300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300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0EA2A1-41FB-4170-B19F-BC75674E008D}" type="slidenum">
              <a:rPr lang="en-IE" sz="1200" smtClean="0"/>
              <a:pPr/>
              <a:t>2</a:t>
            </a:fld>
            <a:endParaRPr lang="en-IE" sz="1200" smtClean="0"/>
          </a:p>
        </p:txBody>
      </p:sp>
      <p:sp>
        <p:nvSpPr>
          <p:cNvPr id="130053" name="Rectangle 2"/>
          <p:cNvSpPr>
            <a:spLocks noGrp="1" noRot="1" noChangeAspect="1" noChangeArrowheads="1" noTextEdit="1"/>
          </p:cNvSpPr>
          <p:nvPr>
            <p:ph type="sldImg"/>
          </p:nvPr>
        </p:nvSpPr>
        <p:spPr>
          <a:ln/>
        </p:spPr>
      </p:sp>
      <p:sp>
        <p:nvSpPr>
          <p:cNvPr id="1300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40372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p:cNvSpPr txBox="1">
            <a:spLocks noGrp="1" noChangeArrowheads="1"/>
          </p:cNvSpPr>
          <p:nvPr/>
        </p:nvSpPr>
        <p:spPr bwMode="auto">
          <a:xfrm>
            <a:off x="3779838"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918395C6-49F9-4282-8BBF-9BE5A96FD276}" type="datetime1">
              <a:rPr lang="en-IE" sz="1200"/>
              <a:pPr algn="r"/>
              <a:t>18/10/2013</a:t>
            </a:fld>
            <a:endParaRPr lang="en-IE" sz="1200"/>
          </a:p>
        </p:txBody>
      </p:sp>
      <p:sp>
        <p:nvSpPr>
          <p:cNvPr id="241667" name="Rectangle 6"/>
          <p:cNvSpPr txBox="1">
            <a:spLocks noGrp="1" noChangeArrowheads="1"/>
          </p:cNvSpPr>
          <p:nvPr/>
        </p:nvSpPr>
        <p:spPr bwMode="auto">
          <a:xfrm>
            <a:off x="0"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a:t>A nic G OOP2 Slides 4 </a:t>
            </a:r>
          </a:p>
        </p:txBody>
      </p:sp>
      <p:sp>
        <p:nvSpPr>
          <p:cNvPr id="241668" name="Rectangle 7"/>
          <p:cNvSpPr txBox="1">
            <a:spLocks noGrp="1" noChangeArrowheads="1"/>
          </p:cNvSpPr>
          <p:nvPr/>
        </p:nvSpPr>
        <p:spPr bwMode="auto">
          <a:xfrm>
            <a:off x="3779838"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F78B391F-E7BF-4C53-A880-26B3043B9967}" type="slidenum">
              <a:rPr lang="en-IE" sz="1200"/>
              <a:pPr algn="r"/>
              <a:t>20</a:t>
            </a:fld>
            <a:endParaRPr lang="en-IE" sz="1200"/>
          </a:p>
        </p:txBody>
      </p:sp>
      <p:sp>
        <p:nvSpPr>
          <p:cNvPr id="241669" name="Rectangle 2"/>
          <p:cNvSpPr>
            <a:spLocks noGrp="1" noRot="1" noChangeAspect="1" noChangeArrowheads="1" noTextEdit="1"/>
          </p:cNvSpPr>
          <p:nvPr>
            <p:ph type="sldImg"/>
          </p:nvPr>
        </p:nvSpPr>
        <p:spPr>
          <a:xfrm>
            <a:off x="854075" y="744538"/>
            <a:ext cx="4964113" cy="3722687"/>
          </a:xfrm>
          <a:ln/>
        </p:spPr>
      </p:sp>
      <p:sp>
        <p:nvSpPr>
          <p:cNvPr id="2416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Open the sample Ch7JFrameSubclass1 class and see how the constructor includes a number of statements such as setTitle and setLocation to set the properties. These methods are all inherited from the superclass JFrame. The last statement is setDefaultCloseOperation that defines the frame's behavior when the close box of the frame is clicked. Passing the class constant EXIT_ON_CLOSE specifies to stop the application when the close box of a frame is clicked. Remove this statement and see what happens.</a:t>
            </a:r>
            <a:endParaRPr lang="en-US" sz="1800" smtClean="0">
              <a:latin typeface="Courier New" pitchFamily="49" charset="0"/>
              <a:ea typeface="ＭＳ Ｐゴシック" pitchFamily="34" charset="-128"/>
            </a:endParaRPr>
          </a:p>
        </p:txBody>
      </p:sp>
    </p:spTree>
    <p:extLst>
      <p:ext uri="{BB962C8B-B14F-4D97-AF65-F5344CB8AC3E}">
        <p14:creationId xmlns:p14="http://schemas.microsoft.com/office/powerpoint/2010/main" val="2903067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p:cNvSpPr txBox="1">
            <a:spLocks noGrp="1" noChangeArrowheads="1"/>
          </p:cNvSpPr>
          <p:nvPr/>
        </p:nvSpPr>
        <p:spPr bwMode="auto">
          <a:xfrm>
            <a:off x="3779838"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C39E0469-ED97-471F-90B6-295FA0E637EF}" type="datetime1">
              <a:rPr lang="en-IE" sz="1200"/>
              <a:pPr algn="r"/>
              <a:t>18/10/2013</a:t>
            </a:fld>
            <a:endParaRPr lang="en-IE" sz="1200"/>
          </a:p>
        </p:txBody>
      </p:sp>
      <p:sp>
        <p:nvSpPr>
          <p:cNvPr id="243715" name="Rectangle 6"/>
          <p:cNvSpPr txBox="1">
            <a:spLocks noGrp="1" noChangeArrowheads="1"/>
          </p:cNvSpPr>
          <p:nvPr/>
        </p:nvSpPr>
        <p:spPr bwMode="auto">
          <a:xfrm>
            <a:off x="0"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a:t>A nic G OOP2 Slides 4 </a:t>
            </a:r>
          </a:p>
        </p:txBody>
      </p:sp>
      <p:sp>
        <p:nvSpPr>
          <p:cNvPr id="243716" name="Rectangle 7"/>
          <p:cNvSpPr txBox="1">
            <a:spLocks noGrp="1" noChangeArrowheads="1"/>
          </p:cNvSpPr>
          <p:nvPr/>
        </p:nvSpPr>
        <p:spPr bwMode="auto">
          <a:xfrm>
            <a:off x="3779838"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6E3AC28E-0711-4181-A34F-E59495E3B767}" type="slidenum">
              <a:rPr lang="en-IE" sz="1200"/>
              <a:pPr algn="r"/>
              <a:t>21</a:t>
            </a:fld>
            <a:endParaRPr lang="en-IE" sz="1200"/>
          </a:p>
        </p:txBody>
      </p:sp>
      <p:sp>
        <p:nvSpPr>
          <p:cNvPr id="243717" name="Rectangle 2"/>
          <p:cNvSpPr>
            <a:spLocks noGrp="1" noRot="1" noChangeAspect="1" noChangeArrowheads="1" noTextEdit="1"/>
          </p:cNvSpPr>
          <p:nvPr>
            <p:ph type="sldImg"/>
          </p:nvPr>
        </p:nvSpPr>
        <p:spPr>
          <a:ln/>
        </p:spPr>
      </p:sp>
      <p:sp>
        <p:nvSpPr>
          <p:cNvPr id="2437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77417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txBox="1">
            <a:spLocks noGrp="1" noChangeArrowheads="1"/>
          </p:cNvSpPr>
          <p:nvPr/>
        </p:nvSpPr>
        <p:spPr bwMode="auto">
          <a:xfrm>
            <a:off x="3779838"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6BE82809-62D8-4D69-AB02-A03144F418AC}" type="datetime1">
              <a:rPr lang="en-IE" sz="1200"/>
              <a:pPr algn="r"/>
              <a:t>18/10/2013</a:t>
            </a:fld>
            <a:endParaRPr lang="en-IE" sz="1200"/>
          </a:p>
        </p:txBody>
      </p:sp>
      <p:sp>
        <p:nvSpPr>
          <p:cNvPr id="245763" name="Rectangle 6"/>
          <p:cNvSpPr txBox="1">
            <a:spLocks noGrp="1" noChangeArrowheads="1"/>
          </p:cNvSpPr>
          <p:nvPr/>
        </p:nvSpPr>
        <p:spPr bwMode="auto">
          <a:xfrm>
            <a:off x="0"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a:t>A nic G OOP2 Slides 4 </a:t>
            </a:r>
          </a:p>
        </p:txBody>
      </p:sp>
      <p:sp>
        <p:nvSpPr>
          <p:cNvPr id="245764" name="Rectangle 7"/>
          <p:cNvSpPr txBox="1">
            <a:spLocks noGrp="1" noChangeArrowheads="1"/>
          </p:cNvSpPr>
          <p:nvPr/>
        </p:nvSpPr>
        <p:spPr bwMode="auto">
          <a:xfrm>
            <a:off x="3779838"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63BAC654-2E88-439B-89AD-43352AAC2D38}" type="slidenum">
              <a:rPr lang="en-IE" sz="1200"/>
              <a:pPr algn="r"/>
              <a:t>22</a:t>
            </a:fld>
            <a:endParaRPr lang="en-IE" sz="1200"/>
          </a:p>
        </p:txBody>
      </p:sp>
      <p:sp>
        <p:nvSpPr>
          <p:cNvPr id="245765" name="Rectangle 2"/>
          <p:cNvSpPr>
            <a:spLocks noGrp="1" noRot="1" noChangeAspect="1" noChangeArrowheads="1" noTextEdit="1"/>
          </p:cNvSpPr>
          <p:nvPr>
            <p:ph type="sldImg"/>
          </p:nvPr>
        </p:nvSpPr>
        <p:spPr>
          <a:xfrm>
            <a:off x="854075" y="744538"/>
            <a:ext cx="4964113" cy="3722687"/>
          </a:xfrm>
          <a:ln/>
        </p:spPr>
      </p:sp>
      <p:sp>
        <p:nvSpPr>
          <p:cNvPr id="2457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This diagram illustrates how the arguments to the setSize and setLocation methods affect the frame window appearance on the screen. The top left corner of the screen has coordinate (0,0). The value of x increases as you move toward right and the value of y increases as you move down. Notice that the screen coordinate is different from the coordinate system of a mathematical 2-D graph.</a:t>
            </a:r>
          </a:p>
        </p:txBody>
      </p:sp>
    </p:spTree>
    <p:extLst>
      <p:ext uri="{BB962C8B-B14F-4D97-AF65-F5344CB8AC3E}">
        <p14:creationId xmlns:p14="http://schemas.microsoft.com/office/powerpoint/2010/main" val="684191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p:cNvSpPr txBox="1">
            <a:spLocks noGrp="1" noChangeArrowheads="1"/>
          </p:cNvSpPr>
          <p:nvPr/>
        </p:nvSpPr>
        <p:spPr bwMode="auto">
          <a:xfrm>
            <a:off x="3779838"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6101F9F5-C316-4B0A-A1EE-FF075DF055EE}" type="datetime1">
              <a:rPr lang="en-IE" sz="1200"/>
              <a:pPr algn="r"/>
              <a:t>18/10/2013</a:t>
            </a:fld>
            <a:endParaRPr lang="en-IE" sz="1200"/>
          </a:p>
        </p:txBody>
      </p:sp>
      <p:sp>
        <p:nvSpPr>
          <p:cNvPr id="256003" name="Rectangle 6"/>
          <p:cNvSpPr txBox="1">
            <a:spLocks noGrp="1" noChangeArrowheads="1"/>
          </p:cNvSpPr>
          <p:nvPr/>
        </p:nvSpPr>
        <p:spPr bwMode="auto">
          <a:xfrm>
            <a:off x="0"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a:t>A nic G OOP2 Slides 4 </a:t>
            </a:r>
          </a:p>
        </p:txBody>
      </p:sp>
      <p:sp>
        <p:nvSpPr>
          <p:cNvPr id="256004" name="Rectangle 7"/>
          <p:cNvSpPr txBox="1">
            <a:spLocks noGrp="1" noChangeArrowheads="1"/>
          </p:cNvSpPr>
          <p:nvPr/>
        </p:nvSpPr>
        <p:spPr bwMode="auto">
          <a:xfrm>
            <a:off x="3779838"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1AD5FD5-3C55-4680-A70A-7E6AD3D83062}" type="slidenum">
              <a:rPr lang="en-IE" sz="1200"/>
              <a:pPr algn="r"/>
              <a:t>23</a:t>
            </a:fld>
            <a:endParaRPr lang="en-IE" sz="1200"/>
          </a:p>
        </p:txBody>
      </p:sp>
      <p:sp>
        <p:nvSpPr>
          <p:cNvPr id="256005" name="Rectangle 2"/>
          <p:cNvSpPr>
            <a:spLocks noGrp="1" noRot="1" noChangeAspect="1" noChangeArrowheads="1" noTextEdit="1"/>
          </p:cNvSpPr>
          <p:nvPr>
            <p:ph type="sldImg"/>
          </p:nvPr>
        </p:nvSpPr>
        <p:spPr>
          <a:ln/>
        </p:spPr>
      </p:sp>
      <p:sp>
        <p:nvSpPr>
          <p:cNvPr id="2560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62744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3"/>
          <p:cNvSpPr txBox="1">
            <a:spLocks noGrp="1" noChangeArrowheads="1"/>
          </p:cNvSpPr>
          <p:nvPr/>
        </p:nvSpPr>
        <p:spPr bwMode="auto">
          <a:xfrm>
            <a:off x="3779838"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A55CF67-A224-4227-B5DB-9BEC2605032B}" type="datetime1">
              <a:rPr lang="en-IE" sz="1200"/>
              <a:pPr algn="r"/>
              <a:t>18/10/2013</a:t>
            </a:fld>
            <a:endParaRPr lang="en-IE" sz="1200"/>
          </a:p>
        </p:txBody>
      </p:sp>
      <p:sp>
        <p:nvSpPr>
          <p:cNvPr id="258051" name="Rectangle 6"/>
          <p:cNvSpPr txBox="1">
            <a:spLocks noGrp="1" noChangeArrowheads="1"/>
          </p:cNvSpPr>
          <p:nvPr/>
        </p:nvSpPr>
        <p:spPr bwMode="auto">
          <a:xfrm>
            <a:off x="0"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a:t>A nic G OOP2 Slides 4 </a:t>
            </a:r>
          </a:p>
        </p:txBody>
      </p:sp>
      <p:sp>
        <p:nvSpPr>
          <p:cNvPr id="258052" name="Rectangle 7"/>
          <p:cNvSpPr txBox="1">
            <a:spLocks noGrp="1" noChangeArrowheads="1"/>
          </p:cNvSpPr>
          <p:nvPr/>
        </p:nvSpPr>
        <p:spPr bwMode="auto">
          <a:xfrm>
            <a:off x="3779838"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9E1186E6-82F3-42B5-8F5F-F76AE562C09F}" type="slidenum">
              <a:rPr lang="en-IE" sz="1200"/>
              <a:pPr algn="r"/>
              <a:t>24</a:t>
            </a:fld>
            <a:endParaRPr lang="en-IE" sz="1200"/>
          </a:p>
        </p:txBody>
      </p:sp>
      <p:sp>
        <p:nvSpPr>
          <p:cNvPr id="258053" name="Rectangle 2"/>
          <p:cNvSpPr>
            <a:spLocks noGrp="1" noRot="1" noChangeAspect="1" noChangeArrowheads="1" noTextEdit="1"/>
          </p:cNvSpPr>
          <p:nvPr>
            <p:ph type="sldImg"/>
          </p:nvPr>
        </p:nvSpPr>
        <p:spPr>
          <a:xfrm>
            <a:off x="854075" y="744538"/>
            <a:ext cx="4964113" cy="3722687"/>
          </a:xfrm>
          <a:ln/>
        </p:spPr>
      </p:sp>
      <p:sp>
        <p:nvSpPr>
          <p:cNvPr id="2580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A subclass of any class is declared by including the keyword 'extends' the class definition header. The example here defines a subclass of JFrame named Ch7JFrameSubclass1.</a:t>
            </a:r>
          </a:p>
        </p:txBody>
      </p:sp>
    </p:spTree>
    <p:extLst>
      <p:ext uri="{BB962C8B-B14F-4D97-AF65-F5344CB8AC3E}">
        <p14:creationId xmlns:p14="http://schemas.microsoft.com/office/powerpoint/2010/main" val="692978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096994-D35A-4C4B-B21E-20F2C3E5A6AE}" type="datetime1">
              <a:rPr lang="en-IE" sz="1200" smtClean="0"/>
              <a:pPr/>
              <a:t>18/10/2013</a:t>
            </a:fld>
            <a:endParaRPr lang="en-IE" sz="1200" smtClean="0"/>
          </a:p>
        </p:txBody>
      </p:sp>
      <p:sp>
        <p:nvSpPr>
          <p:cNvPr id="1495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495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D23563-D0CE-4908-B448-850C0F99147D}" type="slidenum">
              <a:rPr lang="en-IE" sz="1200" smtClean="0"/>
              <a:pPr/>
              <a:t>25</a:t>
            </a:fld>
            <a:endParaRPr lang="en-IE" sz="1200" smtClean="0"/>
          </a:p>
        </p:txBody>
      </p:sp>
      <p:sp>
        <p:nvSpPr>
          <p:cNvPr id="149509" name="Rectangle 2"/>
          <p:cNvSpPr>
            <a:spLocks noGrp="1" noRot="1" noChangeAspect="1" noChangeArrowheads="1" noTextEdit="1"/>
          </p:cNvSpPr>
          <p:nvPr>
            <p:ph type="sldImg"/>
          </p:nvPr>
        </p:nvSpPr>
        <p:spPr>
          <a:ln/>
        </p:spPr>
      </p:sp>
      <p:sp>
        <p:nvSpPr>
          <p:cNvPr id="1495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1384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05610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3"/>
          <p:cNvSpPr txBox="1">
            <a:spLocks noGrp="1" noChangeArrowheads="1"/>
          </p:cNvSpPr>
          <p:nvPr/>
        </p:nvSpPr>
        <p:spPr bwMode="auto">
          <a:xfrm>
            <a:off x="3779838"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76DAAD19-E7CA-4264-9DF7-F36B93402B90}" type="datetime1">
              <a:rPr lang="en-IE" sz="1200"/>
              <a:pPr algn="r"/>
              <a:t>18/10/2013</a:t>
            </a:fld>
            <a:endParaRPr lang="en-IE" sz="1200"/>
          </a:p>
        </p:txBody>
      </p:sp>
      <p:sp>
        <p:nvSpPr>
          <p:cNvPr id="260099" name="Rectangle 6"/>
          <p:cNvSpPr txBox="1">
            <a:spLocks noGrp="1" noChangeArrowheads="1"/>
          </p:cNvSpPr>
          <p:nvPr/>
        </p:nvSpPr>
        <p:spPr bwMode="auto">
          <a:xfrm>
            <a:off x="0"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a:t>A nic G OOP2 Slides 4 </a:t>
            </a:r>
          </a:p>
        </p:txBody>
      </p:sp>
      <p:sp>
        <p:nvSpPr>
          <p:cNvPr id="260100" name="Rectangle 7"/>
          <p:cNvSpPr txBox="1">
            <a:spLocks noGrp="1" noChangeArrowheads="1"/>
          </p:cNvSpPr>
          <p:nvPr/>
        </p:nvSpPr>
        <p:spPr bwMode="auto">
          <a:xfrm>
            <a:off x="3779838"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7AAA5BDB-0D4D-46D1-AEA2-2DF5539802FC}" type="slidenum">
              <a:rPr lang="en-IE" sz="1200"/>
              <a:pPr algn="r"/>
              <a:t>27</a:t>
            </a:fld>
            <a:endParaRPr lang="en-IE" sz="1200"/>
          </a:p>
        </p:txBody>
      </p:sp>
      <p:sp>
        <p:nvSpPr>
          <p:cNvPr id="260101" name="Rectangle 2"/>
          <p:cNvSpPr>
            <a:spLocks noGrp="1" noRot="1" noChangeAspect="1" noChangeArrowheads="1" noTextEdit="1"/>
          </p:cNvSpPr>
          <p:nvPr>
            <p:ph type="sldImg"/>
          </p:nvPr>
        </p:nvSpPr>
        <p:spPr>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71260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CA3D57B-5052-425B-A8D0-DD020F2A7CC5}" type="datetime1">
              <a:rPr lang="en-IE" sz="1200" smtClean="0"/>
              <a:pPr/>
              <a:t>18/10/2013</a:t>
            </a:fld>
            <a:endParaRPr lang="en-IE" sz="1200" smtClean="0"/>
          </a:p>
        </p:txBody>
      </p:sp>
      <p:sp>
        <p:nvSpPr>
          <p:cNvPr id="143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43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BD7F2C7-7EA8-4E02-8A3E-A1295795A2BD}" type="slidenum">
              <a:rPr lang="en-IE" sz="1200" smtClean="0"/>
              <a:pPr/>
              <a:t>28</a:t>
            </a:fld>
            <a:endParaRPr lang="en-IE" sz="1200" smtClean="0"/>
          </a:p>
        </p:txBody>
      </p:sp>
      <p:sp>
        <p:nvSpPr>
          <p:cNvPr id="143365" name="Rectangle 2"/>
          <p:cNvSpPr>
            <a:spLocks noGrp="1" noRot="1" noChangeAspect="1" noChangeArrowheads="1" noTextEdit="1"/>
          </p:cNvSpPr>
          <p:nvPr>
            <p:ph type="sldImg"/>
          </p:nvPr>
        </p:nvSpPr>
        <p:spPr>
          <a:ln/>
        </p:spPr>
      </p:sp>
      <p:sp>
        <p:nvSpPr>
          <p:cNvPr id="143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27180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AF2D9C-035E-413D-8F82-68A20D94B861}" type="datetime1">
              <a:rPr lang="en-IE" sz="1200" smtClean="0"/>
              <a:pPr/>
              <a:t>18/10/2013</a:t>
            </a:fld>
            <a:endParaRPr lang="en-IE" sz="1200" smtClean="0"/>
          </a:p>
        </p:txBody>
      </p:sp>
      <p:sp>
        <p:nvSpPr>
          <p:cNvPr id="1443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443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23B872-4DAD-43AF-9FD1-246E765A0E08}" type="slidenum">
              <a:rPr lang="en-IE" sz="1200" smtClean="0"/>
              <a:pPr/>
              <a:t>29</a:t>
            </a:fld>
            <a:endParaRPr lang="en-IE" sz="1200" smtClean="0"/>
          </a:p>
        </p:txBody>
      </p:sp>
      <p:sp>
        <p:nvSpPr>
          <p:cNvPr id="144389" name="Rectangle 2"/>
          <p:cNvSpPr>
            <a:spLocks noGrp="1" noRot="1" noChangeAspect="1" noChangeArrowheads="1" noTextEdit="1"/>
          </p:cNvSpPr>
          <p:nvPr>
            <p:ph type="sldImg"/>
          </p:nvPr>
        </p:nvSpPr>
        <p:spPr>
          <a:ln/>
        </p:spPr>
      </p:sp>
      <p:sp>
        <p:nvSpPr>
          <p:cNvPr id="144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6854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869FEA-7F62-4144-A4EB-32DB5D934AAB}" type="datetime1">
              <a:rPr lang="en-IE" sz="1200" smtClean="0"/>
              <a:pPr/>
              <a:t>18/10/2013</a:t>
            </a:fld>
            <a:endParaRPr lang="en-IE" sz="1200" smtClean="0"/>
          </a:p>
        </p:txBody>
      </p:sp>
      <p:sp>
        <p:nvSpPr>
          <p:cNvPr id="1310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310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4EDB77-B0FC-4EB7-8BFC-2036F10889C9}" type="slidenum">
              <a:rPr lang="en-IE" sz="1200" smtClean="0"/>
              <a:pPr/>
              <a:t>3</a:t>
            </a:fld>
            <a:endParaRPr lang="en-IE" sz="1200" smtClean="0"/>
          </a:p>
        </p:txBody>
      </p:sp>
      <p:sp>
        <p:nvSpPr>
          <p:cNvPr id="131077" name="Rectangle 2"/>
          <p:cNvSpPr>
            <a:spLocks noGrp="1" noRot="1" noChangeAspect="1" noChangeArrowheads="1" noTextEdit="1"/>
          </p:cNvSpPr>
          <p:nvPr>
            <p:ph type="sldImg"/>
          </p:nvPr>
        </p:nvSpPr>
        <p:spPr>
          <a:ln/>
        </p:spPr>
      </p:sp>
      <p:sp>
        <p:nvSpPr>
          <p:cNvPr id="1310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33255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8F74BC-B2B7-4374-82D9-E14F7C888D86}" type="datetime1">
              <a:rPr lang="en-IE" sz="1200" smtClean="0"/>
              <a:pPr/>
              <a:t>18/10/2013</a:t>
            </a:fld>
            <a:endParaRPr lang="en-IE" sz="1200" smtClean="0"/>
          </a:p>
        </p:txBody>
      </p:sp>
      <p:sp>
        <p:nvSpPr>
          <p:cNvPr id="145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45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FDAFD19-4775-44E5-BA78-EE3DFBF9CC29}" type="slidenum">
              <a:rPr lang="en-IE" sz="1200" smtClean="0"/>
              <a:pPr/>
              <a:t>30</a:t>
            </a:fld>
            <a:endParaRPr lang="en-IE" sz="1200" smtClean="0"/>
          </a:p>
        </p:txBody>
      </p:sp>
      <p:sp>
        <p:nvSpPr>
          <p:cNvPr id="145413" name="Rectangle 2"/>
          <p:cNvSpPr>
            <a:spLocks noGrp="1" noRot="1" noChangeAspect="1" noChangeArrowheads="1" noTextEdit="1"/>
          </p:cNvSpPr>
          <p:nvPr>
            <p:ph type="sldImg"/>
          </p:nvPr>
        </p:nvSpPr>
        <p:spPr>
          <a:ln/>
        </p:spPr>
      </p:sp>
      <p:sp>
        <p:nvSpPr>
          <p:cNvPr id="1454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74354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B4FAD7F-35CA-492A-9402-9C18659403AD}" type="datetime1">
              <a:rPr lang="en-IE" sz="1200" smtClean="0"/>
              <a:pPr/>
              <a:t>18/10/2013</a:t>
            </a:fld>
            <a:endParaRPr lang="en-IE" sz="1200" smtClean="0"/>
          </a:p>
        </p:txBody>
      </p:sp>
      <p:sp>
        <p:nvSpPr>
          <p:cNvPr id="1505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50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D1C47C-2EEE-4D3E-A339-6DA78C41531C}" type="slidenum">
              <a:rPr lang="en-IE" sz="1200" smtClean="0"/>
              <a:pPr/>
              <a:t>31</a:t>
            </a:fld>
            <a:endParaRPr lang="en-IE" sz="1200" smtClean="0"/>
          </a:p>
        </p:txBody>
      </p:sp>
      <p:sp>
        <p:nvSpPr>
          <p:cNvPr id="150533" name="Rectangle 2"/>
          <p:cNvSpPr>
            <a:spLocks noGrp="1" noRot="1" noChangeAspect="1" noChangeArrowheads="1" noTextEdit="1"/>
          </p:cNvSpPr>
          <p:nvPr>
            <p:ph type="sldImg"/>
          </p:nvPr>
        </p:nvSpPr>
        <p:spPr>
          <a:ln/>
        </p:spPr>
      </p:sp>
      <p:sp>
        <p:nvSpPr>
          <p:cNvPr id="150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57283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F17A16-2E91-48A6-97C8-7310CF42A9CE}" type="datetime1">
              <a:rPr lang="en-IE" sz="1200" smtClean="0"/>
              <a:pPr/>
              <a:t>18/10/2013</a:t>
            </a:fld>
            <a:endParaRPr lang="en-IE" sz="1200" smtClean="0"/>
          </a:p>
        </p:txBody>
      </p:sp>
      <p:sp>
        <p:nvSpPr>
          <p:cNvPr id="1515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515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531D74-C8B4-4F96-8260-8D9D3A621775}" type="slidenum">
              <a:rPr lang="en-IE" sz="1200" smtClean="0"/>
              <a:pPr/>
              <a:t>32</a:t>
            </a:fld>
            <a:endParaRPr lang="en-IE" sz="1200" smtClean="0"/>
          </a:p>
        </p:txBody>
      </p:sp>
      <p:sp>
        <p:nvSpPr>
          <p:cNvPr id="151557" name="Rectangle 2"/>
          <p:cNvSpPr>
            <a:spLocks noGrp="1" noRot="1" noChangeAspect="1" noChangeArrowheads="1" noTextEdit="1"/>
          </p:cNvSpPr>
          <p:nvPr>
            <p:ph type="sldImg"/>
          </p:nvPr>
        </p:nvSpPr>
        <p:spPr>
          <a:ln/>
        </p:spPr>
      </p:sp>
      <p:sp>
        <p:nvSpPr>
          <p:cNvPr id="1515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00133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49A65D-C1D2-4A2C-BB37-C0F043C018FA}" type="datetime1">
              <a:rPr lang="en-IE" sz="1200" smtClean="0"/>
              <a:pPr/>
              <a:t>18/10/2013</a:t>
            </a:fld>
            <a:endParaRPr lang="en-IE" sz="1200" smtClean="0"/>
          </a:p>
        </p:txBody>
      </p:sp>
      <p:sp>
        <p:nvSpPr>
          <p:cNvPr id="1525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525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7478F1-387C-4108-9503-1DBBD3393CFF}" type="slidenum">
              <a:rPr lang="en-IE" sz="1200" smtClean="0"/>
              <a:pPr/>
              <a:t>33</a:t>
            </a:fld>
            <a:endParaRPr lang="en-IE" sz="1200" smtClean="0"/>
          </a:p>
        </p:txBody>
      </p:sp>
      <p:sp>
        <p:nvSpPr>
          <p:cNvPr id="152581" name="Rectangle 2"/>
          <p:cNvSpPr>
            <a:spLocks noGrp="1" noRot="1" noChangeAspect="1" noChangeArrowheads="1" noTextEdit="1"/>
          </p:cNvSpPr>
          <p:nvPr>
            <p:ph type="sldImg"/>
          </p:nvPr>
        </p:nvSpPr>
        <p:spPr>
          <a:ln/>
        </p:spPr>
      </p:sp>
      <p:sp>
        <p:nvSpPr>
          <p:cNvPr id="152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60539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1B424CB-65FE-413F-871D-93642309378D}" type="datetime1">
              <a:rPr lang="en-IE" sz="1200" smtClean="0"/>
              <a:pPr/>
              <a:t>18/10/2013</a:t>
            </a:fld>
            <a:endParaRPr lang="en-IE" sz="1200" smtClean="0"/>
          </a:p>
        </p:txBody>
      </p:sp>
      <p:sp>
        <p:nvSpPr>
          <p:cNvPr id="1536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536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7E5955-FDAB-4915-B411-632E56279B32}" type="slidenum">
              <a:rPr lang="en-IE" sz="1200" smtClean="0"/>
              <a:pPr/>
              <a:t>34</a:t>
            </a:fld>
            <a:endParaRPr lang="en-IE" sz="1200" smtClean="0"/>
          </a:p>
        </p:txBody>
      </p:sp>
      <p:sp>
        <p:nvSpPr>
          <p:cNvPr id="153605" name="Rectangle 2"/>
          <p:cNvSpPr>
            <a:spLocks noGrp="1" noRot="1" noChangeAspect="1" noChangeArrowheads="1" noTextEdit="1"/>
          </p:cNvSpPr>
          <p:nvPr>
            <p:ph type="sldImg"/>
          </p:nvPr>
        </p:nvSpPr>
        <p:spPr>
          <a:ln/>
        </p:spPr>
      </p:sp>
      <p:sp>
        <p:nvSpPr>
          <p:cNvPr id="1536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50141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13145F-2B79-47EC-BC75-5EA8E41D7D0A}" type="datetime1">
              <a:rPr lang="en-IE" sz="1200" smtClean="0"/>
              <a:pPr/>
              <a:t>18/10/2013</a:t>
            </a:fld>
            <a:endParaRPr lang="en-IE" sz="1200" smtClean="0"/>
          </a:p>
        </p:txBody>
      </p:sp>
      <p:sp>
        <p:nvSpPr>
          <p:cNvPr id="1546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546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CB4069E-55D2-4B7D-847B-6DC77DB2E23C}" type="slidenum">
              <a:rPr lang="en-IE" sz="1200" smtClean="0"/>
              <a:pPr/>
              <a:t>35</a:t>
            </a:fld>
            <a:endParaRPr lang="en-IE" sz="1200" smtClean="0"/>
          </a:p>
        </p:txBody>
      </p:sp>
      <p:sp>
        <p:nvSpPr>
          <p:cNvPr id="154629" name="Rectangle 2"/>
          <p:cNvSpPr>
            <a:spLocks noGrp="1" noRot="1" noChangeAspect="1" noChangeArrowheads="1" noTextEdit="1"/>
          </p:cNvSpPr>
          <p:nvPr>
            <p:ph type="sldImg"/>
          </p:nvPr>
        </p:nvSpPr>
        <p:spPr>
          <a:ln/>
        </p:spPr>
      </p:sp>
      <p:sp>
        <p:nvSpPr>
          <p:cNvPr id="1546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80739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476A66B-8E66-427A-9DD4-1C4570B36A90}" type="datetime1">
              <a:rPr lang="en-IE" sz="1200" smtClean="0"/>
              <a:pPr/>
              <a:t>18/10/2013</a:t>
            </a:fld>
            <a:endParaRPr lang="en-IE" sz="1200" smtClean="0"/>
          </a:p>
        </p:txBody>
      </p:sp>
      <p:sp>
        <p:nvSpPr>
          <p:cNvPr id="1556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556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AC3F580-6325-4236-A6EE-EF30A89ED784}" type="slidenum">
              <a:rPr lang="en-IE" sz="1200" smtClean="0"/>
              <a:pPr/>
              <a:t>36</a:t>
            </a:fld>
            <a:endParaRPr lang="en-IE" sz="1200" smtClean="0"/>
          </a:p>
        </p:txBody>
      </p:sp>
      <p:sp>
        <p:nvSpPr>
          <p:cNvPr id="155653" name="Rectangle 2"/>
          <p:cNvSpPr>
            <a:spLocks noGrp="1" noRot="1" noChangeAspect="1" noChangeArrowheads="1" noTextEdit="1"/>
          </p:cNvSpPr>
          <p:nvPr>
            <p:ph type="sldImg"/>
          </p:nvPr>
        </p:nvSpPr>
        <p:spPr>
          <a:ln/>
        </p:spPr>
      </p:sp>
      <p:sp>
        <p:nvSpPr>
          <p:cNvPr id="1556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06340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FCC51E-942C-47E6-B250-0541774381EA}" type="datetime1">
              <a:rPr lang="en-IE" sz="1200" smtClean="0"/>
              <a:pPr/>
              <a:t>18/10/2013</a:t>
            </a:fld>
            <a:endParaRPr lang="en-IE" sz="1200" smtClean="0"/>
          </a:p>
        </p:txBody>
      </p:sp>
      <p:sp>
        <p:nvSpPr>
          <p:cNvPr id="1566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566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50D5806-9788-4C2E-A02C-5A1037D0FBCB}" type="slidenum">
              <a:rPr lang="en-IE" sz="1200" smtClean="0"/>
              <a:pPr/>
              <a:t>37</a:t>
            </a:fld>
            <a:endParaRPr lang="en-IE" sz="1200" smtClean="0"/>
          </a:p>
        </p:txBody>
      </p:sp>
      <p:sp>
        <p:nvSpPr>
          <p:cNvPr id="156677" name="Rectangle 2"/>
          <p:cNvSpPr>
            <a:spLocks noGrp="1" noRot="1" noChangeAspect="1" noChangeArrowheads="1" noTextEdit="1"/>
          </p:cNvSpPr>
          <p:nvPr>
            <p:ph type="sldImg"/>
          </p:nvPr>
        </p:nvSpPr>
        <p:spPr>
          <a:ln/>
        </p:spPr>
      </p:sp>
      <p:sp>
        <p:nvSpPr>
          <p:cNvPr id="1566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19896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E808C1-98BF-48E4-970D-89BBE3818E7C}" type="datetime1">
              <a:rPr lang="en-IE" sz="1200" smtClean="0"/>
              <a:pPr/>
              <a:t>18/10/2013</a:t>
            </a:fld>
            <a:endParaRPr lang="en-IE" sz="1200" smtClean="0"/>
          </a:p>
        </p:txBody>
      </p:sp>
      <p:sp>
        <p:nvSpPr>
          <p:cNvPr id="1576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577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5E8D122-3827-4614-9F38-450447B1E79D}" type="slidenum">
              <a:rPr lang="en-IE" sz="1200" smtClean="0"/>
              <a:pPr/>
              <a:t>38</a:t>
            </a:fld>
            <a:endParaRPr lang="en-IE" sz="1200" smtClean="0"/>
          </a:p>
        </p:txBody>
      </p:sp>
      <p:sp>
        <p:nvSpPr>
          <p:cNvPr id="157701" name="Rectangle 2"/>
          <p:cNvSpPr>
            <a:spLocks noGrp="1" noRot="1" noChangeAspect="1" noChangeArrowheads="1" noTextEdit="1"/>
          </p:cNvSpPr>
          <p:nvPr>
            <p:ph type="sldImg"/>
          </p:nvPr>
        </p:nvSpPr>
        <p:spPr>
          <a:ln/>
        </p:spPr>
      </p:sp>
      <p:sp>
        <p:nvSpPr>
          <p:cNvPr id="1577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684095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696851-29D9-4AC4-84E9-F7BB7057230C}" type="datetime1">
              <a:rPr lang="en-IE" sz="1200" smtClean="0"/>
              <a:pPr/>
              <a:t>18/10/2013</a:t>
            </a:fld>
            <a:endParaRPr lang="en-IE" sz="1200" smtClean="0"/>
          </a:p>
        </p:txBody>
      </p:sp>
      <p:sp>
        <p:nvSpPr>
          <p:cNvPr id="1587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587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6209EF-5CFD-467C-AE66-CB05039A641B}" type="slidenum">
              <a:rPr lang="en-IE" sz="1200" smtClean="0"/>
              <a:pPr/>
              <a:t>39</a:t>
            </a:fld>
            <a:endParaRPr lang="en-IE" sz="1200" smtClean="0"/>
          </a:p>
        </p:txBody>
      </p:sp>
      <p:sp>
        <p:nvSpPr>
          <p:cNvPr id="158725" name="Rectangle 2"/>
          <p:cNvSpPr>
            <a:spLocks noGrp="1" noRot="1" noChangeAspect="1" noChangeArrowheads="1" noTextEdit="1"/>
          </p:cNvSpPr>
          <p:nvPr>
            <p:ph type="sldImg"/>
          </p:nvPr>
        </p:nvSpPr>
        <p:spPr>
          <a:ln/>
        </p:spPr>
      </p:sp>
      <p:sp>
        <p:nvSpPr>
          <p:cNvPr id="1587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87445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510D16-34DD-4E2A-AB9A-513848358231}" type="datetime1">
              <a:rPr lang="en-IE" sz="1200" smtClean="0"/>
              <a:pPr/>
              <a:t>18/10/2013</a:t>
            </a:fld>
            <a:endParaRPr lang="en-IE" sz="1200" smtClean="0"/>
          </a:p>
        </p:txBody>
      </p:sp>
      <p:sp>
        <p:nvSpPr>
          <p:cNvPr id="132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32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C204F8B-D5CE-4116-8B58-9C51DA5754C3}" type="slidenum">
              <a:rPr lang="en-IE" sz="1200" smtClean="0"/>
              <a:pPr/>
              <a:t>4</a:t>
            </a:fld>
            <a:endParaRPr lang="en-IE" sz="1200" smtClean="0"/>
          </a:p>
        </p:txBody>
      </p:sp>
      <p:sp>
        <p:nvSpPr>
          <p:cNvPr id="132101" name="Rectangle 2"/>
          <p:cNvSpPr>
            <a:spLocks noGrp="1" noRot="1" noChangeAspect="1" noChangeArrowheads="1" noTextEdit="1"/>
          </p:cNvSpPr>
          <p:nvPr>
            <p:ph type="sldImg"/>
          </p:nvPr>
        </p:nvSpPr>
        <p:spPr>
          <a:ln/>
        </p:spPr>
      </p:sp>
      <p:sp>
        <p:nvSpPr>
          <p:cNvPr id="132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662419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41E037-49F7-4EEC-9733-B81E0C427497}" type="datetime1">
              <a:rPr lang="en-IE" sz="1200" smtClean="0"/>
              <a:pPr/>
              <a:t>18/10/2013</a:t>
            </a:fld>
            <a:endParaRPr lang="en-IE" sz="1200" smtClean="0"/>
          </a:p>
        </p:txBody>
      </p:sp>
      <p:sp>
        <p:nvSpPr>
          <p:cNvPr id="1597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59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A7060C-3324-4EB1-8D1F-8ED3DB1C8641}" type="slidenum">
              <a:rPr lang="en-IE" sz="1200" smtClean="0"/>
              <a:pPr/>
              <a:t>40</a:t>
            </a:fld>
            <a:endParaRPr lang="en-IE" sz="1200" smtClean="0"/>
          </a:p>
        </p:txBody>
      </p:sp>
      <p:sp>
        <p:nvSpPr>
          <p:cNvPr id="159749" name="Rectangle 2"/>
          <p:cNvSpPr>
            <a:spLocks noGrp="1" noRot="1" noChangeAspect="1" noChangeArrowheads="1" noTextEdit="1"/>
          </p:cNvSpPr>
          <p:nvPr>
            <p:ph type="sldImg"/>
          </p:nvPr>
        </p:nvSpPr>
        <p:spPr>
          <a:ln/>
        </p:spPr>
      </p:sp>
      <p:sp>
        <p:nvSpPr>
          <p:cNvPr id="159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937553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888409-153D-446F-8AB1-E13EDD8806C6}" type="datetime1">
              <a:rPr lang="en-IE" sz="1200" smtClean="0"/>
              <a:pPr/>
              <a:t>18/10/2013</a:t>
            </a:fld>
            <a:endParaRPr lang="en-IE" sz="1200" smtClean="0"/>
          </a:p>
        </p:txBody>
      </p:sp>
      <p:sp>
        <p:nvSpPr>
          <p:cNvPr id="1607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60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696CF5A-5701-4ED1-B89C-48F470A8E4F2}" type="slidenum">
              <a:rPr lang="en-IE" sz="1200" smtClean="0"/>
              <a:pPr/>
              <a:t>41</a:t>
            </a:fld>
            <a:endParaRPr lang="en-IE" sz="1200" smtClean="0"/>
          </a:p>
        </p:txBody>
      </p:sp>
      <p:sp>
        <p:nvSpPr>
          <p:cNvPr id="160773" name="Rectangle 2"/>
          <p:cNvSpPr>
            <a:spLocks noGrp="1" noRot="1" noChangeAspect="1" noChangeArrowheads="1" noTextEdit="1"/>
          </p:cNvSpPr>
          <p:nvPr>
            <p:ph type="sldImg"/>
          </p:nvPr>
        </p:nvSpPr>
        <p:spPr>
          <a:ln/>
        </p:spPr>
      </p:sp>
      <p:sp>
        <p:nvSpPr>
          <p:cNvPr id="1607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78580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B90A26-F0E9-4865-92A7-8AF48C8C2DFD}" type="datetime1">
              <a:rPr lang="en-IE" sz="1200" smtClean="0"/>
              <a:pPr/>
              <a:t>18/10/2013</a:t>
            </a:fld>
            <a:endParaRPr lang="en-IE" sz="1200" smtClean="0"/>
          </a:p>
        </p:txBody>
      </p:sp>
      <p:sp>
        <p:nvSpPr>
          <p:cNvPr id="1617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61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80EA6B5-488F-4D64-B0C9-516860BD71F3}" type="slidenum">
              <a:rPr lang="en-IE" sz="1200" smtClean="0"/>
              <a:pPr/>
              <a:t>42</a:t>
            </a:fld>
            <a:endParaRPr lang="en-IE" sz="1200" smtClean="0"/>
          </a:p>
        </p:txBody>
      </p:sp>
      <p:sp>
        <p:nvSpPr>
          <p:cNvPr id="161797" name="Rectangle 2"/>
          <p:cNvSpPr>
            <a:spLocks noGrp="1" noRot="1" noChangeAspect="1" noChangeArrowheads="1" noTextEdit="1"/>
          </p:cNvSpPr>
          <p:nvPr>
            <p:ph type="sldImg"/>
          </p:nvPr>
        </p:nvSpPr>
        <p:spPr>
          <a:ln/>
        </p:spPr>
      </p:sp>
      <p:sp>
        <p:nvSpPr>
          <p:cNvPr id="1617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409493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3311C2-F0AA-4505-8D70-62CA39BD7D13}" type="datetime1">
              <a:rPr lang="en-IE" sz="1200" smtClean="0"/>
              <a:pPr/>
              <a:t>18/10/2013</a:t>
            </a:fld>
            <a:endParaRPr lang="en-IE" sz="1200" smtClean="0"/>
          </a:p>
        </p:txBody>
      </p:sp>
      <p:sp>
        <p:nvSpPr>
          <p:cNvPr id="1628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628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322C2E-4242-4CD2-B79B-2D2A12EE6156}" type="slidenum">
              <a:rPr lang="en-IE" sz="1200" smtClean="0"/>
              <a:pPr/>
              <a:t>43</a:t>
            </a:fld>
            <a:endParaRPr lang="en-IE" sz="1200" smtClean="0"/>
          </a:p>
        </p:txBody>
      </p:sp>
      <p:sp>
        <p:nvSpPr>
          <p:cNvPr id="162821" name="Rectangle 2"/>
          <p:cNvSpPr>
            <a:spLocks noGrp="1" noRot="1" noChangeAspect="1" noChangeArrowheads="1" noTextEdit="1"/>
          </p:cNvSpPr>
          <p:nvPr>
            <p:ph type="sldImg"/>
          </p:nvPr>
        </p:nvSpPr>
        <p:spPr>
          <a:ln/>
        </p:spPr>
      </p:sp>
      <p:sp>
        <p:nvSpPr>
          <p:cNvPr id="162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306899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872F82-7B06-43B9-AD06-8DEBE0E5FCA9}" type="datetime1">
              <a:rPr lang="en-IE" sz="1200" smtClean="0"/>
              <a:pPr/>
              <a:t>18/10/2013</a:t>
            </a:fld>
            <a:endParaRPr lang="en-IE" sz="1200" smtClean="0"/>
          </a:p>
        </p:txBody>
      </p:sp>
      <p:sp>
        <p:nvSpPr>
          <p:cNvPr id="1638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63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84CD45-DF18-4EE8-A7D4-EAC9595F8A0E}" type="slidenum">
              <a:rPr lang="en-IE" sz="1200" smtClean="0"/>
              <a:pPr/>
              <a:t>44</a:t>
            </a:fld>
            <a:endParaRPr lang="en-IE" sz="1200" smtClean="0"/>
          </a:p>
        </p:txBody>
      </p:sp>
      <p:sp>
        <p:nvSpPr>
          <p:cNvPr id="163845" name="Rectangle 2"/>
          <p:cNvSpPr>
            <a:spLocks noGrp="1" noRot="1" noChangeAspect="1" noChangeArrowheads="1" noTextEdit="1"/>
          </p:cNvSpPr>
          <p:nvPr>
            <p:ph type="sldImg"/>
          </p:nvPr>
        </p:nvSpPr>
        <p:spPr>
          <a:ln/>
        </p:spPr>
      </p:sp>
      <p:sp>
        <p:nvSpPr>
          <p:cNvPr id="1638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379057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701E26-A2C8-4E3B-AD94-89A698F8EE26}" type="datetime1">
              <a:rPr lang="en-IE" sz="1200" smtClean="0"/>
              <a:pPr/>
              <a:t>18/10/2013</a:t>
            </a:fld>
            <a:endParaRPr lang="en-IE" sz="1200" smtClean="0"/>
          </a:p>
        </p:txBody>
      </p:sp>
      <p:sp>
        <p:nvSpPr>
          <p:cNvPr id="1648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648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8C16D42-0785-4D8E-A002-4F0DA9A6B213}" type="slidenum">
              <a:rPr lang="en-IE" sz="1200" smtClean="0"/>
              <a:pPr/>
              <a:t>45</a:t>
            </a:fld>
            <a:endParaRPr lang="en-IE" sz="1200" smtClean="0"/>
          </a:p>
        </p:txBody>
      </p:sp>
      <p:sp>
        <p:nvSpPr>
          <p:cNvPr id="164869" name="Rectangle 2"/>
          <p:cNvSpPr>
            <a:spLocks noGrp="1" noRot="1" noChangeAspect="1" noChangeArrowheads="1" noTextEdit="1"/>
          </p:cNvSpPr>
          <p:nvPr>
            <p:ph type="sldImg"/>
          </p:nvPr>
        </p:nvSpPr>
        <p:spPr>
          <a:ln/>
        </p:spPr>
      </p:sp>
      <p:sp>
        <p:nvSpPr>
          <p:cNvPr id="1648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254313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DFB970-19AA-4DC3-A8A7-A494C8E2BC0A}" type="datetime1">
              <a:rPr lang="en-IE" sz="1200" smtClean="0"/>
              <a:pPr/>
              <a:t>18/10/2013</a:t>
            </a:fld>
            <a:endParaRPr lang="en-IE" sz="1200" smtClean="0"/>
          </a:p>
        </p:txBody>
      </p:sp>
      <p:sp>
        <p:nvSpPr>
          <p:cNvPr id="165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65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5CC56F-0894-4166-B3DF-5A1C6AA6619D}" type="slidenum">
              <a:rPr lang="en-IE" sz="1200" smtClean="0"/>
              <a:pPr/>
              <a:t>46</a:t>
            </a:fld>
            <a:endParaRPr lang="en-IE" sz="1200" smtClean="0"/>
          </a:p>
        </p:txBody>
      </p:sp>
      <p:sp>
        <p:nvSpPr>
          <p:cNvPr id="165893" name="Rectangle 2"/>
          <p:cNvSpPr>
            <a:spLocks noGrp="1" noRot="1" noChangeAspect="1" noChangeArrowheads="1" noTextEdit="1"/>
          </p:cNvSpPr>
          <p:nvPr>
            <p:ph type="sldImg"/>
          </p:nvPr>
        </p:nvSpPr>
        <p:spPr>
          <a:ln/>
        </p:spPr>
      </p:sp>
      <p:sp>
        <p:nvSpPr>
          <p:cNvPr id="165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577528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9ADA1D-29C9-4A8A-AF77-BEFC131C2408}" type="datetime1">
              <a:rPr lang="en-IE" sz="1200" smtClean="0"/>
              <a:pPr/>
              <a:t>18/10/2013</a:t>
            </a:fld>
            <a:endParaRPr lang="en-IE" sz="1200" smtClean="0"/>
          </a:p>
        </p:txBody>
      </p:sp>
      <p:sp>
        <p:nvSpPr>
          <p:cNvPr id="1669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66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81D11F1-65EC-4469-9A3E-07B59A95FB81}" type="slidenum">
              <a:rPr lang="en-IE" sz="1200" smtClean="0"/>
              <a:pPr/>
              <a:t>47</a:t>
            </a:fld>
            <a:endParaRPr lang="en-IE" sz="1200" smtClean="0"/>
          </a:p>
        </p:txBody>
      </p:sp>
      <p:sp>
        <p:nvSpPr>
          <p:cNvPr id="166917" name="Rectangle 2"/>
          <p:cNvSpPr>
            <a:spLocks noGrp="1" noRot="1" noChangeAspect="1" noChangeArrowheads="1" noTextEdit="1"/>
          </p:cNvSpPr>
          <p:nvPr>
            <p:ph type="sldImg"/>
          </p:nvPr>
        </p:nvSpPr>
        <p:spPr>
          <a:ln/>
        </p:spPr>
      </p:sp>
      <p:sp>
        <p:nvSpPr>
          <p:cNvPr id="166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868287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53246FD-E0BF-45FA-B55B-25F6ECA777F0}" type="datetime1">
              <a:rPr lang="en-IE" sz="1200" smtClean="0"/>
              <a:pPr/>
              <a:t>18/10/2013</a:t>
            </a:fld>
            <a:endParaRPr lang="en-IE" sz="1200" smtClean="0"/>
          </a:p>
        </p:txBody>
      </p:sp>
      <p:sp>
        <p:nvSpPr>
          <p:cNvPr id="1679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67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0D09E7-67C1-4CFC-B70C-7392838B7F59}" type="slidenum">
              <a:rPr lang="en-IE" sz="1200" smtClean="0"/>
              <a:pPr/>
              <a:t>48</a:t>
            </a:fld>
            <a:endParaRPr lang="en-IE" sz="1200" smtClean="0"/>
          </a:p>
        </p:txBody>
      </p:sp>
      <p:sp>
        <p:nvSpPr>
          <p:cNvPr id="167941" name="Rectangle 2"/>
          <p:cNvSpPr>
            <a:spLocks noGrp="1" noRot="1" noChangeAspect="1" noChangeArrowheads="1" noTextEdit="1"/>
          </p:cNvSpPr>
          <p:nvPr>
            <p:ph type="sldImg"/>
          </p:nvPr>
        </p:nvSpPr>
        <p:spPr>
          <a:ln/>
        </p:spPr>
      </p:sp>
      <p:sp>
        <p:nvSpPr>
          <p:cNvPr id="1679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758094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885B68-F486-42D5-B9B2-B52D44AF7C83}" type="datetime1">
              <a:rPr lang="en-IE" sz="1200" smtClean="0"/>
              <a:pPr/>
              <a:t>18/10/2013</a:t>
            </a:fld>
            <a:endParaRPr lang="en-IE" sz="1200" smtClean="0"/>
          </a:p>
        </p:txBody>
      </p:sp>
      <p:sp>
        <p:nvSpPr>
          <p:cNvPr id="1689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68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EAB07DD-4F9A-4D30-A35F-48EE8BDB52B8}" type="slidenum">
              <a:rPr lang="en-IE" sz="1200" smtClean="0"/>
              <a:pPr/>
              <a:t>49</a:t>
            </a:fld>
            <a:endParaRPr lang="en-IE" sz="1200" smtClean="0"/>
          </a:p>
        </p:txBody>
      </p:sp>
      <p:sp>
        <p:nvSpPr>
          <p:cNvPr id="168965" name="Rectangle 2"/>
          <p:cNvSpPr>
            <a:spLocks noGrp="1" noRot="1" noChangeAspect="1" noChangeArrowheads="1" noTextEdit="1"/>
          </p:cNvSpPr>
          <p:nvPr>
            <p:ph type="sldImg"/>
          </p:nvPr>
        </p:nvSpPr>
        <p:spPr>
          <a:ln/>
        </p:spPr>
      </p:sp>
      <p:sp>
        <p:nvSpPr>
          <p:cNvPr id="1689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59512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DABDED-3B02-4366-A77B-CBF17BA1FDD0}" type="datetime1">
              <a:rPr lang="en-IE" sz="1200" smtClean="0"/>
              <a:pPr/>
              <a:t>18/10/2013</a:t>
            </a:fld>
            <a:endParaRPr lang="en-IE" sz="1200" smtClean="0"/>
          </a:p>
        </p:txBody>
      </p:sp>
      <p:sp>
        <p:nvSpPr>
          <p:cNvPr id="1331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331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BD397A8-45BB-4516-B595-749B054921CE}" type="slidenum">
              <a:rPr lang="en-IE" sz="1200" smtClean="0"/>
              <a:pPr/>
              <a:t>5</a:t>
            </a:fld>
            <a:endParaRPr lang="en-IE" sz="1200" smtClean="0"/>
          </a:p>
        </p:txBody>
      </p:sp>
      <p:sp>
        <p:nvSpPr>
          <p:cNvPr id="133125" name="Rectangle 2"/>
          <p:cNvSpPr>
            <a:spLocks noGrp="1" noRot="1" noChangeAspect="1" noChangeArrowheads="1" noTextEdit="1"/>
          </p:cNvSpPr>
          <p:nvPr>
            <p:ph type="sldImg"/>
          </p:nvPr>
        </p:nvSpPr>
        <p:spPr>
          <a:ln/>
        </p:spPr>
      </p:sp>
      <p:sp>
        <p:nvSpPr>
          <p:cNvPr id="1331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48251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DF24F8D-BE83-4E1E-AED1-72EA830832A7}" type="datetime1">
              <a:rPr lang="en-IE" sz="1200" smtClean="0"/>
              <a:pPr/>
              <a:t>18/10/2013</a:t>
            </a:fld>
            <a:endParaRPr lang="en-IE" sz="1200" smtClean="0"/>
          </a:p>
        </p:txBody>
      </p:sp>
      <p:sp>
        <p:nvSpPr>
          <p:cNvPr id="1699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699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386521-8078-456F-94B2-863DCE7029E8}" type="slidenum">
              <a:rPr lang="en-IE" sz="1200" smtClean="0"/>
              <a:pPr/>
              <a:t>50</a:t>
            </a:fld>
            <a:endParaRPr lang="en-IE" sz="1200" smtClean="0"/>
          </a:p>
        </p:txBody>
      </p:sp>
      <p:sp>
        <p:nvSpPr>
          <p:cNvPr id="169989" name="Rectangle 2"/>
          <p:cNvSpPr>
            <a:spLocks noGrp="1" noRot="1" noChangeAspect="1" noChangeArrowheads="1" noTextEdit="1"/>
          </p:cNvSpPr>
          <p:nvPr>
            <p:ph type="sldImg"/>
          </p:nvPr>
        </p:nvSpPr>
        <p:spPr>
          <a:ln/>
        </p:spPr>
      </p:sp>
      <p:sp>
        <p:nvSpPr>
          <p:cNvPr id="1699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366970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354C5D-7F80-425E-B92C-6CA894EB03B5}" type="datetime1">
              <a:rPr lang="en-IE" sz="1200" smtClean="0"/>
              <a:pPr/>
              <a:t>18/10/2013</a:t>
            </a:fld>
            <a:endParaRPr lang="en-IE" sz="1200" smtClean="0"/>
          </a:p>
        </p:txBody>
      </p:sp>
      <p:sp>
        <p:nvSpPr>
          <p:cNvPr id="1710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710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E1E108-DFBC-4F7E-8A0B-10300E678A63}" type="slidenum">
              <a:rPr lang="en-IE" sz="1200" smtClean="0"/>
              <a:pPr/>
              <a:t>51</a:t>
            </a:fld>
            <a:endParaRPr lang="en-IE" sz="1200" smtClean="0"/>
          </a:p>
        </p:txBody>
      </p:sp>
      <p:sp>
        <p:nvSpPr>
          <p:cNvPr id="171013" name="Rectangle 2"/>
          <p:cNvSpPr>
            <a:spLocks noGrp="1" noRot="1" noChangeAspect="1" noChangeArrowheads="1" noTextEdit="1"/>
          </p:cNvSpPr>
          <p:nvPr>
            <p:ph type="sldImg"/>
          </p:nvPr>
        </p:nvSpPr>
        <p:spPr>
          <a:ln/>
        </p:spPr>
      </p:sp>
      <p:sp>
        <p:nvSpPr>
          <p:cNvPr id="1710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64456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5227CF-2F62-43A3-8A8B-8120CF0BFE97}" type="datetime1">
              <a:rPr lang="en-IE" sz="1200" smtClean="0"/>
              <a:pPr/>
              <a:t>18/10/2013</a:t>
            </a:fld>
            <a:endParaRPr lang="en-IE" sz="1200" smtClean="0"/>
          </a:p>
        </p:txBody>
      </p:sp>
      <p:sp>
        <p:nvSpPr>
          <p:cNvPr id="1341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34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62B671-4630-4028-9677-633B50227D31}" type="slidenum">
              <a:rPr lang="en-IE" sz="1200" smtClean="0"/>
              <a:pPr/>
              <a:t>6</a:t>
            </a:fld>
            <a:endParaRPr lang="en-IE" sz="1200" smtClean="0"/>
          </a:p>
        </p:txBody>
      </p:sp>
      <p:sp>
        <p:nvSpPr>
          <p:cNvPr id="134149" name="Rectangle 2"/>
          <p:cNvSpPr>
            <a:spLocks noGrp="1" noRot="1" noChangeAspect="1" noChangeArrowheads="1" noTextEdit="1"/>
          </p:cNvSpPr>
          <p:nvPr>
            <p:ph type="sldImg"/>
          </p:nvPr>
        </p:nvSpPr>
        <p:spPr>
          <a:ln/>
        </p:spPr>
      </p:sp>
      <p:sp>
        <p:nvSpPr>
          <p:cNvPr id="134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4309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CAA292-DA19-45F9-B7A3-1CDEA76D3F3E}" type="datetime1">
              <a:rPr lang="en-IE" sz="1200" smtClean="0"/>
              <a:pPr/>
              <a:t>18/10/2013</a:t>
            </a:fld>
            <a:endParaRPr lang="en-IE" sz="1200" smtClean="0"/>
          </a:p>
        </p:txBody>
      </p:sp>
      <p:sp>
        <p:nvSpPr>
          <p:cNvPr id="1351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351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A0A3AF2-5DB2-4D6E-B969-DF2CD48E0F45}" type="slidenum">
              <a:rPr lang="en-IE" sz="1200" smtClean="0"/>
              <a:pPr/>
              <a:t>7</a:t>
            </a:fld>
            <a:endParaRPr lang="en-IE" sz="1200" smtClean="0"/>
          </a:p>
        </p:txBody>
      </p:sp>
      <p:sp>
        <p:nvSpPr>
          <p:cNvPr id="135173" name="Rectangle 2"/>
          <p:cNvSpPr>
            <a:spLocks noGrp="1" noRot="1" noChangeAspect="1" noChangeArrowheads="1" noTextEdit="1"/>
          </p:cNvSpPr>
          <p:nvPr>
            <p:ph type="sldImg"/>
          </p:nvPr>
        </p:nvSpPr>
        <p:spPr>
          <a:ln/>
        </p:spPr>
      </p:sp>
      <p:sp>
        <p:nvSpPr>
          <p:cNvPr id="1351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8714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5FBD6BC-5822-4CDD-84C8-2E5FE879F63E}" type="datetime1">
              <a:rPr lang="en-IE" sz="1200" smtClean="0"/>
              <a:pPr/>
              <a:t>18/10/2013</a:t>
            </a:fld>
            <a:endParaRPr lang="en-IE" sz="1200" smtClean="0"/>
          </a:p>
        </p:txBody>
      </p:sp>
      <p:sp>
        <p:nvSpPr>
          <p:cNvPr id="1361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361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8D5AB9-9A74-47E4-A5CE-2847BF556A15}" type="slidenum">
              <a:rPr lang="en-IE" sz="1200" smtClean="0"/>
              <a:pPr/>
              <a:t>8</a:t>
            </a:fld>
            <a:endParaRPr lang="en-IE" sz="1200" smtClean="0"/>
          </a:p>
        </p:txBody>
      </p:sp>
      <p:sp>
        <p:nvSpPr>
          <p:cNvPr id="136197" name="Rectangle 2"/>
          <p:cNvSpPr>
            <a:spLocks noGrp="1" noRot="1" noChangeAspect="1" noChangeArrowheads="1" noTextEdit="1"/>
          </p:cNvSpPr>
          <p:nvPr>
            <p:ph type="sldImg"/>
          </p:nvPr>
        </p:nvSpPr>
        <p:spPr>
          <a:ln/>
        </p:spPr>
      </p:sp>
      <p:sp>
        <p:nvSpPr>
          <p:cNvPr id="136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24158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784C8C-4358-402C-80FB-2A640E178854}" type="datetime1">
              <a:rPr lang="en-IE" sz="1200" smtClean="0"/>
              <a:pPr/>
              <a:t>18/10/2013</a:t>
            </a:fld>
            <a:endParaRPr lang="en-IE" sz="1200" smtClean="0"/>
          </a:p>
        </p:txBody>
      </p:sp>
      <p:sp>
        <p:nvSpPr>
          <p:cNvPr id="1372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4 </a:t>
            </a:r>
          </a:p>
        </p:txBody>
      </p:sp>
      <p:sp>
        <p:nvSpPr>
          <p:cNvPr id="1372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30AA4F-034C-47B0-91E3-AE97BB68FFFB}" type="slidenum">
              <a:rPr lang="en-IE" sz="1200" smtClean="0"/>
              <a:pPr/>
              <a:t>9</a:t>
            </a:fld>
            <a:endParaRPr lang="en-IE" sz="1200" smtClean="0"/>
          </a:p>
        </p:txBody>
      </p:sp>
      <p:sp>
        <p:nvSpPr>
          <p:cNvPr id="137221" name="Rectangle 2"/>
          <p:cNvSpPr>
            <a:spLocks noGrp="1" noRot="1" noChangeAspect="1" noChangeArrowheads="1" noTextEdit="1"/>
          </p:cNvSpPr>
          <p:nvPr>
            <p:ph type="sldImg"/>
          </p:nvPr>
        </p:nvSpPr>
        <p:spPr>
          <a:ln/>
        </p:spPr>
      </p:sp>
      <p:sp>
        <p:nvSpPr>
          <p:cNvPr id="1372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13264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FBB2027E-11E5-4CBC-A33E-ADA1A88C04EA}" type="datetime1">
              <a:rPr lang="en-IE"/>
              <a:pPr>
                <a:defRPr/>
              </a:pPr>
              <a:t>18/10/2013</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5A728472-6533-4D4B-BB2A-9FA83095DA3A}" type="slidenum">
              <a:rPr lang="en-IE"/>
              <a:pPr>
                <a:defRPr/>
              </a:pPr>
              <a:t>‹#›</a:t>
            </a:fld>
            <a:endParaRPr lang="en-IE"/>
          </a:p>
        </p:txBody>
      </p:sp>
    </p:spTree>
    <p:extLst>
      <p:ext uri="{BB962C8B-B14F-4D97-AF65-F5344CB8AC3E}">
        <p14:creationId xmlns:p14="http://schemas.microsoft.com/office/powerpoint/2010/main" val="257246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4CCC44B1-0A20-4209-B919-2B5A221FBBD5}" type="datetime1">
              <a:rPr lang="en-IE"/>
              <a:pPr>
                <a:defRPr/>
              </a:pPr>
              <a:t>18/10/2013</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CB10A13D-68CF-470F-8223-AD699B436216}" type="slidenum">
              <a:rPr lang="en-IE"/>
              <a:pPr>
                <a:defRPr/>
              </a:pPr>
              <a:t>‹#›</a:t>
            </a:fld>
            <a:endParaRPr lang="en-IE"/>
          </a:p>
        </p:txBody>
      </p:sp>
    </p:spTree>
    <p:extLst>
      <p:ext uri="{BB962C8B-B14F-4D97-AF65-F5344CB8AC3E}">
        <p14:creationId xmlns:p14="http://schemas.microsoft.com/office/powerpoint/2010/main" val="262263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410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4572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E70A797D-CD6F-4356-AA40-B38000B0D7B4}" type="datetime1">
              <a:rPr lang="en-IE"/>
              <a:pPr>
                <a:defRPr/>
              </a:pPr>
              <a:t>18/10/2013</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484BC172-EEAF-430F-B394-2D7023FE0A16}" type="slidenum">
              <a:rPr lang="en-IE"/>
              <a:pPr>
                <a:defRPr/>
              </a:pPr>
              <a:t>‹#›</a:t>
            </a:fld>
            <a:endParaRPr lang="en-IE"/>
          </a:p>
        </p:txBody>
      </p:sp>
    </p:spTree>
    <p:extLst>
      <p:ext uri="{BB962C8B-B14F-4D97-AF65-F5344CB8AC3E}">
        <p14:creationId xmlns:p14="http://schemas.microsoft.com/office/powerpoint/2010/main" val="228432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5109A219-12F6-4176-8B95-C53F5A59645E}" type="datetime1">
              <a:rPr lang="en-IE"/>
              <a:pPr>
                <a:defRPr/>
              </a:pPr>
              <a:t>18/10/2013</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86164FFD-3C50-4176-9DCB-EEB493AE6214}" type="slidenum">
              <a:rPr lang="en-IE"/>
              <a:pPr>
                <a:defRPr/>
              </a:pPr>
              <a:t>‹#›</a:t>
            </a:fld>
            <a:endParaRPr lang="en-IE"/>
          </a:p>
        </p:txBody>
      </p:sp>
    </p:spTree>
    <p:extLst>
      <p:ext uri="{BB962C8B-B14F-4D97-AF65-F5344CB8AC3E}">
        <p14:creationId xmlns:p14="http://schemas.microsoft.com/office/powerpoint/2010/main" val="1142746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B2795EEA-231D-4BBC-9B9A-A64E635510C4}" type="datetime1">
              <a:rPr lang="en-IE"/>
              <a:pPr>
                <a:defRPr/>
              </a:pPr>
              <a:t>18/10/2013</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24326AD4-FD76-4731-9677-A3F2D2B6290C}" type="slidenum">
              <a:rPr lang="en-IE"/>
              <a:pPr>
                <a:defRPr/>
              </a:pPr>
              <a:t>‹#›</a:t>
            </a:fld>
            <a:endParaRPr lang="en-IE"/>
          </a:p>
        </p:txBody>
      </p:sp>
    </p:spTree>
    <p:extLst>
      <p:ext uri="{BB962C8B-B14F-4D97-AF65-F5344CB8AC3E}">
        <p14:creationId xmlns:p14="http://schemas.microsoft.com/office/powerpoint/2010/main" val="75026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B3448116-14C5-4C87-8A34-ACB5AA7F1B14}" type="datetime1">
              <a:rPr lang="en-IE"/>
              <a:pPr>
                <a:defRPr/>
              </a:pPr>
              <a:t>18/10/2013</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B1957B1F-FFB0-45AC-BB49-80D17DA139CA}" type="slidenum">
              <a:rPr lang="en-IE"/>
              <a:pPr>
                <a:defRPr/>
              </a:pPr>
              <a:t>‹#›</a:t>
            </a:fld>
            <a:endParaRPr lang="en-IE"/>
          </a:p>
        </p:txBody>
      </p:sp>
    </p:spTree>
    <p:extLst>
      <p:ext uri="{BB962C8B-B14F-4D97-AF65-F5344CB8AC3E}">
        <p14:creationId xmlns:p14="http://schemas.microsoft.com/office/powerpoint/2010/main" val="82465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76BD124A-DA69-4B1E-9AB6-03AB298BE666}" type="datetime1">
              <a:rPr lang="en-IE"/>
              <a:pPr>
                <a:defRPr/>
              </a:pPr>
              <a:t>18/10/2013</a:t>
            </a:fld>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r>
              <a:rPr lang="en-IE"/>
              <a:t>Slide </a:t>
            </a:r>
            <a:fld id="{52567CAC-9A6D-469E-B62E-C93407283024}" type="slidenum">
              <a:rPr lang="en-IE"/>
              <a:pPr>
                <a:defRPr/>
              </a:pPr>
              <a:t>‹#›</a:t>
            </a:fld>
            <a:endParaRPr lang="en-IE"/>
          </a:p>
        </p:txBody>
      </p:sp>
    </p:spTree>
    <p:extLst>
      <p:ext uri="{BB962C8B-B14F-4D97-AF65-F5344CB8AC3E}">
        <p14:creationId xmlns:p14="http://schemas.microsoft.com/office/powerpoint/2010/main" val="171891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AA1FC489-ECD7-4FA6-925D-E028365AC4A8}" type="datetime1">
              <a:rPr lang="en-IE"/>
              <a:pPr>
                <a:defRPr/>
              </a:pPr>
              <a:t>18/10/2013</a:t>
            </a:fld>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r>
              <a:rPr lang="en-IE"/>
              <a:t>Slide </a:t>
            </a:r>
            <a:fld id="{67B655F5-EB94-40FB-8B12-FF74340D0728}" type="slidenum">
              <a:rPr lang="en-IE"/>
              <a:pPr>
                <a:defRPr/>
              </a:pPr>
              <a:t>‹#›</a:t>
            </a:fld>
            <a:endParaRPr lang="en-IE"/>
          </a:p>
        </p:txBody>
      </p:sp>
    </p:spTree>
    <p:extLst>
      <p:ext uri="{BB962C8B-B14F-4D97-AF65-F5344CB8AC3E}">
        <p14:creationId xmlns:p14="http://schemas.microsoft.com/office/powerpoint/2010/main" val="179637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A6F24A5-5E81-41F1-B58C-6DC7B6B00979}" type="datetime1">
              <a:rPr lang="en-IE"/>
              <a:pPr>
                <a:defRPr/>
              </a:pPr>
              <a:t>18/10/2013</a:t>
            </a:fld>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r>
              <a:rPr lang="en-IE"/>
              <a:t>Slide </a:t>
            </a:r>
            <a:fld id="{FD062C4E-7995-4B62-B713-B62E766B9DAE}" type="slidenum">
              <a:rPr lang="en-IE"/>
              <a:pPr>
                <a:defRPr/>
              </a:pPr>
              <a:t>‹#›</a:t>
            </a:fld>
            <a:endParaRPr lang="en-IE"/>
          </a:p>
        </p:txBody>
      </p:sp>
    </p:spTree>
    <p:extLst>
      <p:ext uri="{BB962C8B-B14F-4D97-AF65-F5344CB8AC3E}">
        <p14:creationId xmlns:p14="http://schemas.microsoft.com/office/powerpoint/2010/main" val="191676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60E82CF-A13B-4E3E-8B71-860738B8398E}" type="datetime1">
              <a:rPr lang="en-IE"/>
              <a:pPr>
                <a:defRPr/>
              </a:pPr>
              <a:t>18/10/2013</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AE376126-10CC-4957-A9DF-329F0F47CA96}" type="slidenum">
              <a:rPr lang="en-IE"/>
              <a:pPr>
                <a:defRPr/>
              </a:pPr>
              <a:t>‹#›</a:t>
            </a:fld>
            <a:endParaRPr lang="en-IE"/>
          </a:p>
        </p:txBody>
      </p:sp>
    </p:spTree>
    <p:extLst>
      <p:ext uri="{BB962C8B-B14F-4D97-AF65-F5344CB8AC3E}">
        <p14:creationId xmlns:p14="http://schemas.microsoft.com/office/powerpoint/2010/main" val="382219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7F316A2-1A72-4564-A8AF-9741AAAC6E8D}" type="datetime1">
              <a:rPr lang="en-IE"/>
              <a:pPr>
                <a:defRPr/>
              </a:pPr>
              <a:t>18/10/2013</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D819B56E-464B-44D9-BA25-6AF4436F3678}" type="slidenum">
              <a:rPr lang="en-IE"/>
              <a:pPr>
                <a:defRPr/>
              </a:pPr>
              <a:t>‹#›</a:t>
            </a:fld>
            <a:endParaRPr lang="en-IE"/>
          </a:p>
        </p:txBody>
      </p:sp>
    </p:spTree>
    <p:extLst>
      <p:ext uri="{BB962C8B-B14F-4D97-AF65-F5344CB8AC3E}">
        <p14:creationId xmlns:p14="http://schemas.microsoft.com/office/powerpoint/2010/main" val="349507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smtClean="0"/>
              <a:t>Click to edit Master title</a:t>
            </a:r>
          </a:p>
        </p:txBody>
      </p:sp>
      <p:sp>
        <p:nvSpPr>
          <p:cNvPr id="1029"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BA506869-1405-456F-8ECE-100D6995768A}" type="datetime1">
              <a:rPr lang="en-IE"/>
              <a:pPr>
                <a:defRPr/>
              </a:pPr>
              <a:t>18/10/2013</a:t>
            </a:fld>
            <a:endParaRPr lang="en-IE"/>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IE"/>
          </a:p>
        </p:txBody>
      </p:sp>
      <p:sp>
        <p:nvSpPr>
          <p:cNvPr id="1030" name="Rectangle 6"/>
          <p:cNvSpPr>
            <a:spLocks noGrp="1" noChangeArrowheads="1"/>
          </p:cNvSpPr>
          <p:nvPr>
            <p:ph type="sldNum" sz="quarter" idx="4"/>
          </p:nvPr>
        </p:nvSpPr>
        <p:spPr bwMode="auto">
          <a:xfrm>
            <a:off x="6324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IE"/>
              <a:t>Slide </a:t>
            </a:r>
            <a:fld id="{35B687A7-8974-49F5-825F-10CB94BEAB61}" type="slidenum">
              <a:rPr lang="en-IE"/>
              <a:pPr>
                <a:defRPr/>
              </a:pPr>
              <a:t>‹#›</a:t>
            </a:fld>
            <a:endParaRPr lang="en-IE"/>
          </a:p>
        </p:txBody>
      </p:sp>
      <p:graphicFrame>
        <p:nvGraphicFramePr>
          <p:cNvPr id="1026" name="Object 8"/>
          <p:cNvGraphicFramePr>
            <a:graphicFrameLocks noChangeAspect="1"/>
          </p:cNvGraphicFramePr>
          <p:nvPr/>
        </p:nvGraphicFramePr>
        <p:xfrm>
          <a:off x="0" y="0"/>
          <a:ext cx="390525" cy="6858000"/>
        </p:xfrm>
        <a:graphic>
          <a:graphicData uri="http://schemas.openxmlformats.org/presentationml/2006/ole">
            <mc:AlternateContent xmlns:mc="http://schemas.openxmlformats.org/markup-compatibility/2006">
              <mc:Choice xmlns:v="urn:schemas-microsoft-com:vml" Requires="v">
                <p:oleObj spid="_x0000_s1036" name="Photo Editor Photo" r:id="rId14" imgW="285866" imgH="5028571" progId="MSPhotoEd.3">
                  <p:embed/>
                </p:oleObj>
              </mc:Choice>
              <mc:Fallback>
                <p:oleObj name="Photo Editor Photo" r:id="rId14" imgW="285866" imgH="5028571" progId="MSPhotoEd.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905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l" rtl="0" eaLnBrk="0" fontAlgn="base" hangingPunct="0">
        <a:spcBef>
          <a:spcPct val="0"/>
        </a:spcBef>
        <a:spcAft>
          <a:spcPct val="0"/>
        </a:spcAft>
        <a:defRPr sz="4400">
          <a:solidFill>
            <a:srgbClr val="008000"/>
          </a:solidFill>
          <a:latin typeface="+mj-lt"/>
          <a:ea typeface="+mj-ea"/>
          <a:cs typeface="+mj-cs"/>
        </a:defRPr>
      </a:lvl1pPr>
      <a:lvl2pPr algn="l" rtl="0" eaLnBrk="0" fontAlgn="base" hangingPunct="0">
        <a:spcBef>
          <a:spcPct val="0"/>
        </a:spcBef>
        <a:spcAft>
          <a:spcPct val="0"/>
        </a:spcAft>
        <a:defRPr sz="4400">
          <a:solidFill>
            <a:srgbClr val="008000"/>
          </a:solidFill>
          <a:latin typeface="Comic Sans MS" pitchFamily="66" charset="0"/>
        </a:defRPr>
      </a:lvl2pPr>
      <a:lvl3pPr algn="l" rtl="0" eaLnBrk="0" fontAlgn="base" hangingPunct="0">
        <a:spcBef>
          <a:spcPct val="0"/>
        </a:spcBef>
        <a:spcAft>
          <a:spcPct val="0"/>
        </a:spcAft>
        <a:defRPr sz="4400">
          <a:solidFill>
            <a:srgbClr val="008000"/>
          </a:solidFill>
          <a:latin typeface="Comic Sans MS" pitchFamily="66" charset="0"/>
        </a:defRPr>
      </a:lvl3pPr>
      <a:lvl4pPr algn="l" rtl="0" eaLnBrk="0" fontAlgn="base" hangingPunct="0">
        <a:spcBef>
          <a:spcPct val="0"/>
        </a:spcBef>
        <a:spcAft>
          <a:spcPct val="0"/>
        </a:spcAft>
        <a:defRPr sz="4400">
          <a:solidFill>
            <a:srgbClr val="008000"/>
          </a:solidFill>
          <a:latin typeface="Comic Sans MS" pitchFamily="66" charset="0"/>
        </a:defRPr>
      </a:lvl4pPr>
      <a:lvl5pPr algn="l" rtl="0" eaLnBrk="0" fontAlgn="base" hangingPunct="0">
        <a:spcBef>
          <a:spcPct val="0"/>
        </a:spcBef>
        <a:spcAft>
          <a:spcPct val="0"/>
        </a:spcAft>
        <a:defRPr sz="4400">
          <a:solidFill>
            <a:srgbClr val="008000"/>
          </a:solidFill>
          <a:latin typeface="Comic Sans MS" pitchFamily="66" charset="0"/>
        </a:defRPr>
      </a:lvl5pPr>
      <a:lvl6pPr marL="457200" algn="l" rtl="0" eaLnBrk="0" fontAlgn="base" hangingPunct="0">
        <a:spcBef>
          <a:spcPct val="0"/>
        </a:spcBef>
        <a:spcAft>
          <a:spcPct val="0"/>
        </a:spcAft>
        <a:defRPr sz="4400">
          <a:solidFill>
            <a:srgbClr val="008000"/>
          </a:solidFill>
          <a:latin typeface="Comic Sans MS" pitchFamily="66" charset="0"/>
        </a:defRPr>
      </a:lvl6pPr>
      <a:lvl7pPr marL="914400" algn="l" rtl="0" eaLnBrk="0" fontAlgn="base" hangingPunct="0">
        <a:spcBef>
          <a:spcPct val="0"/>
        </a:spcBef>
        <a:spcAft>
          <a:spcPct val="0"/>
        </a:spcAft>
        <a:defRPr sz="4400">
          <a:solidFill>
            <a:srgbClr val="008000"/>
          </a:solidFill>
          <a:latin typeface="Comic Sans MS" pitchFamily="66" charset="0"/>
        </a:defRPr>
      </a:lvl7pPr>
      <a:lvl8pPr marL="1371600" algn="l" rtl="0" eaLnBrk="0" fontAlgn="base" hangingPunct="0">
        <a:spcBef>
          <a:spcPct val="0"/>
        </a:spcBef>
        <a:spcAft>
          <a:spcPct val="0"/>
        </a:spcAft>
        <a:defRPr sz="4400">
          <a:solidFill>
            <a:srgbClr val="008000"/>
          </a:solidFill>
          <a:latin typeface="Comic Sans MS" pitchFamily="66" charset="0"/>
        </a:defRPr>
      </a:lvl8pPr>
      <a:lvl9pPr marL="1828800" algn="l" rtl="0" eaLnBrk="0" fontAlgn="base" hangingPunct="0">
        <a:spcBef>
          <a:spcPct val="0"/>
        </a:spcBef>
        <a:spcAft>
          <a:spcPct val="0"/>
        </a:spcAft>
        <a:defRPr sz="4400">
          <a:solidFill>
            <a:srgbClr val="008000"/>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AycnJ-WTX4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57DA628-874D-4A23-B2EE-B8F3686D2311}" type="slidenum">
              <a:rPr lang="en-IE" sz="1400" smtClean="0"/>
              <a:pPr/>
              <a:t>1</a:t>
            </a:fld>
            <a:endParaRPr lang="en-IE" sz="1400" smtClean="0"/>
          </a:p>
        </p:txBody>
      </p:sp>
      <p:sp>
        <p:nvSpPr>
          <p:cNvPr id="26627" name="Rectangle 2"/>
          <p:cNvSpPr>
            <a:spLocks noGrp="1" noChangeArrowheads="1"/>
          </p:cNvSpPr>
          <p:nvPr>
            <p:ph type="title"/>
          </p:nvPr>
        </p:nvSpPr>
        <p:spPr/>
        <p:txBody>
          <a:bodyPr/>
          <a:lstStyle/>
          <a:p>
            <a:r>
              <a:rPr lang="en-GB" sz="4000" smtClean="0"/>
              <a:t>Inheritance </a:t>
            </a:r>
            <a:r>
              <a:rPr lang="en-GB" sz="4000" smtClean="0"/>
              <a:t>and the GUI</a:t>
            </a:r>
            <a:endParaRPr lang="en-US" sz="4000" dirty="0" smtClean="0"/>
          </a:p>
        </p:txBody>
      </p:sp>
      <p:sp>
        <p:nvSpPr>
          <p:cNvPr id="26628" name="Rectangle 3"/>
          <p:cNvSpPr>
            <a:spLocks noGrp="1" noChangeArrowheads="1"/>
          </p:cNvSpPr>
          <p:nvPr>
            <p:ph type="body" idx="1"/>
          </p:nvPr>
        </p:nvSpPr>
        <p:spPr/>
        <p:txBody>
          <a:bodyPr/>
          <a:lstStyle/>
          <a:p>
            <a:pPr>
              <a:lnSpc>
                <a:spcPct val="80000"/>
              </a:lnSpc>
              <a:buFontTx/>
              <a:buNone/>
            </a:pPr>
            <a:r>
              <a:rPr lang="en-GB" sz="2400" smtClean="0"/>
              <a:t>Objectives: be able to</a:t>
            </a:r>
          </a:p>
          <a:p>
            <a:pPr>
              <a:lnSpc>
                <a:spcPct val="80000"/>
              </a:lnSpc>
            </a:pPr>
            <a:r>
              <a:rPr lang="en-GB" sz="2400" smtClean="0"/>
              <a:t>Create and display a customised window by writing a subclass of the JFrame class</a:t>
            </a:r>
          </a:p>
          <a:p>
            <a:pPr>
              <a:lnSpc>
                <a:spcPct val="80000"/>
              </a:lnSpc>
            </a:pPr>
            <a:r>
              <a:rPr lang="en-GB" sz="2400" smtClean="0"/>
              <a:t>Set the size, location and title of the window</a:t>
            </a:r>
          </a:p>
          <a:p>
            <a:pPr>
              <a:lnSpc>
                <a:spcPct val="80000"/>
              </a:lnSpc>
            </a:pPr>
            <a:r>
              <a:rPr lang="en-GB" sz="2400" smtClean="0"/>
              <a:t>Identify other methods which can be used with a JFrame from the documentation, including inherited methods</a:t>
            </a:r>
          </a:p>
          <a:p>
            <a:pPr>
              <a:lnSpc>
                <a:spcPct val="80000"/>
              </a:lnSpc>
            </a:pPr>
            <a:r>
              <a:rPr lang="en-GB" sz="2400" smtClean="0"/>
              <a:t>Specify the action to be taken on closing the window by defining an inner class which extends WindowAdapter</a:t>
            </a:r>
          </a:p>
          <a:p>
            <a:pPr>
              <a:lnSpc>
                <a:spcPct val="80000"/>
              </a:lnSpc>
            </a:pPr>
            <a:r>
              <a:rPr lang="en-GB" sz="2400" smtClean="0"/>
              <a:t>List some of the methods in the interface WindowListener</a:t>
            </a:r>
          </a:p>
          <a:p>
            <a:pPr>
              <a:lnSpc>
                <a:spcPct val="80000"/>
              </a:lnSpc>
            </a:pPr>
            <a:r>
              <a:rPr lang="en-GB" sz="2400" smtClean="0"/>
              <a:t>Explain the term ‘event-driven programming’</a:t>
            </a:r>
          </a:p>
          <a:p>
            <a:pPr>
              <a:lnSpc>
                <a:spcPct val="80000"/>
              </a:lnSpc>
            </a:pPr>
            <a:r>
              <a:rPr lang="en-GB" sz="2400" smtClean="0"/>
              <a:t>Give examples of inheritance from the GUI hierarchy in the API</a:t>
            </a:r>
          </a:p>
          <a:p>
            <a:pPr>
              <a:lnSpc>
                <a:spcPct val="80000"/>
              </a:lnSpc>
            </a:pPr>
            <a:endParaRPr lang="en-GB" sz="2400" smtClean="0"/>
          </a:p>
          <a:p>
            <a:pPr>
              <a:lnSpc>
                <a:spcPct val="80000"/>
              </a:lnSpc>
            </a:pPr>
            <a:endParaRPr lang="en-US" sz="24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852D781-EAF0-4B79-AE84-9E0F94F17680}" type="slidenum">
              <a:rPr lang="en-IE" sz="1400" smtClean="0"/>
              <a:pPr/>
              <a:t>10</a:t>
            </a:fld>
            <a:endParaRPr lang="en-IE" sz="1400" smtClean="0"/>
          </a:p>
        </p:txBody>
      </p:sp>
      <p:sp>
        <p:nvSpPr>
          <p:cNvPr id="35843" name="Rectangle 2"/>
          <p:cNvSpPr>
            <a:spLocks noGrp="1" noChangeArrowheads="1"/>
          </p:cNvSpPr>
          <p:nvPr>
            <p:ph type="title"/>
          </p:nvPr>
        </p:nvSpPr>
        <p:spPr>
          <a:xfrm>
            <a:off x="914400" y="457200"/>
            <a:ext cx="8229600" cy="685800"/>
          </a:xfrm>
        </p:spPr>
        <p:txBody>
          <a:bodyPr/>
          <a:lstStyle/>
          <a:p>
            <a:r>
              <a:rPr lang="en-GB" smtClean="0"/>
              <a:t>More “Is-a” Relationships</a:t>
            </a:r>
          </a:p>
        </p:txBody>
      </p:sp>
      <p:sp>
        <p:nvSpPr>
          <p:cNvPr id="35844" name="Rectangle 3"/>
          <p:cNvSpPr>
            <a:spLocks noGrp="1" noChangeArrowheads="1"/>
          </p:cNvSpPr>
          <p:nvPr>
            <p:ph type="body" idx="1"/>
          </p:nvPr>
        </p:nvSpPr>
        <p:spPr>
          <a:xfrm>
            <a:off x="1173163" y="1371600"/>
            <a:ext cx="7772400" cy="4724400"/>
          </a:xfrm>
        </p:spPr>
        <p:txBody>
          <a:bodyPr/>
          <a:lstStyle/>
          <a:p>
            <a:r>
              <a:rPr lang="en-GB" sz="2800" smtClean="0"/>
              <a:t>JButtons and JMenuItems have the same ancestors:</a:t>
            </a:r>
          </a:p>
          <a:p>
            <a:endParaRPr lang="en-GB" sz="2800" smtClean="0"/>
          </a:p>
          <a:p>
            <a:r>
              <a:rPr lang="en-GB" sz="2800" smtClean="0"/>
              <a:t>A JButton is an AbstractButton</a:t>
            </a:r>
          </a:p>
          <a:p>
            <a:r>
              <a:rPr lang="en-GB" sz="2800" smtClean="0"/>
              <a:t>An AbstractButton is a JComponent</a:t>
            </a:r>
          </a:p>
          <a:p>
            <a:r>
              <a:rPr lang="en-GB" sz="2800" smtClean="0"/>
              <a:t>a JComponent is a Container</a:t>
            </a:r>
          </a:p>
          <a:p>
            <a:r>
              <a:rPr lang="en-GB" sz="2800" smtClean="0"/>
              <a:t>A Container is a Component</a:t>
            </a:r>
          </a:p>
          <a:p>
            <a:r>
              <a:rPr lang="en-GB" sz="2800" smtClean="0"/>
              <a:t>A Component is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CE78C31-BA3C-4141-8D7D-F5D6B2BF864F}" type="slidenum">
              <a:rPr lang="en-IE" sz="1400" smtClean="0"/>
              <a:pPr/>
              <a:t>11</a:t>
            </a:fld>
            <a:endParaRPr lang="en-IE" sz="1400" smtClean="0"/>
          </a:p>
        </p:txBody>
      </p:sp>
      <p:sp>
        <p:nvSpPr>
          <p:cNvPr id="36867" name="Rectangle 2"/>
          <p:cNvSpPr>
            <a:spLocks noGrp="1" noChangeArrowheads="1"/>
          </p:cNvSpPr>
          <p:nvPr>
            <p:ph type="body" idx="1"/>
          </p:nvPr>
        </p:nvSpPr>
        <p:spPr>
          <a:xfrm>
            <a:off x="1173163" y="457200"/>
            <a:ext cx="7772400" cy="5638800"/>
          </a:xfrm>
        </p:spPr>
        <p:txBody>
          <a:bodyPr/>
          <a:lstStyle/>
          <a:p>
            <a:r>
              <a:rPr lang="en-GB" sz="2800" smtClean="0"/>
              <a:t>Notice that the </a:t>
            </a:r>
            <a:r>
              <a:rPr lang="en-GB" sz="2800" b="1" smtClean="0">
                <a:latin typeface="Courier New" pitchFamily="49" charset="0"/>
              </a:rPr>
              <a:t>Component</a:t>
            </a:r>
            <a:r>
              <a:rPr lang="en-GB" sz="2800" smtClean="0"/>
              <a:t> class (part of </a:t>
            </a:r>
            <a:r>
              <a:rPr lang="en-GB" sz="2800" b="1" smtClean="0">
                <a:latin typeface="Courier New" pitchFamily="49" charset="0"/>
              </a:rPr>
              <a:t>java.awt</a:t>
            </a:r>
            <a:r>
              <a:rPr lang="en-GB" sz="2800" smtClean="0"/>
              <a:t> package) is </a:t>
            </a:r>
            <a:r>
              <a:rPr lang="en-GB" sz="2800" b="1" smtClean="0"/>
              <a:t>superclass</a:t>
            </a:r>
            <a:r>
              <a:rPr lang="en-GB" sz="2800" smtClean="0"/>
              <a:t> for </a:t>
            </a:r>
            <a:r>
              <a:rPr lang="en-GB" sz="2800" b="1" smtClean="0"/>
              <a:t>all</a:t>
            </a:r>
            <a:r>
              <a:rPr lang="en-GB" sz="2800" smtClean="0"/>
              <a:t> GUI components.</a:t>
            </a:r>
          </a:p>
          <a:p>
            <a:endParaRPr lang="en-GB" sz="2800" smtClean="0"/>
          </a:p>
          <a:p>
            <a:r>
              <a:rPr lang="en-GB" sz="2800" smtClean="0"/>
              <a:t>Notice also that the </a:t>
            </a:r>
            <a:r>
              <a:rPr lang="en-GB" sz="2800" b="1" smtClean="0">
                <a:latin typeface="Courier New" pitchFamily="49" charset="0"/>
              </a:rPr>
              <a:t>JComponent</a:t>
            </a:r>
            <a:r>
              <a:rPr lang="en-GB" sz="2800" smtClean="0"/>
              <a:t> class (part of </a:t>
            </a:r>
            <a:r>
              <a:rPr lang="en-GB" sz="2800" b="1" smtClean="0">
                <a:latin typeface="Courier New" pitchFamily="49" charset="0"/>
              </a:rPr>
              <a:t>javax.swing</a:t>
            </a:r>
            <a:r>
              <a:rPr lang="en-GB" sz="2800" smtClean="0"/>
              <a:t> package) is superclass for most Swing GUI components.</a:t>
            </a:r>
          </a:p>
          <a:p>
            <a:r>
              <a:rPr lang="en-IE" sz="2800" smtClean="0">
                <a:hlinkClick r:id="rId3"/>
              </a:rPr>
              <a:t>http://www.youtube.com/watch?v=AycnJ-WTX4Y</a:t>
            </a:r>
            <a:endParaRPr lang="en-IE" sz="2800" smtClean="0"/>
          </a:p>
          <a:p>
            <a:endParaRPr lang="en-GB" sz="2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940CB85-85BF-442A-A086-75EFD3C7F59C}" type="slidenum">
              <a:rPr lang="en-IE" sz="1400" smtClean="0"/>
              <a:pPr/>
              <a:t>12</a:t>
            </a:fld>
            <a:endParaRPr lang="en-IE" sz="1400" smtClean="0"/>
          </a:p>
        </p:txBody>
      </p:sp>
      <p:pic>
        <p:nvPicPr>
          <p:cNvPr id="378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0"/>
            <a:ext cx="8153400" cy="690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3"/>
          <p:cNvSpPr txBox="1">
            <a:spLocks noChangeArrowheads="1"/>
          </p:cNvSpPr>
          <p:nvPr/>
        </p:nvSpPr>
        <p:spPr bwMode="auto">
          <a:xfrm>
            <a:off x="4876800" y="2667000"/>
            <a:ext cx="200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t>Package Name</a:t>
            </a:r>
          </a:p>
        </p:txBody>
      </p:sp>
      <p:sp>
        <p:nvSpPr>
          <p:cNvPr id="37893" name="Line 4"/>
          <p:cNvSpPr>
            <a:spLocks noChangeShapeType="1"/>
          </p:cNvSpPr>
          <p:nvPr/>
        </p:nvSpPr>
        <p:spPr bwMode="auto">
          <a:xfrm flipH="1">
            <a:off x="2057400" y="2895600"/>
            <a:ext cx="2895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37894" name="Text Box 5"/>
          <p:cNvSpPr txBox="1">
            <a:spLocks noChangeArrowheads="1"/>
          </p:cNvSpPr>
          <p:nvPr/>
        </p:nvSpPr>
        <p:spPr bwMode="auto">
          <a:xfrm>
            <a:off x="5056188" y="3124200"/>
            <a:ext cx="164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t>Class Name</a:t>
            </a:r>
          </a:p>
        </p:txBody>
      </p:sp>
      <p:sp>
        <p:nvSpPr>
          <p:cNvPr id="37895" name="Line 6"/>
          <p:cNvSpPr>
            <a:spLocks noChangeShapeType="1"/>
          </p:cNvSpPr>
          <p:nvPr/>
        </p:nvSpPr>
        <p:spPr bwMode="auto">
          <a:xfrm flipH="1">
            <a:off x="3505200" y="33528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37896" name="Text Box 7"/>
          <p:cNvSpPr txBox="1">
            <a:spLocks noChangeArrowheads="1"/>
          </p:cNvSpPr>
          <p:nvPr/>
        </p:nvSpPr>
        <p:spPr bwMode="auto">
          <a:xfrm>
            <a:off x="3086100" y="3581400"/>
            <a:ext cx="6057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t>Where this class fits in the inheritance hierarchy</a:t>
            </a:r>
          </a:p>
        </p:txBody>
      </p:sp>
      <p:sp>
        <p:nvSpPr>
          <p:cNvPr id="37897" name="Line 8"/>
          <p:cNvSpPr>
            <a:spLocks noChangeShapeType="1"/>
          </p:cNvSpPr>
          <p:nvPr/>
        </p:nvSpPr>
        <p:spPr bwMode="auto">
          <a:xfrm flipH="1">
            <a:off x="3962400" y="4038600"/>
            <a:ext cx="1447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4C828D9-D832-4771-A849-6D8644EDA41E}" type="slidenum">
              <a:rPr lang="en-IE" sz="1400" smtClean="0"/>
              <a:pPr/>
              <a:t>13</a:t>
            </a:fld>
            <a:endParaRPr lang="en-IE" sz="1400" smtClean="0"/>
          </a:p>
        </p:txBody>
      </p:sp>
      <p:sp>
        <p:nvSpPr>
          <p:cNvPr id="38915" name="Rectangle 2"/>
          <p:cNvSpPr>
            <a:spLocks noGrp="1" noChangeArrowheads="1"/>
          </p:cNvSpPr>
          <p:nvPr>
            <p:ph type="title"/>
          </p:nvPr>
        </p:nvSpPr>
        <p:spPr/>
        <p:txBody>
          <a:bodyPr/>
          <a:lstStyle/>
          <a:p>
            <a:pPr algn="ctr"/>
            <a:r>
              <a:rPr lang="en-GB" smtClean="0"/>
              <a:t>Some of the Key methods of class </a:t>
            </a:r>
            <a:r>
              <a:rPr lang="en-GB" smtClean="0">
                <a:latin typeface="Courier New" pitchFamily="49" charset="0"/>
              </a:rPr>
              <a:t>Component</a:t>
            </a:r>
            <a:endParaRPr lang="en-GB" smtClean="0"/>
          </a:p>
        </p:txBody>
      </p:sp>
      <p:sp>
        <p:nvSpPr>
          <p:cNvPr id="38916" name="Rectangle 3"/>
          <p:cNvSpPr>
            <a:spLocks noGrp="1" noChangeArrowheads="1"/>
          </p:cNvSpPr>
          <p:nvPr>
            <p:ph type="body" idx="1"/>
          </p:nvPr>
        </p:nvSpPr>
        <p:spPr/>
        <p:txBody>
          <a:bodyPr/>
          <a:lstStyle/>
          <a:p>
            <a:pPr>
              <a:lnSpc>
                <a:spcPct val="80000"/>
              </a:lnSpc>
              <a:buFontTx/>
              <a:buNone/>
            </a:pPr>
            <a:r>
              <a:rPr lang="en-GB" sz="2500" b="1" smtClean="0"/>
              <a:t>public void repaint ()</a:t>
            </a:r>
            <a:r>
              <a:rPr lang="en-GB" sz="2500" smtClean="0"/>
              <a:t> - </a:t>
            </a:r>
          </a:p>
          <a:p>
            <a:pPr>
              <a:lnSpc>
                <a:spcPct val="80000"/>
              </a:lnSpc>
              <a:buFontTx/>
              <a:buNone/>
            </a:pPr>
            <a:r>
              <a:rPr lang="en-GB" sz="2500" smtClean="0"/>
              <a:t>    this method repaints the component</a:t>
            </a:r>
          </a:p>
          <a:p>
            <a:pPr>
              <a:lnSpc>
                <a:spcPct val="80000"/>
              </a:lnSpc>
              <a:buFontTx/>
              <a:buNone/>
            </a:pPr>
            <a:r>
              <a:rPr lang="en-GB" sz="2500" b="1" smtClean="0"/>
              <a:t>public void requestFocus ()</a:t>
            </a:r>
            <a:r>
              <a:rPr lang="en-GB" sz="2500" smtClean="0"/>
              <a:t> - </a:t>
            </a:r>
          </a:p>
          <a:p>
            <a:pPr>
              <a:lnSpc>
                <a:spcPct val="80000"/>
              </a:lnSpc>
              <a:buFontTx/>
              <a:buNone/>
            </a:pPr>
            <a:r>
              <a:rPr lang="en-GB" sz="2500" smtClean="0"/>
              <a:t>    this method gives the component the focus</a:t>
            </a:r>
          </a:p>
          <a:p>
            <a:pPr>
              <a:lnSpc>
                <a:spcPct val="80000"/>
              </a:lnSpc>
              <a:buFontTx/>
              <a:buNone/>
            </a:pPr>
            <a:r>
              <a:rPr lang="en-GB" sz="2500" b="1" smtClean="0"/>
              <a:t>public void setBackground(Color newColor) -</a:t>
            </a:r>
          </a:p>
          <a:p>
            <a:pPr>
              <a:lnSpc>
                <a:spcPct val="80000"/>
              </a:lnSpc>
              <a:buFontTx/>
              <a:buNone/>
            </a:pPr>
            <a:r>
              <a:rPr lang="en-GB" sz="2500" b="1" smtClean="0"/>
              <a:t>public void setForeground(Color newColor) -</a:t>
            </a:r>
          </a:p>
          <a:p>
            <a:pPr>
              <a:lnSpc>
                <a:spcPct val="80000"/>
              </a:lnSpc>
              <a:buFontTx/>
              <a:buNone/>
            </a:pPr>
            <a:r>
              <a:rPr lang="en-GB" sz="2500" b="1" smtClean="0"/>
              <a:t>public void setFont(Font newFont) – </a:t>
            </a:r>
          </a:p>
          <a:p>
            <a:pPr>
              <a:lnSpc>
                <a:spcPct val="80000"/>
              </a:lnSpc>
              <a:buFontTx/>
              <a:buNone/>
            </a:pPr>
            <a:r>
              <a:rPr lang="en-GB" sz="2500" b="1" smtClean="0"/>
              <a:t>public Container getParent ()</a:t>
            </a:r>
            <a:r>
              <a:rPr lang="en-GB" sz="2500" smtClean="0"/>
              <a:t> - </a:t>
            </a:r>
          </a:p>
          <a:p>
            <a:pPr>
              <a:lnSpc>
                <a:spcPct val="80000"/>
              </a:lnSpc>
              <a:buFontTx/>
              <a:buNone/>
            </a:pPr>
            <a:r>
              <a:rPr lang="en-GB" sz="2500" smtClean="0"/>
              <a:t>    this method gets a reference to the container that this component is in</a:t>
            </a:r>
          </a:p>
          <a:p>
            <a:pPr>
              <a:lnSpc>
                <a:spcPct val="80000"/>
              </a:lnSpc>
              <a:buFontTx/>
              <a:buNone/>
            </a:pPr>
            <a:endParaRPr lang="en-GB" sz="2500" b="1" smtClean="0"/>
          </a:p>
        </p:txBody>
      </p:sp>
      <p:sp>
        <p:nvSpPr>
          <p:cNvPr id="38917" name="Rectangle 4"/>
          <p:cNvSpPr>
            <a:spLocks noChangeArrowheads="1"/>
          </p:cNvSpPr>
          <p:nvPr/>
        </p:nvSpPr>
        <p:spPr bwMode="auto">
          <a:xfrm>
            <a:off x="611188" y="1773238"/>
            <a:ext cx="7848600" cy="457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Number Placeholder 5"/>
          <p:cNvSpPr txBox="1">
            <a:spLocks noGrp="1"/>
          </p:cNvSpPr>
          <p:nvPr/>
        </p:nvSpPr>
        <p:spPr bwMode="auto">
          <a:xfrm>
            <a:off x="6324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IE" sz="1400"/>
              <a:t>Slide </a:t>
            </a:r>
            <a:fld id="{7D5AE2BA-5235-43C1-89C1-7B073555477B}" type="slidenum">
              <a:rPr lang="en-IE" sz="1400"/>
              <a:pPr algn="r"/>
              <a:t>14</a:t>
            </a:fld>
            <a:endParaRPr lang="en-IE" sz="1400"/>
          </a:p>
        </p:txBody>
      </p:sp>
      <p:sp>
        <p:nvSpPr>
          <p:cNvPr id="246787" name="Rectangle 2"/>
          <p:cNvSpPr>
            <a:spLocks noGrp="1" noChangeArrowheads="1"/>
          </p:cNvSpPr>
          <p:nvPr>
            <p:ph type="title" idx="4294967295"/>
          </p:nvPr>
        </p:nvSpPr>
        <p:spPr>
          <a:xfrm>
            <a:off x="685800" y="457200"/>
            <a:ext cx="7772400" cy="411163"/>
          </a:xfrm>
        </p:spPr>
        <p:txBody>
          <a:bodyPr/>
          <a:lstStyle/>
          <a:p>
            <a:pPr algn="ctr"/>
            <a:r>
              <a:rPr lang="en-GB" sz="3600" smtClean="0"/>
              <a:t>Creating your own window: JFrame</a:t>
            </a:r>
          </a:p>
        </p:txBody>
      </p:sp>
      <p:sp>
        <p:nvSpPr>
          <p:cNvPr id="246788" name="Rectangle 3"/>
          <p:cNvSpPr>
            <a:spLocks noGrp="1" noChangeArrowheads="1"/>
          </p:cNvSpPr>
          <p:nvPr>
            <p:ph type="body" idx="4294967295"/>
          </p:nvPr>
        </p:nvSpPr>
        <p:spPr>
          <a:xfrm>
            <a:off x="1042988" y="1484313"/>
            <a:ext cx="7772400" cy="4897437"/>
          </a:xfrm>
        </p:spPr>
        <p:txBody>
          <a:bodyPr/>
          <a:lstStyle/>
          <a:p>
            <a:pPr>
              <a:lnSpc>
                <a:spcPct val="80000"/>
              </a:lnSpc>
            </a:pPr>
            <a:r>
              <a:rPr lang="en-GB" sz="2400" b="1" smtClean="0">
                <a:latin typeface="Courier New" pitchFamily="49" charset="0"/>
              </a:rPr>
              <a:t>JFrame</a:t>
            </a:r>
            <a:r>
              <a:rPr lang="en-GB" sz="2400" smtClean="0"/>
              <a:t> is a Swing component providing the basic attributes and behaviour of a </a:t>
            </a:r>
            <a:r>
              <a:rPr lang="en-GB" sz="2400" b="1" smtClean="0"/>
              <a:t>window</a:t>
            </a:r>
            <a:r>
              <a:rPr lang="en-GB" sz="2400" smtClean="0"/>
              <a:t> - a titlebar along with buttons for maximising, minimising and closing the window.</a:t>
            </a:r>
          </a:p>
          <a:p>
            <a:pPr>
              <a:lnSpc>
                <a:spcPct val="80000"/>
              </a:lnSpc>
            </a:pPr>
            <a:r>
              <a:rPr lang="en-GB" sz="2400" smtClean="0"/>
              <a:t>To display a JFrame, we need to construct it, size it and make it visible (UsingObjectDemo0):</a:t>
            </a:r>
          </a:p>
          <a:p>
            <a:pPr>
              <a:lnSpc>
                <a:spcPct val="80000"/>
              </a:lnSpc>
            </a:pPr>
            <a:endParaRPr lang="en-GB" sz="2400" smtClean="0"/>
          </a:p>
          <a:p>
            <a:pPr>
              <a:lnSpc>
                <a:spcPct val="80000"/>
              </a:lnSpc>
              <a:buFontTx/>
              <a:buNone/>
            </a:pPr>
            <a:r>
              <a:rPr lang="en-GB" sz="2400" smtClean="0"/>
              <a:t>     public static void main( String args[] ) {</a:t>
            </a:r>
          </a:p>
          <a:p>
            <a:pPr>
              <a:lnSpc>
                <a:spcPct val="80000"/>
              </a:lnSpc>
              <a:buFontTx/>
              <a:buNone/>
            </a:pPr>
            <a:r>
              <a:rPr lang="en-GB" sz="2400" smtClean="0"/>
              <a:t>            JFrame f1 = new JFrame("First Frame" );</a:t>
            </a:r>
          </a:p>
          <a:p>
            <a:pPr>
              <a:lnSpc>
                <a:spcPct val="80000"/>
              </a:lnSpc>
              <a:buFontTx/>
              <a:buNone/>
            </a:pPr>
            <a:r>
              <a:rPr lang="en-GB" sz="2400" smtClean="0"/>
              <a:t>            f1.setSize(200,200);</a:t>
            </a:r>
          </a:p>
          <a:p>
            <a:pPr>
              <a:lnSpc>
                <a:spcPct val="80000"/>
              </a:lnSpc>
              <a:buFontTx/>
              <a:buNone/>
            </a:pPr>
            <a:r>
              <a:rPr lang="en-GB" sz="2400" smtClean="0"/>
              <a:t>            f1.setVisible(true);</a:t>
            </a:r>
          </a:p>
          <a:p>
            <a:pPr>
              <a:lnSpc>
                <a:spcPct val="80000"/>
              </a:lnSpc>
              <a:buFontTx/>
              <a:buNone/>
            </a:pPr>
            <a:r>
              <a:rPr lang="en-GB" sz="2400" smtClean="0"/>
              <a:t>     } // end main</a:t>
            </a:r>
          </a:p>
          <a:p>
            <a:pPr>
              <a:lnSpc>
                <a:spcPct val="80000"/>
              </a:lnSpc>
              <a:buFontTx/>
              <a:buNone/>
            </a:pPr>
            <a:r>
              <a:rPr lang="en-GB" sz="2400" smtClean="0"/>
              <a:t>  } // end class UsingObjectsDemo</a:t>
            </a:r>
          </a:p>
          <a:p>
            <a:pPr>
              <a:lnSpc>
                <a:spcPct val="80000"/>
              </a:lnSpc>
              <a:buFontTx/>
              <a:buNone/>
            </a:pPr>
            <a:endParaRPr lang="en-GB" sz="24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Number Placeholder 5"/>
          <p:cNvSpPr txBox="1">
            <a:spLocks noGrp="1"/>
          </p:cNvSpPr>
          <p:nvPr/>
        </p:nvSpPr>
        <p:spPr bwMode="auto">
          <a:xfrm>
            <a:off x="6324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IE" sz="1400"/>
              <a:t>Slide </a:t>
            </a:r>
            <a:fld id="{2CCD003F-A999-44CF-8558-AA4F4FF29A49}" type="slidenum">
              <a:rPr lang="en-IE" sz="1400"/>
              <a:pPr algn="r"/>
              <a:t>15</a:t>
            </a:fld>
            <a:endParaRPr lang="en-IE" sz="1400"/>
          </a:p>
        </p:txBody>
      </p:sp>
      <p:sp>
        <p:nvSpPr>
          <p:cNvPr id="252931" name="Rectangle 2"/>
          <p:cNvSpPr>
            <a:spLocks noGrp="1" noChangeArrowheads="1"/>
          </p:cNvSpPr>
          <p:nvPr>
            <p:ph type="title" idx="4294967295"/>
          </p:nvPr>
        </p:nvSpPr>
        <p:spPr>
          <a:xfrm>
            <a:off x="685800" y="457200"/>
            <a:ext cx="7772400" cy="411163"/>
          </a:xfrm>
        </p:spPr>
        <p:txBody>
          <a:bodyPr/>
          <a:lstStyle/>
          <a:p>
            <a:pPr algn="ctr"/>
            <a:r>
              <a:rPr lang="en-GB" sz="3600" smtClean="0"/>
              <a:t>Customising your window: SimplestWindow</a:t>
            </a:r>
          </a:p>
        </p:txBody>
      </p:sp>
      <p:sp>
        <p:nvSpPr>
          <p:cNvPr id="252932" name="Rectangle 3"/>
          <p:cNvSpPr>
            <a:spLocks noGrp="1" noChangeArrowheads="1"/>
          </p:cNvSpPr>
          <p:nvPr>
            <p:ph type="body" idx="4294967295"/>
          </p:nvPr>
        </p:nvSpPr>
        <p:spPr>
          <a:xfrm>
            <a:off x="1371600" y="1557338"/>
            <a:ext cx="7772400" cy="4724400"/>
          </a:xfrm>
        </p:spPr>
        <p:txBody>
          <a:bodyPr/>
          <a:lstStyle/>
          <a:p>
            <a:r>
              <a:rPr lang="en-GB" sz="2800" smtClean="0"/>
              <a:t>To create a more complicated window, we declare a subclass of JFrame and customise it</a:t>
            </a:r>
          </a:p>
          <a:p>
            <a:r>
              <a:rPr lang="en-GB" sz="2800" smtClean="0"/>
              <a:t>We still need a main() method which instantiates our subclass, sizes it and makes it visible – this main can be put in a separate class</a:t>
            </a:r>
          </a:p>
          <a:p>
            <a:r>
              <a:rPr lang="en-GB" sz="2800" smtClean="0"/>
              <a:t>The customisation is usually done within the subclass constructor, although some can be done in main()</a:t>
            </a:r>
          </a:p>
          <a:p>
            <a:r>
              <a:rPr lang="en-GB" sz="2800" smtClean="0"/>
              <a:t>SimplestWindow is a subclass of JFrame with its own location and title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ide Number Placeholder 5"/>
          <p:cNvSpPr txBox="1">
            <a:spLocks noGrp="1"/>
          </p:cNvSpPr>
          <p:nvPr/>
        </p:nvSpPr>
        <p:spPr bwMode="auto">
          <a:xfrm>
            <a:off x="6324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IE" sz="1400"/>
              <a:t>Slide </a:t>
            </a:r>
            <a:fld id="{5E9F211C-1C65-4A15-97E8-30C9CE12F058}" type="slidenum">
              <a:rPr lang="en-IE" sz="1400"/>
              <a:pPr algn="r"/>
              <a:t>16</a:t>
            </a:fld>
            <a:endParaRPr lang="en-IE" sz="1400"/>
          </a:p>
        </p:txBody>
      </p:sp>
      <p:sp>
        <p:nvSpPr>
          <p:cNvPr id="238595" name="Rectangle 2"/>
          <p:cNvSpPr>
            <a:spLocks noGrp="1" noChangeArrowheads="1"/>
          </p:cNvSpPr>
          <p:nvPr>
            <p:ph type="title" idx="4294967295"/>
          </p:nvPr>
        </p:nvSpPr>
        <p:spPr/>
        <p:txBody>
          <a:bodyPr/>
          <a:lstStyle/>
          <a:p>
            <a:r>
              <a:rPr lang="en-US" sz="4000" smtClean="0"/>
              <a:t>main() method for testing SimplestWindow</a:t>
            </a:r>
            <a:endParaRPr lang="en-US" sz="4000" b="1" smtClean="0"/>
          </a:p>
        </p:txBody>
      </p:sp>
      <p:sp>
        <p:nvSpPr>
          <p:cNvPr id="238596" name="Rectangle 3"/>
          <p:cNvSpPr>
            <a:spLocks noGrp="1" noChangeArrowheads="1"/>
          </p:cNvSpPr>
          <p:nvPr>
            <p:ph type="body" idx="4294967295"/>
          </p:nvPr>
        </p:nvSpPr>
        <p:spPr>
          <a:xfrm>
            <a:off x="685800" y="1752600"/>
            <a:ext cx="7772400" cy="1152525"/>
          </a:xfrm>
        </p:spPr>
        <p:txBody>
          <a:bodyPr/>
          <a:lstStyle/>
          <a:p>
            <a:pPr>
              <a:buFontTx/>
              <a:buNone/>
            </a:pPr>
            <a:endParaRPr lang="en-US" smtClean="0"/>
          </a:p>
        </p:txBody>
      </p:sp>
      <p:grpSp>
        <p:nvGrpSpPr>
          <p:cNvPr id="238597" name="Group 4"/>
          <p:cNvGrpSpPr>
            <a:grpSpLocks/>
          </p:cNvGrpSpPr>
          <p:nvPr/>
        </p:nvGrpSpPr>
        <p:grpSpPr bwMode="auto">
          <a:xfrm>
            <a:off x="684213" y="3284538"/>
            <a:ext cx="8064500" cy="3062287"/>
            <a:chOff x="691" y="737"/>
            <a:chExt cx="4469" cy="2598"/>
          </a:xfrm>
        </p:grpSpPr>
        <p:sp>
          <p:nvSpPr>
            <p:cNvPr id="355333"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IE"/>
            </a:p>
          </p:txBody>
        </p:sp>
        <p:sp>
          <p:nvSpPr>
            <p:cNvPr id="238599" name="Rectangle 6"/>
            <p:cNvSpPr>
              <a:spLocks noChangeArrowheads="1"/>
            </p:cNvSpPr>
            <p:nvPr/>
          </p:nvSpPr>
          <p:spPr bwMode="auto">
            <a:xfrm>
              <a:off x="806" y="874"/>
              <a:ext cx="4303" cy="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solidFill>
                    <a:schemeClr val="accent2"/>
                  </a:solidFill>
                  <a:latin typeface="Courier New" pitchFamily="49" charset="0"/>
                  <a:ea typeface="ＭＳ Ｐゴシック" pitchFamily="34" charset="-128"/>
                </a:rPr>
                <a:t>import</a:t>
              </a:r>
              <a:r>
                <a:rPr lang="en-US" sz="1800">
                  <a:latin typeface="Courier New" pitchFamily="49" charset="0"/>
                  <a:ea typeface="ＭＳ Ｐゴシック" pitchFamily="34" charset="-128"/>
                </a:rPr>
                <a:t> javax.swing.*;</a:t>
              </a:r>
            </a:p>
            <a:p>
              <a:pPr eaLnBrk="1" hangingPunct="1">
                <a:lnSpc>
                  <a:spcPct val="80000"/>
                </a:lnSpc>
                <a:spcBef>
                  <a:spcPct val="50000"/>
                </a:spcBef>
                <a:tabLst>
                  <a:tab pos="457200" algn="l"/>
                </a:tabLst>
              </a:pP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solidFill>
                    <a:schemeClr val="accent2"/>
                  </a:solidFill>
                  <a:latin typeface="Courier New" pitchFamily="49" charset="0"/>
                  <a:ea typeface="ＭＳ Ｐゴシック" pitchFamily="34" charset="-128"/>
                </a:rPr>
                <a:t>public class</a:t>
              </a:r>
              <a:r>
                <a:rPr lang="en-US" sz="1800">
                  <a:latin typeface="Courier New" pitchFamily="49" charset="0"/>
                  <a:ea typeface="ＭＳ Ｐゴシック" pitchFamily="34" charset="-128"/>
                </a:rPr>
                <a:t> SimplestWindow </a:t>
              </a:r>
              <a:r>
                <a:rPr lang="en-US" sz="1800">
                  <a:solidFill>
                    <a:schemeClr val="accent2"/>
                  </a:solidFill>
                  <a:latin typeface="Courier New" pitchFamily="49" charset="0"/>
                  <a:ea typeface="ＭＳ Ｐゴシック" pitchFamily="34" charset="-128"/>
                </a:rPr>
                <a:t>extends</a:t>
              </a:r>
              <a:r>
                <a:rPr lang="en-US" sz="1800">
                  <a:latin typeface="Courier New" pitchFamily="49" charset="0"/>
                  <a:ea typeface="ＭＳ Ｐゴシック" pitchFamily="34" charset="-128"/>
                </a:rPr>
                <a:t> JFrame </a:t>
              </a: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GB" sz="1800">
                  <a:solidFill>
                    <a:srgbClr val="A50021"/>
                  </a:solidFill>
                  <a:latin typeface="Courier New" pitchFamily="49" charset="0"/>
                  <a:ea typeface="ＭＳ Ｐゴシック" pitchFamily="34" charset="-128"/>
                </a:rPr>
                <a:t>    </a:t>
              </a:r>
              <a:r>
                <a:rPr lang="en-GB" sz="1800">
                  <a:solidFill>
                    <a:schemeClr val="accent2"/>
                  </a:solidFill>
                  <a:latin typeface="Courier New" pitchFamily="49" charset="0"/>
                  <a:ea typeface="ＭＳ Ｐゴシック" pitchFamily="34" charset="-128"/>
                </a:rPr>
                <a:t>public static void</a:t>
              </a:r>
              <a:r>
                <a:rPr lang="en-GB" sz="1800">
                  <a:solidFill>
                    <a:srgbClr val="A50021"/>
                  </a:solidFill>
                  <a:latin typeface="Courier New" pitchFamily="49" charset="0"/>
                  <a:ea typeface="ＭＳ Ｐゴシック" pitchFamily="34" charset="-128"/>
                </a:rPr>
                <a:t> </a:t>
              </a:r>
              <a:r>
                <a:rPr lang="en-GB" sz="1800">
                  <a:latin typeface="Courier New" pitchFamily="49" charset="0"/>
                  <a:ea typeface="ＭＳ Ｐゴシック" pitchFamily="34" charset="-128"/>
                </a:rPr>
                <a:t>main</a:t>
              </a:r>
              <a:r>
                <a:rPr lang="en-GB" sz="1800">
                  <a:solidFill>
                    <a:srgbClr val="A50021"/>
                  </a:solidFill>
                  <a:latin typeface="Courier New" pitchFamily="49" charset="0"/>
                  <a:ea typeface="ＭＳ Ｐゴシック" pitchFamily="34" charset="-128"/>
                </a:rPr>
                <a:t> (</a:t>
              </a:r>
              <a:r>
                <a:rPr lang="en-GB" sz="1800">
                  <a:solidFill>
                    <a:schemeClr val="accent2"/>
                  </a:solidFill>
                  <a:latin typeface="Courier New" pitchFamily="49" charset="0"/>
                  <a:ea typeface="ＭＳ Ｐゴシック" pitchFamily="34" charset="-128"/>
                </a:rPr>
                <a:t>String</a:t>
              </a:r>
              <a:r>
                <a:rPr lang="en-GB" sz="1800">
                  <a:solidFill>
                    <a:srgbClr val="A50021"/>
                  </a:solidFill>
                  <a:latin typeface="Courier New" pitchFamily="49" charset="0"/>
                  <a:ea typeface="ＭＳ Ｐゴシック" pitchFamily="34" charset="-128"/>
                </a:rPr>
                <a:t> </a:t>
              </a:r>
              <a:r>
                <a:rPr lang="en-GB" sz="1800">
                  <a:latin typeface="Courier New" pitchFamily="49" charset="0"/>
                  <a:ea typeface="ＭＳ Ｐゴシック" pitchFamily="34" charset="-128"/>
                </a:rPr>
                <a:t>args</a:t>
              </a:r>
              <a:r>
                <a:rPr lang="en-GB" sz="1800">
                  <a:solidFill>
                    <a:srgbClr val="A50021"/>
                  </a:solidFill>
                  <a:latin typeface="Courier New" pitchFamily="49" charset="0"/>
                  <a:ea typeface="ＭＳ Ｐゴシック" pitchFamily="34" charset="-128"/>
                </a:rPr>
                <a:t>[]) {</a:t>
              </a:r>
            </a:p>
            <a:p>
              <a:pPr eaLnBrk="1" hangingPunct="1">
                <a:lnSpc>
                  <a:spcPct val="80000"/>
                </a:lnSpc>
                <a:spcBef>
                  <a:spcPct val="50000"/>
                </a:spcBef>
                <a:tabLst>
                  <a:tab pos="457200" algn="l"/>
                </a:tabLst>
              </a:pPr>
              <a:r>
                <a:rPr lang="en-GB" sz="1800">
                  <a:solidFill>
                    <a:srgbClr val="A50021"/>
                  </a:solidFill>
                  <a:latin typeface="Courier New" pitchFamily="49" charset="0"/>
                  <a:ea typeface="ＭＳ Ｐゴシック" pitchFamily="34" charset="-128"/>
                </a:rPr>
                <a:t>      </a:t>
              </a:r>
              <a:r>
                <a:rPr lang="en-GB" sz="1800">
                  <a:solidFill>
                    <a:srgbClr val="660066"/>
                  </a:solidFill>
                  <a:latin typeface="Courier New" pitchFamily="49" charset="0"/>
                  <a:ea typeface="ＭＳ Ｐゴシック" pitchFamily="34" charset="-128"/>
                </a:rPr>
                <a:t>SimplestWindow</a:t>
              </a:r>
              <a:r>
                <a:rPr lang="en-GB" sz="1800">
                  <a:solidFill>
                    <a:srgbClr val="A50021"/>
                  </a:solidFill>
                  <a:latin typeface="Courier New" pitchFamily="49" charset="0"/>
                  <a:ea typeface="ＭＳ Ｐゴシック" pitchFamily="34" charset="-128"/>
                </a:rPr>
                <a:t> </a:t>
              </a:r>
              <a:r>
                <a:rPr lang="en-GB" sz="1800">
                  <a:latin typeface="Courier New" pitchFamily="49" charset="0"/>
                  <a:ea typeface="ＭＳ Ｐゴシック" pitchFamily="34" charset="-128"/>
                </a:rPr>
                <a:t>win</a:t>
              </a:r>
              <a:r>
                <a:rPr lang="en-GB" sz="1800">
                  <a:solidFill>
                    <a:srgbClr val="A50021"/>
                  </a:solidFill>
                  <a:latin typeface="Courier New" pitchFamily="49" charset="0"/>
                  <a:ea typeface="ＭＳ Ｐゴシック" pitchFamily="34" charset="-128"/>
                </a:rPr>
                <a:t> = </a:t>
              </a:r>
              <a:r>
                <a:rPr lang="en-GB" sz="1800">
                  <a:solidFill>
                    <a:schemeClr val="accent2"/>
                  </a:solidFill>
                  <a:latin typeface="Courier New" pitchFamily="49" charset="0"/>
                  <a:ea typeface="ＭＳ Ｐゴシック" pitchFamily="34" charset="-128"/>
                </a:rPr>
                <a:t>new</a:t>
              </a:r>
              <a:r>
                <a:rPr lang="en-GB" sz="1800">
                  <a:solidFill>
                    <a:srgbClr val="A50021"/>
                  </a:solidFill>
                  <a:latin typeface="Courier New" pitchFamily="49" charset="0"/>
                  <a:ea typeface="ＭＳ Ｐゴシック" pitchFamily="34" charset="-128"/>
                </a:rPr>
                <a:t> </a:t>
              </a:r>
              <a:r>
                <a:rPr lang="en-GB" sz="1800">
                  <a:solidFill>
                    <a:srgbClr val="660066"/>
                  </a:solidFill>
                  <a:latin typeface="Courier New" pitchFamily="49" charset="0"/>
                  <a:ea typeface="ＭＳ Ｐゴシック" pitchFamily="34" charset="-128"/>
                </a:rPr>
                <a:t>SimplestWindow</a:t>
              </a:r>
              <a:r>
                <a:rPr lang="en-GB"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GB" sz="1800">
                  <a:solidFill>
                    <a:srgbClr val="A50021"/>
                  </a:solidFill>
                  <a:latin typeface="Courier New" pitchFamily="49" charset="0"/>
                  <a:ea typeface="ＭＳ Ｐゴシック" pitchFamily="34" charset="-128"/>
                </a:rPr>
                <a:t>      </a:t>
              </a:r>
              <a:r>
                <a:rPr lang="en-GB" sz="1800">
                  <a:latin typeface="Courier New" pitchFamily="49" charset="0"/>
                  <a:ea typeface="ＭＳ Ｐゴシック" pitchFamily="34" charset="-128"/>
                </a:rPr>
                <a:t>win</a:t>
              </a:r>
              <a:r>
                <a:rPr lang="en-GB" sz="1800">
                  <a:solidFill>
                    <a:srgbClr val="A50021"/>
                  </a:solidFill>
                  <a:latin typeface="Courier New" pitchFamily="49" charset="0"/>
                  <a:ea typeface="ＭＳ Ｐゴシック" pitchFamily="34" charset="-128"/>
                </a:rPr>
                <a:t>.</a:t>
              </a:r>
              <a:r>
                <a:rPr lang="en-GB" sz="1800">
                  <a:latin typeface="Courier New" pitchFamily="49" charset="0"/>
                  <a:ea typeface="ＭＳ Ｐゴシック" pitchFamily="34" charset="-128"/>
                </a:rPr>
                <a:t>setSize( 300,200);</a:t>
              </a:r>
            </a:p>
            <a:p>
              <a:pPr eaLnBrk="1" hangingPunct="1">
                <a:lnSpc>
                  <a:spcPct val="80000"/>
                </a:lnSpc>
                <a:spcBef>
                  <a:spcPct val="50000"/>
                </a:spcBef>
                <a:tabLst>
                  <a:tab pos="457200" algn="l"/>
                </a:tabLst>
              </a:pPr>
              <a:r>
                <a:rPr lang="en-GB" sz="1800">
                  <a:solidFill>
                    <a:srgbClr val="A50021"/>
                  </a:solidFill>
                  <a:latin typeface="Courier New" pitchFamily="49" charset="0"/>
                  <a:ea typeface="ＭＳ Ｐゴシック" pitchFamily="34" charset="-128"/>
                </a:rPr>
                <a:t>      </a:t>
              </a:r>
              <a:r>
                <a:rPr lang="en-GB" sz="1800">
                  <a:latin typeface="Courier New" pitchFamily="49" charset="0"/>
                  <a:ea typeface="ＭＳ Ｐゴシック" pitchFamily="34" charset="-128"/>
                </a:rPr>
                <a:t>win</a:t>
              </a:r>
              <a:r>
                <a:rPr lang="en-GB" sz="1800">
                  <a:solidFill>
                    <a:srgbClr val="A50021"/>
                  </a:solidFill>
                  <a:latin typeface="Courier New" pitchFamily="49" charset="0"/>
                  <a:ea typeface="ＭＳ Ｐゴシック" pitchFamily="34" charset="-128"/>
                </a:rPr>
                <a:t>.</a:t>
              </a:r>
              <a:r>
                <a:rPr lang="en-GB" sz="1800">
                  <a:latin typeface="Courier New" pitchFamily="49" charset="0"/>
                  <a:ea typeface="ＭＳ Ｐゴシック" pitchFamily="34" charset="-128"/>
                </a:rPr>
                <a:t>setVisible(</a:t>
              </a:r>
              <a:r>
                <a:rPr lang="en-GB" sz="1800">
                  <a:solidFill>
                    <a:schemeClr val="accent2"/>
                  </a:solidFill>
                  <a:latin typeface="Courier New" pitchFamily="49" charset="0"/>
                  <a:ea typeface="ＭＳ Ｐゴシック" pitchFamily="34" charset="-128"/>
                </a:rPr>
                <a:t>true</a:t>
              </a:r>
              <a:r>
                <a:rPr lang="en-GB" sz="1800">
                  <a:latin typeface="Courier New" pitchFamily="49" charset="0"/>
                  <a:ea typeface="ＭＳ Ｐゴシック" pitchFamily="34" charset="-128"/>
                </a:rPr>
                <a:t>);</a:t>
              </a: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a:t>
              </a:r>
            </a:p>
          </p:txBody>
        </p:sp>
      </p:gr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8B10FEC-23D7-41AD-9161-201E9CBDD588}" type="slidenum">
              <a:rPr lang="en-IE" sz="1400" smtClean="0"/>
              <a:pPr/>
              <a:t>17</a:t>
            </a:fld>
            <a:endParaRPr lang="en-IE" sz="1400" smtClean="0"/>
          </a:p>
        </p:txBody>
      </p:sp>
      <p:sp>
        <p:nvSpPr>
          <p:cNvPr id="44035" name="Rectangle 2"/>
          <p:cNvSpPr>
            <a:spLocks noGrp="1" noChangeArrowheads="1"/>
          </p:cNvSpPr>
          <p:nvPr>
            <p:ph type="title"/>
          </p:nvPr>
        </p:nvSpPr>
        <p:spPr/>
        <p:txBody>
          <a:bodyPr/>
          <a:lstStyle/>
          <a:p>
            <a:r>
              <a:rPr lang="en-GB" sz="4000" smtClean="0"/>
              <a:t>The role of main()</a:t>
            </a:r>
            <a:endParaRPr lang="en-US" sz="4000" smtClean="0"/>
          </a:p>
        </p:txBody>
      </p:sp>
      <p:sp>
        <p:nvSpPr>
          <p:cNvPr id="44036" name="Rectangle 3"/>
          <p:cNvSpPr>
            <a:spLocks noGrp="1" noChangeArrowheads="1"/>
          </p:cNvSpPr>
          <p:nvPr>
            <p:ph type="body" idx="1"/>
          </p:nvPr>
        </p:nvSpPr>
        <p:spPr/>
        <p:txBody>
          <a:bodyPr/>
          <a:lstStyle/>
          <a:p>
            <a:pPr>
              <a:lnSpc>
                <a:spcPct val="80000"/>
              </a:lnSpc>
            </a:pPr>
            <a:r>
              <a:rPr lang="en-GB" sz="2800" smtClean="0"/>
              <a:t>SimplestWindow is an instantiable class</a:t>
            </a:r>
          </a:p>
          <a:p>
            <a:pPr>
              <a:lnSpc>
                <a:spcPct val="80000"/>
              </a:lnSpc>
            </a:pPr>
            <a:r>
              <a:rPr lang="en-GB" sz="2800" smtClean="0"/>
              <a:t>The driver is inside the instantiable class</a:t>
            </a:r>
          </a:p>
          <a:p>
            <a:pPr>
              <a:lnSpc>
                <a:spcPct val="80000"/>
              </a:lnSpc>
            </a:pPr>
            <a:r>
              <a:rPr lang="en-GB" sz="2800" smtClean="0"/>
              <a:t>This is often done in order to reduce the number of classes in a system</a:t>
            </a:r>
          </a:p>
          <a:p>
            <a:pPr>
              <a:lnSpc>
                <a:spcPct val="80000"/>
              </a:lnSpc>
            </a:pPr>
            <a:r>
              <a:rPr lang="en-GB" sz="2800" smtClean="0"/>
              <a:t>It could be taken out and put in a separate application class</a:t>
            </a:r>
          </a:p>
          <a:p>
            <a:pPr>
              <a:lnSpc>
                <a:spcPct val="80000"/>
              </a:lnSpc>
            </a:pPr>
            <a:r>
              <a:rPr lang="en-GB" sz="2800" smtClean="0"/>
              <a:t>All the driver has to do is to create and display the GUI frame: the GUI then waits for the user to test the system by generating events (clicking, dragging, selecting etc)</a:t>
            </a:r>
            <a:endParaRPr lang="en-US" sz="28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BA7A28D-BB8C-4163-AECE-48EF94C68101}" type="slidenum">
              <a:rPr lang="en-IE" sz="1400" smtClean="0"/>
              <a:pPr/>
              <a:t>18</a:t>
            </a:fld>
            <a:endParaRPr lang="en-IE" sz="1400" smtClean="0"/>
          </a:p>
        </p:txBody>
      </p:sp>
      <p:sp>
        <p:nvSpPr>
          <p:cNvPr id="45059" name="Rectangle 2"/>
          <p:cNvSpPr>
            <a:spLocks noGrp="1" noChangeArrowheads="1"/>
          </p:cNvSpPr>
          <p:nvPr>
            <p:ph type="title"/>
          </p:nvPr>
        </p:nvSpPr>
        <p:spPr/>
        <p:txBody>
          <a:bodyPr/>
          <a:lstStyle/>
          <a:p>
            <a:r>
              <a:rPr lang="en-GB" sz="4000" smtClean="0"/>
              <a:t>Lab Exercise</a:t>
            </a:r>
            <a:endParaRPr lang="en-US" sz="4000" smtClean="0"/>
          </a:p>
        </p:txBody>
      </p:sp>
      <p:sp>
        <p:nvSpPr>
          <p:cNvPr id="45060" name="Rectangle 3"/>
          <p:cNvSpPr>
            <a:spLocks noGrp="1" noChangeArrowheads="1"/>
          </p:cNvSpPr>
          <p:nvPr>
            <p:ph type="body" idx="1"/>
          </p:nvPr>
        </p:nvSpPr>
        <p:spPr/>
        <p:txBody>
          <a:bodyPr/>
          <a:lstStyle/>
          <a:p>
            <a:r>
              <a:rPr lang="en-GB" smtClean="0"/>
              <a:t>Go back to your Person and PersonTest classes.  Comment out the main() method in PersonTest.  Paste a copy of it into Person, making sure it is not within any other method. Recompile both classes, and try to run them.  Which of them runs now?</a:t>
            </a:r>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09FCE54-99B1-42AA-AF64-243AB50A01E0}" type="slidenum">
              <a:rPr lang="en-IE" sz="1400" smtClean="0"/>
              <a:pPr/>
              <a:t>19</a:t>
            </a:fld>
            <a:endParaRPr lang="en-IE" sz="1400" smtClean="0"/>
          </a:p>
        </p:txBody>
      </p:sp>
      <p:sp>
        <p:nvSpPr>
          <p:cNvPr id="46083" name="Rectangle 2"/>
          <p:cNvSpPr>
            <a:spLocks noGrp="1" noChangeArrowheads="1"/>
          </p:cNvSpPr>
          <p:nvPr>
            <p:ph type="body" idx="1"/>
          </p:nvPr>
        </p:nvSpPr>
        <p:spPr>
          <a:xfrm>
            <a:off x="539750" y="1484313"/>
            <a:ext cx="7777163" cy="4392612"/>
          </a:xfrm>
        </p:spPr>
        <p:txBody>
          <a:bodyPr/>
          <a:lstStyle/>
          <a:p>
            <a:pPr>
              <a:lnSpc>
                <a:spcPct val="90000"/>
              </a:lnSpc>
            </a:pPr>
            <a:r>
              <a:rPr lang="en-GB" sz="2400" smtClean="0"/>
              <a:t>The SimplestWindow constructor makes a call to the </a:t>
            </a:r>
            <a:r>
              <a:rPr lang="en-GB" sz="2400" smtClean="0">
                <a:latin typeface="Courier New" pitchFamily="49" charset="0"/>
              </a:rPr>
              <a:t>setSize()</a:t>
            </a:r>
            <a:r>
              <a:rPr lang="en-GB" sz="2400" smtClean="0"/>
              <a:t> method passing two ints as arguments. These ints specify the dimensions of the window in pixels (275 in width, 170 in height). Note that this method </a:t>
            </a:r>
            <a:r>
              <a:rPr lang="en-GB" sz="2400" b="1" smtClean="0"/>
              <a:t>must be called</a:t>
            </a:r>
            <a:r>
              <a:rPr lang="en-GB" sz="2400" smtClean="0"/>
              <a:t> since by default the window pane has a size of 0 x 0 pixels (i.e. cannot be seen).</a:t>
            </a:r>
          </a:p>
          <a:p>
            <a:pPr>
              <a:lnSpc>
                <a:spcPct val="90000"/>
              </a:lnSpc>
            </a:pPr>
            <a:endParaRPr lang="en-GB" sz="2400" smtClean="0"/>
          </a:p>
          <a:p>
            <a:pPr>
              <a:lnSpc>
                <a:spcPct val="90000"/>
              </a:lnSpc>
            </a:pPr>
            <a:r>
              <a:rPr lang="en-GB" sz="2400" smtClean="0"/>
              <a:t>main() creates the window, then calls the </a:t>
            </a:r>
            <a:r>
              <a:rPr lang="en-GB" sz="2400" smtClean="0">
                <a:latin typeface="Courier New" pitchFamily="49" charset="0"/>
              </a:rPr>
              <a:t>setVisible(true)</a:t>
            </a:r>
            <a:r>
              <a:rPr lang="en-GB" sz="2400" smtClean="0"/>
              <a:t> method which is used to display the window on the screen. This method </a:t>
            </a:r>
            <a:r>
              <a:rPr lang="en-GB" sz="2400" b="1" smtClean="0"/>
              <a:t>must be called: </a:t>
            </a:r>
            <a:r>
              <a:rPr lang="en-GB" sz="2400" smtClean="0"/>
              <a:t>the window will not be shown by default. The call can be done in main(), or within the constructor</a:t>
            </a:r>
          </a:p>
        </p:txBody>
      </p:sp>
      <p:sp>
        <p:nvSpPr>
          <p:cNvPr id="46084" name="Text Box 3"/>
          <p:cNvSpPr txBox="1">
            <a:spLocks noChangeArrowheads="1"/>
          </p:cNvSpPr>
          <p:nvPr/>
        </p:nvSpPr>
        <p:spPr bwMode="auto">
          <a:xfrm>
            <a:off x="1042988" y="476250"/>
            <a:ext cx="7200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3600">
                <a:solidFill>
                  <a:srgbClr val="008000"/>
                </a:solidFill>
              </a:rPr>
              <a:t>Window size and visibility</a:t>
            </a:r>
            <a:endParaRPr lang="en-US" sz="3600">
              <a:solidFill>
                <a:srgbClr val="008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F0B25A4-D7A6-41F1-89B9-ADA35DF5C743}" type="slidenum">
              <a:rPr lang="en-IE" sz="1400" smtClean="0"/>
              <a:pPr/>
              <a:t>2</a:t>
            </a:fld>
            <a:endParaRPr lang="en-IE" sz="1400" smtClean="0"/>
          </a:p>
        </p:txBody>
      </p:sp>
      <p:sp>
        <p:nvSpPr>
          <p:cNvPr id="27651" name="Rectangle 2"/>
          <p:cNvSpPr>
            <a:spLocks noGrp="1" noChangeArrowheads="1"/>
          </p:cNvSpPr>
          <p:nvPr>
            <p:ph type="title"/>
          </p:nvPr>
        </p:nvSpPr>
        <p:spPr/>
        <p:txBody>
          <a:bodyPr/>
          <a:lstStyle/>
          <a:p>
            <a:r>
              <a:rPr lang="en-GB" sz="4000" smtClean="0"/>
              <a:t>Sample Programs</a:t>
            </a:r>
            <a:endParaRPr lang="en-US" sz="4000" smtClean="0"/>
          </a:p>
        </p:txBody>
      </p:sp>
      <p:sp>
        <p:nvSpPr>
          <p:cNvPr id="27652" name="Rectangle 3"/>
          <p:cNvSpPr>
            <a:spLocks noGrp="1" noChangeArrowheads="1"/>
          </p:cNvSpPr>
          <p:nvPr>
            <p:ph type="body" idx="1"/>
          </p:nvPr>
        </p:nvSpPr>
        <p:spPr/>
        <p:txBody>
          <a:bodyPr/>
          <a:lstStyle/>
          <a:p>
            <a:r>
              <a:rPr lang="en-GB" smtClean="0"/>
              <a:t>ClosingWindow1,2,3 &amp; SimplestWindow</a:t>
            </a:r>
          </a:p>
          <a:p>
            <a:r>
              <a:rPr lang="en-GB" smtClean="0"/>
              <a:t>API class JFrame</a:t>
            </a:r>
          </a:p>
          <a:p>
            <a:r>
              <a:rPr lang="en-GB" smtClean="0"/>
              <a:t>API class WindowAdapter</a:t>
            </a:r>
          </a:p>
          <a:p>
            <a:r>
              <a:rPr lang="en-GB" smtClean="0"/>
              <a:t>API class WindowEvent</a:t>
            </a:r>
          </a:p>
          <a:p>
            <a:r>
              <a:rPr lang="en-GB" smtClean="0"/>
              <a:t>API interface </a:t>
            </a:r>
            <a:r>
              <a:rPr lang="en-GB" i="1" smtClean="0"/>
              <a:t>WindowListener</a:t>
            </a:r>
            <a:endParaRPr lang="en-US" i="1"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idx="4294967295"/>
          </p:nvPr>
        </p:nvSpPr>
        <p:spPr/>
        <p:txBody>
          <a:bodyPr/>
          <a:lstStyle/>
          <a:p>
            <a:r>
              <a:rPr lang="en-US" sz="4000" smtClean="0"/>
              <a:t>Customizing SimplestWindow</a:t>
            </a:r>
          </a:p>
        </p:txBody>
      </p:sp>
      <p:sp>
        <p:nvSpPr>
          <p:cNvPr id="240643" name="Rectangle 3"/>
          <p:cNvSpPr>
            <a:spLocks noGrp="1" noChangeArrowheads="1"/>
          </p:cNvSpPr>
          <p:nvPr>
            <p:ph type="body" idx="4294967295"/>
          </p:nvPr>
        </p:nvSpPr>
        <p:spPr>
          <a:xfrm>
            <a:off x="685800" y="1752600"/>
            <a:ext cx="7772400" cy="2776538"/>
          </a:xfrm>
        </p:spPr>
        <p:txBody>
          <a:bodyPr/>
          <a:lstStyle/>
          <a:p>
            <a:pPr marL="225425" indent="-225425">
              <a:lnSpc>
                <a:spcPct val="90000"/>
              </a:lnSpc>
            </a:pPr>
            <a:r>
              <a:rPr lang="en-US" smtClean="0"/>
              <a:t>An instance of SimplestWindow will have the following default characteristics:</a:t>
            </a:r>
          </a:p>
          <a:p>
            <a:pPr marL="576263" lvl="1" indent="-236538">
              <a:lnSpc>
                <a:spcPct val="90000"/>
              </a:lnSpc>
            </a:pPr>
            <a:r>
              <a:rPr lang="en-US" sz="2400" smtClean="0"/>
              <a:t>The title is set to </a:t>
            </a:r>
            <a:r>
              <a:rPr lang="en-US" sz="2400" b="1" smtClean="0"/>
              <a:t>My Window</a:t>
            </a:r>
            <a:r>
              <a:rPr lang="en-US" sz="2400" smtClean="0"/>
              <a:t>.</a:t>
            </a:r>
          </a:p>
          <a:p>
            <a:pPr marL="576263" lvl="1" indent="-236538">
              <a:lnSpc>
                <a:spcPct val="90000"/>
              </a:lnSpc>
            </a:pPr>
            <a:r>
              <a:rPr lang="en-US" sz="2400" smtClean="0"/>
              <a:t>The program terminates when the close box is clicked.</a:t>
            </a:r>
          </a:p>
          <a:p>
            <a:pPr marL="576263" lvl="1" indent="-236538">
              <a:lnSpc>
                <a:spcPct val="90000"/>
              </a:lnSpc>
            </a:pPr>
            <a:r>
              <a:rPr lang="en-US" sz="2400" smtClean="0"/>
              <a:t>The size of the frame is 300 pixels wide by 200 pixels high.</a:t>
            </a:r>
          </a:p>
          <a:p>
            <a:pPr marL="576263" lvl="1" indent="-236538">
              <a:lnSpc>
                <a:spcPct val="90000"/>
              </a:lnSpc>
            </a:pPr>
            <a:r>
              <a:rPr lang="en-US" sz="2400" smtClean="0"/>
              <a:t>The top left of the frame is positioned at screen coordinate (150, 250).</a:t>
            </a:r>
          </a:p>
          <a:p>
            <a:pPr marL="225425" indent="-225425">
              <a:lnSpc>
                <a:spcPct val="90000"/>
              </a:lnSpc>
            </a:pPr>
            <a:r>
              <a:rPr lang="en-US" smtClean="0"/>
              <a:t>These properties are set either inside the constructor or in the main().  The constructor is usually the more appropriate location</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Number Placeholder 5"/>
          <p:cNvSpPr txBox="1">
            <a:spLocks noGrp="1"/>
          </p:cNvSpPr>
          <p:nvPr/>
        </p:nvSpPr>
        <p:spPr bwMode="auto">
          <a:xfrm>
            <a:off x="6324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IE" sz="1400"/>
              <a:t>Slide </a:t>
            </a:r>
            <a:fld id="{AD31763F-7D2D-4B0E-8438-20E2C1E0752C}" type="slidenum">
              <a:rPr lang="en-IE" sz="1400"/>
              <a:pPr algn="r"/>
              <a:t>21</a:t>
            </a:fld>
            <a:endParaRPr lang="en-IE" sz="1400"/>
          </a:p>
        </p:txBody>
      </p:sp>
      <p:sp>
        <p:nvSpPr>
          <p:cNvPr id="242691" name="Rectangle 2"/>
          <p:cNvSpPr>
            <a:spLocks noGrp="1" noChangeArrowheads="1"/>
          </p:cNvSpPr>
          <p:nvPr>
            <p:ph type="title" idx="4294967295"/>
          </p:nvPr>
        </p:nvSpPr>
        <p:spPr/>
        <p:txBody>
          <a:bodyPr/>
          <a:lstStyle/>
          <a:p>
            <a:r>
              <a:rPr lang="en-IE" smtClean="0"/>
              <a:t>SimplestWindow constructor</a:t>
            </a:r>
            <a:endParaRPr lang="en-US" smtClean="0"/>
          </a:p>
        </p:txBody>
      </p:sp>
      <p:sp>
        <p:nvSpPr>
          <p:cNvPr id="242692" name="Rectangle 3"/>
          <p:cNvSpPr>
            <a:spLocks noGrp="1" noChangeArrowheads="1"/>
          </p:cNvSpPr>
          <p:nvPr>
            <p:ph type="body" idx="4294967295"/>
          </p:nvPr>
        </p:nvSpPr>
        <p:spPr/>
        <p:txBody>
          <a:bodyPr/>
          <a:lstStyle/>
          <a:p>
            <a:pPr>
              <a:lnSpc>
                <a:spcPct val="80000"/>
              </a:lnSpc>
              <a:buFontTx/>
              <a:buNone/>
            </a:pPr>
            <a:r>
              <a:rPr lang="en-US" sz="2400" smtClean="0">
                <a:solidFill>
                  <a:srgbClr val="0033CC"/>
                </a:solidFill>
              </a:rPr>
              <a:t>impor</a:t>
            </a:r>
            <a:r>
              <a:rPr lang="en-US" sz="2400" smtClean="0"/>
              <a:t>t javax.swing.*;</a:t>
            </a:r>
          </a:p>
          <a:p>
            <a:pPr>
              <a:lnSpc>
                <a:spcPct val="80000"/>
              </a:lnSpc>
              <a:buFontTx/>
              <a:buNone/>
            </a:pPr>
            <a:r>
              <a:rPr lang="en-US" sz="2400" smtClean="0">
                <a:solidFill>
                  <a:srgbClr val="0033CC"/>
                </a:solidFill>
              </a:rPr>
              <a:t>public</a:t>
            </a:r>
            <a:r>
              <a:rPr lang="en-US" sz="2400" smtClean="0"/>
              <a:t> </a:t>
            </a:r>
            <a:r>
              <a:rPr lang="en-US" sz="2400" smtClean="0">
                <a:solidFill>
                  <a:srgbClr val="0033CC"/>
                </a:solidFill>
              </a:rPr>
              <a:t>class</a:t>
            </a:r>
            <a:r>
              <a:rPr lang="en-US" sz="2400" smtClean="0"/>
              <a:t> SimplestWindow </a:t>
            </a:r>
            <a:r>
              <a:rPr lang="en-US" sz="2400" smtClean="0">
                <a:solidFill>
                  <a:srgbClr val="0033CC"/>
                </a:solidFill>
              </a:rPr>
              <a:t>extends</a:t>
            </a:r>
            <a:r>
              <a:rPr lang="en-US" sz="2400" smtClean="0"/>
              <a:t> JFrame {</a:t>
            </a:r>
          </a:p>
          <a:p>
            <a:pPr>
              <a:lnSpc>
                <a:spcPct val="80000"/>
              </a:lnSpc>
              <a:buFontTx/>
              <a:buNone/>
            </a:pPr>
            <a:r>
              <a:rPr lang="en-US" sz="2400" smtClean="0"/>
              <a:t>        </a:t>
            </a:r>
            <a:r>
              <a:rPr lang="en-US" sz="2400" smtClean="0">
                <a:solidFill>
                  <a:srgbClr val="0033CC"/>
                </a:solidFill>
              </a:rPr>
              <a:t>public</a:t>
            </a:r>
            <a:r>
              <a:rPr lang="en-US" sz="2400" smtClean="0"/>
              <a:t> SimplestWindow( ) {</a:t>
            </a:r>
          </a:p>
          <a:p>
            <a:pPr>
              <a:lnSpc>
                <a:spcPct val="80000"/>
              </a:lnSpc>
              <a:buFontTx/>
              <a:buNone/>
            </a:pPr>
            <a:r>
              <a:rPr lang="en-US" sz="2400" smtClean="0"/>
              <a:t>        </a:t>
            </a:r>
            <a:r>
              <a:rPr lang="en-US" sz="2400" smtClean="0">
                <a:solidFill>
                  <a:srgbClr val="008000"/>
                </a:solidFill>
              </a:rPr>
              <a:t>//set the frame default properties</a:t>
            </a:r>
          </a:p>
          <a:p>
            <a:pPr>
              <a:lnSpc>
                <a:spcPct val="80000"/>
              </a:lnSpc>
              <a:buFontTx/>
              <a:buNone/>
            </a:pPr>
            <a:r>
              <a:rPr lang="en-US" sz="2400" smtClean="0"/>
              <a:t>            setTitle     ( "My Window" );</a:t>
            </a:r>
          </a:p>
          <a:p>
            <a:pPr>
              <a:lnSpc>
                <a:spcPct val="80000"/>
              </a:lnSpc>
              <a:buFontTx/>
              <a:buNone/>
            </a:pPr>
            <a:r>
              <a:rPr lang="en-US" sz="2400" smtClean="0"/>
              <a:t>            setSize      ( 300,200 );</a:t>
            </a:r>
          </a:p>
          <a:p>
            <a:pPr>
              <a:lnSpc>
                <a:spcPct val="80000"/>
              </a:lnSpc>
              <a:buFontTx/>
              <a:buNone/>
            </a:pPr>
            <a:r>
              <a:rPr lang="en-US" sz="2400" smtClean="0"/>
              <a:t>            setLocation  ( 150,250 );</a:t>
            </a:r>
          </a:p>
          <a:p>
            <a:pPr>
              <a:lnSpc>
                <a:spcPct val="80000"/>
              </a:lnSpc>
              <a:buFontTx/>
              <a:buNone/>
            </a:pPr>
            <a:r>
              <a:rPr lang="en-US" sz="2400" smtClean="0"/>
              <a:t>        </a:t>
            </a:r>
            <a:r>
              <a:rPr lang="en-US" sz="2400" smtClean="0">
                <a:solidFill>
                  <a:srgbClr val="008000"/>
                </a:solidFill>
              </a:rPr>
              <a:t>//register 'Exit upon closing' as close operation</a:t>
            </a:r>
          </a:p>
          <a:p>
            <a:pPr>
              <a:lnSpc>
                <a:spcPct val="80000"/>
              </a:lnSpc>
              <a:buFontTx/>
              <a:buNone/>
            </a:pPr>
            <a:r>
              <a:rPr lang="en-US" sz="2400" smtClean="0">
                <a:solidFill>
                  <a:srgbClr val="008000"/>
                </a:solidFill>
              </a:rPr>
              <a:t>       // </a:t>
            </a:r>
            <a:r>
              <a:rPr lang="en-GB" sz="2400" smtClean="0">
                <a:solidFill>
                  <a:srgbClr val="008000"/>
                </a:solidFill>
              </a:rPr>
              <a:t>since Java 1.5 the default is DISPOSE_ON_CLOSE</a:t>
            </a:r>
            <a:endParaRPr lang="en-US" sz="2400" smtClean="0">
              <a:solidFill>
                <a:srgbClr val="008000"/>
              </a:solidFill>
            </a:endParaRPr>
          </a:p>
          <a:p>
            <a:pPr>
              <a:lnSpc>
                <a:spcPct val="80000"/>
              </a:lnSpc>
              <a:buFontTx/>
              <a:buNone/>
            </a:pPr>
            <a:r>
              <a:rPr lang="en-US" sz="2400" smtClean="0"/>
              <a:t>            setDefaultCloseOperation( EXIT_ON_CLOSE );</a:t>
            </a:r>
          </a:p>
          <a:p>
            <a:pPr>
              <a:lnSpc>
                <a:spcPct val="80000"/>
              </a:lnSpc>
              <a:buFontTx/>
              <a:buNone/>
            </a:pPr>
            <a:r>
              <a:rPr lang="en-US" sz="2400" smtClean="0"/>
              <a:t>   }</a:t>
            </a:r>
          </a:p>
          <a:p>
            <a:pPr>
              <a:lnSpc>
                <a:spcPct val="80000"/>
              </a:lnSpc>
              <a:buFontTx/>
              <a:buNone/>
            </a:pPr>
            <a:r>
              <a:rPr lang="en-US" sz="2400" smtClean="0"/>
              <a: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Slide Number Placeholder 5"/>
          <p:cNvSpPr txBox="1">
            <a:spLocks noGrp="1"/>
          </p:cNvSpPr>
          <p:nvPr/>
        </p:nvSpPr>
        <p:spPr bwMode="auto">
          <a:xfrm>
            <a:off x="6324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IE" sz="1400"/>
              <a:t>Slide </a:t>
            </a:r>
            <a:fld id="{2D170B66-EAA8-4CBC-B99F-7373A537E3A4}" type="slidenum">
              <a:rPr lang="en-IE" sz="1400"/>
              <a:pPr algn="r"/>
              <a:t>22</a:t>
            </a:fld>
            <a:endParaRPr lang="en-IE" sz="1400"/>
          </a:p>
        </p:txBody>
      </p:sp>
      <p:sp>
        <p:nvSpPr>
          <p:cNvPr id="244739" name="Rectangle 2"/>
          <p:cNvSpPr>
            <a:spLocks noGrp="1" noChangeArrowheads="1"/>
          </p:cNvSpPr>
          <p:nvPr>
            <p:ph type="title" idx="4294967295"/>
          </p:nvPr>
        </p:nvSpPr>
        <p:spPr/>
        <p:txBody>
          <a:bodyPr/>
          <a:lstStyle/>
          <a:p>
            <a:r>
              <a:rPr lang="en-US" sz="4000" smtClean="0"/>
              <a:t>Displaying SimplestWindow</a:t>
            </a:r>
          </a:p>
        </p:txBody>
      </p:sp>
      <p:pic>
        <p:nvPicPr>
          <p:cNvPr id="244740" name="Picture 3" descr="wu18847_07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133600"/>
            <a:ext cx="6096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741" name="Rectangle 4"/>
          <p:cNvSpPr>
            <a:spLocks noGrp="1" noChangeArrowheads="1"/>
          </p:cNvSpPr>
          <p:nvPr>
            <p:ph type="body" idx="4294967295"/>
          </p:nvPr>
        </p:nvSpPr>
        <p:spPr/>
        <p:txBody>
          <a:bodyPr/>
          <a:lstStyle/>
          <a:p>
            <a:endParaRPr lang="en-US" smtClean="0"/>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Number Placeholder 5"/>
          <p:cNvSpPr txBox="1">
            <a:spLocks noGrp="1"/>
          </p:cNvSpPr>
          <p:nvPr/>
        </p:nvSpPr>
        <p:spPr bwMode="auto">
          <a:xfrm>
            <a:off x="6324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IE" sz="1400"/>
              <a:t>Slide </a:t>
            </a:r>
            <a:fld id="{5212CF53-7ABE-4B9A-AC85-E858A13A8D76}" type="slidenum">
              <a:rPr lang="en-IE" sz="1400"/>
              <a:pPr algn="r"/>
              <a:t>23</a:t>
            </a:fld>
            <a:endParaRPr lang="en-IE" sz="1400"/>
          </a:p>
        </p:txBody>
      </p:sp>
      <p:sp>
        <p:nvSpPr>
          <p:cNvPr id="254979" name="Rectangle 2"/>
          <p:cNvSpPr>
            <a:spLocks noGrp="1" noChangeArrowheads="1"/>
          </p:cNvSpPr>
          <p:nvPr>
            <p:ph type="title" idx="4294967295"/>
          </p:nvPr>
        </p:nvSpPr>
        <p:spPr/>
        <p:txBody>
          <a:bodyPr/>
          <a:lstStyle/>
          <a:p>
            <a:r>
              <a:rPr lang="en-IE" smtClean="0"/>
              <a:t>optional:  use ‘this’ within the constructor</a:t>
            </a:r>
            <a:endParaRPr lang="en-US" smtClean="0"/>
          </a:p>
        </p:txBody>
      </p:sp>
      <p:sp>
        <p:nvSpPr>
          <p:cNvPr id="254980" name="Rectangle 3"/>
          <p:cNvSpPr>
            <a:spLocks noGrp="1" noChangeArrowheads="1"/>
          </p:cNvSpPr>
          <p:nvPr>
            <p:ph type="body" idx="4294967295"/>
          </p:nvPr>
        </p:nvSpPr>
        <p:spPr/>
        <p:txBody>
          <a:bodyPr/>
          <a:lstStyle/>
          <a:p>
            <a:pPr>
              <a:lnSpc>
                <a:spcPct val="80000"/>
              </a:lnSpc>
              <a:buFontTx/>
              <a:buNone/>
            </a:pPr>
            <a:r>
              <a:rPr lang="en-US" sz="2000" smtClean="0">
                <a:solidFill>
                  <a:srgbClr val="0033CC"/>
                </a:solidFill>
              </a:rPr>
              <a:t>impor</a:t>
            </a:r>
            <a:r>
              <a:rPr lang="en-US" sz="2000" smtClean="0"/>
              <a:t>t javax.swing.*;</a:t>
            </a:r>
          </a:p>
          <a:p>
            <a:pPr>
              <a:lnSpc>
                <a:spcPct val="80000"/>
              </a:lnSpc>
              <a:buFontTx/>
              <a:buNone/>
            </a:pPr>
            <a:r>
              <a:rPr lang="en-US" sz="2000" smtClean="0">
                <a:solidFill>
                  <a:srgbClr val="0033CC"/>
                </a:solidFill>
              </a:rPr>
              <a:t>public</a:t>
            </a:r>
            <a:r>
              <a:rPr lang="en-US" sz="2000" smtClean="0"/>
              <a:t> </a:t>
            </a:r>
            <a:r>
              <a:rPr lang="en-US" sz="2000" smtClean="0">
                <a:solidFill>
                  <a:srgbClr val="0033CC"/>
                </a:solidFill>
              </a:rPr>
              <a:t>class</a:t>
            </a:r>
            <a:r>
              <a:rPr lang="en-US" sz="2000" smtClean="0"/>
              <a:t> SimplestWindow </a:t>
            </a:r>
            <a:r>
              <a:rPr lang="en-US" sz="2000" smtClean="0">
                <a:solidFill>
                  <a:srgbClr val="0033CC"/>
                </a:solidFill>
              </a:rPr>
              <a:t>extends</a:t>
            </a:r>
            <a:r>
              <a:rPr lang="en-US" sz="2000" smtClean="0"/>
              <a:t> JFrame {</a:t>
            </a:r>
          </a:p>
          <a:p>
            <a:pPr>
              <a:lnSpc>
                <a:spcPct val="80000"/>
              </a:lnSpc>
              <a:buFontTx/>
              <a:buNone/>
            </a:pPr>
            <a:r>
              <a:rPr lang="en-US" sz="2000" smtClean="0"/>
              <a:t>        </a:t>
            </a:r>
            <a:r>
              <a:rPr lang="en-US" sz="2000" smtClean="0">
                <a:solidFill>
                  <a:srgbClr val="0033CC"/>
                </a:solidFill>
              </a:rPr>
              <a:t>public</a:t>
            </a:r>
            <a:r>
              <a:rPr lang="en-US" sz="2000" smtClean="0"/>
              <a:t> SimplestWindow( ) {</a:t>
            </a:r>
          </a:p>
          <a:p>
            <a:pPr>
              <a:lnSpc>
                <a:spcPct val="80000"/>
              </a:lnSpc>
              <a:buFontTx/>
              <a:buNone/>
            </a:pPr>
            <a:r>
              <a:rPr lang="en-US" sz="2000" smtClean="0"/>
              <a:t>        </a:t>
            </a:r>
            <a:r>
              <a:rPr lang="en-US" sz="2000" smtClean="0">
                <a:solidFill>
                  <a:srgbClr val="008000"/>
                </a:solidFill>
              </a:rPr>
              <a:t>//set the frame default properties</a:t>
            </a:r>
          </a:p>
          <a:p>
            <a:pPr>
              <a:lnSpc>
                <a:spcPct val="80000"/>
              </a:lnSpc>
              <a:buFontTx/>
              <a:buNone/>
            </a:pPr>
            <a:r>
              <a:rPr lang="en-US" sz="2000" smtClean="0"/>
              <a:t>            </a:t>
            </a:r>
            <a:r>
              <a:rPr lang="en-US" sz="2000" smtClean="0">
                <a:solidFill>
                  <a:srgbClr val="0033CC"/>
                </a:solidFill>
              </a:rPr>
              <a:t>this</a:t>
            </a:r>
            <a:r>
              <a:rPr lang="en-US" sz="2000" smtClean="0"/>
              <a:t>.setTitle     ( "My Window" );</a:t>
            </a:r>
          </a:p>
          <a:p>
            <a:pPr>
              <a:lnSpc>
                <a:spcPct val="80000"/>
              </a:lnSpc>
              <a:buFontTx/>
              <a:buNone/>
            </a:pPr>
            <a:r>
              <a:rPr lang="en-US" sz="2000" smtClean="0"/>
              <a:t>            </a:t>
            </a:r>
            <a:r>
              <a:rPr lang="en-US" sz="2000" smtClean="0">
                <a:solidFill>
                  <a:srgbClr val="0033CC"/>
                </a:solidFill>
              </a:rPr>
              <a:t>this</a:t>
            </a:r>
            <a:r>
              <a:rPr lang="en-US" sz="2000" smtClean="0"/>
              <a:t>.setSize      ( 300,200 );</a:t>
            </a:r>
          </a:p>
          <a:p>
            <a:pPr>
              <a:lnSpc>
                <a:spcPct val="80000"/>
              </a:lnSpc>
              <a:buFontTx/>
              <a:buNone/>
            </a:pPr>
            <a:r>
              <a:rPr lang="en-US" sz="2000" smtClean="0"/>
              <a:t>            </a:t>
            </a:r>
            <a:r>
              <a:rPr lang="en-US" sz="2000" smtClean="0">
                <a:solidFill>
                  <a:srgbClr val="0033CC"/>
                </a:solidFill>
              </a:rPr>
              <a:t>this</a:t>
            </a:r>
            <a:r>
              <a:rPr lang="en-US" sz="2000" smtClean="0"/>
              <a:t>.setLocation  ( 150,250 );</a:t>
            </a:r>
          </a:p>
          <a:p>
            <a:pPr>
              <a:lnSpc>
                <a:spcPct val="80000"/>
              </a:lnSpc>
              <a:buFontTx/>
              <a:buNone/>
            </a:pPr>
            <a:r>
              <a:rPr lang="en-US" sz="2000" smtClean="0"/>
              <a:t>        </a:t>
            </a:r>
            <a:r>
              <a:rPr lang="en-US" sz="2000" smtClean="0">
                <a:solidFill>
                  <a:srgbClr val="008000"/>
                </a:solidFill>
              </a:rPr>
              <a:t>//register 'Exit upon closing' as close operation</a:t>
            </a:r>
          </a:p>
          <a:p>
            <a:pPr>
              <a:lnSpc>
                <a:spcPct val="80000"/>
              </a:lnSpc>
              <a:buFontTx/>
              <a:buNone/>
            </a:pPr>
            <a:r>
              <a:rPr lang="en-GB" sz="2000" smtClean="0">
                <a:solidFill>
                  <a:srgbClr val="008000"/>
                </a:solidFill>
              </a:rPr>
              <a:t>       // this is the default since Java 1.5, so not actually needed</a:t>
            </a:r>
            <a:endParaRPr lang="en-US" sz="2000" smtClean="0">
              <a:solidFill>
                <a:srgbClr val="008000"/>
              </a:solidFill>
            </a:endParaRPr>
          </a:p>
          <a:p>
            <a:pPr>
              <a:lnSpc>
                <a:spcPct val="80000"/>
              </a:lnSpc>
              <a:buFontTx/>
              <a:buNone/>
            </a:pPr>
            <a:r>
              <a:rPr lang="en-US" sz="2000" smtClean="0"/>
              <a:t>            </a:t>
            </a:r>
            <a:r>
              <a:rPr lang="en-US" sz="2000" smtClean="0">
                <a:solidFill>
                  <a:srgbClr val="0033CC"/>
                </a:solidFill>
              </a:rPr>
              <a:t>this.</a:t>
            </a:r>
            <a:r>
              <a:rPr lang="en-US" sz="2000" smtClean="0"/>
              <a:t>setDefaultCloseOperation( </a:t>
            </a:r>
            <a:r>
              <a:rPr lang="en-US" sz="2000" smtClean="0">
                <a:solidFill>
                  <a:srgbClr val="0033CC"/>
                </a:solidFill>
              </a:rPr>
              <a:t>JFrame</a:t>
            </a:r>
            <a:r>
              <a:rPr lang="en-US" sz="2000" smtClean="0"/>
              <a:t>.EXIT_ON_CLOSE );</a:t>
            </a:r>
          </a:p>
          <a:p>
            <a:pPr>
              <a:lnSpc>
                <a:spcPct val="80000"/>
              </a:lnSpc>
              <a:buFontTx/>
              <a:buNone/>
            </a:pPr>
            <a:r>
              <a:rPr lang="en-US" sz="2000" smtClean="0"/>
              <a:t>   }</a:t>
            </a:r>
          </a:p>
          <a:p>
            <a:pPr>
              <a:lnSpc>
                <a:spcPct val="80000"/>
              </a:lnSpc>
              <a:buFontTx/>
              <a:buNone/>
            </a:pPr>
            <a:r>
              <a:rPr lang="en-US" sz="2000" smtClean="0"/>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Number Placeholder 5"/>
          <p:cNvSpPr txBox="1">
            <a:spLocks noGrp="1"/>
          </p:cNvSpPr>
          <p:nvPr/>
        </p:nvSpPr>
        <p:spPr bwMode="auto">
          <a:xfrm>
            <a:off x="6324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IE" sz="1400"/>
              <a:t>Slide </a:t>
            </a:r>
            <a:fld id="{737E259C-2D38-4F8F-B112-A1B474DF599C}" type="slidenum">
              <a:rPr lang="en-IE" sz="1400"/>
              <a:pPr algn="r"/>
              <a:t>24</a:t>
            </a:fld>
            <a:endParaRPr lang="en-IE" sz="1400"/>
          </a:p>
        </p:txBody>
      </p:sp>
      <p:sp>
        <p:nvSpPr>
          <p:cNvPr id="257027" name="Rectangle 2"/>
          <p:cNvSpPr>
            <a:spLocks noGrp="1" noChangeArrowheads="1"/>
          </p:cNvSpPr>
          <p:nvPr>
            <p:ph type="title" idx="4294967295"/>
          </p:nvPr>
        </p:nvSpPr>
        <p:spPr/>
        <p:txBody>
          <a:bodyPr/>
          <a:lstStyle/>
          <a:p>
            <a:r>
              <a:rPr lang="en-US" sz="4000" smtClean="0"/>
              <a:t>Contrast with main() method</a:t>
            </a:r>
            <a:endParaRPr lang="en-US" sz="4000" b="1" smtClean="0"/>
          </a:p>
        </p:txBody>
      </p:sp>
      <p:sp>
        <p:nvSpPr>
          <p:cNvPr id="257028" name="Rectangle 3"/>
          <p:cNvSpPr>
            <a:spLocks noGrp="1" noChangeArrowheads="1"/>
          </p:cNvSpPr>
          <p:nvPr>
            <p:ph type="body" idx="4294967295"/>
          </p:nvPr>
        </p:nvSpPr>
        <p:spPr>
          <a:xfrm>
            <a:off x="684213" y="1268413"/>
            <a:ext cx="7772400" cy="1152525"/>
          </a:xfrm>
        </p:spPr>
        <p:txBody>
          <a:bodyPr/>
          <a:lstStyle/>
          <a:p>
            <a:pPr>
              <a:buFontTx/>
              <a:buNone/>
            </a:pPr>
            <a:r>
              <a:rPr lang="en-GB" smtClean="0"/>
              <a:t>(Remember that main need not be in the same class)</a:t>
            </a:r>
            <a:endParaRPr lang="en-US" smtClean="0"/>
          </a:p>
        </p:txBody>
      </p:sp>
      <p:grpSp>
        <p:nvGrpSpPr>
          <p:cNvPr id="257029" name="Group 4"/>
          <p:cNvGrpSpPr>
            <a:grpSpLocks/>
          </p:cNvGrpSpPr>
          <p:nvPr/>
        </p:nvGrpSpPr>
        <p:grpSpPr bwMode="auto">
          <a:xfrm>
            <a:off x="684213" y="2492375"/>
            <a:ext cx="8064500" cy="3854450"/>
            <a:chOff x="691" y="737"/>
            <a:chExt cx="4469" cy="2598"/>
          </a:xfrm>
        </p:grpSpPr>
        <p:sp>
          <p:nvSpPr>
            <p:cNvPr id="355333"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IE"/>
            </a:p>
          </p:txBody>
        </p:sp>
        <p:sp>
          <p:nvSpPr>
            <p:cNvPr id="257031" name="Rectangle 6"/>
            <p:cNvSpPr>
              <a:spLocks noChangeArrowheads="1"/>
            </p:cNvSpPr>
            <p:nvPr/>
          </p:nvSpPr>
          <p:spPr bwMode="auto">
            <a:xfrm>
              <a:off x="806" y="874"/>
              <a:ext cx="4303" cy="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solidFill>
                    <a:schemeClr val="accent2"/>
                  </a:solidFill>
                  <a:latin typeface="Courier New" pitchFamily="49" charset="0"/>
                  <a:ea typeface="ＭＳ Ｐゴシック" pitchFamily="34" charset="-128"/>
                </a:rPr>
                <a:t>import</a:t>
              </a:r>
              <a:r>
                <a:rPr lang="en-US" sz="1800">
                  <a:latin typeface="Courier New" pitchFamily="49" charset="0"/>
                  <a:ea typeface="ＭＳ Ｐゴシック" pitchFamily="34" charset="-128"/>
                </a:rPr>
                <a:t> javax.swing.*;</a:t>
              </a:r>
            </a:p>
            <a:p>
              <a:pPr eaLnBrk="1" hangingPunct="1">
                <a:lnSpc>
                  <a:spcPct val="80000"/>
                </a:lnSpc>
                <a:spcBef>
                  <a:spcPct val="50000"/>
                </a:spcBef>
                <a:tabLst>
                  <a:tab pos="457200" algn="l"/>
                </a:tabLst>
              </a:pP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solidFill>
                    <a:schemeClr val="accent2"/>
                  </a:solidFill>
                  <a:latin typeface="Courier New" pitchFamily="49" charset="0"/>
                  <a:ea typeface="ＭＳ Ｐゴシック" pitchFamily="34" charset="-128"/>
                </a:rPr>
                <a:t>public class</a:t>
              </a:r>
              <a:r>
                <a:rPr lang="en-US" sz="1800">
                  <a:latin typeface="Courier New" pitchFamily="49" charset="0"/>
                  <a:ea typeface="ＭＳ Ｐゴシック" pitchFamily="34" charset="-128"/>
                </a:rPr>
                <a:t> SimplestWindowTest </a:t>
              </a:r>
              <a:r>
                <a:rPr lang="en-US"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GB" sz="1800">
                  <a:solidFill>
                    <a:srgbClr val="A50021"/>
                  </a:solidFill>
                  <a:latin typeface="Courier New" pitchFamily="49" charset="0"/>
                  <a:ea typeface="ＭＳ Ｐゴシック" pitchFamily="34" charset="-128"/>
                </a:rPr>
                <a:t>    </a:t>
              </a:r>
              <a:r>
                <a:rPr lang="en-GB" sz="1800">
                  <a:solidFill>
                    <a:schemeClr val="accent2"/>
                  </a:solidFill>
                  <a:latin typeface="Courier New" pitchFamily="49" charset="0"/>
                  <a:ea typeface="ＭＳ Ｐゴシック" pitchFamily="34" charset="-128"/>
                </a:rPr>
                <a:t>public static void</a:t>
              </a:r>
              <a:r>
                <a:rPr lang="en-GB" sz="1800">
                  <a:solidFill>
                    <a:srgbClr val="A50021"/>
                  </a:solidFill>
                  <a:latin typeface="Courier New" pitchFamily="49" charset="0"/>
                  <a:ea typeface="ＭＳ Ｐゴシック" pitchFamily="34" charset="-128"/>
                </a:rPr>
                <a:t> </a:t>
              </a:r>
              <a:r>
                <a:rPr lang="en-GB" sz="1800">
                  <a:latin typeface="Courier New" pitchFamily="49" charset="0"/>
                  <a:ea typeface="ＭＳ Ｐゴシック" pitchFamily="34" charset="-128"/>
                </a:rPr>
                <a:t>main</a:t>
              </a:r>
              <a:r>
                <a:rPr lang="en-GB" sz="1800">
                  <a:solidFill>
                    <a:srgbClr val="A50021"/>
                  </a:solidFill>
                  <a:latin typeface="Courier New" pitchFamily="49" charset="0"/>
                  <a:ea typeface="ＭＳ Ｐゴシック" pitchFamily="34" charset="-128"/>
                </a:rPr>
                <a:t> (</a:t>
              </a:r>
              <a:r>
                <a:rPr lang="en-GB" sz="1800">
                  <a:solidFill>
                    <a:schemeClr val="accent2"/>
                  </a:solidFill>
                  <a:latin typeface="Courier New" pitchFamily="49" charset="0"/>
                  <a:ea typeface="ＭＳ Ｐゴシック" pitchFamily="34" charset="-128"/>
                </a:rPr>
                <a:t>String</a:t>
              </a:r>
              <a:r>
                <a:rPr lang="en-GB" sz="1800">
                  <a:solidFill>
                    <a:srgbClr val="A50021"/>
                  </a:solidFill>
                  <a:latin typeface="Courier New" pitchFamily="49" charset="0"/>
                  <a:ea typeface="ＭＳ Ｐゴシック" pitchFamily="34" charset="-128"/>
                </a:rPr>
                <a:t> </a:t>
              </a:r>
              <a:r>
                <a:rPr lang="en-GB" sz="1800">
                  <a:latin typeface="Courier New" pitchFamily="49" charset="0"/>
                  <a:ea typeface="ＭＳ Ｐゴシック" pitchFamily="34" charset="-128"/>
                </a:rPr>
                <a:t>args</a:t>
              </a:r>
              <a:r>
                <a:rPr lang="en-GB" sz="1800">
                  <a:solidFill>
                    <a:srgbClr val="A50021"/>
                  </a:solidFill>
                  <a:latin typeface="Courier New" pitchFamily="49" charset="0"/>
                  <a:ea typeface="ＭＳ Ｐゴシック" pitchFamily="34" charset="-128"/>
                </a:rPr>
                <a:t>[]) {</a:t>
              </a:r>
            </a:p>
            <a:p>
              <a:pPr eaLnBrk="1" hangingPunct="1">
                <a:lnSpc>
                  <a:spcPct val="80000"/>
                </a:lnSpc>
                <a:spcBef>
                  <a:spcPct val="50000"/>
                </a:spcBef>
                <a:tabLst>
                  <a:tab pos="457200" algn="l"/>
                </a:tabLst>
              </a:pPr>
              <a:r>
                <a:rPr lang="en-GB" sz="1800">
                  <a:solidFill>
                    <a:srgbClr val="A50021"/>
                  </a:solidFill>
                  <a:latin typeface="Courier New" pitchFamily="49" charset="0"/>
                  <a:ea typeface="ＭＳ Ｐゴシック" pitchFamily="34" charset="-128"/>
                </a:rPr>
                <a:t>      </a:t>
              </a:r>
              <a:r>
                <a:rPr lang="en-GB" sz="1800">
                  <a:solidFill>
                    <a:srgbClr val="660066"/>
                  </a:solidFill>
                  <a:latin typeface="Courier New" pitchFamily="49" charset="0"/>
                  <a:ea typeface="ＭＳ Ｐゴシック" pitchFamily="34" charset="-128"/>
                </a:rPr>
                <a:t>SimplestWindow</a:t>
              </a:r>
              <a:r>
                <a:rPr lang="en-GB" sz="1800">
                  <a:solidFill>
                    <a:srgbClr val="A50021"/>
                  </a:solidFill>
                  <a:latin typeface="Courier New" pitchFamily="49" charset="0"/>
                  <a:ea typeface="ＭＳ Ｐゴシック" pitchFamily="34" charset="-128"/>
                </a:rPr>
                <a:t> </a:t>
              </a:r>
              <a:r>
                <a:rPr lang="en-GB" sz="1800">
                  <a:latin typeface="Courier New" pitchFamily="49" charset="0"/>
                  <a:ea typeface="ＭＳ Ｐゴシック" pitchFamily="34" charset="-128"/>
                </a:rPr>
                <a:t>win</a:t>
              </a:r>
              <a:r>
                <a:rPr lang="en-GB" sz="1800">
                  <a:solidFill>
                    <a:srgbClr val="A50021"/>
                  </a:solidFill>
                  <a:latin typeface="Courier New" pitchFamily="49" charset="0"/>
                  <a:ea typeface="ＭＳ Ｐゴシック" pitchFamily="34" charset="-128"/>
                </a:rPr>
                <a:t> = </a:t>
              </a:r>
              <a:r>
                <a:rPr lang="en-GB" sz="1800">
                  <a:solidFill>
                    <a:schemeClr val="accent2"/>
                  </a:solidFill>
                  <a:latin typeface="Courier New" pitchFamily="49" charset="0"/>
                  <a:ea typeface="ＭＳ Ｐゴシック" pitchFamily="34" charset="-128"/>
                </a:rPr>
                <a:t>new</a:t>
              </a:r>
              <a:r>
                <a:rPr lang="en-GB" sz="1800">
                  <a:solidFill>
                    <a:srgbClr val="A50021"/>
                  </a:solidFill>
                  <a:latin typeface="Courier New" pitchFamily="49" charset="0"/>
                  <a:ea typeface="ＭＳ Ｐゴシック" pitchFamily="34" charset="-128"/>
                </a:rPr>
                <a:t> </a:t>
              </a:r>
              <a:r>
                <a:rPr lang="en-GB" sz="1800">
                  <a:solidFill>
                    <a:srgbClr val="660066"/>
                  </a:solidFill>
                  <a:latin typeface="Courier New" pitchFamily="49" charset="0"/>
                  <a:ea typeface="ＭＳ Ｐゴシック" pitchFamily="34" charset="-128"/>
                </a:rPr>
                <a:t>SimplestWindow</a:t>
              </a:r>
              <a:r>
                <a:rPr lang="en-GB" sz="18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GB" sz="1800">
                  <a:solidFill>
                    <a:srgbClr val="A50021"/>
                  </a:solidFill>
                  <a:latin typeface="Courier New" pitchFamily="49" charset="0"/>
                  <a:ea typeface="ＭＳ Ｐゴシック" pitchFamily="34" charset="-128"/>
                </a:rPr>
                <a:t>      </a:t>
              </a:r>
              <a:r>
                <a:rPr lang="en-GB" sz="1800">
                  <a:solidFill>
                    <a:srgbClr val="FF3300"/>
                  </a:solidFill>
                  <a:latin typeface="Courier New" pitchFamily="49" charset="0"/>
                  <a:ea typeface="ＭＳ Ｐゴシック" pitchFamily="34" charset="-128"/>
                </a:rPr>
                <a:t>win</a:t>
              </a:r>
              <a:r>
                <a:rPr lang="en-GB" sz="1800">
                  <a:solidFill>
                    <a:srgbClr val="A50021"/>
                  </a:solidFill>
                  <a:latin typeface="Courier New" pitchFamily="49" charset="0"/>
                  <a:ea typeface="ＭＳ Ｐゴシック" pitchFamily="34" charset="-128"/>
                </a:rPr>
                <a:t>.</a:t>
              </a:r>
              <a:r>
                <a:rPr lang="en-GB" sz="1800">
                  <a:latin typeface="Courier New" pitchFamily="49" charset="0"/>
                  <a:ea typeface="ＭＳ Ｐゴシック" pitchFamily="34" charset="-128"/>
                </a:rPr>
                <a:t>setSize( 300,200);</a:t>
              </a:r>
            </a:p>
            <a:p>
              <a:pPr eaLnBrk="1" hangingPunct="1">
                <a:lnSpc>
                  <a:spcPct val="80000"/>
                </a:lnSpc>
                <a:spcBef>
                  <a:spcPct val="50000"/>
                </a:spcBef>
                <a:tabLst>
                  <a:tab pos="457200" algn="l"/>
                </a:tabLst>
              </a:pPr>
              <a:r>
                <a:rPr lang="en-GB" sz="1800">
                  <a:solidFill>
                    <a:srgbClr val="A50021"/>
                  </a:solidFill>
                  <a:latin typeface="Courier New" pitchFamily="49" charset="0"/>
                  <a:ea typeface="ＭＳ Ｐゴシック" pitchFamily="34" charset="-128"/>
                </a:rPr>
                <a:t>      </a:t>
              </a:r>
              <a:r>
                <a:rPr lang="en-GB" sz="1800">
                  <a:solidFill>
                    <a:srgbClr val="FF3300"/>
                  </a:solidFill>
                  <a:latin typeface="Courier New" pitchFamily="49" charset="0"/>
                  <a:ea typeface="ＭＳ Ｐゴシック" pitchFamily="34" charset="-128"/>
                </a:rPr>
                <a:t>win</a:t>
              </a:r>
              <a:r>
                <a:rPr lang="en-GB" sz="1800">
                  <a:solidFill>
                    <a:srgbClr val="A50021"/>
                  </a:solidFill>
                  <a:latin typeface="Courier New" pitchFamily="49" charset="0"/>
                  <a:ea typeface="ＭＳ Ｐゴシック" pitchFamily="34" charset="-128"/>
                </a:rPr>
                <a:t>.</a:t>
              </a:r>
              <a:r>
                <a:rPr lang="en-GB" sz="1800">
                  <a:latin typeface="Courier New" pitchFamily="49" charset="0"/>
                  <a:ea typeface="ＭＳ Ｐゴシック" pitchFamily="34" charset="-128"/>
                </a:rPr>
                <a:t>setVisible(</a:t>
              </a:r>
              <a:r>
                <a:rPr lang="en-GB" sz="1800">
                  <a:solidFill>
                    <a:schemeClr val="accent2"/>
                  </a:solidFill>
                  <a:latin typeface="Courier New" pitchFamily="49" charset="0"/>
                  <a:ea typeface="ＭＳ Ｐゴシック" pitchFamily="34" charset="-128"/>
                </a:rPr>
                <a:t>true</a:t>
              </a:r>
              <a:r>
                <a:rPr lang="en-GB" sz="1800">
                  <a:latin typeface="Courier New" pitchFamily="49" charset="0"/>
                  <a:ea typeface="ＭＳ Ｐゴシック" pitchFamily="34" charset="-128"/>
                </a:rPr>
                <a:t>);</a:t>
              </a: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solidFill>
                    <a:srgbClr val="A50021"/>
                  </a:solidFill>
                  <a:latin typeface="Courier New" pitchFamily="49" charset="0"/>
                  <a:ea typeface="ＭＳ Ｐゴシック" pitchFamily="34" charset="-128"/>
                </a:rPr>
                <a:t>   } </a:t>
              </a:r>
              <a:r>
                <a:rPr lang="en-US" sz="1800">
                  <a:solidFill>
                    <a:srgbClr val="009900"/>
                  </a:solidFill>
                  <a:latin typeface="Courier New" pitchFamily="49" charset="0"/>
                  <a:ea typeface="ＭＳ Ｐゴシック" pitchFamily="34" charset="-128"/>
                </a:rPr>
                <a:t>// end main()</a:t>
              </a:r>
            </a:p>
            <a:p>
              <a:pPr eaLnBrk="1" hangingPunct="1">
                <a:lnSpc>
                  <a:spcPct val="80000"/>
                </a:lnSpc>
                <a:spcBef>
                  <a:spcPct val="50000"/>
                </a:spcBef>
                <a:tabLst>
                  <a:tab pos="457200" algn="l"/>
                </a:tabLst>
              </a:pPr>
              <a:r>
                <a:rPr lang="en-GB" sz="1800">
                  <a:solidFill>
                    <a:srgbClr val="A50021"/>
                  </a:solidFill>
                  <a:latin typeface="Courier New" pitchFamily="49" charset="0"/>
                  <a:ea typeface="ＭＳ Ｐゴシック" pitchFamily="34" charset="-128"/>
                </a:rPr>
                <a:t>} </a:t>
              </a:r>
              <a:r>
                <a:rPr lang="en-GB" sz="1800">
                  <a:solidFill>
                    <a:srgbClr val="009900"/>
                  </a:solidFill>
                  <a:latin typeface="Courier New" pitchFamily="49" charset="0"/>
                  <a:ea typeface="ＭＳ Ｐゴシック" pitchFamily="34" charset="-128"/>
                </a:rPr>
                <a:t>// end class</a:t>
              </a:r>
              <a:endParaRPr lang="en-US" sz="1800">
                <a:solidFill>
                  <a:srgbClr val="009900"/>
                </a:solidFill>
                <a:latin typeface="Courier New" pitchFamily="49" charset="0"/>
                <a:ea typeface="ＭＳ Ｐゴシック" pitchFamily="34" charset="-128"/>
              </a:endParaRPr>
            </a:p>
          </p:txBody>
        </p:sp>
      </p:gr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A022FB8-72FA-4488-BD0E-91215C1E1D0B}" type="slidenum">
              <a:rPr lang="en-IE" sz="1400" smtClean="0"/>
              <a:pPr/>
              <a:t>25</a:t>
            </a:fld>
            <a:endParaRPr lang="en-IE" sz="1400" smtClean="0"/>
          </a:p>
        </p:txBody>
      </p:sp>
      <p:sp>
        <p:nvSpPr>
          <p:cNvPr id="47107" name="Rectangle 2"/>
          <p:cNvSpPr>
            <a:spLocks noGrp="1" noChangeArrowheads="1"/>
          </p:cNvSpPr>
          <p:nvPr>
            <p:ph type="title"/>
          </p:nvPr>
        </p:nvSpPr>
        <p:spPr/>
        <p:txBody>
          <a:bodyPr/>
          <a:lstStyle/>
          <a:p>
            <a:r>
              <a:rPr lang="en-GB" sz="4000" smtClean="0"/>
              <a:t>Desk Exercise</a:t>
            </a:r>
            <a:endParaRPr lang="en-US" sz="4000" smtClean="0"/>
          </a:p>
        </p:txBody>
      </p:sp>
      <p:sp>
        <p:nvSpPr>
          <p:cNvPr id="47108" name="Rectangle 3"/>
          <p:cNvSpPr>
            <a:spLocks noGrp="1" noChangeArrowheads="1"/>
          </p:cNvSpPr>
          <p:nvPr>
            <p:ph type="body" idx="1"/>
          </p:nvPr>
        </p:nvSpPr>
        <p:spPr>
          <a:xfrm>
            <a:off x="500063" y="1143000"/>
            <a:ext cx="8072437" cy="4786313"/>
          </a:xfrm>
        </p:spPr>
        <p:txBody>
          <a:bodyPr/>
          <a:lstStyle/>
          <a:p>
            <a:pPr>
              <a:lnSpc>
                <a:spcPct val="80000"/>
              </a:lnSpc>
            </a:pPr>
            <a:r>
              <a:rPr lang="en-GB" sz="2800" smtClean="0"/>
              <a:t>What are the two things that mark a method as a constructor method for a class?</a:t>
            </a:r>
          </a:p>
          <a:p>
            <a:pPr>
              <a:lnSpc>
                <a:spcPct val="80000"/>
              </a:lnSpc>
              <a:buFontTx/>
              <a:buNone/>
            </a:pPr>
            <a:endParaRPr lang="en-GB" sz="2800" smtClean="0">
              <a:solidFill>
                <a:srgbClr val="008000"/>
              </a:solidFill>
            </a:endParaRPr>
          </a:p>
          <a:p>
            <a:pPr>
              <a:lnSpc>
                <a:spcPct val="80000"/>
              </a:lnSpc>
              <a:buFontTx/>
              <a:buNone/>
            </a:pPr>
            <a:r>
              <a:rPr lang="en-GB" sz="2800" smtClean="0">
                <a:solidFill>
                  <a:srgbClr val="008000"/>
                </a:solidFill>
              </a:rPr>
              <a:t>Lab Exercise</a:t>
            </a:r>
          </a:p>
          <a:p>
            <a:pPr>
              <a:lnSpc>
                <a:spcPct val="80000"/>
              </a:lnSpc>
            </a:pPr>
            <a:r>
              <a:rPr lang="en-GB" sz="2400" smtClean="0"/>
              <a:t>Locate in the documentation a method which will allow you to display an icon on the JFrame title bar: work out how to use it, and add an icon to your window.  Note that to construct an Image from a file:</a:t>
            </a:r>
          </a:p>
          <a:p>
            <a:pPr>
              <a:lnSpc>
                <a:spcPct val="80000"/>
              </a:lnSpc>
              <a:buFontTx/>
              <a:buNone/>
            </a:pPr>
            <a:r>
              <a:rPr lang="en-GB" sz="2000" smtClean="0">
                <a:latin typeface="Courier New" pitchFamily="49" charset="0"/>
              </a:rPr>
              <a:t>    Image i = Toolkit.getDefaultToolkit() </a:t>
            </a:r>
          </a:p>
          <a:p>
            <a:pPr>
              <a:lnSpc>
                <a:spcPct val="80000"/>
              </a:lnSpc>
              <a:buFontTx/>
              <a:buNone/>
            </a:pPr>
            <a:r>
              <a:rPr lang="en-GB" sz="2000" smtClean="0">
                <a:latin typeface="Courier New" pitchFamily="49" charset="0"/>
              </a:rPr>
              <a:t>                    .getImage(“filename.gif”);</a:t>
            </a:r>
          </a:p>
          <a:p>
            <a:pPr>
              <a:lnSpc>
                <a:spcPct val="80000"/>
              </a:lnSpc>
              <a:buFontTx/>
              <a:buNone/>
            </a:pPr>
            <a:r>
              <a:rPr lang="en-GB" sz="2000" smtClean="0">
                <a:latin typeface="Courier New" pitchFamily="49" charset="0"/>
              </a:rPr>
              <a:t>Or </a:t>
            </a:r>
          </a:p>
          <a:p>
            <a:pPr>
              <a:lnSpc>
                <a:spcPct val="80000"/>
              </a:lnSpc>
              <a:buFontTx/>
              <a:buNone/>
            </a:pPr>
            <a:r>
              <a:rPr lang="en-US" sz="2000" smtClean="0">
                <a:latin typeface="Courier New" pitchFamily="49" charset="0"/>
              </a:rPr>
              <a:t>    Image i = new ImageIcon("travelbug.gif").   </a:t>
            </a:r>
          </a:p>
          <a:p>
            <a:pPr>
              <a:lnSpc>
                <a:spcPct val="80000"/>
              </a:lnSpc>
              <a:buFontTx/>
              <a:buNone/>
            </a:pPr>
            <a:r>
              <a:rPr lang="en-US" sz="2000" smtClean="0">
                <a:latin typeface="Courier New" pitchFamily="49" charset="0"/>
              </a:rPr>
              <a:t>                                  getImage());</a:t>
            </a:r>
          </a:p>
          <a:p>
            <a:pPr>
              <a:lnSpc>
                <a:spcPct val="80000"/>
              </a:lnSpc>
              <a:buFontTx/>
              <a:buNone/>
            </a:pPr>
            <a:r>
              <a:rPr lang="en-GB" sz="2400" smtClean="0"/>
              <a:t>For Image you need to import java.awt</a:t>
            </a:r>
            <a:r>
              <a:rPr lang="en-GB" sz="2000" smtClean="0">
                <a:latin typeface="Courier New" pitchFamily="49" charset="0"/>
              </a:rPr>
              <a:t>.</a:t>
            </a:r>
            <a:r>
              <a:rPr lang="en-GB" sz="2400" smtClean="0"/>
              <a:t>*</a:t>
            </a:r>
            <a:endParaRPr lang="en-US" sz="24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IE" sz="3600" smtClean="0"/>
              <a:t>Note on Image and ImageIcon</a:t>
            </a:r>
          </a:p>
        </p:txBody>
      </p:sp>
      <p:sp>
        <p:nvSpPr>
          <p:cNvPr id="48131" name="Content Placeholder 2"/>
          <p:cNvSpPr>
            <a:spLocks noGrp="1"/>
          </p:cNvSpPr>
          <p:nvPr>
            <p:ph idx="1"/>
          </p:nvPr>
        </p:nvSpPr>
        <p:spPr>
          <a:xfrm>
            <a:off x="714375" y="1357313"/>
            <a:ext cx="7772400" cy="4391025"/>
          </a:xfrm>
        </p:spPr>
        <p:txBody>
          <a:bodyPr/>
          <a:lstStyle/>
          <a:p>
            <a:r>
              <a:rPr lang="en-IE" smtClean="0"/>
              <a:t>Image is a ‘old’ class: constructing images is complicated</a:t>
            </a:r>
          </a:p>
          <a:p>
            <a:r>
              <a:rPr lang="en-IE" smtClean="0"/>
              <a:t>ImageIcon is a ‘new’ one: it’s easy:</a:t>
            </a:r>
          </a:p>
          <a:p>
            <a:pPr>
              <a:buFontTx/>
              <a:buNone/>
            </a:pPr>
            <a:r>
              <a:rPr lang="en-IE" sz="2400" smtClean="0">
                <a:latin typeface="Arial" charset="0"/>
                <a:cs typeface="Arial" charset="0"/>
              </a:rPr>
              <a:t>       ImageIcon myIcon = new ImageIcon(“filename.gif”);</a:t>
            </a:r>
          </a:p>
          <a:p>
            <a:r>
              <a:rPr lang="en-IE" smtClean="0"/>
              <a:t>You can convert an ImageIcon to an Image by:</a:t>
            </a:r>
          </a:p>
          <a:p>
            <a:pPr>
              <a:buFontTx/>
              <a:buNone/>
            </a:pPr>
            <a:r>
              <a:rPr lang="en-IE" sz="2400" smtClean="0">
                <a:latin typeface="Arial" charset="0"/>
                <a:cs typeface="Arial" charset="0"/>
              </a:rPr>
              <a:t>       myIcon.getImage()</a:t>
            </a:r>
          </a:p>
          <a:p>
            <a:r>
              <a:rPr lang="en-IE" sz="2400" smtClean="0">
                <a:latin typeface="Arial" charset="0"/>
                <a:cs typeface="Arial" charset="0"/>
              </a:rPr>
              <a:t>Check the headers of methods to see which is required</a:t>
            </a:r>
          </a:p>
        </p:txBody>
      </p:sp>
      <p:sp>
        <p:nvSpPr>
          <p:cNvPr id="481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12600DF-276E-4FFC-8753-BAD93B290377}" type="slidenum">
              <a:rPr lang="en-IE" sz="1400" smtClean="0"/>
              <a:pPr/>
              <a:t>26</a:t>
            </a:fld>
            <a:endParaRPr lang="en-IE" sz="14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Number Placeholder 5"/>
          <p:cNvSpPr txBox="1">
            <a:spLocks noGrp="1"/>
          </p:cNvSpPr>
          <p:nvPr/>
        </p:nvSpPr>
        <p:spPr bwMode="auto">
          <a:xfrm>
            <a:off x="6324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IE" sz="1400"/>
              <a:t>Slide </a:t>
            </a:r>
            <a:fld id="{79BB987B-DCD0-4DAF-B053-E7EE52F8F2BC}" type="slidenum">
              <a:rPr lang="en-IE" sz="1400"/>
              <a:pPr algn="r"/>
              <a:t>27</a:t>
            </a:fld>
            <a:endParaRPr lang="en-IE" sz="1400"/>
          </a:p>
        </p:txBody>
      </p:sp>
      <p:sp>
        <p:nvSpPr>
          <p:cNvPr id="259075" name="Rectangle 2"/>
          <p:cNvSpPr>
            <a:spLocks noGrp="1" noChangeArrowheads="1"/>
          </p:cNvSpPr>
          <p:nvPr>
            <p:ph type="title" idx="4294967295"/>
          </p:nvPr>
        </p:nvSpPr>
        <p:spPr>
          <a:xfrm>
            <a:off x="685800" y="457200"/>
            <a:ext cx="7772400" cy="411163"/>
          </a:xfrm>
        </p:spPr>
        <p:txBody>
          <a:bodyPr/>
          <a:lstStyle/>
          <a:p>
            <a:pPr algn="ctr"/>
            <a:r>
              <a:rPr lang="en-GB" sz="3600" smtClean="0"/>
              <a:t>Handling WindowEvents: ClosingWindow1</a:t>
            </a:r>
          </a:p>
        </p:txBody>
      </p:sp>
      <p:sp>
        <p:nvSpPr>
          <p:cNvPr id="259076" name="Rectangle 3"/>
          <p:cNvSpPr>
            <a:spLocks noGrp="1" noChangeArrowheads="1"/>
          </p:cNvSpPr>
          <p:nvPr>
            <p:ph type="body" idx="4294967295"/>
          </p:nvPr>
        </p:nvSpPr>
        <p:spPr>
          <a:xfrm>
            <a:off x="1371600" y="1557338"/>
            <a:ext cx="7772400" cy="4724400"/>
          </a:xfrm>
        </p:spPr>
        <p:txBody>
          <a:bodyPr/>
          <a:lstStyle/>
          <a:p>
            <a:r>
              <a:rPr lang="en-GB" smtClean="0"/>
              <a:t>ClosingWindow1 is a subclass of JFrame which handles clicks on the ‘close’ icon using a subclass of WindowAdapter. It generates a customised message when you close the window.</a:t>
            </a:r>
          </a:p>
          <a:p>
            <a:r>
              <a:rPr lang="en-GB" smtClean="0"/>
              <a:t>See the documentation for JFrame and WindowAdapter</a:t>
            </a:r>
          </a:p>
          <a:p>
            <a:pPr>
              <a:buFontTx/>
              <a:buNone/>
            </a:pPr>
            <a:endParaRPr lang="en-GB"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478BF34-0BF8-41AF-86BC-6555AE627EBD}" type="slidenum">
              <a:rPr lang="en-IE" sz="1400" smtClean="0"/>
              <a:pPr/>
              <a:t>28</a:t>
            </a:fld>
            <a:endParaRPr lang="en-IE" sz="1400" smtClean="0"/>
          </a:p>
        </p:txBody>
      </p:sp>
      <p:sp>
        <p:nvSpPr>
          <p:cNvPr id="40963" name="Rectangle 2"/>
          <p:cNvSpPr>
            <a:spLocks noGrp="1" noChangeArrowheads="1"/>
          </p:cNvSpPr>
          <p:nvPr>
            <p:ph type="body" idx="1"/>
          </p:nvPr>
        </p:nvSpPr>
        <p:spPr>
          <a:xfrm>
            <a:off x="1173163" y="228600"/>
            <a:ext cx="7742237" cy="6324600"/>
          </a:xfrm>
          <a:ln>
            <a:solidFill>
              <a:schemeClr val="tx1"/>
            </a:solidFill>
            <a:miter lim="800000"/>
            <a:headEnd/>
            <a:tailEnd/>
          </a:ln>
        </p:spPr>
        <p:txBody>
          <a:bodyPr/>
          <a:lstStyle/>
          <a:p>
            <a:pPr>
              <a:lnSpc>
                <a:spcPct val="90000"/>
              </a:lnSpc>
              <a:buFontTx/>
              <a:buNone/>
            </a:pPr>
            <a:r>
              <a:rPr lang="en-GB" sz="2400" smtClean="0"/>
              <a:t>import javax.swing.*;</a:t>
            </a:r>
          </a:p>
          <a:p>
            <a:pPr>
              <a:lnSpc>
                <a:spcPct val="90000"/>
              </a:lnSpc>
              <a:buFontTx/>
              <a:buNone/>
            </a:pPr>
            <a:r>
              <a:rPr lang="en-GB" sz="2400" smtClean="0"/>
              <a:t>import java.awt.event.*;</a:t>
            </a:r>
          </a:p>
          <a:p>
            <a:pPr>
              <a:lnSpc>
                <a:spcPct val="90000"/>
              </a:lnSpc>
              <a:buFontTx/>
              <a:buNone/>
            </a:pPr>
            <a:r>
              <a:rPr lang="en-GB" sz="2400" smtClean="0"/>
              <a:t>public class ClosingWindow1 extends JFrame {</a:t>
            </a:r>
          </a:p>
          <a:p>
            <a:pPr>
              <a:lnSpc>
                <a:spcPct val="90000"/>
              </a:lnSpc>
              <a:buFontTx/>
              <a:buNone/>
            </a:pPr>
            <a:r>
              <a:rPr lang="en-GB" sz="2400" smtClean="0"/>
              <a:t>	</a:t>
            </a:r>
            <a:r>
              <a:rPr lang="en-GB" sz="2400" smtClean="0">
                <a:solidFill>
                  <a:srgbClr val="008000"/>
                </a:solidFill>
              </a:rPr>
              <a:t>// driver</a:t>
            </a:r>
          </a:p>
          <a:p>
            <a:pPr>
              <a:lnSpc>
                <a:spcPct val="90000"/>
              </a:lnSpc>
              <a:buFontTx/>
              <a:buNone/>
            </a:pPr>
            <a:r>
              <a:rPr lang="en-GB" sz="2400" smtClean="0"/>
              <a:t>public static void main(String args[]){</a:t>
            </a:r>
          </a:p>
          <a:p>
            <a:pPr>
              <a:lnSpc>
                <a:spcPct val="90000"/>
              </a:lnSpc>
              <a:buFontTx/>
              <a:buNone/>
            </a:pPr>
            <a:r>
              <a:rPr lang="en-GB" sz="2400" smtClean="0"/>
              <a:t>	     ClosingWindow1 win = new SimpleWindow1();</a:t>
            </a:r>
          </a:p>
          <a:p>
            <a:pPr>
              <a:lnSpc>
                <a:spcPct val="90000"/>
              </a:lnSpc>
              <a:buFontTx/>
              <a:buNone/>
            </a:pPr>
            <a:r>
              <a:rPr lang="en-GB" sz="2400" smtClean="0"/>
              <a:t>         win.setVisible(true);</a:t>
            </a:r>
          </a:p>
          <a:p>
            <a:pPr>
              <a:lnSpc>
                <a:spcPct val="90000"/>
              </a:lnSpc>
              <a:buFontTx/>
              <a:buNone/>
            </a:pPr>
            <a:r>
              <a:rPr lang="en-GB" sz="2400" smtClean="0"/>
              <a:t>      }</a:t>
            </a:r>
          </a:p>
          <a:p>
            <a:pPr>
              <a:lnSpc>
                <a:spcPct val="90000"/>
              </a:lnSpc>
              <a:buFontTx/>
              <a:buNone/>
            </a:pPr>
            <a:r>
              <a:rPr lang="en-GB" sz="2400" smtClean="0">
                <a:solidFill>
                  <a:srgbClr val="008000"/>
                </a:solidFill>
              </a:rPr>
              <a:t>// constructor</a:t>
            </a:r>
          </a:p>
          <a:p>
            <a:pPr>
              <a:lnSpc>
                <a:spcPct val="90000"/>
              </a:lnSpc>
              <a:buFontTx/>
              <a:buNone/>
            </a:pPr>
            <a:r>
              <a:rPr lang="en-GB" sz="2400" smtClean="0"/>
              <a:t>   public ClosingWindow1(){</a:t>
            </a:r>
          </a:p>
          <a:p>
            <a:pPr>
              <a:lnSpc>
                <a:spcPct val="90000"/>
              </a:lnSpc>
              <a:buFontTx/>
              <a:buNone/>
            </a:pPr>
            <a:r>
              <a:rPr lang="en-GB" sz="2400" smtClean="0"/>
              <a:t>	    super("This is a JFrame window");</a:t>
            </a:r>
          </a:p>
          <a:p>
            <a:pPr>
              <a:lnSpc>
                <a:spcPct val="90000"/>
              </a:lnSpc>
              <a:buFontTx/>
              <a:buNone/>
            </a:pPr>
            <a:r>
              <a:rPr lang="en-GB" sz="2400" smtClean="0"/>
              <a:t>	    setSize(275,170);</a:t>
            </a:r>
          </a:p>
          <a:p>
            <a:pPr>
              <a:lnSpc>
                <a:spcPct val="90000"/>
              </a:lnSpc>
              <a:buFontTx/>
              <a:buNone/>
            </a:pPr>
            <a:r>
              <a:rPr lang="en-GB" sz="2400" smtClean="0"/>
              <a:t>        setLocation(250,200);</a:t>
            </a:r>
          </a:p>
          <a:p>
            <a:pPr>
              <a:lnSpc>
                <a:spcPct val="90000"/>
              </a:lnSpc>
              <a:buFontTx/>
              <a:buNone/>
            </a:pPr>
            <a:r>
              <a:rPr lang="en-GB" sz="2400" smtClean="0"/>
              <a:t>	    </a:t>
            </a:r>
            <a:r>
              <a:rPr lang="en-GB" sz="2100" smtClean="0"/>
              <a:t>addWindowListener(new WindowEventHandler());</a:t>
            </a:r>
            <a:r>
              <a:rPr lang="en-GB" sz="2400" smtClean="0"/>
              <a:t> </a:t>
            </a:r>
          </a:p>
          <a:p>
            <a:pPr>
              <a:lnSpc>
                <a:spcPct val="90000"/>
              </a:lnSpc>
              <a:buFontTx/>
              <a:buNone/>
            </a:pPr>
            <a:r>
              <a:rPr lang="en-GB" sz="2400" smtClean="0"/>
              <a:t>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09232A0-4F56-4966-A4BE-2853059BE589}" type="slidenum">
              <a:rPr lang="en-IE" sz="1400" smtClean="0"/>
              <a:pPr/>
              <a:t>29</a:t>
            </a:fld>
            <a:endParaRPr lang="en-IE" sz="1400" smtClean="0"/>
          </a:p>
        </p:txBody>
      </p:sp>
      <p:sp>
        <p:nvSpPr>
          <p:cNvPr id="41987" name="Rectangle 2"/>
          <p:cNvSpPr>
            <a:spLocks noGrp="1" noChangeArrowheads="1"/>
          </p:cNvSpPr>
          <p:nvPr>
            <p:ph type="body" idx="1"/>
          </p:nvPr>
        </p:nvSpPr>
        <p:spPr>
          <a:xfrm>
            <a:off x="827088" y="1844675"/>
            <a:ext cx="7954962" cy="4114800"/>
          </a:xfrm>
          <a:ln>
            <a:solidFill>
              <a:schemeClr val="tx1"/>
            </a:solidFill>
            <a:miter lim="800000"/>
            <a:headEnd/>
            <a:tailEnd/>
          </a:ln>
        </p:spPr>
        <p:txBody>
          <a:bodyPr/>
          <a:lstStyle/>
          <a:p>
            <a:pPr>
              <a:buFontTx/>
              <a:buNone/>
            </a:pPr>
            <a:r>
              <a:rPr lang="en-GB" sz="2400" smtClean="0"/>
              <a:t>private class WindowEventHandler extends WindowAdapter {</a:t>
            </a:r>
            <a:endParaRPr lang="en-GB" sz="2800" smtClean="0"/>
          </a:p>
          <a:p>
            <a:pPr>
              <a:buFontTx/>
              <a:buNone/>
            </a:pPr>
            <a:r>
              <a:rPr lang="en-GB" sz="2800" smtClean="0"/>
              <a:t>	     </a:t>
            </a:r>
            <a:r>
              <a:rPr lang="en-GB" sz="2400" smtClean="0"/>
              <a:t>public void windowClosing(WindowEvent e)</a:t>
            </a:r>
          </a:p>
          <a:p>
            <a:pPr>
              <a:buFontTx/>
              <a:buNone/>
            </a:pPr>
            <a:r>
              <a:rPr lang="en-GB" sz="2400" smtClean="0"/>
              <a:t>	        {</a:t>
            </a:r>
          </a:p>
          <a:p>
            <a:pPr>
              <a:buFontTx/>
              <a:buNone/>
            </a:pPr>
            <a:r>
              <a:rPr lang="en-GB" sz="2400" smtClean="0"/>
              <a:t>	          System.out.println("Test message to console");</a:t>
            </a:r>
          </a:p>
          <a:p>
            <a:pPr>
              <a:buFontTx/>
              <a:buNone/>
            </a:pPr>
            <a:r>
              <a:rPr lang="en-GB" sz="2400" smtClean="0"/>
              <a:t>	          System.exit(0);</a:t>
            </a:r>
          </a:p>
          <a:p>
            <a:pPr>
              <a:buFontTx/>
              <a:buNone/>
            </a:pPr>
            <a:r>
              <a:rPr lang="en-GB" sz="2400" smtClean="0"/>
              <a:t>	        } </a:t>
            </a:r>
            <a:r>
              <a:rPr lang="en-GB" sz="2400" smtClean="0">
                <a:solidFill>
                  <a:srgbClr val="008000"/>
                </a:solidFill>
              </a:rPr>
              <a:t>// end method windowClosing()</a:t>
            </a:r>
          </a:p>
          <a:p>
            <a:pPr>
              <a:buFontTx/>
              <a:buNone/>
            </a:pPr>
            <a:r>
              <a:rPr lang="en-GB" sz="2400" smtClean="0"/>
              <a:t>    } </a:t>
            </a:r>
            <a:r>
              <a:rPr lang="en-GB" sz="2400" smtClean="0">
                <a:solidFill>
                  <a:srgbClr val="008000"/>
                </a:solidFill>
              </a:rPr>
              <a:t>// end class WindowEventHandler</a:t>
            </a:r>
          </a:p>
          <a:p>
            <a:pPr>
              <a:buFontTx/>
              <a:buNone/>
            </a:pPr>
            <a:r>
              <a:rPr lang="en-GB" sz="2400" smtClean="0"/>
              <a:t>} </a:t>
            </a:r>
            <a:r>
              <a:rPr lang="en-GB" sz="2400" smtClean="0">
                <a:solidFill>
                  <a:srgbClr val="008000"/>
                </a:solidFill>
              </a:rPr>
              <a:t>// end class ClosingWindow1</a:t>
            </a:r>
          </a:p>
          <a:p>
            <a:pPr>
              <a:buFontTx/>
              <a:buNone/>
            </a:pPr>
            <a:endParaRPr lang="en-GB" sz="2400" smtClean="0"/>
          </a:p>
          <a:p>
            <a:pPr>
              <a:buFontTx/>
              <a:buNone/>
            </a:pPr>
            <a:endParaRPr lang="en-GB" sz="2800" smtClean="0"/>
          </a:p>
        </p:txBody>
      </p:sp>
      <p:sp>
        <p:nvSpPr>
          <p:cNvPr id="41988" name="Text Box 3"/>
          <p:cNvSpPr txBox="1">
            <a:spLocks noChangeArrowheads="1"/>
          </p:cNvSpPr>
          <p:nvPr/>
        </p:nvSpPr>
        <p:spPr bwMode="auto">
          <a:xfrm>
            <a:off x="755650" y="333375"/>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3600">
                <a:solidFill>
                  <a:srgbClr val="008000"/>
                </a:solidFill>
              </a:rPr>
              <a:t>Inner class to handle window events</a:t>
            </a:r>
            <a:endParaRPr lang="en-US" sz="3600">
              <a:solidFill>
                <a:srgbClr val="008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4867B42-EAC3-4076-A9DF-2B9B3446145F}" type="slidenum">
              <a:rPr lang="en-IE" sz="1400" smtClean="0"/>
              <a:pPr/>
              <a:t>3</a:t>
            </a:fld>
            <a:endParaRPr lang="en-IE" sz="1400" smtClean="0"/>
          </a:p>
        </p:txBody>
      </p:sp>
      <p:sp>
        <p:nvSpPr>
          <p:cNvPr id="28675" name="Rectangle 2"/>
          <p:cNvSpPr>
            <a:spLocks noGrp="1" noChangeArrowheads="1"/>
          </p:cNvSpPr>
          <p:nvPr>
            <p:ph type="title"/>
          </p:nvPr>
        </p:nvSpPr>
        <p:spPr/>
        <p:txBody>
          <a:bodyPr/>
          <a:lstStyle/>
          <a:p>
            <a:r>
              <a:rPr lang="en-GB" sz="4000" smtClean="0"/>
              <a:t>Textbook sections</a:t>
            </a:r>
            <a:endParaRPr lang="en-US" sz="4000" smtClean="0"/>
          </a:p>
        </p:txBody>
      </p:sp>
      <p:sp>
        <p:nvSpPr>
          <p:cNvPr id="28676" name="Rectangle 3"/>
          <p:cNvSpPr>
            <a:spLocks noGrp="1" noChangeArrowheads="1"/>
          </p:cNvSpPr>
          <p:nvPr>
            <p:ph type="body" idx="1"/>
          </p:nvPr>
        </p:nvSpPr>
        <p:spPr/>
        <p:txBody>
          <a:bodyPr/>
          <a:lstStyle/>
          <a:p>
            <a:r>
              <a:rPr lang="en-US" dirty="0" err="1" smtClean="0"/>
              <a:t>Horstmann</a:t>
            </a:r>
            <a:r>
              <a:rPr lang="en-US" smtClean="0"/>
              <a:t> Chapter 10</a:t>
            </a: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73F7C85-FD1C-4EA9-845C-751AB9558529}" type="slidenum">
              <a:rPr lang="en-IE" sz="1400" smtClean="0"/>
              <a:pPr/>
              <a:t>30</a:t>
            </a:fld>
            <a:endParaRPr lang="en-IE" sz="1400" smtClean="0"/>
          </a:p>
        </p:txBody>
      </p:sp>
      <p:sp>
        <p:nvSpPr>
          <p:cNvPr id="43011" name="Rectangle 2"/>
          <p:cNvSpPr>
            <a:spLocks noGrp="1" noChangeArrowheads="1"/>
          </p:cNvSpPr>
          <p:nvPr>
            <p:ph type="title"/>
          </p:nvPr>
        </p:nvSpPr>
        <p:spPr>
          <a:xfrm>
            <a:off x="685800" y="457200"/>
            <a:ext cx="7772400" cy="320675"/>
          </a:xfrm>
        </p:spPr>
        <p:txBody>
          <a:bodyPr/>
          <a:lstStyle/>
          <a:p>
            <a:pPr algn="ctr"/>
            <a:r>
              <a:rPr lang="en-GB" smtClean="0"/>
              <a:t>Analysis of Program</a:t>
            </a:r>
          </a:p>
        </p:txBody>
      </p:sp>
      <p:sp>
        <p:nvSpPr>
          <p:cNvPr id="43012" name="Rectangle 3"/>
          <p:cNvSpPr>
            <a:spLocks noGrp="1" noChangeArrowheads="1"/>
          </p:cNvSpPr>
          <p:nvPr>
            <p:ph type="body" idx="1"/>
          </p:nvPr>
        </p:nvSpPr>
        <p:spPr>
          <a:xfrm>
            <a:off x="1173163" y="1295400"/>
            <a:ext cx="7772400" cy="4800600"/>
          </a:xfrm>
        </p:spPr>
        <p:txBody>
          <a:bodyPr/>
          <a:lstStyle/>
          <a:p>
            <a:r>
              <a:rPr lang="en-GB" sz="2800" smtClean="0"/>
              <a:t>Note the imports:</a:t>
            </a:r>
          </a:p>
          <a:p>
            <a:pPr lvl="1"/>
            <a:r>
              <a:rPr lang="en-GB" sz="2400" smtClean="0">
                <a:latin typeface="Courier New" pitchFamily="49" charset="0"/>
              </a:rPr>
              <a:t>java.awt.event</a:t>
            </a:r>
            <a:r>
              <a:rPr lang="en-GB" sz="2400" smtClean="0"/>
              <a:t> (needed for event handling class </a:t>
            </a:r>
            <a:r>
              <a:rPr lang="en-GB" sz="2400" smtClean="0">
                <a:latin typeface="Courier New" pitchFamily="49" charset="0"/>
              </a:rPr>
              <a:t>WindowAdapter</a:t>
            </a:r>
            <a:r>
              <a:rPr lang="en-GB" sz="2400" smtClean="0"/>
              <a:t>) and </a:t>
            </a:r>
          </a:p>
          <a:p>
            <a:pPr lvl="1"/>
            <a:r>
              <a:rPr lang="en-GB" sz="2400" smtClean="0">
                <a:latin typeface="Courier New" pitchFamily="49" charset="0"/>
              </a:rPr>
              <a:t>javax.swing </a:t>
            </a:r>
            <a:r>
              <a:rPr lang="en-GB" sz="2400" smtClean="0"/>
              <a:t>(needed for the </a:t>
            </a:r>
            <a:r>
              <a:rPr lang="en-GB" sz="2400" smtClean="0">
                <a:latin typeface="Courier New" pitchFamily="49" charset="0"/>
              </a:rPr>
              <a:t>JFrame</a:t>
            </a:r>
            <a:r>
              <a:rPr lang="en-GB" sz="2400" smtClean="0"/>
              <a:t> class itself)</a:t>
            </a:r>
          </a:p>
          <a:p>
            <a:endParaRPr lang="en-GB" sz="1000" smtClean="0"/>
          </a:p>
          <a:p>
            <a:r>
              <a:rPr lang="en-GB" sz="2800" smtClean="0"/>
              <a:t>We create a subclass of </a:t>
            </a:r>
            <a:r>
              <a:rPr lang="en-GB" sz="2800" smtClean="0">
                <a:latin typeface="Courier New" pitchFamily="49" charset="0"/>
              </a:rPr>
              <a:t>JFrame</a:t>
            </a:r>
            <a:r>
              <a:rPr lang="en-GB" sz="2800" smtClean="0"/>
              <a:t> (called </a:t>
            </a:r>
            <a:r>
              <a:rPr lang="en-GB" sz="2800" smtClean="0">
                <a:latin typeface="Courier New" pitchFamily="49" charset="0"/>
              </a:rPr>
              <a:t>ClosingWindow1</a:t>
            </a:r>
            <a:r>
              <a:rPr lang="en-GB" sz="2800" smtClean="0"/>
              <a:t>) and define a constructor for this subclass. </a:t>
            </a:r>
          </a:p>
          <a:p>
            <a:r>
              <a:rPr lang="en-GB" sz="2800" smtClean="0"/>
              <a:t>This constructor then calls its superclass (</a:t>
            </a:r>
            <a:r>
              <a:rPr lang="en-GB" sz="2800" smtClean="0">
                <a:latin typeface="Courier New" pitchFamily="49" charset="0"/>
              </a:rPr>
              <a:t>JFrame</a:t>
            </a:r>
            <a:r>
              <a:rPr lang="en-GB" sz="2800" smtClean="0"/>
              <a:t>) constructor via the </a:t>
            </a:r>
            <a:r>
              <a:rPr lang="en-GB" sz="2800" b="1" smtClean="0">
                <a:latin typeface="Courier New" pitchFamily="49" charset="0"/>
              </a:rPr>
              <a:t>super</a:t>
            </a:r>
            <a:r>
              <a:rPr lang="en-GB" sz="2800" smtClean="0"/>
              <a:t> keyword, passing it some text for the title bar.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CD9D2B8-F5C8-4D08-AE4C-6CCEB1C2DAFA}" type="slidenum">
              <a:rPr lang="en-IE" sz="1400" smtClean="0"/>
              <a:pPr/>
              <a:t>31</a:t>
            </a:fld>
            <a:endParaRPr lang="en-IE" sz="1400" smtClean="0"/>
          </a:p>
        </p:txBody>
      </p:sp>
      <p:sp>
        <p:nvSpPr>
          <p:cNvPr id="49155" name="Rectangle 2"/>
          <p:cNvSpPr>
            <a:spLocks noGrp="1" noChangeArrowheads="1"/>
          </p:cNvSpPr>
          <p:nvPr>
            <p:ph type="body" idx="1"/>
          </p:nvPr>
        </p:nvSpPr>
        <p:spPr>
          <a:xfrm>
            <a:off x="827088" y="1052513"/>
            <a:ext cx="7720012" cy="5280025"/>
          </a:xfrm>
        </p:spPr>
        <p:txBody>
          <a:bodyPr/>
          <a:lstStyle/>
          <a:p>
            <a:r>
              <a:rPr lang="en-GB" sz="2800" smtClean="0"/>
              <a:t>The constructor makes a call to the </a:t>
            </a:r>
            <a:r>
              <a:rPr lang="en-GB" sz="2800" smtClean="0">
                <a:latin typeface="Courier New" pitchFamily="49" charset="0"/>
              </a:rPr>
              <a:t>addWindowListener()</a:t>
            </a:r>
            <a:r>
              <a:rPr lang="en-GB" sz="2800" smtClean="0"/>
              <a:t> method. The reason for doing this is to ensure that there is some object in the system capable of “</a:t>
            </a:r>
            <a:r>
              <a:rPr lang="en-GB" sz="2800" b="1" smtClean="0"/>
              <a:t>listening</a:t>
            </a:r>
            <a:r>
              <a:rPr lang="en-GB" sz="2800" smtClean="0"/>
              <a:t>” </a:t>
            </a:r>
            <a:r>
              <a:rPr lang="en-GB" sz="2800" b="1" smtClean="0"/>
              <a:t>to</a:t>
            </a:r>
            <a:r>
              <a:rPr lang="en-GB" sz="2800" smtClean="0"/>
              <a:t> </a:t>
            </a:r>
            <a:r>
              <a:rPr lang="en-GB" sz="2800" b="1" smtClean="0"/>
              <a:t>events</a:t>
            </a:r>
            <a:r>
              <a:rPr lang="en-GB" sz="2800" smtClean="0"/>
              <a:t> that occur on our window and </a:t>
            </a:r>
            <a:r>
              <a:rPr lang="en-GB" sz="2800" b="1" smtClean="0"/>
              <a:t>handling</a:t>
            </a:r>
            <a:r>
              <a:rPr lang="en-GB" sz="2800" smtClean="0"/>
              <a:t> </a:t>
            </a:r>
            <a:r>
              <a:rPr lang="en-GB" sz="2800" b="1" smtClean="0"/>
              <a:t>those events</a:t>
            </a:r>
            <a:r>
              <a:rPr lang="en-GB" sz="2800" smtClean="0"/>
              <a:t>.</a:t>
            </a:r>
          </a:p>
          <a:p>
            <a:endParaRPr lang="en-GB" sz="1000" smtClean="0"/>
          </a:p>
          <a:p>
            <a:r>
              <a:rPr lang="en-GB" sz="2800" smtClean="0"/>
              <a:t>These might be events such as clicking on the window, moving the window, resizing the window, minimising or even closing (exiting) it.</a:t>
            </a:r>
          </a:p>
          <a:p>
            <a:endParaRPr lang="en-GB" sz="1000" smtClean="0"/>
          </a:p>
          <a:p>
            <a:r>
              <a:rPr lang="en-GB" sz="2800" smtClean="0"/>
              <a:t>In our case the object capable of listening to such events is a </a:t>
            </a:r>
            <a:r>
              <a:rPr lang="en-GB" sz="2800" smtClean="0">
                <a:latin typeface="Courier New" pitchFamily="49" charset="0"/>
              </a:rPr>
              <a:t>WindowEventHandler</a:t>
            </a:r>
            <a:r>
              <a:rPr lang="en-GB" sz="2800" smtClean="0"/>
              <a:t> object that we define especially for the task.</a:t>
            </a:r>
            <a:endParaRPr lang="en-GB" smtClean="0"/>
          </a:p>
        </p:txBody>
      </p:sp>
      <p:sp>
        <p:nvSpPr>
          <p:cNvPr id="49156" name="Text Box 4"/>
          <p:cNvSpPr txBox="1">
            <a:spLocks noChangeArrowheads="1"/>
          </p:cNvSpPr>
          <p:nvPr/>
        </p:nvSpPr>
        <p:spPr bwMode="auto">
          <a:xfrm>
            <a:off x="1258888" y="260350"/>
            <a:ext cx="6842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3200">
                <a:solidFill>
                  <a:srgbClr val="008000"/>
                </a:solidFill>
              </a:rPr>
              <a:t>Handling window events</a:t>
            </a:r>
            <a:endParaRPr lang="en-US" sz="3200">
              <a:solidFill>
                <a:srgbClr val="008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6C83BDC-4C29-4C6B-86A1-C9D6F6E69A7E}" type="slidenum">
              <a:rPr lang="en-IE" sz="1400" smtClean="0"/>
              <a:pPr/>
              <a:t>32</a:t>
            </a:fld>
            <a:endParaRPr lang="en-IE" sz="1400" smtClean="0"/>
          </a:p>
        </p:txBody>
      </p:sp>
      <p:sp>
        <p:nvSpPr>
          <p:cNvPr id="50179" name="Rectangle 2"/>
          <p:cNvSpPr>
            <a:spLocks noGrp="1" noChangeArrowheads="1"/>
          </p:cNvSpPr>
          <p:nvPr>
            <p:ph type="title"/>
          </p:nvPr>
        </p:nvSpPr>
        <p:spPr>
          <a:xfrm>
            <a:off x="990600" y="457200"/>
            <a:ext cx="8153400" cy="457200"/>
          </a:xfrm>
        </p:spPr>
        <p:txBody>
          <a:bodyPr/>
          <a:lstStyle/>
          <a:p>
            <a:pPr algn="ctr"/>
            <a:r>
              <a:rPr lang="en-GB" sz="3600" smtClean="0"/>
              <a:t>The</a:t>
            </a:r>
            <a:r>
              <a:rPr lang="en-GB" smtClean="0"/>
              <a:t> </a:t>
            </a:r>
            <a:r>
              <a:rPr lang="en-GB" sz="3200" smtClean="0">
                <a:latin typeface="Courier New" pitchFamily="49" charset="0"/>
              </a:rPr>
              <a:t>WindowEventHandler</a:t>
            </a:r>
            <a:r>
              <a:rPr lang="en-GB" smtClean="0"/>
              <a:t> </a:t>
            </a:r>
            <a:br>
              <a:rPr lang="en-GB" smtClean="0"/>
            </a:br>
            <a:r>
              <a:rPr lang="en-GB" sz="4000" smtClean="0"/>
              <a:t> </a:t>
            </a:r>
            <a:r>
              <a:rPr lang="en-GB" sz="3600" smtClean="0"/>
              <a:t>Class</a:t>
            </a:r>
          </a:p>
        </p:txBody>
      </p:sp>
      <p:sp>
        <p:nvSpPr>
          <p:cNvPr id="50180" name="Rectangle 3"/>
          <p:cNvSpPr>
            <a:spLocks noGrp="1" noChangeArrowheads="1"/>
          </p:cNvSpPr>
          <p:nvPr>
            <p:ph type="body" idx="1"/>
          </p:nvPr>
        </p:nvSpPr>
        <p:spPr>
          <a:xfrm>
            <a:off x="990600" y="1295400"/>
            <a:ext cx="7954963" cy="4800600"/>
          </a:xfrm>
        </p:spPr>
        <p:txBody>
          <a:bodyPr/>
          <a:lstStyle/>
          <a:p>
            <a:r>
              <a:rPr lang="en-GB" sz="2800" smtClean="0"/>
              <a:t>This is defined as a </a:t>
            </a:r>
            <a:r>
              <a:rPr lang="en-GB" sz="2800" b="1" smtClean="0"/>
              <a:t>private</a:t>
            </a:r>
            <a:r>
              <a:rPr lang="en-GB" sz="2800" smtClean="0"/>
              <a:t> “</a:t>
            </a:r>
            <a:r>
              <a:rPr lang="en-GB" sz="2800" b="1" smtClean="0"/>
              <a:t>inner”</a:t>
            </a:r>
            <a:r>
              <a:rPr lang="en-GB" sz="2800" smtClean="0"/>
              <a:t> class, part of the </a:t>
            </a:r>
            <a:r>
              <a:rPr lang="en-GB" sz="2800" smtClean="0">
                <a:latin typeface="Courier New" pitchFamily="49" charset="0"/>
              </a:rPr>
              <a:t>ClosingWindow1</a:t>
            </a:r>
            <a:r>
              <a:rPr lang="en-GB" sz="2800" smtClean="0"/>
              <a:t> class definition itself. This is acceptable since the class is effectively bound to our </a:t>
            </a:r>
            <a:r>
              <a:rPr lang="en-GB" sz="2800" smtClean="0">
                <a:latin typeface="Courier New" pitchFamily="49" charset="0"/>
              </a:rPr>
              <a:t>SimpleWindow1</a:t>
            </a:r>
            <a:r>
              <a:rPr lang="en-GB" sz="2800" smtClean="0"/>
              <a:t> class and will not be used outside it (its instance will only be concerned with handling events that take place on the window it is defined for).</a:t>
            </a:r>
          </a:p>
          <a:p>
            <a:endParaRPr lang="en-GB" sz="2800" smtClean="0"/>
          </a:p>
          <a:p>
            <a:r>
              <a:rPr lang="en-GB" sz="2800" smtClean="0"/>
              <a:t>The </a:t>
            </a:r>
            <a:r>
              <a:rPr lang="en-GB" sz="2800" smtClean="0">
                <a:latin typeface="Courier New" pitchFamily="49" charset="0"/>
              </a:rPr>
              <a:t>WindowEventHandler</a:t>
            </a:r>
            <a:r>
              <a:rPr lang="en-GB" sz="2800" smtClean="0"/>
              <a:t> class inherits from the </a:t>
            </a:r>
            <a:r>
              <a:rPr lang="en-GB" sz="2800" smtClean="0">
                <a:latin typeface="Courier New" pitchFamily="49" charset="0"/>
              </a:rPr>
              <a:t>WindowAdapter</a:t>
            </a:r>
            <a:r>
              <a:rPr lang="en-GB" sz="2800" smtClean="0"/>
              <a:t> class and takes on board all of its methods by default.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83BAA57-B80D-4EFE-8F93-458F34D1991E}" type="slidenum">
              <a:rPr lang="en-IE" sz="1400" smtClean="0"/>
              <a:pPr/>
              <a:t>33</a:t>
            </a:fld>
            <a:endParaRPr lang="en-IE" sz="1400" smtClean="0"/>
          </a:p>
        </p:txBody>
      </p:sp>
      <p:sp>
        <p:nvSpPr>
          <p:cNvPr id="51203" name="Rectangle 2"/>
          <p:cNvSpPr>
            <a:spLocks noGrp="1" noChangeArrowheads="1"/>
          </p:cNvSpPr>
          <p:nvPr>
            <p:ph type="title"/>
          </p:nvPr>
        </p:nvSpPr>
        <p:spPr/>
        <p:txBody>
          <a:bodyPr/>
          <a:lstStyle/>
          <a:p>
            <a:r>
              <a:rPr lang="en-GB" sz="4000" smtClean="0"/>
              <a:t>Exercise</a:t>
            </a:r>
            <a:endParaRPr lang="en-US" sz="4000" smtClean="0"/>
          </a:p>
        </p:txBody>
      </p:sp>
      <p:sp>
        <p:nvSpPr>
          <p:cNvPr id="51204" name="Rectangle 3"/>
          <p:cNvSpPr>
            <a:spLocks noGrp="1" noChangeArrowheads="1"/>
          </p:cNvSpPr>
          <p:nvPr>
            <p:ph type="body" idx="1"/>
          </p:nvPr>
        </p:nvSpPr>
        <p:spPr/>
        <p:txBody>
          <a:bodyPr/>
          <a:lstStyle/>
          <a:p>
            <a:pPr>
              <a:lnSpc>
                <a:spcPct val="90000"/>
              </a:lnSpc>
            </a:pPr>
            <a:r>
              <a:rPr lang="en-GB" smtClean="0"/>
              <a:t>Investigate the documentation for the WindowAdapter class: identify all the interfaces implemented by it, and identify the one which contains a windowClosing() method.</a:t>
            </a:r>
          </a:p>
          <a:p>
            <a:pPr>
              <a:lnSpc>
                <a:spcPct val="90000"/>
              </a:lnSpc>
            </a:pPr>
            <a:endParaRPr lang="en-GB" smtClean="0"/>
          </a:p>
          <a:p>
            <a:pPr>
              <a:lnSpc>
                <a:spcPct val="90000"/>
              </a:lnSpc>
            </a:pPr>
            <a:r>
              <a:rPr lang="en-GB" smtClean="0"/>
              <a:t>How many methods are listed in the </a:t>
            </a:r>
            <a:r>
              <a:rPr lang="en-GB" i="1" smtClean="0"/>
              <a:t>WindowListener</a:t>
            </a:r>
            <a:r>
              <a:rPr lang="en-GB" smtClean="0"/>
              <a:t> interface?</a:t>
            </a:r>
            <a:endParaRPr 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9541527-0909-4D92-A3F3-996D855648F6}" type="slidenum">
              <a:rPr lang="en-IE" sz="1400" smtClean="0"/>
              <a:pPr/>
              <a:t>34</a:t>
            </a:fld>
            <a:endParaRPr lang="en-IE" sz="1400" smtClean="0"/>
          </a:p>
        </p:txBody>
      </p:sp>
      <p:sp>
        <p:nvSpPr>
          <p:cNvPr id="52227" name="Rectangle 2"/>
          <p:cNvSpPr>
            <a:spLocks noGrp="1" noChangeArrowheads="1"/>
          </p:cNvSpPr>
          <p:nvPr>
            <p:ph type="title"/>
          </p:nvPr>
        </p:nvSpPr>
        <p:spPr/>
        <p:txBody>
          <a:bodyPr/>
          <a:lstStyle/>
          <a:p>
            <a:r>
              <a:rPr lang="en-GB" sz="4000" smtClean="0"/>
              <a:t>Adapter classes</a:t>
            </a:r>
            <a:endParaRPr lang="en-US" sz="4000" smtClean="0"/>
          </a:p>
        </p:txBody>
      </p:sp>
      <p:sp>
        <p:nvSpPr>
          <p:cNvPr id="52228" name="Rectangle 3"/>
          <p:cNvSpPr>
            <a:spLocks noGrp="1" noChangeArrowheads="1"/>
          </p:cNvSpPr>
          <p:nvPr>
            <p:ph type="body" idx="1"/>
          </p:nvPr>
        </p:nvSpPr>
        <p:spPr/>
        <p:txBody>
          <a:bodyPr/>
          <a:lstStyle/>
          <a:p>
            <a:r>
              <a:rPr lang="en-GB" smtClean="0"/>
              <a:t>The WindowAdapter class contains an implementation (default or empty) for each method in </a:t>
            </a:r>
            <a:r>
              <a:rPr lang="en-GB" i="1" smtClean="0"/>
              <a:t>WindowListener</a:t>
            </a:r>
          </a:p>
          <a:p>
            <a:endParaRPr lang="en-GB" smtClean="0"/>
          </a:p>
          <a:p>
            <a:r>
              <a:rPr lang="en-GB" smtClean="0"/>
              <a:t>This makes it easy for WindowEventHandler to concentrate on windowClosing() only</a:t>
            </a:r>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14A2112-FE67-40BC-8589-263650CB8261}" type="slidenum">
              <a:rPr lang="en-IE" sz="1400" smtClean="0"/>
              <a:pPr/>
              <a:t>35</a:t>
            </a:fld>
            <a:endParaRPr lang="en-IE" sz="1400" smtClean="0"/>
          </a:p>
        </p:txBody>
      </p:sp>
      <p:sp>
        <p:nvSpPr>
          <p:cNvPr id="53251" name="Rectangle 2"/>
          <p:cNvSpPr>
            <a:spLocks noGrp="1" noChangeArrowheads="1"/>
          </p:cNvSpPr>
          <p:nvPr>
            <p:ph type="body" idx="1"/>
          </p:nvPr>
        </p:nvSpPr>
        <p:spPr>
          <a:xfrm>
            <a:off x="1173163" y="304800"/>
            <a:ext cx="7772400" cy="5791200"/>
          </a:xfrm>
        </p:spPr>
        <p:txBody>
          <a:bodyPr/>
          <a:lstStyle/>
          <a:p>
            <a:pPr>
              <a:lnSpc>
                <a:spcPct val="80000"/>
              </a:lnSpc>
            </a:pPr>
            <a:r>
              <a:rPr lang="en-GB" sz="2800" smtClean="0"/>
              <a:t>We must </a:t>
            </a:r>
            <a:r>
              <a:rPr lang="en-GB" sz="2800" b="1" smtClean="0"/>
              <a:t>override</a:t>
            </a:r>
            <a:r>
              <a:rPr lang="en-GB" sz="2800" smtClean="0"/>
              <a:t> the default inherited </a:t>
            </a:r>
            <a:r>
              <a:rPr lang="en-GB" sz="2800" smtClean="0">
                <a:latin typeface="Courier New" pitchFamily="49" charset="0"/>
              </a:rPr>
              <a:t>windowClosing(),</a:t>
            </a:r>
            <a:r>
              <a:rPr lang="en-GB" sz="2800" smtClean="0"/>
              <a:t> if we want something non-standard to happen when we click on the exit button to close the window.</a:t>
            </a:r>
          </a:p>
          <a:p>
            <a:pPr>
              <a:lnSpc>
                <a:spcPct val="80000"/>
              </a:lnSpc>
            </a:pPr>
            <a:r>
              <a:rPr lang="en-GB" sz="2800" smtClean="0"/>
              <a:t>Our program just sends a simple message to the console, then signals </a:t>
            </a:r>
            <a:r>
              <a:rPr lang="en-GB" sz="2800" b="1" smtClean="0"/>
              <a:t>the end of the program’s execution, </a:t>
            </a:r>
            <a:r>
              <a:rPr lang="en-GB" sz="2800" smtClean="0"/>
              <a:t>but it could do something more important such as saving the contents of the window to a file</a:t>
            </a:r>
          </a:p>
          <a:p>
            <a:pPr>
              <a:lnSpc>
                <a:spcPct val="80000"/>
              </a:lnSpc>
            </a:pPr>
            <a:r>
              <a:rPr lang="en-GB" sz="2800" smtClean="0"/>
              <a:t>By default (in the absence of this overriding), clicking to close the window will close it but will not cause the program to exit, or display a message.  To exit, releasing all resources, we must invoke</a:t>
            </a:r>
          </a:p>
          <a:p>
            <a:pPr>
              <a:lnSpc>
                <a:spcPct val="80000"/>
              </a:lnSpc>
              <a:buFontTx/>
              <a:buNone/>
            </a:pPr>
            <a:r>
              <a:rPr lang="en-GB" sz="2800" smtClean="0"/>
              <a:t>                         System.exit(0); </a:t>
            </a:r>
          </a:p>
        </p:txBody>
      </p:sp>
      <p:sp>
        <p:nvSpPr>
          <p:cNvPr id="53252" name="Rectangle 3"/>
          <p:cNvSpPr>
            <a:spLocks noChangeArrowheads="1"/>
          </p:cNvSpPr>
          <p:nvPr/>
        </p:nvSpPr>
        <p:spPr bwMode="auto">
          <a:xfrm>
            <a:off x="3132138" y="5373688"/>
            <a:ext cx="26670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878068D-8D76-411D-BA03-C7277BC80E06}" type="slidenum">
              <a:rPr lang="en-IE" sz="1400" smtClean="0"/>
              <a:pPr/>
              <a:t>36</a:t>
            </a:fld>
            <a:endParaRPr lang="en-IE" sz="1400" smtClean="0"/>
          </a:p>
        </p:txBody>
      </p:sp>
      <p:sp>
        <p:nvSpPr>
          <p:cNvPr id="54275" name="Rectangle 2"/>
          <p:cNvSpPr>
            <a:spLocks noGrp="1" noChangeArrowheads="1"/>
          </p:cNvSpPr>
          <p:nvPr>
            <p:ph type="title"/>
          </p:nvPr>
        </p:nvSpPr>
        <p:spPr/>
        <p:txBody>
          <a:bodyPr/>
          <a:lstStyle/>
          <a:p>
            <a:r>
              <a:rPr lang="en-GB" sz="4000" smtClean="0"/>
              <a:t>The role of the ‘0’ in exit(0)</a:t>
            </a:r>
            <a:endParaRPr lang="en-US" sz="4000" smtClean="0"/>
          </a:p>
        </p:txBody>
      </p:sp>
      <p:sp>
        <p:nvSpPr>
          <p:cNvPr id="54276" name="Rectangle 3"/>
          <p:cNvSpPr>
            <a:spLocks noGrp="1" noChangeArrowheads="1"/>
          </p:cNvSpPr>
          <p:nvPr>
            <p:ph type="body" idx="1"/>
          </p:nvPr>
        </p:nvSpPr>
        <p:spPr/>
        <p:txBody>
          <a:bodyPr/>
          <a:lstStyle/>
          <a:p>
            <a:r>
              <a:rPr lang="en-GB" smtClean="0"/>
              <a:t>Under certain operating systems, a program can return an int when it exits.  The convention is to return ‘0’ for a normal ending, allowing lots of other numbers for different sorts of error-driven ending</a:t>
            </a:r>
          </a:p>
          <a:p>
            <a:r>
              <a:rPr lang="en-GB" smtClean="0"/>
              <a:t>eg System.exit(1) if it can’t find a file, System.exit(2) if it finds the file but can’t write to it, etc.</a:t>
            </a:r>
            <a:endParaRPr 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BB3ACF8-1603-4741-BB50-3D5B384540BD}" type="slidenum">
              <a:rPr lang="en-IE" sz="1400" smtClean="0"/>
              <a:pPr/>
              <a:t>37</a:t>
            </a:fld>
            <a:endParaRPr lang="en-IE" sz="1400" smtClean="0"/>
          </a:p>
        </p:txBody>
      </p:sp>
      <p:sp>
        <p:nvSpPr>
          <p:cNvPr id="55299" name="Rectangle 2"/>
          <p:cNvSpPr>
            <a:spLocks noGrp="1" noChangeArrowheads="1"/>
          </p:cNvSpPr>
          <p:nvPr>
            <p:ph type="title"/>
          </p:nvPr>
        </p:nvSpPr>
        <p:spPr/>
        <p:txBody>
          <a:bodyPr/>
          <a:lstStyle/>
          <a:p>
            <a:r>
              <a:rPr lang="en-GB" sz="4000" smtClean="0"/>
              <a:t>Exercise</a:t>
            </a:r>
            <a:endParaRPr lang="en-US" sz="4000" smtClean="0"/>
          </a:p>
        </p:txBody>
      </p:sp>
      <p:sp>
        <p:nvSpPr>
          <p:cNvPr id="55300" name="Rectangle 3"/>
          <p:cNvSpPr>
            <a:spLocks noGrp="1" noChangeArrowheads="1"/>
          </p:cNvSpPr>
          <p:nvPr>
            <p:ph type="body" idx="1"/>
          </p:nvPr>
        </p:nvSpPr>
        <p:spPr/>
        <p:txBody>
          <a:bodyPr/>
          <a:lstStyle/>
          <a:p>
            <a:r>
              <a:rPr lang="en-GB" sz="2800" smtClean="0"/>
              <a:t>Go through the code for ClosingWindow1.java carefully, and find all of the following:</a:t>
            </a:r>
          </a:p>
          <a:p>
            <a:r>
              <a:rPr lang="en-GB" sz="2800" smtClean="0"/>
              <a:t>2 objects which are used or mentioned</a:t>
            </a:r>
          </a:p>
          <a:p>
            <a:r>
              <a:rPr lang="en-GB" sz="2800" smtClean="0"/>
              <a:t>a method call which takes a boolean argument</a:t>
            </a:r>
          </a:p>
          <a:p>
            <a:r>
              <a:rPr lang="en-GB" sz="2800" smtClean="0"/>
              <a:t>a method call which takes 2 int arguments</a:t>
            </a:r>
          </a:p>
          <a:p>
            <a:r>
              <a:rPr lang="en-GB" sz="2800" smtClean="0"/>
              <a:t>2 examples of inheritance</a:t>
            </a:r>
          </a:p>
          <a:p>
            <a:r>
              <a:rPr lang="en-GB" sz="2800" smtClean="0"/>
              <a:t>2 method definitions</a:t>
            </a:r>
            <a:endParaRPr lang="en-US" sz="28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F2891A5-1C35-453C-9721-46F937D0165D}" type="slidenum">
              <a:rPr lang="en-IE" sz="1400" smtClean="0"/>
              <a:pPr/>
              <a:t>38</a:t>
            </a:fld>
            <a:endParaRPr lang="en-IE" sz="1400" smtClean="0"/>
          </a:p>
        </p:txBody>
      </p:sp>
      <p:sp>
        <p:nvSpPr>
          <p:cNvPr id="56323" name="Rectangle 2"/>
          <p:cNvSpPr>
            <a:spLocks noGrp="1" noChangeArrowheads="1"/>
          </p:cNvSpPr>
          <p:nvPr>
            <p:ph type="title"/>
          </p:nvPr>
        </p:nvSpPr>
        <p:spPr>
          <a:xfrm>
            <a:off x="685800" y="457200"/>
            <a:ext cx="7772400" cy="457200"/>
          </a:xfrm>
        </p:spPr>
        <p:txBody>
          <a:bodyPr/>
          <a:lstStyle/>
          <a:p>
            <a:pPr algn="ctr"/>
            <a:r>
              <a:rPr lang="en-GB" smtClean="0"/>
              <a:t>Event-Handling</a:t>
            </a:r>
          </a:p>
        </p:txBody>
      </p:sp>
      <p:sp>
        <p:nvSpPr>
          <p:cNvPr id="56324" name="Rectangle 3"/>
          <p:cNvSpPr>
            <a:spLocks noGrp="1" noChangeArrowheads="1"/>
          </p:cNvSpPr>
          <p:nvPr>
            <p:ph type="body" idx="1"/>
          </p:nvPr>
        </p:nvSpPr>
        <p:spPr>
          <a:xfrm>
            <a:off x="914400" y="1447800"/>
            <a:ext cx="8001000" cy="4648200"/>
          </a:xfrm>
        </p:spPr>
        <p:txBody>
          <a:bodyPr/>
          <a:lstStyle/>
          <a:p>
            <a:r>
              <a:rPr lang="en-GB" sz="2800" smtClean="0"/>
              <a:t>In GUI systems </a:t>
            </a:r>
            <a:r>
              <a:rPr lang="en-GB" sz="2800" b="1" smtClean="0"/>
              <a:t>events</a:t>
            </a:r>
            <a:r>
              <a:rPr lang="en-GB" sz="2800" smtClean="0"/>
              <a:t> are </a:t>
            </a:r>
            <a:r>
              <a:rPr lang="en-GB" sz="2800" b="1" smtClean="0"/>
              <a:t>triggered</a:t>
            </a:r>
            <a:r>
              <a:rPr lang="en-GB" sz="2800" smtClean="0"/>
              <a:t> via the mouse or keyboard by the user pressing on a button, or minimising a window etc. </a:t>
            </a:r>
          </a:p>
          <a:p>
            <a:r>
              <a:rPr lang="en-GB" sz="2800" smtClean="0"/>
              <a:t>When a window is closed the </a:t>
            </a:r>
            <a:r>
              <a:rPr lang="en-GB" sz="2800" b="1" smtClean="0"/>
              <a:t>Java interpreter</a:t>
            </a:r>
            <a:r>
              <a:rPr lang="en-GB" sz="2800" smtClean="0"/>
              <a:t> (behind the scenes) creates an instance of the </a:t>
            </a:r>
            <a:r>
              <a:rPr lang="en-GB" sz="2800" b="1" smtClean="0"/>
              <a:t>WindowEvent</a:t>
            </a:r>
            <a:r>
              <a:rPr lang="en-GB" sz="2800" smtClean="0"/>
              <a:t> class, then sends (in our case) </a:t>
            </a:r>
            <a:r>
              <a:rPr lang="en-GB" sz="2400" smtClean="0">
                <a:latin typeface="Courier New" pitchFamily="49" charset="0"/>
              </a:rPr>
              <a:t>windowClosing</a:t>
            </a:r>
            <a:r>
              <a:rPr lang="en-GB" sz="2400" smtClean="0"/>
              <a:t>()</a:t>
            </a:r>
            <a:r>
              <a:rPr lang="en-GB" sz="2800" smtClean="0"/>
              <a:t> messages to the registered listener (</a:t>
            </a:r>
            <a:r>
              <a:rPr lang="en-GB" sz="2400" smtClean="0">
                <a:latin typeface="Courier New" pitchFamily="49" charset="0"/>
              </a:rPr>
              <a:t>WindowEventHandler</a:t>
            </a:r>
            <a:r>
              <a:rPr lang="en-GB" sz="2800" smtClean="0"/>
              <a:t>)</a:t>
            </a:r>
          </a:p>
          <a:p>
            <a:r>
              <a:rPr lang="en-GB" sz="2800" smtClean="0"/>
              <a:t>The listener carries out its own version of </a:t>
            </a:r>
            <a:r>
              <a:rPr lang="en-GB" sz="2400" smtClean="0">
                <a:latin typeface="Courier New" pitchFamily="49" charset="0"/>
              </a:rPr>
              <a:t>windowClosing(),</a:t>
            </a:r>
            <a:r>
              <a:rPr lang="en-GB" sz="2800" smtClean="0"/>
              <a:t> not the default action.</a:t>
            </a:r>
            <a:endParaRPr lang="en-GB"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4B1AD5F-FCAD-4456-9E6A-0B5E236831BD}" type="slidenum">
              <a:rPr lang="en-IE" sz="1400" smtClean="0"/>
              <a:pPr/>
              <a:t>39</a:t>
            </a:fld>
            <a:endParaRPr lang="en-IE" sz="1400" smtClean="0"/>
          </a:p>
        </p:txBody>
      </p:sp>
      <p:sp>
        <p:nvSpPr>
          <p:cNvPr id="57347" name="Rectangle 2"/>
          <p:cNvSpPr>
            <a:spLocks noGrp="1" noChangeArrowheads="1"/>
          </p:cNvSpPr>
          <p:nvPr>
            <p:ph type="title"/>
          </p:nvPr>
        </p:nvSpPr>
        <p:spPr/>
        <p:txBody>
          <a:bodyPr/>
          <a:lstStyle/>
          <a:p>
            <a:r>
              <a:rPr lang="en-GB" sz="4000" smtClean="0"/>
              <a:t>Exercise</a:t>
            </a:r>
            <a:endParaRPr lang="en-US" sz="4000" smtClean="0"/>
          </a:p>
        </p:txBody>
      </p:sp>
      <p:sp>
        <p:nvSpPr>
          <p:cNvPr id="57348" name="Rectangle 3"/>
          <p:cNvSpPr>
            <a:spLocks noGrp="1" noChangeArrowheads="1"/>
          </p:cNvSpPr>
          <p:nvPr>
            <p:ph type="body" idx="1"/>
          </p:nvPr>
        </p:nvSpPr>
        <p:spPr/>
        <p:txBody>
          <a:bodyPr/>
          <a:lstStyle/>
          <a:p>
            <a:r>
              <a:rPr lang="en-GB" smtClean="0"/>
              <a:t>Open the java documentation and investigate the WindowEvent class: what information does the JVM package into this class?</a:t>
            </a: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E0EDFFB-0EFE-4EAA-9562-DC74615858C5}" type="slidenum">
              <a:rPr lang="en-IE" sz="1400" smtClean="0"/>
              <a:pPr/>
              <a:t>4</a:t>
            </a:fld>
            <a:endParaRPr lang="en-IE" sz="1400" smtClean="0"/>
          </a:p>
        </p:txBody>
      </p:sp>
      <p:sp>
        <p:nvSpPr>
          <p:cNvPr id="29699" name="Rectangle 2"/>
          <p:cNvSpPr>
            <a:spLocks noGrp="1" noChangeArrowheads="1"/>
          </p:cNvSpPr>
          <p:nvPr>
            <p:ph type="title"/>
          </p:nvPr>
        </p:nvSpPr>
        <p:spPr>
          <a:xfrm>
            <a:off x="685800" y="457200"/>
            <a:ext cx="7772400" cy="274638"/>
          </a:xfrm>
        </p:spPr>
        <p:txBody>
          <a:bodyPr/>
          <a:lstStyle/>
          <a:p>
            <a:pPr algn="ctr"/>
            <a:r>
              <a:rPr lang="en-GB" smtClean="0"/>
              <a:t>Graphical User Interfaces (GUIs)</a:t>
            </a:r>
          </a:p>
        </p:txBody>
      </p:sp>
      <p:sp>
        <p:nvSpPr>
          <p:cNvPr id="29700" name="Rectangle 3"/>
          <p:cNvSpPr>
            <a:spLocks noGrp="1" noChangeArrowheads="1"/>
          </p:cNvSpPr>
          <p:nvPr>
            <p:ph type="body" idx="1"/>
          </p:nvPr>
        </p:nvSpPr>
        <p:spPr>
          <a:xfrm>
            <a:off x="990600" y="1219200"/>
            <a:ext cx="8153400" cy="4876800"/>
          </a:xfrm>
        </p:spPr>
        <p:txBody>
          <a:bodyPr/>
          <a:lstStyle/>
          <a:p>
            <a:pPr>
              <a:lnSpc>
                <a:spcPct val="90000"/>
              </a:lnSpc>
              <a:spcBef>
                <a:spcPct val="0"/>
              </a:spcBef>
            </a:pPr>
            <a:r>
              <a:rPr lang="en-GB" sz="2800" smtClean="0"/>
              <a:t>Until now all programs written are characterised by the fact that the </a:t>
            </a:r>
            <a:r>
              <a:rPr lang="en-GB" sz="2800" b="1" smtClean="0"/>
              <a:t>program controls the user’s activities</a:t>
            </a:r>
            <a:r>
              <a:rPr lang="en-GB" sz="2800" smtClean="0"/>
              <a:t>. The program asks for data (or simply uses “hard-coded” data) in a </a:t>
            </a:r>
            <a:r>
              <a:rPr lang="en-GB" sz="2800" b="1" smtClean="0"/>
              <a:t>specific order</a:t>
            </a:r>
            <a:r>
              <a:rPr lang="en-GB" sz="2800" smtClean="0"/>
              <a:t> and the user has to input the data or s/he gets no further in the program</a:t>
            </a:r>
          </a:p>
          <a:p>
            <a:pPr>
              <a:lnSpc>
                <a:spcPct val="90000"/>
              </a:lnSpc>
              <a:spcBef>
                <a:spcPct val="0"/>
              </a:spcBef>
              <a:buFontTx/>
              <a:buNone/>
            </a:pPr>
            <a:endParaRPr lang="en-GB" sz="2800" smtClean="0"/>
          </a:p>
          <a:p>
            <a:pPr>
              <a:lnSpc>
                <a:spcPct val="90000"/>
              </a:lnSpc>
            </a:pPr>
            <a:r>
              <a:rPr lang="en-GB" sz="2800" smtClean="0"/>
              <a:t>With GUIs the situation is </a:t>
            </a:r>
            <a:r>
              <a:rPr lang="en-GB" sz="2800" b="1" smtClean="0"/>
              <a:t>radically different:</a:t>
            </a:r>
            <a:r>
              <a:rPr lang="en-GB" sz="2800" smtClean="0"/>
              <a:t> the </a:t>
            </a:r>
            <a:r>
              <a:rPr lang="en-GB" sz="2800" b="1" smtClean="0"/>
              <a:t>user</a:t>
            </a:r>
            <a:r>
              <a:rPr lang="en-GB" sz="2800" smtClean="0"/>
              <a:t> of the program is </a:t>
            </a:r>
            <a:r>
              <a:rPr lang="en-GB" sz="2800" b="1" smtClean="0"/>
              <a:t>in control</a:t>
            </a:r>
            <a:r>
              <a:rPr lang="en-GB" sz="2800" smtClean="0"/>
              <a:t>. The </a:t>
            </a:r>
            <a:r>
              <a:rPr lang="en-GB" sz="2800" b="1" smtClean="0"/>
              <a:t>user can choose the order</a:t>
            </a:r>
            <a:r>
              <a:rPr lang="en-GB" sz="2800" smtClean="0"/>
              <a:t> of the activities and </a:t>
            </a:r>
            <a:r>
              <a:rPr lang="en-GB" sz="2800" b="1" smtClean="0"/>
              <a:t>how</a:t>
            </a:r>
            <a:r>
              <a:rPr lang="en-GB" sz="2800" smtClean="0"/>
              <a:t> they will be performed (keyboard or mouse). This is known as event-driven programming.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178D2D7-5701-4992-9C1B-AC6463F8F5DB}" type="slidenum">
              <a:rPr lang="en-IE" sz="1400" smtClean="0"/>
              <a:pPr/>
              <a:t>40</a:t>
            </a:fld>
            <a:endParaRPr lang="en-IE" sz="1400" smtClean="0"/>
          </a:p>
        </p:txBody>
      </p:sp>
      <p:sp>
        <p:nvSpPr>
          <p:cNvPr id="58371" name="Rectangle 2"/>
          <p:cNvSpPr>
            <a:spLocks noGrp="1" noChangeArrowheads="1"/>
          </p:cNvSpPr>
          <p:nvPr>
            <p:ph type="title"/>
          </p:nvPr>
        </p:nvSpPr>
        <p:spPr/>
        <p:txBody>
          <a:bodyPr/>
          <a:lstStyle/>
          <a:p>
            <a:r>
              <a:rPr lang="en-GB" sz="4000" smtClean="0"/>
              <a:t>Interface </a:t>
            </a:r>
            <a:r>
              <a:rPr lang="en-GB" sz="4000" i="1" smtClean="0"/>
              <a:t>WindowListener</a:t>
            </a:r>
            <a:endParaRPr lang="en-US" sz="4000" i="1" smtClean="0"/>
          </a:p>
        </p:txBody>
      </p:sp>
      <p:sp>
        <p:nvSpPr>
          <p:cNvPr id="58372" name="Rectangle 3"/>
          <p:cNvSpPr>
            <a:spLocks noGrp="1" noChangeArrowheads="1"/>
          </p:cNvSpPr>
          <p:nvPr>
            <p:ph type="body" idx="1"/>
          </p:nvPr>
        </p:nvSpPr>
        <p:spPr/>
        <p:txBody>
          <a:bodyPr/>
          <a:lstStyle/>
          <a:p>
            <a:pPr>
              <a:lnSpc>
                <a:spcPct val="90000"/>
              </a:lnSpc>
            </a:pPr>
            <a:r>
              <a:rPr lang="en-GB" sz="2800" smtClean="0"/>
              <a:t>Classes which take non-standard action in response to WindowEvents must implement </a:t>
            </a:r>
            <a:r>
              <a:rPr lang="en-GB" sz="2800" i="1" smtClean="0"/>
              <a:t>WindowListener</a:t>
            </a:r>
            <a:r>
              <a:rPr lang="en-GB" sz="2800" smtClean="0"/>
              <a:t>, and provide versions of each of its 7 methods.</a:t>
            </a:r>
          </a:p>
          <a:p>
            <a:pPr>
              <a:lnSpc>
                <a:spcPct val="90000"/>
              </a:lnSpc>
            </a:pPr>
            <a:r>
              <a:rPr lang="en-GB" sz="2800" smtClean="0"/>
              <a:t>This would be tedious for us, as we are only interested in one of them, windowClosing()</a:t>
            </a:r>
          </a:p>
          <a:p>
            <a:pPr>
              <a:lnSpc>
                <a:spcPct val="90000"/>
              </a:lnSpc>
            </a:pPr>
            <a:r>
              <a:rPr lang="en-GB" sz="2800" smtClean="0"/>
              <a:t>Adapter classes make this easier: they provide default (empty) implementations of all the methods of the interface: we need only over-ride the ones we are interested in</a:t>
            </a:r>
            <a:endParaRPr lang="en-US" sz="280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AFFB305-0A5A-4B76-9CCE-6899060ECCE9}" type="slidenum">
              <a:rPr lang="en-IE" sz="1400" smtClean="0"/>
              <a:pPr/>
              <a:t>41</a:t>
            </a:fld>
            <a:endParaRPr lang="en-IE" sz="1400" smtClean="0"/>
          </a:p>
        </p:txBody>
      </p:sp>
      <p:sp>
        <p:nvSpPr>
          <p:cNvPr id="59395" name="Rectangle 2"/>
          <p:cNvSpPr>
            <a:spLocks noGrp="1" noChangeArrowheads="1"/>
          </p:cNvSpPr>
          <p:nvPr>
            <p:ph type="title"/>
          </p:nvPr>
        </p:nvSpPr>
        <p:spPr>
          <a:xfrm>
            <a:off x="900113" y="333375"/>
            <a:ext cx="7772400" cy="457200"/>
          </a:xfrm>
        </p:spPr>
        <p:txBody>
          <a:bodyPr/>
          <a:lstStyle/>
          <a:p>
            <a:pPr algn="ctr"/>
            <a:r>
              <a:rPr lang="en-GB" sz="3200" smtClean="0"/>
              <a:t>Where to define WindowEventHandler</a:t>
            </a:r>
          </a:p>
        </p:txBody>
      </p:sp>
      <p:sp>
        <p:nvSpPr>
          <p:cNvPr id="59396" name="Rectangle 3"/>
          <p:cNvSpPr>
            <a:spLocks noGrp="1" noChangeArrowheads="1"/>
          </p:cNvSpPr>
          <p:nvPr>
            <p:ph type="body" idx="1"/>
          </p:nvPr>
        </p:nvSpPr>
        <p:spPr>
          <a:xfrm>
            <a:off x="684213" y="1341438"/>
            <a:ext cx="7991475" cy="4824412"/>
          </a:xfrm>
        </p:spPr>
        <p:txBody>
          <a:bodyPr/>
          <a:lstStyle/>
          <a:p>
            <a:r>
              <a:rPr lang="en-GB" sz="2800" smtClean="0"/>
              <a:t>Defining WindowEventHandler as an inner class of SimpleWindow1 allows it access to all the attributes and methods of SimpleWindow1.</a:t>
            </a:r>
          </a:p>
          <a:p>
            <a:endParaRPr lang="en-GB" sz="2800" smtClean="0"/>
          </a:p>
          <a:p>
            <a:r>
              <a:rPr lang="en-GB" sz="2800" smtClean="0"/>
              <a:t>There are 2 other ways to define this class: as an anonymous inner class, or as a totally separate class.  The windowClosing event can also be handled internally in SimpleWindow1.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53D0E1C-2B35-46CF-84F0-F70F4BD2F7B2}" type="slidenum">
              <a:rPr lang="en-IE" sz="1400" smtClean="0"/>
              <a:pPr/>
              <a:t>42</a:t>
            </a:fld>
            <a:endParaRPr lang="en-IE" sz="1400" smtClean="0"/>
          </a:p>
        </p:txBody>
      </p:sp>
      <p:sp>
        <p:nvSpPr>
          <p:cNvPr id="60419" name="Rectangle 2"/>
          <p:cNvSpPr>
            <a:spLocks noGrp="1" noChangeArrowheads="1"/>
          </p:cNvSpPr>
          <p:nvPr>
            <p:ph type="title"/>
          </p:nvPr>
        </p:nvSpPr>
        <p:spPr>
          <a:xfrm>
            <a:off x="685800" y="457200"/>
            <a:ext cx="7772400" cy="365125"/>
          </a:xfrm>
        </p:spPr>
        <p:txBody>
          <a:bodyPr/>
          <a:lstStyle/>
          <a:p>
            <a:pPr algn="ctr"/>
            <a:r>
              <a:rPr lang="en-GB" smtClean="0"/>
              <a:t>Anonymous Inner Classes</a:t>
            </a:r>
          </a:p>
        </p:txBody>
      </p:sp>
      <p:sp>
        <p:nvSpPr>
          <p:cNvPr id="60420" name="Rectangle 3"/>
          <p:cNvSpPr>
            <a:spLocks noGrp="1" noChangeArrowheads="1"/>
          </p:cNvSpPr>
          <p:nvPr>
            <p:ph type="body" idx="1"/>
          </p:nvPr>
        </p:nvSpPr>
        <p:spPr>
          <a:xfrm>
            <a:off x="1173163" y="1143000"/>
            <a:ext cx="7970837" cy="4953000"/>
          </a:xfrm>
        </p:spPr>
        <p:txBody>
          <a:bodyPr/>
          <a:lstStyle/>
          <a:p>
            <a:r>
              <a:rPr lang="en-GB" sz="2800" smtClean="0"/>
              <a:t>An inner class as we have defined can be very useful when </a:t>
            </a:r>
            <a:r>
              <a:rPr lang="en-GB" sz="2800" b="1" smtClean="0"/>
              <a:t>event handling</a:t>
            </a:r>
            <a:r>
              <a:rPr lang="en-GB" sz="2800" smtClean="0"/>
              <a:t>. Note that this class has a class name </a:t>
            </a:r>
            <a:r>
              <a:rPr lang="en-GB" sz="2400" smtClean="0">
                <a:latin typeface="Courier New" pitchFamily="49" charset="0"/>
              </a:rPr>
              <a:t>WindowEventHandler</a:t>
            </a:r>
            <a:r>
              <a:rPr lang="en-GB" sz="2400" smtClean="0"/>
              <a:t>  </a:t>
            </a:r>
            <a:r>
              <a:rPr lang="en-GB" sz="2800" smtClean="0"/>
              <a:t>.</a:t>
            </a:r>
            <a:endParaRPr lang="en-GB" sz="2400" smtClean="0"/>
          </a:p>
          <a:p>
            <a:endParaRPr lang="en-GB" sz="2400" smtClean="0"/>
          </a:p>
          <a:p>
            <a:r>
              <a:rPr lang="en-GB" sz="2800" smtClean="0"/>
              <a:t>Sometimes programmers prefer to use so-called “</a:t>
            </a:r>
            <a:r>
              <a:rPr lang="en-GB" sz="2800" b="1" smtClean="0"/>
              <a:t>anonymous</a:t>
            </a:r>
            <a:r>
              <a:rPr lang="en-GB" sz="2800" smtClean="0"/>
              <a:t>” inner classes for event-handling. An anonymous inner class is one </a:t>
            </a:r>
            <a:r>
              <a:rPr lang="en-GB" sz="2800" b="1" smtClean="0"/>
              <a:t>without a name</a:t>
            </a:r>
            <a:r>
              <a:rPr lang="en-GB" sz="2800" smtClean="0"/>
              <a:t> and so an object of the class </a:t>
            </a:r>
            <a:r>
              <a:rPr lang="en-GB" sz="2800" b="1" smtClean="0"/>
              <a:t>must</a:t>
            </a:r>
            <a:r>
              <a:rPr lang="en-GB" sz="2800" smtClean="0"/>
              <a:t> be created at the point where the class is defined. The following example illustrates an anonymous inner class being used for the previous window example.</a:t>
            </a:r>
            <a:endParaRPr lang="en-GB" sz="240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BC8795A-0E38-4083-B48E-38894896B733}" type="slidenum">
              <a:rPr lang="en-IE" sz="1400" smtClean="0"/>
              <a:pPr/>
              <a:t>43</a:t>
            </a:fld>
            <a:endParaRPr lang="en-IE" sz="1400" smtClean="0"/>
          </a:p>
        </p:txBody>
      </p:sp>
      <p:sp>
        <p:nvSpPr>
          <p:cNvPr id="61443" name="Rectangle 2"/>
          <p:cNvSpPr>
            <a:spLocks noGrp="1" noChangeArrowheads="1"/>
          </p:cNvSpPr>
          <p:nvPr>
            <p:ph type="body" idx="1"/>
          </p:nvPr>
        </p:nvSpPr>
        <p:spPr>
          <a:xfrm>
            <a:off x="1173163" y="457200"/>
            <a:ext cx="7772400" cy="5943600"/>
          </a:xfrm>
          <a:ln>
            <a:solidFill>
              <a:schemeClr val="tx1"/>
            </a:solidFill>
            <a:miter lim="800000"/>
            <a:headEnd/>
            <a:tailEnd/>
          </a:ln>
        </p:spPr>
        <p:txBody>
          <a:bodyPr/>
          <a:lstStyle/>
          <a:p>
            <a:pPr>
              <a:buFontTx/>
              <a:buNone/>
            </a:pPr>
            <a:r>
              <a:rPr lang="en-GB" sz="2800" smtClean="0"/>
              <a:t>/*Shows a window being created via the JFrame Swing component: demonstrates the use of an anonymous inner class for event handling*/</a:t>
            </a:r>
          </a:p>
          <a:p>
            <a:pPr>
              <a:buFontTx/>
              <a:buNone/>
            </a:pPr>
            <a:endParaRPr lang="en-GB" sz="1000" smtClean="0"/>
          </a:p>
          <a:p>
            <a:pPr>
              <a:buFontTx/>
              <a:buNone/>
            </a:pPr>
            <a:r>
              <a:rPr lang="en-GB" sz="2800" smtClean="0"/>
              <a:t>//import statements as before</a:t>
            </a:r>
          </a:p>
          <a:p>
            <a:pPr>
              <a:buFontTx/>
              <a:buNone/>
            </a:pPr>
            <a:r>
              <a:rPr lang="en-GB" sz="2800" smtClean="0"/>
              <a:t>public class ClosingWindow2 extends JFrame {</a:t>
            </a:r>
          </a:p>
          <a:p>
            <a:pPr>
              <a:buFontTx/>
              <a:buNone/>
            </a:pPr>
            <a:r>
              <a:rPr lang="en-GB" sz="2800" smtClean="0"/>
              <a:t>	public ClosingWindow2()</a:t>
            </a:r>
          </a:p>
          <a:p>
            <a:pPr>
              <a:buFontTx/>
              <a:buNone/>
            </a:pPr>
            <a:r>
              <a:rPr lang="en-GB" sz="2800" smtClean="0"/>
              <a:t>		{</a:t>
            </a:r>
          </a:p>
          <a:p>
            <a:pPr>
              <a:buFontTx/>
              <a:buNone/>
            </a:pPr>
            <a:r>
              <a:rPr lang="en-GB" sz="2800" smtClean="0"/>
              <a:t>			//almost exactly as in previous case		          //except listener registration absent</a:t>
            </a:r>
          </a:p>
          <a:p>
            <a:pPr>
              <a:buFontTx/>
              <a:buNone/>
            </a:pPr>
            <a:r>
              <a:rPr lang="en-GB" sz="2800" smtClean="0"/>
              <a:t>		}</a:t>
            </a:r>
          </a:p>
          <a:p>
            <a:pPr>
              <a:buFontTx/>
              <a:buNone/>
            </a:pPr>
            <a:r>
              <a:rPr lang="en-GB" sz="2800" smtClean="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6894BB0-8D4C-4D66-8E9E-B769D9B25AA0}" type="slidenum">
              <a:rPr lang="en-IE" sz="1400" smtClean="0"/>
              <a:pPr/>
              <a:t>44</a:t>
            </a:fld>
            <a:endParaRPr lang="en-IE" sz="1400" smtClean="0"/>
          </a:p>
        </p:txBody>
      </p:sp>
      <p:sp>
        <p:nvSpPr>
          <p:cNvPr id="62467" name="Rectangle 2"/>
          <p:cNvSpPr>
            <a:spLocks noGrp="1" noChangeArrowheads="1"/>
          </p:cNvSpPr>
          <p:nvPr>
            <p:ph type="body" idx="1"/>
          </p:nvPr>
        </p:nvSpPr>
        <p:spPr>
          <a:xfrm>
            <a:off x="1173163" y="228600"/>
            <a:ext cx="7772400" cy="6400800"/>
          </a:xfrm>
          <a:ln>
            <a:solidFill>
              <a:schemeClr val="tx1"/>
            </a:solidFill>
            <a:miter lim="800000"/>
            <a:headEnd/>
            <a:tailEnd/>
          </a:ln>
        </p:spPr>
        <p:txBody>
          <a:bodyPr/>
          <a:lstStyle/>
          <a:p>
            <a:pPr>
              <a:buFontTx/>
              <a:buNone/>
            </a:pPr>
            <a:r>
              <a:rPr lang="en-GB" sz="2800" smtClean="0"/>
              <a:t>	public static void main(String args[])</a:t>
            </a:r>
          </a:p>
          <a:p>
            <a:pPr>
              <a:buFontTx/>
              <a:buNone/>
            </a:pPr>
            <a:r>
              <a:rPr lang="en-GB" sz="2800" smtClean="0"/>
              <a:t>	 {</a:t>
            </a:r>
          </a:p>
          <a:p>
            <a:pPr>
              <a:buFontTx/>
              <a:buNone/>
            </a:pPr>
            <a:r>
              <a:rPr lang="en-GB" sz="2800" smtClean="0"/>
              <a:t>	    ClosingWindow2 win = new SimpleWindow2();</a:t>
            </a:r>
          </a:p>
          <a:p>
            <a:pPr>
              <a:buFontTx/>
              <a:buNone/>
            </a:pPr>
            <a:r>
              <a:rPr lang="en-GB" sz="2800" smtClean="0"/>
              <a:t>	    </a:t>
            </a:r>
            <a:r>
              <a:rPr lang="en-GB" sz="2600" smtClean="0"/>
              <a:t>win.addWindowListener(new WindowAdapter()</a:t>
            </a:r>
            <a:r>
              <a:rPr lang="en-GB" sz="2800" smtClean="0"/>
              <a:t> </a:t>
            </a:r>
            <a:r>
              <a:rPr lang="en-GB" sz="2800" smtClean="0">
                <a:solidFill>
                  <a:srgbClr val="FF0000"/>
                </a:solidFill>
              </a:rPr>
              <a:t>{</a:t>
            </a:r>
          </a:p>
          <a:p>
            <a:pPr>
              <a:buFontTx/>
              <a:buNone/>
            </a:pPr>
            <a:r>
              <a:rPr lang="en-GB" sz="2800" smtClean="0">
                <a:solidFill>
                  <a:srgbClr val="FF0000"/>
                </a:solidFill>
              </a:rPr>
              <a:t>		public void windowClosing(WindowEvent e){</a:t>
            </a:r>
          </a:p>
          <a:p>
            <a:pPr>
              <a:buFontTx/>
              <a:buNone/>
            </a:pPr>
            <a:r>
              <a:rPr lang="en-GB" sz="2800" smtClean="0">
                <a:solidFill>
                  <a:srgbClr val="FF0000"/>
                </a:solidFill>
              </a:rPr>
              <a:t>	</a:t>
            </a:r>
            <a:r>
              <a:rPr lang="en-GB" sz="2600" smtClean="0">
                <a:solidFill>
                  <a:srgbClr val="FF0000"/>
                </a:solidFill>
              </a:rPr>
              <a:t>	    JOptionPane.showMessageDialog(null,”</a:t>
            </a:r>
          </a:p>
          <a:p>
            <a:pPr>
              <a:buFontTx/>
              <a:buNone/>
            </a:pPr>
            <a:r>
              <a:rPr lang="en-GB" sz="2600" smtClean="0">
                <a:solidFill>
                  <a:srgbClr val="FF0000"/>
                </a:solidFill>
              </a:rPr>
              <a:t>                                                          Closing down”);</a:t>
            </a:r>
          </a:p>
          <a:p>
            <a:pPr>
              <a:buFontTx/>
              <a:buNone/>
            </a:pPr>
            <a:r>
              <a:rPr lang="en-GB" sz="2600" smtClean="0">
                <a:solidFill>
                  <a:srgbClr val="FF0000"/>
                </a:solidFill>
              </a:rPr>
              <a:t>		    System.exit(0);</a:t>
            </a:r>
            <a:endParaRPr lang="en-GB" sz="2800" smtClean="0">
              <a:solidFill>
                <a:srgbClr val="FF0000"/>
              </a:solidFill>
            </a:endParaRPr>
          </a:p>
          <a:p>
            <a:pPr>
              <a:buFontTx/>
              <a:buNone/>
            </a:pPr>
            <a:r>
              <a:rPr lang="en-GB" sz="2800" smtClean="0">
                <a:solidFill>
                  <a:srgbClr val="FF0000"/>
                </a:solidFill>
              </a:rPr>
              <a:t>           }</a:t>
            </a:r>
          </a:p>
          <a:p>
            <a:pPr>
              <a:buFontTx/>
              <a:buNone/>
            </a:pPr>
            <a:r>
              <a:rPr lang="en-GB" sz="2800" smtClean="0">
                <a:solidFill>
                  <a:srgbClr val="FF0000"/>
                </a:solidFill>
              </a:rPr>
              <a:t>	    }</a:t>
            </a:r>
          </a:p>
          <a:p>
            <a:pPr>
              <a:buFontTx/>
              <a:buNone/>
            </a:pPr>
            <a:r>
              <a:rPr lang="en-GB" sz="2800" smtClean="0"/>
              <a:t>	  );</a:t>
            </a:r>
          </a:p>
          <a:p>
            <a:pPr>
              <a:buFontTx/>
              <a:buNone/>
            </a:pPr>
            <a:r>
              <a:rPr lang="en-GB" sz="2800" smtClean="0"/>
              <a:t>	}	</a:t>
            </a:r>
          </a:p>
          <a:p>
            <a:pPr>
              <a:buFontTx/>
              <a:buNone/>
            </a:pPr>
            <a:r>
              <a:rPr lang="en-GB" sz="2800" smtClean="0"/>
              <a:t>}</a:t>
            </a:r>
          </a:p>
        </p:txBody>
      </p:sp>
      <p:sp>
        <p:nvSpPr>
          <p:cNvPr id="62468" name="Text Box 3"/>
          <p:cNvSpPr txBox="1">
            <a:spLocks noChangeArrowheads="1"/>
          </p:cNvSpPr>
          <p:nvPr/>
        </p:nvSpPr>
        <p:spPr bwMode="auto">
          <a:xfrm>
            <a:off x="3124200" y="4491038"/>
            <a:ext cx="5553075" cy="831850"/>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t>The code in red marks the definition of the anonymous inner class</a:t>
            </a:r>
          </a:p>
        </p:txBody>
      </p:sp>
      <p:sp>
        <p:nvSpPr>
          <p:cNvPr id="62469" name="Line 4"/>
          <p:cNvSpPr>
            <a:spLocks noChangeShapeType="1"/>
          </p:cNvSpPr>
          <p:nvPr/>
        </p:nvSpPr>
        <p:spPr bwMode="auto">
          <a:xfrm flipH="1" flipV="1">
            <a:off x="4953000" y="38862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62470" name="Text Box 5"/>
          <p:cNvSpPr txBox="1">
            <a:spLocks noChangeArrowheads="1"/>
          </p:cNvSpPr>
          <p:nvPr/>
        </p:nvSpPr>
        <p:spPr bwMode="auto">
          <a:xfrm>
            <a:off x="2133600" y="685800"/>
            <a:ext cx="7010400" cy="46672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t>Here the class will be a subclass of WindowAdapter</a:t>
            </a:r>
          </a:p>
        </p:txBody>
      </p:sp>
      <p:sp>
        <p:nvSpPr>
          <p:cNvPr id="62471" name="Line 6"/>
          <p:cNvSpPr>
            <a:spLocks noChangeShapeType="1"/>
          </p:cNvSpPr>
          <p:nvPr/>
        </p:nvSpPr>
        <p:spPr bwMode="auto">
          <a:xfrm>
            <a:off x="5562600" y="1143000"/>
            <a:ext cx="838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49767D5-0CC8-4FD7-A604-1E1C066CD717}" type="slidenum">
              <a:rPr lang="en-IE" sz="1400" smtClean="0"/>
              <a:pPr/>
              <a:t>45</a:t>
            </a:fld>
            <a:endParaRPr lang="en-IE" sz="1400" smtClean="0"/>
          </a:p>
        </p:txBody>
      </p:sp>
      <p:sp>
        <p:nvSpPr>
          <p:cNvPr id="63491" name="Rectangle 2"/>
          <p:cNvSpPr>
            <a:spLocks noGrp="1" noChangeArrowheads="1"/>
          </p:cNvSpPr>
          <p:nvPr>
            <p:ph type="body" idx="1"/>
          </p:nvPr>
        </p:nvSpPr>
        <p:spPr>
          <a:xfrm>
            <a:off x="990600" y="533400"/>
            <a:ext cx="8153400" cy="5562600"/>
          </a:xfrm>
        </p:spPr>
        <p:txBody>
          <a:bodyPr/>
          <a:lstStyle/>
          <a:p>
            <a:pPr>
              <a:lnSpc>
                <a:spcPct val="90000"/>
              </a:lnSpc>
            </a:pPr>
            <a:r>
              <a:rPr lang="en-GB" smtClean="0"/>
              <a:t>The program works exactly as before. </a:t>
            </a:r>
          </a:p>
          <a:p>
            <a:pPr>
              <a:lnSpc>
                <a:spcPct val="90000"/>
              </a:lnSpc>
            </a:pPr>
            <a:r>
              <a:rPr lang="en-GB" smtClean="0"/>
              <a:t>Note also that the anonymous inner class definition could have been placed in the </a:t>
            </a:r>
            <a:r>
              <a:rPr lang="en-GB" smtClean="0">
                <a:latin typeface="Courier New" pitchFamily="49" charset="0"/>
              </a:rPr>
              <a:t>ClosingWindow2()</a:t>
            </a:r>
            <a:r>
              <a:rPr lang="en-GB" smtClean="0"/>
              <a:t> constructor instead. Would there have been any changes codewise?</a:t>
            </a:r>
          </a:p>
          <a:p>
            <a:pPr>
              <a:lnSpc>
                <a:spcPct val="90000"/>
              </a:lnSpc>
            </a:pPr>
            <a:r>
              <a:rPr lang="en-GB" smtClean="0"/>
              <a:t>Students usually </a:t>
            </a:r>
            <a:r>
              <a:rPr lang="en-GB" b="1" smtClean="0"/>
              <a:t>tend to avoid</a:t>
            </a:r>
            <a:r>
              <a:rPr lang="en-GB" smtClean="0"/>
              <a:t> coding using anonymous inner classes due to their complex looking appearance in a program but you should be able to </a:t>
            </a:r>
            <a:r>
              <a:rPr lang="en-GB" b="1" smtClean="0"/>
              <a:t>interpret them</a:t>
            </a:r>
            <a:r>
              <a:rPr lang="en-GB" smtClean="0"/>
              <a:t> should you see them in books, exams or the work of other programmers.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1B15465-1B4A-4AC3-8F38-4C78490F966C}" type="slidenum">
              <a:rPr lang="en-IE" sz="1400" smtClean="0"/>
              <a:pPr/>
              <a:t>46</a:t>
            </a:fld>
            <a:endParaRPr lang="en-IE" sz="1400" smtClean="0"/>
          </a:p>
        </p:txBody>
      </p:sp>
      <p:sp>
        <p:nvSpPr>
          <p:cNvPr id="64515" name="Rectangle 2"/>
          <p:cNvSpPr>
            <a:spLocks noGrp="1" noChangeArrowheads="1"/>
          </p:cNvSpPr>
          <p:nvPr>
            <p:ph type="title"/>
          </p:nvPr>
        </p:nvSpPr>
        <p:spPr/>
        <p:txBody>
          <a:bodyPr/>
          <a:lstStyle/>
          <a:p>
            <a:r>
              <a:rPr lang="en-GB" sz="4000" smtClean="0"/>
              <a:t>Handling the event internally in ClosingWindow3</a:t>
            </a:r>
            <a:endParaRPr lang="en-US" sz="4000" smtClean="0"/>
          </a:p>
        </p:txBody>
      </p:sp>
      <p:sp>
        <p:nvSpPr>
          <p:cNvPr id="64516" name="Rectangle 3"/>
          <p:cNvSpPr>
            <a:spLocks noGrp="1" noChangeArrowheads="1"/>
          </p:cNvSpPr>
          <p:nvPr>
            <p:ph type="body" idx="1"/>
          </p:nvPr>
        </p:nvSpPr>
        <p:spPr/>
        <p:txBody>
          <a:bodyPr/>
          <a:lstStyle/>
          <a:p>
            <a:pPr>
              <a:lnSpc>
                <a:spcPct val="90000"/>
              </a:lnSpc>
            </a:pPr>
            <a:r>
              <a:rPr lang="en-GB" sz="2800" smtClean="0"/>
              <a:t>ClosingWindow3 handles windowClosing() itself without using a handler class by implementing WindowListener</a:t>
            </a:r>
          </a:p>
          <a:p>
            <a:pPr>
              <a:lnSpc>
                <a:spcPct val="90000"/>
              </a:lnSpc>
            </a:pPr>
            <a:r>
              <a:rPr lang="en-GB" sz="2800" smtClean="0"/>
              <a:t>In this case, we must provide empty versions of the other 6 WindowListener methods (see SimpleWindow3).  </a:t>
            </a:r>
          </a:p>
          <a:p>
            <a:pPr>
              <a:lnSpc>
                <a:spcPct val="90000"/>
              </a:lnSpc>
            </a:pPr>
            <a:r>
              <a:rPr lang="en-GB" sz="2800" smtClean="0"/>
              <a:t>This is tedious for an interface with 7 methods, but it is often done for </a:t>
            </a:r>
            <a:r>
              <a:rPr lang="en-GB" sz="2800" i="1" smtClean="0"/>
              <a:t>ActionListener</a:t>
            </a:r>
            <a:r>
              <a:rPr lang="en-GB" sz="2800" smtClean="0"/>
              <a:t> which only contains one method, and deals with button clicks and menu selections</a:t>
            </a:r>
            <a:endParaRPr lang="en-US" sz="280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52A6A10-DC15-4D8E-A502-6F502267D10C}" type="slidenum">
              <a:rPr lang="en-IE" sz="1400" smtClean="0"/>
              <a:pPr/>
              <a:t>47</a:t>
            </a:fld>
            <a:endParaRPr lang="en-IE" sz="1400" smtClean="0"/>
          </a:p>
        </p:txBody>
      </p:sp>
      <p:sp>
        <p:nvSpPr>
          <p:cNvPr id="65539" name="Rectangle 2"/>
          <p:cNvSpPr>
            <a:spLocks noGrp="1" noChangeArrowheads="1"/>
          </p:cNvSpPr>
          <p:nvPr>
            <p:ph type="title"/>
          </p:nvPr>
        </p:nvSpPr>
        <p:spPr/>
        <p:txBody>
          <a:bodyPr/>
          <a:lstStyle/>
          <a:p>
            <a:r>
              <a:rPr lang="en-GB" sz="4000" smtClean="0"/>
              <a:t>Implementing WindowListener</a:t>
            </a:r>
            <a:endParaRPr lang="en-US" sz="4000" smtClean="0"/>
          </a:p>
        </p:txBody>
      </p:sp>
      <p:sp>
        <p:nvSpPr>
          <p:cNvPr id="65540" name="Rectangle 3"/>
          <p:cNvSpPr>
            <a:spLocks noGrp="1" noChangeArrowheads="1"/>
          </p:cNvSpPr>
          <p:nvPr>
            <p:ph type="body" idx="1"/>
          </p:nvPr>
        </p:nvSpPr>
        <p:spPr/>
        <p:txBody>
          <a:bodyPr/>
          <a:lstStyle/>
          <a:p>
            <a:pPr>
              <a:lnSpc>
                <a:spcPct val="80000"/>
              </a:lnSpc>
              <a:buFontTx/>
              <a:buNone/>
            </a:pPr>
            <a:r>
              <a:rPr lang="en-US" sz="2000" smtClean="0">
                <a:latin typeface="Courier New" pitchFamily="49" charset="0"/>
              </a:rPr>
              <a:t>public class ClosingWindow3 extends JFrame implements</a:t>
            </a:r>
            <a:r>
              <a:rPr lang="en-US" sz="2000" smtClean="0"/>
              <a:t> </a:t>
            </a:r>
            <a:r>
              <a:rPr lang="en-US" sz="2000" smtClean="0">
                <a:latin typeface="Courier New" pitchFamily="49" charset="0"/>
              </a:rPr>
              <a:t>WindowListener {</a:t>
            </a:r>
          </a:p>
          <a:p>
            <a:pPr>
              <a:lnSpc>
                <a:spcPct val="80000"/>
              </a:lnSpc>
              <a:buFontTx/>
              <a:buNone/>
            </a:pPr>
            <a:r>
              <a:rPr lang="en-US" sz="2000" smtClean="0">
                <a:latin typeface="Courier New" pitchFamily="49" charset="0"/>
              </a:rPr>
              <a:t>   ..</a:t>
            </a:r>
          </a:p>
          <a:p>
            <a:pPr>
              <a:lnSpc>
                <a:spcPct val="80000"/>
              </a:lnSpc>
              <a:buFontTx/>
              <a:buNone/>
            </a:pPr>
            <a:r>
              <a:rPr lang="en-US" sz="2000" smtClean="0">
                <a:latin typeface="Courier New" pitchFamily="49" charset="0"/>
              </a:rPr>
              <a:t>   addWindowListener(this);/</a:t>
            </a:r>
          </a:p>
          <a:p>
            <a:pPr>
              <a:lnSpc>
                <a:spcPct val="80000"/>
              </a:lnSpc>
              <a:buFontTx/>
              <a:buNone/>
            </a:pPr>
            <a:r>
              <a:rPr lang="en-GB" sz="2000" smtClean="0">
                <a:latin typeface="Courier New" pitchFamily="49" charset="0"/>
              </a:rPr>
              <a:t>   } // end constructor</a:t>
            </a:r>
          </a:p>
          <a:p>
            <a:pPr>
              <a:lnSpc>
                <a:spcPct val="80000"/>
              </a:lnSpc>
              <a:buFontTx/>
              <a:buNone/>
            </a:pPr>
            <a:endParaRPr lang="en-GB" sz="2000" smtClean="0">
              <a:latin typeface="Courier New" pitchFamily="49" charset="0"/>
            </a:endParaRPr>
          </a:p>
          <a:p>
            <a:pPr>
              <a:lnSpc>
                <a:spcPct val="80000"/>
              </a:lnSpc>
              <a:buFontTx/>
              <a:buNone/>
            </a:pPr>
            <a:endParaRPr lang="en-US" sz="2000" smtClean="0">
              <a:latin typeface="Courier New" pitchFamily="49" charset="0"/>
            </a:endParaRPr>
          </a:p>
          <a:p>
            <a:pPr>
              <a:lnSpc>
                <a:spcPct val="80000"/>
              </a:lnSpc>
              <a:buFontTx/>
              <a:buNone/>
            </a:pPr>
            <a:r>
              <a:rPr lang="en-US" sz="2000" smtClean="0">
                <a:latin typeface="Courier New" pitchFamily="49" charset="0"/>
              </a:rPr>
              <a:t>  public void windowClosing(WindowEvent e){</a:t>
            </a:r>
          </a:p>
          <a:p>
            <a:pPr>
              <a:lnSpc>
                <a:spcPct val="80000"/>
              </a:lnSpc>
              <a:buFontTx/>
              <a:buNone/>
            </a:pPr>
            <a:r>
              <a:rPr lang="en-US" sz="2000" smtClean="0">
                <a:latin typeface="Courier New" pitchFamily="49" charset="0"/>
              </a:rPr>
              <a:t>	  JOptionPane.showMessageDialog(null,</a:t>
            </a:r>
          </a:p>
          <a:p>
            <a:pPr>
              <a:lnSpc>
                <a:spcPct val="80000"/>
              </a:lnSpc>
              <a:buFontTx/>
              <a:buNone/>
            </a:pPr>
            <a:r>
              <a:rPr lang="en-US" sz="2000" smtClean="0">
                <a:latin typeface="Courier New" pitchFamily="49" charset="0"/>
              </a:rPr>
              <a:t>                               "Closing down");</a:t>
            </a:r>
          </a:p>
          <a:p>
            <a:pPr>
              <a:lnSpc>
                <a:spcPct val="80000"/>
              </a:lnSpc>
              <a:buFontTx/>
              <a:buNone/>
            </a:pPr>
            <a:r>
              <a:rPr lang="en-US" sz="2000" smtClean="0">
                <a:latin typeface="Courier New" pitchFamily="49" charset="0"/>
              </a:rPr>
              <a:t>	  System.exit(0);</a:t>
            </a:r>
          </a:p>
          <a:p>
            <a:pPr>
              <a:lnSpc>
                <a:spcPct val="80000"/>
              </a:lnSpc>
              <a:buFontTx/>
              <a:buNone/>
            </a:pPr>
            <a:r>
              <a:rPr lang="en-US" sz="2000" smtClean="0">
                <a:latin typeface="Courier New" pitchFamily="49" charset="0"/>
              </a:rPr>
              <a:t>	} // end windowClosing	</a:t>
            </a:r>
          </a:p>
          <a:p>
            <a:pPr>
              <a:lnSpc>
                <a:spcPct val="80000"/>
              </a:lnSpc>
              <a:buFontTx/>
              <a:buNone/>
            </a:pPr>
            <a:r>
              <a:rPr lang="en-US" sz="1400" smtClean="0">
                <a:latin typeface="Courier New" pitchFamily="49"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A2756D6-AB8F-4671-A019-42E9BF8A39AC}" type="slidenum">
              <a:rPr lang="en-IE" sz="1400" smtClean="0"/>
              <a:pPr/>
              <a:t>48</a:t>
            </a:fld>
            <a:endParaRPr lang="en-IE" sz="1400" smtClean="0"/>
          </a:p>
        </p:txBody>
      </p:sp>
      <p:sp>
        <p:nvSpPr>
          <p:cNvPr id="66563" name="Rectangle 2"/>
          <p:cNvSpPr>
            <a:spLocks noGrp="1" noChangeArrowheads="1"/>
          </p:cNvSpPr>
          <p:nvPr>
            <p:ph type="title"/>
          </p:nvPr>
        </p:nvSpPr>
        <p:spPr/>
        <p:txBody>
          <a:bodyPr/>
          <a:lstStyle/>
          <a:p>
            <a:r>
              <a:rPr lang="en-GB" sz="4000" smtClean="0"/>
              <a:t>Stubs for other methods of WindowListener</a:t>
            </a:r>
            <a:endParaRPr lang="en-US" sz="4000" smtClean="0"/>
          </a:p>
        </p:txBody>
      </p:sp>
      <p:sp>
        <p:nvSpPr>
          <p:cNvPr id="66564" name="Rectangle 3"/>
          <p:cNvSpPr>
            <a:spLocks noGrp="1" noChangeArrowheads="1"/>
          </p:cNvSpPr>
          <p:nvPr>
            <p:ph type="body" idx="1"/>
          </p:nvPr>
        </p:nvSpPr>
        <p:spPr/>
        <p:txBody>
          <a:bodyPr/>
          <a:lstStyle/>
          <a:p>
            <a:pPr>
              <a:lnSpc>
                <a:spcPct val="90000"/>
              </a:lnSpc>
              <a:buFontTx/>
              <a:buNone/>
            </a:pPr>
            <a:r>
              <a:rPr lang="en-US" sz="2400" smtClean="0"/>
              <a:t>	</a:t>
            </a:r>
            <a:r>
              <a:rPr lang="en-US" sz="2600" smtClean="0"/>
              <a:t>public void windowActivated(WindowEvent e){ }	</a:t>
            </a:r>
          </a:p>
          <a:p>
            <a:pPr>
              <a:lnSpc>
                <a:spcPct val="90000"/>
              </a:lnSpc>
              <a:buFontTx/>
              <a:buNone/>
            </a:pPr>
            <a:r>
              <a:rPr lang="en-US" sz="2600" smtClean="0"/>
              <a:t>	public void windowClosed(WindowEvent e){ }	</a:t>
            </a:r>
          </a:p>
          <a:p>
            <a:pPr>
              <a:lnSpc>
                <a:spcPct val="90000"/>
              </a:lnSpc>
              <a:buFontTx/>
              <a:buNone/>
            </a:pPr>
            <a:r>
              <a:rPr lang="en-US" sz="2600" smtClean="0"/>
              <a:t>	public void windowDeactivated(WindowEvent e){ }	</a:t>
            </a:r>
          </a:p>
          <a:p>
            <a:pPr>
              <a:lnSpc>
                <a:spcPct val="90000"/>
              </a:lnSpc>
              <a:buFontTx/>
              <a:buNone/>
            </a:pPr>
            <a:r>
              <a:rPr lang="en-US" sz="2600" smtClean="0"/>
              <a:t>	public void windowIconified(WindowEvent e){ }	</a:t>
            </a:r>
          </a:p>
          <a:p>
            <a:pPr>
              <a:lnSpc>
                <a:spcPct val="90000"/>
              </a:lnSpc>
              <a:buFontTx/>
              <a:buNone/>
            </a:pPr>
            <a:r>
              <a:rPr lang="en-US" sz="2600" smtClean="0"/>
              <a:t>	public void windowDeiconified(WindowEvent e){ }	</a:t>
            </a:r>
          </a:p>
          <a:p>
            <a:pPr>
              <a:lnSpc>
                <a:spcPct val="90000"/>
              </a:lnSpc>
              <a:buFontTx/>
              <a:buNone/>
            </a:pPr>
            <a:r>
              <a:rPr lang="en-US" sz="2600" smtClean="0"/>
              <a:t>	public void windowOpened(WindowEvent e){ }	</a:t>
            </a:r>
          </a:p>
          <a:p>
            <a:pPr>
              <a:lnSpc>
                <a:spcPct val="90000"/>
              </a:lnSpc>
              <a:buFontTx/>
              <a:buNone/>
            </a:pPr>
            <a:r>
              <a:rPr lang="en-US" sz="2600" smtClean="0"/>
              <a:t>}// end ClosingWindow3 class</a:t>
            </a:r>
          </a:p>
          <a:p>
            <a:pPr>
              <a:lnSpc>
                <a:spcPct val="90000"/>
              </a:lnSpc>
            </a:pPr>
            <a:endParaRPr lang="en-US" sz="26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D5399BC-B1E6-4E74-8839-7E8E3E253437}" type="slidenum">
              <a:rPr lang="en-IE" sz="1400" smtClean="0"/>
              <a:pPr/>
              <a:t>49</a:t>
            </a:fld>
            <a:endParaRPr lang="en-IE" sz="1400" smtClean="0"/>
          </a:p>
        </p:txBody>
      </p:sp>
      <p:sp>
        <p:nvSpPr>
          <p:cNvPr id="67587" name="Rectangle 2"/>
          <p:cNvSpPr>
            <a:spLocks noGrp="1" noChangeArrowheads="1"/>
          </p:cNvSpPr>
          <p:nvPr>
            <p:ph type="title"/>
          </p:nvPr>
        </p:nvSpPr>
        <p:spPr/>
        <p:txBody>
          <a:bodyPr/>
          <a:lstStyle/>
          <a:p>
            <a:r>
              <a:rPr lang="en-GB" sz="4000" smtClean="0"/>
              <a:t>Handling events in a totally separate class</a:t>
            </a:r>
            <a:endParaRPr lang="en-US" sz="4000" smtClean="0"/>
          </a:p>
        </p:txBody>
      </p:sp>
      <p:sp>
        <p:nvSpPr>
          <p:cNvPr id="67588" name="Rectangle 3"/>
          <p:cNvSpPr>
            <a:spLocks noGrp="1" noChangeArrowheads="1"/>
          </p:cNvSpPr>
          <p:nvPr>
            <p:ph type="body" idx="1"/>
          </p:nvPr>
        </p:nvSpPr>
        <p:spPr/>
        <p:txBody>
          <a:bodyPr/>
          <a:lstStyle/>
          <a:p>
            <a:pPr>
              <a:lnSpc>
                <a:spcPct val="80000"/>
              </a:lnSpc>
            </a:pPr>
            <a:r>
              <a:rPr lang="en-GB" sz="2800" smtClean="0"/>
              <a:t>It is possible to create a totally separate public class to handle the window closing event</a:t>
            </a:r>
          </a:p>
          <a:p>
            <a:pPr>
              <a:lnSpc>
                <a:spcPct val="80000"/>
              </a:lnSpc>
            </a:pPr>
            <a:r>
              <a:rPr lang="en-GB" sz="2800" smtClean="0"/>
              <a:t>In this case, </a:t>
            </a:r>
          </a:p>
          <a:p>
            <a:pPr lvl="1">
              <a:lnSpc>
                <a:spcPct val="80000"/>
              </a:lnSpc>
            </a:pPr>
            <a:r>
              <a:rPr lang="en-GB" sz="2400" smtClean="0"/>
              <a:t>the definition of WindowEventHandler is available for re-use by other classes</a:t>
            </a:r>
          </a:p>
          <a:p>
            <a:pPr lvl="1">
              <a:lnSpc>
                <a:spcPct val="80000"/>
              </a:lnSpc>
            </a:pPr>
            <a:r>
              <a:rPr lang="en-GB" sz="2400" smtClean="0"/>
              <a:t>the code for ClosingWindow becomes shorter</a:t>
            </a:r>
          </a:p>
          <a:p>
            <a:pPr>
              <a:lnSpc>
                <a:spcPct val="80000"/>
              </a:lnSpc>
            </a:pPr>
            <a:r>
              <a:rPr lang="en-GB" sz="2800" smtClean="0"/>
              <a:t>But it does not ‘see’ the attributes and methods of ClosingWindow by default, so a reference to ClosingWindow must be passed to it, which makes the code of </a:t>
            </a:r>
            <a:r>
              <a:rPr lang="en-GB" sz="2400" smtClean="0"/>
              <a:t>WindowEventHandle</a:t>
            </a:r>
            <a:r>
              <a:rPr lang="en-GB" sz="2800" smtClean="0"/>
              <a:t>r more complicated.</a:t>
            </a:r>
            <a:endParaRPr lang="en-US" sz="2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A3D4485-54D6-4E16-BB4E-DA921985AAF9}" type="slidenum">
              <a:rPr lang="en-IE" sz="1400" smtClean="0"/>
              <a:pPr/>
              <a:t>5</a:t>
            </a:fld>
            <a:endParaRPr lang="en-IE" sz="1400" smtClean="0"/>
          </a:p>
        </p:txBody>
      </p:sp>
      <p:sp>
        <p:nvSpPr>
          <p:cNvPr id="30723" name="Rectangle 2"/>
          <p:cNvSpPr>
            <a:spLocks noGrp="1" noChangeArrowheads="1"/>
          </p:cNvSpPr>
          <p:nvPr>
            <p:ph type="body" idx="1"/>
          </p:nvPr>
        </p:nvSpPr>
        <p:spPr>
          <a:xfrm>
            <a:off x="539750" y="1484313"/>
            <a:ext cx="8153400" cy="4279900"/>
          </a:xfrm>
        </p:spPr>
        <p:txBody>
          <a:bodyPr/>
          <a:lstStyle/>
          <a:p>
            <a:r>
              <a:rPr lang="en-GB" sz="2800" smtClean="0"/>
              <a:t>GUI programming builds on a technique called </a:t>
            </a:r>
            <a:r>
              <a:rPr lang="en-GB" sz="2800" b="1" smtClean="0"/>
              <a:t>event-driven programming</a:t>
            </a:r>
            <a:r>
              <a:rPr lang="en-GB" sz="2800" smtClean="0"/>
              <a:t>. The program is guided by </a:t>
            </a:r>
            <a:r>
              <a:rPr lang="en-GB" sz="2800" b="1" smtClean="0"/>
              <a:t>events</a:t>
            </a:r>
            <a:r>
              <a:rPr lang="en-GB" sz="2800" smtClean="0"/>
              <a:t> that the user initiates either via the keyboard or via the </a:t>
            </a:r>
            <a:r>
              <a:rPr lang="en-GB" sz="2800" b="1" smtClean="0"/>
              <a:t>mouse</a:t>
            </a:r>
            <a:r>
              <a:rPr lang="en-GB" sz="2800" smtClean="0"/>
              <a:t> e.g. clicking a button on the GUI or selecting a pull-down menu from the GUI.</a:t>
            </a:r>
          </a:p>
          <a:p>
            <a:endParaRPr lang="en-GB" sz="2800" smtClean="0"/>
          </a:p>
          <a:p>
            <a:r>
              <a:rPr lang="en-GB" sz="2800" smtClean="0"/>
              <a:t>GUIs can be created via the Java “</a:t>
            </a:r>
            <a:r>
              <a:rPr lang="en-GB" sz="2800" b="1" smtClean="0"/>
              <a:t>Swing</a:t>
            </a:r>
            <a:r>
              <a:rPr lang="en-GB" sz="2800" smtClean="0"/>
              <a:t>” library which houses all the GUI “</a:t>
            </a:r>
            <a:r>
              <a:rPr lang="en-GB" sz="2800" b="1" smtClean="0"/>
              <a:t>J</a:t>
            </a:r>
            <a:r>
              <a:rPr lang="en-GB" sz="2800" smtClean="0"/>
              <a:t>” </a:t>
            </a:r>
            <a:r>
              <a:rPr lang="en-GB" sz="2800" b="1" smtClean="0"/>
              <a:t>classes</a:t>
            </a:r>
            <a:endParaRPr lang="en-GB" smtClean="0"/>
          </a:p>
        </p:txBody>
      </p:sp>
      <p:sp>
        <p:nvSpPr>
          <p:cNvPr id="30724" name="Text Box 3"/>
          <p:cNvSpPr txBox="1">
            <a:spLocks noChangeArrowheads="1"/>
          </p:cNvSpPr>
          <p:nvPr/>
        </p:nvSpPr>
        <p:spPr bwMode="auto">
          <a:xfrm>
            <a:off x="611188" y="333375"/>
            <a:ext cx="7993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3200" b="1">
                <a:solidFill>
                  <a:srgbClr val="008000"/>
                </a:solidFill>
              </a:rPr>
              <a:t>Event-driven programming</a:t>
            </a:r>
            <a:endParaRPr lang="en-US" sz="3200" b="1">
              <a:solidFill>
                <a:srgbClr val="008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240CE2C-A75C-4E47-B697-0F5F440FCFDA}" type="slidenum">
              <a:rPr lang="en-IE" sz="1400" smtClean="0"/>
              <a:pPr/>
              <a:t>50</a:t>
            </a:fld>
            <a:endParaRPr lang="en-IE" sz="1400" smtClean="0"/>
          </a:p>
        </p:txBody>
      </p:sp>
      <p:sp>
        <p:nvSpPr>
          <p:cNvPr id="68611" name="Rectangle 2"/>
          <p:cNvSpPr>
            <a:spLocks noGrp="1" noChangeArrowheads="1"/>
          </p:cNvSpPr>
          <p:nvPr>
            <p:ph type="title"/>
          </p:nvPr>
        </p:nvSpPr>
        <p:spPr>
          <a:xfrm>
            <a:off x="1173163" y="228600"/>
            <a:ext cx="7772400" cy="609600"/>
          </a:xfrm>
        </p:spPr>
        <p:txBody>
          <a:bodyPr/>
          <a:lstStyle/>
          <a:p>
            <a:r>
              <a:rPr lang="en-GB" smtClean="0"/>
              <a:t>Relevant parts of the Java API</a:t>
            </a:r>
          </a:p>
        </p:txBody>
      </p:sp>
      <p:sp>
        <p:nvSpPr>
          <p:cNvPr id="68612" name="Rectangle 3"/>
          <p:cNvSpPr>
            <a:spLocks noGrp="1" noChangeArrowheads="1"/>
          </p:cNvSpPr>
          <p:nvPr>
            <p:ph type="body" idx="1"/>
          </p:nvPr>
        </p:nvSpPr>
        <p:spPr>
          <a:xfrm>
            <a:off x="1173163" y="1066800"/>
            <a:ext cx="7772400" cy="5029200"/>
          </a:xfrm>
        </p:spPr>
        <p:txBody>
          <a:bodyPr/>
          <a:lstStyle/>
          <a:p>
            <a:r>
              <a:rPr lang="nb-NO" sz="2800" smtClean="0"/>
              <a:t>The </a:t>
            </a:r>
            <a:r>
              <a:rPr lang="nb-NO" sz="2800" b="1" smtClean="0"/>
              <a:t>javax.swing.JFrame</a:t>
            </a:r>
            <a:r>
              <a:rPr lang="nb-NO" sz="2800" smtClean="0"/>
              <a:t> class</a:t>
            </a:r>
          </a:p>
          <a:p>
            <a:pPr lvl="1"/>
            <a:r>
              <a:rPr lang="nb-NO" smtClean="0"/>
              <a:t>public JFrame()</a:t>
            </a:r>
          </a:p>
          <a:p>
            <a:pPr lvl="2"/>
            <a:r>
              <a:rPr lang="nb-NO" smtClean="0"/>
              <a:t>window with blank title bar</a:t>
            </a:r>
          </a:p>
          <a:p>
            <a:pPr lvl="1"/>
            <a:r>
              <a:rPr lang="nb-NO" smtClean="0"/>
              <a:t>public JFrame(String title)</a:t>
            </a:r>
          </a:p>
          <a:p>
            <a:pPr lvl="2"/>
            <a:r>
              <a:rPr lang="nb-NO" smtClean="0"/>
              <a:t>window with text in title bar</a:t>
            </a:r>
          </a:p>
          <a:p>
            <a:pPr lvl="1"/>
            <a:endParaRPr lang="nb-NO" smtClean="0"/>
          </a:p>
          <a:p>
            <a:r>
              <a:rPr lang="nb-NO" sz="2800" smtClean="0"/>
              <a:t>The </a:t>
            </a:r>
            <a:r>
              <a:rPr lang="nb-NO" sz="2800" b="1" smtClean="0"/>
              <a:t>java.awt.Frame</a:t>
            </a:r>
            <a:r>
              <a:rPr lang="nb-NO" sz="2800" smtClean="0"/>
              <a:t> class</a:t>
            </a:r>
          </a:p>
          <a:p>
            <a:pPr lvl="1"/>
            <a:r>
              <a:rPr lang="nb-NO" sz="2400" smtClean="0"/>
              <a:t>superclass of JFrame</a:t>
            </a:r>
          </a:p>
          <a:p>
            <a:pPr lvl="1"/>
            <a:r>
              <a:rPr lang="nb-NO" smtClean="0"/>
              <a:t>public String getTitle()</a:t>
            </a:r>
            <a:endParaRPr lang="nb-NO" smtClean="0">
              <a:latin typeface="Courier New" pitchFamily="49" charset="0"/>
            </a:endParaRPr>
          </a:p>
          <a:p>
            <a:pPr lvl="1"/>
            <a:r>
              <a:rPr lang="nb-NO" smtClean="0"/>
              <a:t>public void setTitle(String title)</a:t>
            </a:r>
          </a:p>
          <a:p>
            <a:pPr lvl="2"/>
            <a:r>
              <a:rPr lang="nb-NO" smtClean="0"/>
              <a:t>allows a windows title to be retrieved or set</a:t>
            </a:r>
            <a:endParaRPr lang="en-GB"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3D71F2C-D3DB-452A-9960-0E46EB502DF5}" type="slidenum">
              <a:rPr lang="en-IE" sz="1400" smtClean="0"/>
              <a:pPr/>
              <a:t>51</a:t>
            </a:fld>
            <a:endParaRPr lang="en-IE" sz="1400" smtClean="0"/>
          </a:p>
        </p:txBody>
      </p:sp>
      <p:sp>
        <p:nvSpPr>
          <p:cNvPr id="69635" name="Rectangle 2"/>
          <p:cNvSpPr>
            <a:spLocks noGrp="1" noChangeArrowheads="1"/>
          </p:cNvSpPr>
          <p:nvPr>
            <p:ph type="body" idx="1"/>
          </p:nvPr>
        </p:nvSpPr>
        <p:spPr>
          <a:xfrm>
            <a:off x="1173163" y="228600"/>
            <a:ext cx="7772400" cy="5867400"/>
          </a:xfrm>
        </p:spPr>
        <p:txBody>
          <a:bodyPr/>
          <a:lstStyle/>
          <a:p>
            <a:r>
              <a:rPr lang="nb-NO" sz="2800" smtClean="0"/>
              <a:t>The </a:t>
            </a:r>
            <a:r>
              <a:rPr lang="nb-NO" sz="2800" b="1" smtClean="0"/>
              <a:t>java.awt.Window</a:t>
            </a:r>
            <a:r>
              <a:rPr lang="nb-NO" sz="2800" smtClean="0"/>
              <a:t> class</a:t>
            </a:r>
          </a:p>
          <a:p>
            <a:pPr lvl="1"/>
            <a:r>
              <a:rPr lang="nb-NO" sz="2400" smtClean="0"/>
              <a:t>superclass of Frame</a:t>
            </a:r>
          </a:p>
          <a:p>
            <a:pPr lvl="1"/>
            <a:r>
              <a:rPr lang="nb-NO" smtClean="0"/>
              <a:t>public void addWindowListener(WindowListener wlist)</a:t>
            </a:r>
          </a:p>
          <a:p>
            <a:pPr lvl="2"/>
            <a:r>
              <a:rPr lang="nb-NO" smtClean="0"/>
              <a:t>registers a listener for the window</a:t>
            </a:r>
            <a:endParaRPr lang="nb-NO" smtClean="0">
              <a:latin typeface="Courier New" pitchFamily="49" charset="0"/>
            </a:endParaRPr>
          </a:p>
          <a:p>
            <a:r>
              <a:rPr lang="nb-NO" sz="2800" smtClean="0"/>
              <a:t>The </a:t>
            </a:r>
            <a:r>
              <a:rPr lang="nb-NO" sz="2800" b="1" smtClean="0"/>
              <a:t>java.awt.Component</a:t>
            </a:r>
            <a:r>
              <a:rPr lang="nb-NO" sz="2800" smtClean="0"/>
              <a:t> class</a:t>
            </a:r>
          </a:p>
          <a:p>
            <a:pPr lvl="1"/>
            <a:r>
              <a:rPr lang="nb-NO" sz="2400" smtClean="0"/>
              <a:t>superclass of Container</a:t>
            </a:r>
            <a:endParaRPr lang="nb-NO" smtClean="0"/>
          </a:p>
          <a:p>
            <a:pPr lvl="1"/>
            <a:r>
              <a:rPr lang="nb-NO" smtClean="0"/>
              <a:t>public void setVisible(boolean visible)</a:t>
            </a:r>
          </a:p>
          <a:p>
            <a:pPr lvl="2"/>
            <a:r>
              <a:rPr lang="nb-NO" smtClean="0"/>
              <a:t>allows a window to be shown or hidden</a:t>
            </a:r>
          </a:p>
          <a:p>
            <a:pPr lvl="1"/>
            <a:r>
              <a:rPr lang="nb-NO" smtClean="0"/>
              <a:t>public void setSize(int width,int height)</a:t>
            </a:r>
          </a:p>
          <a:p>
            <a:pPr lvl="1"/>
            <a:r>
              <a:rPr lang="nb-NO" smtClean="0"/>
              <a:t>public void setLocation(int x, int 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854C9EE-E393-4315-A23D-4732FE623B90}" type="slidenum">
              <a:rPr lang="en-IE" sz="1400" smtClean="0"/>
              <a:pPr/>
              <a:t>6</a:t>
            </a:fld>
            <a:endParaRPr lang="en-IE" sz="1400" smtClean="0"/>
          </a:p>
        </p:txBody>
      </p:sp>
      <p:sp>
        <p:nvSpPr>
          <p:cNvPr id="31747" name="Rectangle 2"/>
          <p:cNvSpPr>
            <a:spLocks noGrp="1" noChangeArrowheads="1"/>
          </p:cNvSpPr>
          <p:nvPr>
            <p:ph type="title"/>
          </p:nvPr>
        </p:nvSpPr>
        <p:spPr/>
        <p:txBody>
          <a:bodyPr/>
          <a:lstStyle/>
          <a:p>
            <a:r>
              <a:rPr lang="en-IE" sz="4000" smtClean="0"/>
              <a:t>Exercise</a:t>
            </a:r>
            <a:endParaRPr lang="en-US" sz="4000" smtClean="0"/>
          </a:p>
        </p:txBody>
      </p:sp>
      <p:sp>
        <p:nvSpPr>
          <p:cNvPr id="31748" name="Rectangle 3"/>
          <p:cNvSpPr>
            <a:spLocks noGrp="1" noChangeArrowheads="1"/>
          </p:cNvSpPr>
          <p:nvPr>
            <p:ph type="body" idx="1"/>
          </p:nvPr>
        </p:nvSpPr>
        <p:spPr/>
        <p:txBody>
          <a:bodyPr/>
          <a:lstStyle/>
          <a:p>
            <a:r>
              <a:rPr lang="en-IE" smtClean="0"/>
              <a:t>What does the acronym GUI stand for?</a:t>
            </a:r>
          </a:p>
          <a:p>
            <a:r>
              <a:rPr lang="en-IE" smtClean="0"/>
              <a:t>Explain the difference between a program with a GUI and a program using only the console</a:t>
            </a:r>
          </a:p>
          <a:p>
            <a:r>
              <a:rPr lang="en-IE" smtClean="0"/>
              <a:t>What is meant by event-driven programming?</a:t>
            </a:r>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8714CF4-3C16-478E-8FF1-C513BBD6DF60}" type="slidenum">
              <a:rPr lang="en-IE" sz="1400" smtClean="0"/>
              <a:pPr/>
              <a:t>7</a:t>
            </a:fld>
            <a:endParaRPr lang="en-IE" sz="1400" smtClean="0"/>
          </a:p>
        </p:txBody>
      </p:sp>
      <p:sp>
        <p:nvSpPr>
          <p:cNvPr id="32771" name="Rectangle 2"/>
          <p:cNvSpPr>
            <a:spLocks noGrp="1" noChangeArrowheads="1"/>
          </p:cNvSpPr>
          <p:nvPr>
            <p:ph type="title"/>
          </p:nvPr>
        </p:nvSpPr>
        <p:spPr>
          <a:xfrm>
            <a:off x="914400" y="457200"/>
            <a:ext cx="8229600" cy="685800"/>
          </a:xfrm>
        </p:spPr>
        <p:txBody>
          <a:bodyPr/>
          <a:lstStyle/>
          <a:p>
            <a:r>
              <a:rPr lang="en-GB" smtClean="0"/>
              <a:t>GUIs and Inheritance</a:t>
            </a:r>
          </a:p>
        </p:txBody>
      </p:sp>
      <p:sp>
        <p:nvSpPr>
          <p:cNvPr id="32772" name="Rectangle 3"/>
          <p:cNvSpPr>
            <a:spLocks noGrp="1" noChangeArrowheads="1"/>
          </p:cNvSpPr>
          <p:nvPr>
            <p:ph type="body" idx="1"/>
          </p:nvPr>
        </p:nvSpPr>
        <p:spPr>
          <a:xfrm>
            <a:off x="1173163" y="1557338"/>
            <a:ext cx="7646987" cy="4824412"/>
          </a:xfrm>
        </p:spPr>
        <p:txBody>
          <a:bodyPr/>
          <a:lstStyle/>
          <a:p>
            <a:r>
              <a:rPr lang="en-GB" sz="2800" smtClean="0"/>
              <a:t>The GUI classes in the Java API make extensive use of inheritance.  Run the class SimpleWindow1, which inherits from JFrame</a:t>
            </a:r>
          </a:p>
          <a:p>
            <a:pPr lvl="1"/>
            <a:r>
              <a:rPr lang="en-GB" sz="2400" smtClean="0"/>
              <a:t>A JFrame ‘is a’ Frame, with ‘swing’ bits added</a:t>
            </a:r>
          </a:p>
          <a:p>
            <a:pPr lvl="1"/>
            <a:r>
              <a:rPr lang="en-GB" sz="2400" smtClean="0"/>
              <a:t>a Frame is a Window with title bar and icons</a:t>
            </a:r>
          </a:p>
          <a:p>
            <a:pPr lvl="1"/>
            <a:r>
              <a:rPr lang="en-GB" sz="2400" smtClean="0"/>
              <a:t>a Window is a Container which can be iconified or closed</a:t>
            </a:r>
          </a:p>
          <a:p>
            <a:pPr lvl="1"/>
            <a:r>
              <a:rPr lang="en-GB" sz="2400" smtClean="0"/>
              <a:t>A Container is a Component to which things can be added</a:t>
            </a:r>
          </a:p>
          <a:p>
            <a:pPr lvl="1"/>
            <a:r>
              <a:rPr lang="en-GB" sz="2400" smtClean="0"/>
              <a:t>A Component is an Object which can be seen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C09C18F-7879-4950-9B15-A524BFDC3C1A}" type="slidenum">
              <a:rPr lang="en-IE" sz="1400" smtClean="0"/>
              <a:pPr/>
              <a:t>8</a:t>
            </a:fld>
            <a:endParaRPr lang="en-IE" sz="1400" smtClean="0"/>
          </a:p>
        </p:txBody>
      </p:sp>
      <p:sp>
        <p:nvSpPr>
          <p:cNvPr id="33795" name="Rectangle 2"/>
          <p:cNvSpPr>
            <a:spLocks noGrp="1" noChangeArrowheads="1"/>
          </p:cNvSpPr>
          <p:nvPr>
            <p:ph type="title"/>
          </p:nvPr>
        </p:nvSpPr>
        <p:spPr/>
        <p:txBody>
          <a:bodyPr/>
          <a:lstStyle/>
          <a:p>
            <a:r>
              <a:rPr lang="en-GB" sz="4000" smtClean="0"/>
              <a:t>java docs show inheritance</a:t>
            </a:r>
            <a:endParaRPr lang="en-US" sz="4000" smtClean="0"/>
          </a:p>
        </p:txBody>
      </p:sp>
      <p:sp>
        <p:nvSpPr>
          <p:cNvPr id="33796" name="Rectangle 3"/>
          <p:cNvSpPr>
            <a:spLocks noGrp="1" noChangeArrowheads="1"/>
          </p:cNvSpPr>
          <p:nvPr>
            <p:ph type="body" idx="1"/>
          </p:nvPr>
        </p:nvSpPr>
        <p:spPr/>
        <p:txBody>
          <a:bodyPr/>
          <a:lstStyle/>
          <a:p>
            <a:r>
              <a:rPr lang="en-GB" smtClean="0"/>
              <a:t>Exercise: open the java documentation, find the class JFrame, and examine its inheritance hierarchy.  Note the lists of methods a JFrame inherits from classes further up the hierarchy.</a:t>
            </a:r>
          </a:p>
          <a:p>
            <a:endParaRPr lang="en-GB" smtClean="0"/>
          </a:p>
          <a:p>
            <a:r>
              <a:rPr lang="en-GB" smtClean="0"/>
              <a:t>Do the same for JButton</a:t>
            </a:r>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D958436-AF5B-4441-B21A-6C45B2E30B86}" type="slidenum">
              <a:rPr lang="en-IE" sz="1400" smtClean="0"/>
              <a:pPr/>
              <a:t>9</a:t>
            </a:fld>
            <a:endParaRPr lang="en-IE" sz="1400" smtClean="0"/>
          </a:p>
        </p:txBody>
      </p:sp>
      <p:sp>
        <p:nvSpPr>
          <p:cNvPr id="34819" name="Rectangle 2"/>
          <p:cNvSpPr>
            <a:spLocks noGrp="1" noChangeArrowheads="1"/>
          </p:cNvSpPr>
          <p:nvPr>
            <p:ph type="title"/>
          </p:nvPr>
        </p:nvSpPr>
        <p:spPr>
          <a:xfrm>
            <a:off x="533400" y="0"/>
            <a:ext cx="8610600" cy="1143000"/>
          </a:xfrm>
        </p:spPr>
        <p:txBody>
          <a:bodyPr/>
          <a:lstStyle/>
          <a:p>
            <a:r>
              <a:rPr lang="en-GB" sz="4000" smtClean="0"/>
              <a:t>    </a:t>
            </a:r>
            <a:r>
              <a:rPr lang="en-GB" sz="3600" smtClean="0"/>
              <a:t>Part of the GUI hierarchy</a:t>
            </a:r>
            <a:endParaRPr lang="en-GB" smtClean="0"/>
          </a:p>
        </p:txBody>
      </p:sp>
      <p:sp>
        <p:nvSpPr>
          <p:cNvPr id="34820" name="Rectangle 3"/>
          <p:cNvSpPr>
            <a:spLocks noChangeArrowheads="1"/>
          </p:cNvSpPr>
          <p:nvPr/>
        </p:nvSpPr>
        <p:spPr bwMode="auto">
          <a:xfrm>
            <a:off x="4800600" y="16764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JComponent</a:t>
            </a:r>
            <a:endParaRPr lang="nb-NO" sz="1400" b="1"/>
          </a:p>
        </p:txBody>
      </p:sp>
      <p:sp>
        <p:nvSpPr>
          <p:cNvPr id="34821" name="Rectangle 4"/>
          <p:cNvSpPr>
            <a:spLocks noChangeArrowheads="1"/>
          </p:cNvSpPr>
          <p:nvPr/>
        </p:nvSpPr>
        <p:spPr bwMode="auto">
          <a:xfrm>
            <a:off x="1371600" y="2438400"/>
            <a:ext cx="1914525"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JTextComponent</a:t>
            </a:r>
            <a:endParaRPr lang="nb-NO" sz="1400" b="1"/>
          </a:p>
        </p:txBody>
      </p:sp>
      <p:sp>
        <p:nvSpPr>
          <p:cNvPr id="34822" name="Rectangle 5"/>
          <p:cNvSpPr>
            <a:spLocks noChangeArrowheads="1"/>
          </p:cNvSpPr>
          <p:nvPr/>
        </p:nvSpPr>
        <p:spPr bwMode="auto">
          <a:xfrm>
            <a:off x="4648200" y="3581400"/>
            <a:ext cx="161925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AbstractButton</a:t>
            </a:r>
            <a:endParaRPr lang="nb-NO" sz="1400" b="1"/>
          </a:p>
        </p:txBody>
      </p:sp>
      <p:sp>
        <p:nvSpPr>
          <p:cNvPr id="34823" name="Rectangle 6"/>
          <p:cNvSpPr>
            <a:spLocks noChangeArrowheads="1"/>
          </p:cNvSpPr>
          <p:nvPr/>
        </p:nvSpPr>
        <p:spPr bwMode="auto">
          <a:xfrm>
            <a:off x="7753350" y="219075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JComboBox</a:t>
            </a:r>
            <a:endParaRPr lang="nb-NO" sz="1400" b="1"/>
          </a:p>
        </p:txBody>
      </p:sp>
      <p:sp>
        <p:nvSpPr>
          <p:cNvPr id="34824" name="Rectangle 7"/>
          <p:cNvSpPr>
            <a:spLocks noChangeArrowheads="1"/>
          </p:cNvSpPr>
          <p:nvPr/>
        </p:nvSpPr>
        <p:spPr bwMode="auto">
          <a:xfrm>
            <a:off x="7762875" y="2598738"/>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JLabel</a:t>
            </a:r>
            <a:endParaRPr lang="nb-NO" sz="1400" b="1"/>
          </a:p>
        </p:txBody>
      </p:sp>
      <p:sp>
        <p:nvSpPr>
          <p:cNvPr id="34825" name="Rectangle 8"/>
          <p:cNvSpPr>
            <a:spLocks noChangeArrowheads="1"/>
          </p:cNvSpPr>
          <p:nvPr/>
        </p:nvSpPr>
        <p:spPr bwMode="auto">
          <a:xfrm>
            <a:off x="7762875" y="3006725"/>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JList</a:t>
            </a:r>
            <a:endParaRPr lang="nb-NO" sz="1400" b="1"/>
          </a:p>
        </p:txBody>
      </p:sp>
      <p:sp>
        <p:nvSpPr>
          <p:cNvPr id="34826" name="Rectangle 9"/>
          <p:cNvSpPr>
            <a:spLocks noChangeArrowheads="1"/>
          </p:cNvSpPr>
          <p:nvPr/>
        </p:nvSpPr>
        <p:spPr bwMode="auto">
          <a:xfrm>
            <a:off x="7753350" y="34163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JMenuBar</a:t>
            </a:r>
            <a:endParaRPr lang="nb-NO" sz="1400" b="1"/>
          </a:p>
        </p:txBody>
      </p:sp>
      <p:sp>
        <p:nvSpPr>
          <p:cNvPr id="34827" name="Rectangle 10"/>
          <p:cNvSpPr>
            <a:spLocks noChangeArrowheads="1"/>
          </p:cNvSpPr>
          <p:nvPr/>
        </p:nvSpPr>
        <p:spPr bwMode="auto">
          <a:xfrm>
            <a:off x="7753350" y="3824288"/>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JPane</a:t>
            </a:r>
            <a:endParaRPr lang="nb-NO" sz="1400" b="1"/>
          </a:p>
        </p:txBody>
      </p:sp>
      <p:sp>
        <p:nvSpPr>
          <p:cNvPr id="34828" name="Rectangle 11"/>
          <p:cNvSpPr>
            <a:spLocks noChangeArrowheads="1"/>
          </p:cNvSpPr>
          <p:nvPr/>
        </p:nvSpPr>
        <p:spPr bwMode="auto">
          <a:xfrm>
            <a:off x="7753350" y="4232275"/>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JPopupMenu</a:t>
            </a:r>
            <a:endParaRPr lang="nb-NO" sz="1400" b="1"/>
          </a:p>
        </p:txBody>
      </p:sp>
      <p:sp>
        <p:nvSpPr>
          <p:cNvPr id="34829" name="Rectangle 12"/>
          <p:cNvSpPr>
            <a:spLocks noChangeArrowheads="1"/>
          </p:cNvSpPr>
          <p:nvPr/>
        </p:nvSpPr>
        <p:spPr bwMode="auto">
          <a:xfrm>
            <a:off x="7753350" y="464185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JScrollbar</a:t>
            </a:r>
            <a:endParaRPr lang="nb-NO" sz="1400" b="1"/>
          </a:p>
        </p:txBody>
      </p:sp>
      <p:sp>
        <p:nvSpPr>
          <p:cNvPr id="34830" name="Rectangle 13"/>
          <p:cNvSpPr>
            <a:spLocks noChangeArrowheads="1"/>
          </p:cNvSpPr>
          <p:nvPr/>
        </p:nvSpPr>
        <p:spPr bwMode="auto">
          <a:xfrm>
            <a:off x="7762875" y="5049838"/>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JScrollPane</a:t>
            </a:r>
            <a:endParaRPr lang="nb-NO" sz="1400" b="1"/>
          </a:p>
        </p:txBody>
      </p:sp>
      <p:sp>
        <p:nvSpPr>
          <p:cNvPr id="34831" name="Rectangle 14"/>
          <p:cNvSpPr>
            <a:spLocks noChangeArrowheads="1"/>
          </p:cNvSpPr>
          <p:nvPr/>
        </p:nvSpPr>
        <p:spPr bwMode="auto">
          <a:xfrm>
            <a:off x="7772400" y="5457825"/>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JTable</a:t>
            </a:r>
            <a:endParaRPr lang="nb-NO" sz="1400" b="1"/>
          </a:p>
        </p:txBody>
      </p:sp>
      <p:sp>
        <p:nvSpPr>
          <p:cNvPr id="34832" name="Rectangle 15"/>
          <p:cNvSpPr>
            <a:spLocks noChangeArrowheads="1"/>
          </p:cNvSpPr>
          <p:nvPr/>
        </p:nvSpPr>
        <p:spPr bwMode="auto">
          <a:xfrm>
            <a:off x="7772400" y="58674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JTree</a:t>
            </a:r>
            <a:endParaRPr lang="nb-NO" sz="1400" b="1"/>
          </a:p>
        </p:txBody>
      </p:sp>
      <p:sp>
        <p:nvSpPr>
          <p:cNvPr id="34833" name="Rectangle 16"/>
          <p:cNvSpPr>
            <a:spLocks noChangeArrowheads="1"/>
          </p:cNvSpPr>
          <p:nvPr/>
        </p:nvSpPr>
        <p:spPr bwMode="auto">
          <a:xfrm>
            <a:off x="1752600" y="4543425"/>
            <a:ext cx="16002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JToggleButton</a:t>
            </a:r>
            <a:endParaRPr lang="nb-NO" sz="1400" b="1"/>
          </a:p>
        </p:txBody>
      </p:sp>
      <p:sp>
        <p:nvSpPr>
          <p:cNvPr id="34834" name="Rectangle 17"/>
          <p:cNvSpPr>
            <a:spLocks noChangeArrowheads="1"/>
          </p:cNvSpPr>
          <p:nvPr/>
        </p:nvSpPr>
        <p:spPr bwMode="auto">
          <a:xfrm>
            <a:off x="3619500" y="4533900"/>
            <a:ext cx="1476375"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JButton</a:t>
            </a:r>
            <a:endParaRPr lang="nb-NO" sz="1400" b="1"/>
          </a:p>
        </p:txBody>
      </p:sp>
      <p:sp>
        <p:nvSpPr>
          <p:cNvPr id="34835" name="Rectangle 18"/>
          <p:cNvSpPr>
            <a:spLocks noChangeArrowheads="1"/>
          </p:cNvSpPr>
          <p:nvPr/>
        </p:nvSpPr>
        <p:spPr bwMode="auto">
          <a:xfrm>
            <a:off x="5324475" y="4524375"/>
            <a:ext cx="1476375"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JMenuItem</a:t>
            </a:r>
            <a:endParaRPr lang="nb-NO" sz="1400" b="1"/>
          </a:p>
        </p:txBody>
      </p:sp>
      <p:sp>
        <p:nvSpPr>
          <p:cNvPr id="34836" name="Rectangle 19"/>
          <p:cNvSpPr>
            <a:spLocks noChangeArrowheads="1"/>
          </p:cNvSpPr>
          <p:nvPr/>
        </p:nvSpPr>
        <p:spPr bwMode="auto">
          <a:xfrm>
            <a:off x="676275" y="5334000"/>
            <a:ext cx="1476375"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JCheckBox</a:t>
            </a:r>
            <a:endParaRPr lang="nb-NO" sz="1400" b="1"/>
          </a:p>
        </p:txBody>
      </p:sp>
      <p:sp>
        <p:nvSpPr>
          <p:cNvPr id="34837" name="Rectangle 20"/>
          <p:cNvSpPr>
            <a:spLocks noChangeArrowheads="1"/>
          </p:cNvSpPr>
          <p:nvPr/>
        </p:nvSpPr>
        <p:spPr bwMode="auto">
          <a:xfrm>
            <a:off x="2286000" y="5334000"/>
            <a:ext cx="1476375"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JRadioButton</a:t>
            </a:r>
            <a:endParaRPr lang="nb-NO" sz="1400" b="1"/>
          </a:p>
        </p:txBody>
      </p:sp>
      <p:sp>
        <p:nvSpPr>
          <p:cNvPr id="34838" name="Rectangle 21"/>
          <p:cNvSpPr>
            <a:spLocks noChangeArrowheads="1"/>
          </p:cNvSpPr>
          <p:nvPr/>
        </p:nvSpPr>
        <p:spPr bwMode="auto">
          <a:xfrm>
            <a:off x="609600" y="5943600"/>
            <a:ext cx="2447925"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JRadioButtonMenuItem</a:t>
            </a:r>
            <a:endParaRPr lang="nb-NO" sz="1400" b="1"/>
          </a:p>
        </p:txBody>
      </p:sp>
      <p:sp>
        <p:nvSpPr>
          <p:cNvPr id="34839" name="Rectangle 22"/>
          <p:cNvSpPr>
            <a:spLocks noChangeArrowheads="1"/>
          </p:cNvSpPr>
          <p:nvPr/>
        </p:nvSpPr>
        <p:spPr bwMode="auto">
          <a:xfrm>
            <a:off x="3162300" y="5943600"/>
            <a:ext cx="2352675"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JCheckBoxMenuItem</a:t>
            </a:r>
            <a:endParaRPr lang="nb-NO" sz="1400" b="1"/>
          </a:p>
        </p:txBody>
      </p:sp>
      <p:sp>
        <p:nvSpPr>
          <p:cNvPr id="34840" name="Line 23"/>
          <p:cNvSpPr>
            <a:spLocks noChangeShapeType="1"/>
          </p:cNvSpPr>
          <p:nvPr/>
        </p:nvSpPr>
        <p:spPr bwMode="auto">
          <a:xfrm>
            <a:off x="2286000" y="2286000"/>
            <a:ext cx="52197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41" name="Line 24"/>
          <p:cNvSpPr>
            <a:spLocks noChangeShapeType="1"/>
          </p:cNvSpPr>
          <p:nvPr/>
        </p:nvSpPr>
        <p:spPr bwMode="auto">
          <a:xfrm>
            <a:off x="7505700" y="2286000"/>
            <a:ext cx="1588" cy="3762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42" name="Line 25"/>
          <p:cNvSpPr>
            <a:spLocks noChangeShapeType="1"/>
          </p:cNvSpPr>
          <p:nvPr/>
        </p:nvSpPr>
        <p:spPr bwMode="auto">
          <a:xfrm>
            <a:off x="7496175" y="6057900"/>
            <a:ext cx="25717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43" name="Line 26"/>
          <p:cNvSpPr>
            <a:spLocks noChangeShapeType="1"/>
          </p:cNvSpPr>
          <p:nvPr/>
        </p:nvSpPr>
        <p:spPr bwMode="auto">
          <a:xfrm>
            <a:off x="7505700" y="5646738"/>
            <a:ext cx="24765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44" name="Line 27"/>
          <p:cNvSpPr>
            <a:spLocks noChangeShapeType="1"/>
          </p:cNvSpPr>
          <p:nvPr/>
        </p:nvSpPr>
        <p:spPr bwMode="auto">
          <a:xfrm>
            <a:off x="7505700" y="5235575"/>
            <a:ext cx="2476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45" name="Line 28"/>
          <p:cNvSpPr>
            <a:spLocks noChangeShapeType="1"/>
          </p:cNvSpPr>
          <p:nvPr/>
        </p:nvSpPr>
        <p:spPr bwMode="auto">
          <a:xfrm>
            <a:off x="7505700" y="4826000"/>
            <a:ext cx="2286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46" name="Line 29"/>
          <p:cNvSpPr>
            <a:spLocks noChangeShapeType="1"/>
          </p:cNvSpPr>
          <p:nvPr/>
        </p:nvSpPr>
        <p:spPr bwMode="auto">
          <a:xfrm>
            <a:off x="7524750" y="4414838"/>
            <a:ext cx="20955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47" name="Line 30"/>
          <p:cNvSpPr>
            <a:spLocks noChangeShapeType="1"/>
          </p:cNvSpPr>
          <p:nvPr/>
        </p:nvSpPr>
        <p:spPr bwMode="auto">
          <a:xfrm>
            <a:off x="7505700" y="4003675"/>
            <a:ext cx="2476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48" name="Line 31"/>
          <p:cNvSpPr>
            <a:spLocks noChangeShapeType="1"/>
          </p:cNvSpPr>
          <p:nvPr/>
        </p:nvSpPr>
        <p:spPr bwMode="auto">
          <a:xfrm>
            <a:off x="7496175" y="3594100"/>
            <a:ext cx="2476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49" name="Line 32"/>
          <p:cNvSpPr>
            <a:spLocks noChangeShapeType="1"/>
          </p:cNvSpPr>
          <p:nvPr/>
        </p:nvSpPr>
        <p:spPr bwMode="auto">
          <a:xfrm>
            <a:off x="7515225" y="3182938"/>
            <a:ext cx="2571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50" name="Line 33"/>
          <p:cNvSpPr>
            <a:spLocks noChangeShapeType="1"/>
          </p:cNvSpPr>
          <p:nvPr/>
        </p:nvSpPr>
        <p:spPr bwMode="auto">
          <a:xfrm>
            <a:off x="7515225" y="2771775"/>
            <a:ext cx="2476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51" name="Line 34"/>
          <p:cNvSpPr>
            <a:spLocks noChangeShapeType="1"/>
          </p:cNvSpPr>
          <p:nvPr/>
        </p:nvSpPr>
        <p:spPr bwMode="auto">
          <a:xfrm>
            <a:off x="7515225" y="2362200"/>
            <a:ext cx="2476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52" name="Line 35"/>
          <p:cNvSpPr>
            <a:spLocks noChangeShapeType="1"/>
          </p:cNvSpPr>
          <p:nvPr/>
        </p:nvSpPr>
        <p:spPr bwMode="auto">
          <a:xfrm>
            <a:off x="5454650" y="2133600"/>
            <a:ext cx="1588" cy="1419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53" name="Line 36"/>
          <p:cNvSpPr>
            <a:spLocks noChangeShapeType="1"/>
          </p:cNvSpPr>
          <p:nvPr/>
        </p:nvSpPr>
        <p:spPr bwMode="auto">
          <a:xfrm>
            <a:off x="2447925" y="4267200"/>
            <a:ext cx="36576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54" name="Line 37"/>
          <p:cNvSpPr>
            <a:spLocks noChangeShapeType="1"/>
          </p:cNvSpPr>
          <p:nvPr/>
        </p:nvSpPr>
        <p:spPr bwMode="auto">
          <a:xfrm>
            <a:off x="6096000" y="4257675"/>
            <a:ext cx="1588" cy="255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55" name="Line 38"/>
          <p:cNvSpPr>
            <a:spLocks noChangeShapeType="1"/>
          </p:cNvSpPr>
          <p:nvPr/>
        </p:nvSpPr>
        <p:spPr bwMode="auto">
          <a:xfrm>
            <a:off x="4276725" y="4284663"/>
            <a:ext cx="1588" cy="239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56" name="Line 39"/>
          <p:cNvSpPr>
            <a:spLocks noChangeShapeType="1"/>
          </p:cNvSpPr>
          <p:nvPr/>
        </p:nvSpPr>
        <p:spPr bwMode="auto">
          <a:xfrm>
            <a:off x="2436813" y="4275138"/>
            <a:ext cx="1587" cy="258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57" name="Line 40"/>
          <p:cNvSpPr>
            <a:spLocks noChangeShapeType="1"/>
          </p:cNvSpPr>
          <p:nvPr/>
        </p:nvSpPr>
        <p:spPr bwMode="auto">
          <a:xfrm>
            <a:off x="5454650" y="4060825"/>
            <a:ext cx="1588" cy="473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58" name="Rectangle 41"/>
          <p:cNvSpPr>
            <a:spLocks noChangeArrowheads="1"/>
          </p:cNvSpPr>
          <p:nvPr/>
        </p:nvSpPr>
        <p:spPr bwMode="auto">
          <a:xfrm>
            <a:off x="4267200" y="9906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Container</a:t>
            </a:r>
            <a:endParaRPr lang="nb-NO" sz="1400" b="1"/>
          </a:p>
        </p:txBody>
      </p:sp>
      <p:sp>
        <p:nvSpPr>
          <p:cNvPr id="34859" name="Rectangle 42"/>
          <p:cNvSpPr>
            <a:spLocks noChangeArrowheads="1"/>
          </p:cNvSpPr>
          <p:nvPr/>
        </p:nvSpPr>
        <p:spPr bwMode="auto">
          <a:xfrm>
            <a:off x="2590800" y="9906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Component</a:t>
            </a:r>
            <a:endParaRPr lang="nb-NO" sz="1400" b="1"/>
          </a:p>
        </p:txBody>
      </p:sp>
      <p:sp>
        <p:nvSpPr>
          <p:cNvPr id="34860" name="Rectangle 43"/>
          <p:cNvSpPr>
            <a:spLocks noChangeArrowheads="1"/>
          </p:cNvSpPr>
          <p:nvPr/>
        </p:nvSpPr>
        <p:spPr bwMode="auto">
          <a:xfrm>
            <a:off x="914400" y="9906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Object</a:t>
            </a:r>
            <a:endParaRPr lang="nb-NO" sz="1400" b="1"/>
          </a:p>
        </p:txBody>
      </p:sp>
      <p:sp>
        <p:nvSpPr>
          <p:cNvPr id="34861" name="Line 44"/>
          <p:cNvSpPr>
            <a:spLocks noChangeShapeType="1"/>
          </p:cNvSpPr>
          <p:nvPr/>
        </p:nvSpPr>
        <p:spPr bwMode="auto">
          <a:xfrm flipH="1">
            <a:off x="4038600" y="1119188"/>
            <a:ext cx="2286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62" name="Line 45"/>
          <p:cNvSpPr>
            <a:spLocks noChangeShapeType="1"/>
          </p:cNvSpPr>
          <p:nvPr/>
        </p:nvSpPr>
        <p:spPr bwMode="auto">
          <a:xfrm flipH="1">
            <a:off x="2282825" y="1195388"/>
            <a:ext cx="2952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63" name="Line 46"/>
          <p:cNvSpPr>
            <a:spLocks noChangeShapeType="1"/>
          </p:cNvSpPr>
          <p:nvPr/>
        </p:nvSpPr>
        <p:spPr bwMode="auto">
          <a:xfrm>
            <a:off x="6184900" y="4953000"/>
            <a:ext cx="1588" cy="1311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64" name="Line 47"/>
          <p:cNvSpPr>
            <a:spLocks noChangeShapeType="1"/>
          </p:cNvSpPr>
          <p:nvPr/>
        </p:nvSpPr>
        <p:spPr bwMode="auto">
          <a:xfrm flipH="1">
            <a:off x="1895475" y="5743575"/>
            <a:ext cx="42862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65" name="Line 48"/>
          <p:cNvSpPr>
            <a:spLocks noChangeShapeType="1"/>
          </p:cNvSpPr>
          <p:nvPr/>
        </p:nvSpPr>
        <p:spPr bwMode="auto">
          <a:xfrm>
            <a:off x="1885950" y="5743575"/>
            <a:ext cx="1588" cy="185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66" name="Line 49"/>
          <p:cNvSpPr>
            <a:spLocks noChangeShapeType="1"/>
          </p:cNvSpPr>
          <p:nvPr/>
        </p:nvSpPr>
        <p:spPr bwMode="auto">
          <a:xfrm>
            <a:off x="4248150" y="5749925"/>
            <a:ext cx="1588" cy="193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67" name="Line 50"/>
          <p:cNvSpPr>
            <a:spLocks noChangeShapeType="1"/>
          </p:cNvSpPr>
          <p:nvPr/>
        </p:nvSpPr>
        <p:spPr bwMode="auto">
          <a:xfrm>
            <a:off x="1466850" y="5105400"/>
            <a:ext cx="16954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68" name="Line 51"/>
          <p:cNvSpPr>
            <a:spLocks noChangeShapeType="1"/>
          </p:cNvSpPr>
          <p:nvPr/>
        </p:nvSpPr>
        <p:spPr bwMode="auto">
          <a:xfrm>
            <a:off x="2438400" y="4876800"/>
            <a:ext cx="1588"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69" name="Line 52"/>
          <p:cNvSpPr>
            <a:spLocks noChangeShapeType="1"/>
          </p:cNvSpPr>
          <p:nvPr/>
        </p:nvSpPr>
        <p:spPr bwMode="auto">
          <a:xfrm>
            <a:off x="3165475" y="5110163"/>
            <a:ext cx="1588" cy="233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70" name="Line 53"/>
          <p:cNvSpPr>
            <a:spLocks noChangeShapeType="1"/>
          </p:cNvSpPr>
          <p:nvPr/>
        </p:nvSpPr>
        <p:spPr bwMode="auto">
          <a:xfrm>
            <a:off x="1457325" y="5113338"/>
            <a:ext cx="1588" cy="201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71" name="Line 54"/>
          <p:cNvSpPr>
            <a:spLocks noChangeShapeType="1"/>
          </p:cNvSpPr>
          <p:nvPr/>
        </p:nvSpPr>
        <p:spPr bwMode="auto">
          <a:xfrm>
            <a:off x="1219200" y="1600200"/>
            <a:ext cx="17843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72" name="Line 55"/>
          <p:cNvSpPr>
            <a:spLocks noChangeShapeType="1"/>
          </p:cNvSpPr>
          <p:nvPr/>
        </p:nvSpPr>
        <p:spPr bwMode="auto">
          <a:xfrm>
            <a:off x="1676400" y="1371600"/>
            <a:ext cx="1588"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73" name="Line 56"/>
          <p:cNvSpPr>
            <a:spLocks noChangeShapeType="1"/>
          </p:cNvSpPr>
          <p:nvPr/>
        </p:nvSpPr>
        <p:spPr bwMode="auto">
          <a:xfrm>
            <a:off x="3006725" y="1614488"/>
            <a:ext cx="1588" cy="233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74" name="Line 57"/>
          <p:cNvSpPr>
            <a:spLocks noChangeShapeType="1"/>
          </p:cNvSpPr>
          <p:nvPr/>
        </p:nvSpPr>
        <p:spPr bwMode="auto">
          <a:xfrm>
            <a:off x="1222375" y="1601788"/>
            <a:ext cx="1588" cy="233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75" name="Rectangle 58"/>
          <p:cNvSpPr>
            <a:spLocks noChangeArrowheads="1"/>
          </p:cNvSpPr>
          <p:nvPr/>
        </p:nvSpPr>
        <p:spPr bwMode="auto">
          <a:xfrm>
            <a:off x="3581400" y="24384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JPanel</a:t>
            </a:r>
            <a:endParaRPr lang="nb-NO" sz="1400" b="1"/>
          </a:p>
        </p:txBody>
      </p:sp>
      <p:sp>
        <p:nvSpPr>
          <p:cNvPr id="34876" name="Line 59"/>
          <p:cNvSpPr>
            <a:spLocks noChangeShapeType="1"/>
          </p:cNvSpPr>
          <p:nvPr/>
        </p:nvSpPr>
        <p:spPr bwMode="auto">
          <a:xfrm>
            <a:off x="5638800" y="1119188"/>
            <a:ext cx="1524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77" name="Rectangle 60"/>
          <p:cNvSpPr>
            <a:spLocks noChangeArrowheads="1"/>
          </p:cNvSpPr>
          <p:nvPr/>
        </p:nvSpPr>
        <p:spPr bwMode="auto">
          <a:xfrm>
            <a:off x="7620000" y="16002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JApplet</a:t>
            </a:r>
            <a:endParaRPr lang="nb-NO" sz="1400" b="1"/>
          </a:p>
        </p:txBody>
      </p:sp>
      <p:sp>
        <p:nvSpPr>
          <p:cNvPr id="34878" name="Rectangle 61"/>
          <p:cNvSpPr>
            <a:spLocks noChangeArrowheads="1"/>
          </p:cNvSpPr>
          <p:nvPr/>
        </p:nvSpPr>
        <p:spPr bwMode="auto">
          <a:xfrm>
            <a:off x="7620000" y="9906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Applet</a:t>
            </a:r>
            <a:endParaRPr lang="nb-NO" sz="1400" b="1"/>
          </a:p>
        </p:txBody>
      </p:sp>
      <p:sp>
        <p:nvSpPr>
          <p:cNvPr id="34879" name="Line 62"/>
          <p:cNvSpPr>
            <a:spLocks noChangeShapeType="1"/>
          </p:cNvSpPr>
          <p:nvPr/>
        </p:nvSpPr>
        <p:spPr bwMode="auto">
          <a:xfrm flipV="1">
            <a:off x="8305800" y="1414463"/>
            <a:ext cx="1588" cy="185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80" name="Line 63"/>
          <p:cNvSpPr>
            <a:spLocks noChangeShapeType="1"/>
          </p:cNvSpPr>
          <p:nvPr/>
        </p:nvSpPr>
        <p:spPr bwMode="auto">
          <a:xfrm>
            <a:off x="5464175" y="1385888"/>
            <a:ext cx="1588" cy="309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81" name="Line 64"/>
          <p:cNvSpPr>
            <a:spLocks noChangeShapeType="1"/>
          </p:cNvSpPr>
          <p:nvPr/>
        </p:nvSpPr>
        <p:spPr bwMode="auto">
          <a:xfrm>
            <a:off x="1371600" y="3057525"/>
            <a:ext cx="16954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82" name="Line 65"/>
          <p:cNvSpPr>
            <a:spLocks noChangeShapeType="1"/>
          </p:cNvSpPr>
          <p:nvPr/>
        </p:nvSpPr>
        <p:spPr bwMode="auto">
          <a:xfrm>
            <a:off x="2314575" y="2830513"/>
            <a:ext cx="1588" cy="217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83" name="Line 66"/>
          <p:cNvSpPr>
            <a:spLocks noChangeShapeType="1"/>
          </p:cNvSpPr>
          <p:nvPr/>
        </p:nvSpPr>
        <p:spPr bwMode="auto">
          <a:xfrm>
            <a:off x="3067050" y="3067050"/>
            <a:ext cx="1588" cy="233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84" name="Line 67"/>
          <p:cNvSpPr>
            <a:spLocks noChangeShapeType="1"/>
          </p:cNvSpPr>
          <p:nvPr/>
        </p:nvSpPr>
        <p:spPr bwMode="auto">
          <a:xfrm>
            <a:off x="1362075" y="3055938"/>
            <a:ext cx="1588" cy="201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85" name="AutoShape 68"/>
          <p:cNvSpPr>
            <a:spLocks noChangeArrowheads="1"/>
          </p:cNvSpPr>
          <p:nvPr/>
        </p:nvSpPr>
        <p:spPr bwMode="auto">
          <a:xfrm>
            <a:off x="5378450" y="3965575"/>
            <a:ext cx="152400" cy="123825"/>
          </a:xfrm>
          <a:prstGeom prst="triangle">
            <a:avLst>
              <a:gd name="adj" fmla="val 55556"/>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4886" name="AutoShape 69"/>
          <p:cNvSpPr>
            <a:spLocks noChangeArrowheads="1"/>
          </p:cNvSpPr>
          <p:nvPr/>
        </p:nvSpPr>
        <p:spPr bwMode="auto">
          <a:xfrm>
            <a:off x="6096000" y="4876800"/>
            <a:ext cx="152400" cy="123825"/>
          </a:xfrm>
          <a:prstGeom prst="triangle">
            <a:avLst>
              <a:gd name="adj" fmla="val 55556"/>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4887" name="AutoShape 70"/>
          <p:cNvSpPr>
            <a:spLocks noChangeArrowheads="1"/>
          </p:cNvSpPr>
          <p:nvPr/>
        </p:nvSpPr>
        <p:spPr bwMode="auto">
          <a:xfrm>
            <a:off x="2222500" y="2787650"/>
            <a:ext cx="152400" cy="123825"/>
          </a:xfrm>
          <a:prstGeom prst="triangle">
            <a:avLst>
              <a:gd name="adj" fmla="val 55556"/>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4888" name="AutoShape 71"/>
          <p:cNvSpPr>
            <a:spLocks noChangeArrowheads="1"/>
          </p:cNvSpPr>
          <p:nvPr/>
        </p:nvSpPr>
        <p:spPr bwMode="auto">
          <a:xfrm>
            <a:off x="1600200" y="1346200"/>
            <a:ext cx="152400" cy="123825"/>
          </a:xfrm>
          <a:prstGeom prst="triangle">
            <a:avLst>
              <a:gd name="adj" fmla="val 55556"/>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4889" name="AutoShape 72"/>
          <p:cNvSpPr>
            <a:spLocks noChangeArrowheads="1"/>
          </p:cNvSpPr>
          <p:nvPr/>
        </p:nvSpPr>
        <p:spPr bwMode="auto">
          <a:xfrm>
            <a:off x="5378450" y="1349375"/>
            <a:ext cx="152400" cy="123825"/>
          </a:xfrm>
          <a:prstGeom prst="triangle">
            <a:avLst>
              <a:gd name="adj" fmla="val 55556"/>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4890" name="AutoShape 73"/>
          <p:cNvSpPr>
            <a:spLocks noChangeArrowheads="1"/>
          </p:cNvSpPr>
          <p:nvPr/>
        </p:nvSpPr>
        <p:spPr bwMode="auto">
          <a:xfrm>
            <a:off x="2362200" y="4876800"/>
            <a:ext cx="152400" cy="123825"/>
          </a:xfrm>
          <a:prstGeom prst="triangle">
            <a:avLst>
              <a:gd name="adj" fmla="val 55556"/>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4891" name="AutoShape 74"/>
          <p:cNvSpPr>
            <a:spLocks noChangeArrowheads="1"/>
          </p:cNvSpPr>
          <p:nvPr/>
        </p:nvSpPr>
        <p:spPr bwMode="auto">
          <a:xfrm>
            <a:off x="8229600" y="1336675"/>
            <a:ext cx="152400" cy="123825"/>
          </a:xfrm>
          <a:prstGeom prst="triangle">
            <a:avLst>
              <a:gd name="adj" fmla="val 55556"/>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4892" name="AutoShape 75"/>
          <p:cNvSpPr>
            <a:spLocks noChangeArrowheads="1"/>
          </p:cNvSpPr>
          <p:nvPr/>
        </p:nvSpPr>
        <p:spPr bwMode="auto">
          <a:xfrm rot="-5400000">
            <a:off x="2287587" y="1133476"/>
            <a:ext cx="123825" cy="152400"/>
          </a:xfrm>
          <a:prstGeom prst="triangle">
            <a:avLst>
              <a:gd name="adj" fmla="val 55556"/>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4893" name="AutoShape 76"/>
          <p:cNvSpPr>
            <a:spLocks noChangeArrowheads="1"/>
          </p:cNvSpPr>
          <p:nvPr/>
        </p:nvSpPr>
        <p:spPr bwMode="auto">
          <a:xfrm rot="-5400000">
            <a:off x="3976687" y="1057276"/>
            <a:ext cx="123825" cy="152400"/>
          </a:xfrm>
          <a:prstGeom prst="triangle">
            <a:avLst>
              <a:gd name="adj" fmla="val 55556"/>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4894" name="Line 77"/>
          <p:cNvSpPr>
            <a:spLocks noChangeShapeType="1"/>
          </p:cNvSpPr>
          <p:nvPr/>
        </p:nvSpPr>
        <p:spPr bwMode="auto">
          <a:xfrm>
            <a:off x="5638800" y="1119188"/>
            <a:ext cx="3810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95" name="AutoShape 78"/>
          <p:cNvSpPr>
            <a:spLocks noChangeArrowheads="1"/>
          </p:cNvSpPr>
          <p:nvPr/>
        </p:nvSpPr>
        <p:spPr bwMode="auto">
          <a:xfrm rot="-5400000">
            <a:off x="5653087" y="1057276"/>
            <a:ext cx="123825" cy="152400"/>
          </a:xfrm>
          <a:prstGeom prst="triangle">
            <a:avLst>
              <a:gd name="adj" fmla="val 55556"/>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4896" name="Rectangle 79"/>
          <p:cNvSpPr>
            <a:spLocks noChangeArrowheads="1"/>
          </p:cNvSpPr>
          <p:nvPr/>
        </p:nvSpPr>
        <p:spPr bwMode="auto">
          <a:xfrm>
            <a:off x="5943600" y="9906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Panel</a:t>
            </a:r>
            <a:endParaRPr lang="nb-NO" sz="1400" b="1"/>
          </a:p>
        </p:txBody>
      </p:sp>
      <p:sp>
        <p:nvSpPr>
          <p:cNvPr id="34897" name="Line 80"/>
          <p:cNvSpPr>
            <a:spLocks noChangeShapeType="1"/>
          </p:cNvSpPr>
          <p:nvPr/>
        </p:nvSpPr>
        <p:spPr bwMode="auto">
          <a:xfrm>
            <a:off x="7315200" y="1119188"/>
            <a:ext cx="3048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898" name="AutoShape 81"/>
          <p:cNvSpPr>
            <a:spLocks noChangeArrowheads="1"/>
          </p:cNvSpPr>
          <p:nvPr/>
        </p:nvSpPr>
        <p:spPr bwMode="auto">
          <a:xfrm rot="-5400000">
            <a:off x="7329487" y="1057276"/>
            <a:ext cx="123825" cy="152400"/>
          </a:xfrm>
          <a:prstGeom prst="triangle">
            <a:avLst>
              <a:gd name="adj" fmla="val 55556"/>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4899" name="Rectangle 82"/>
          <p:cNvSpPr>
            <a:spLocks noChangeArrowheads="1"/>
          </p:cNvSpPr>
          <p:nvPr/>
        </p:nvSpPr>
        <p:spPr bwMode="auto">
          <a:xfrm>
            <a:off x="5715000" y="5943600"/>
            <a:ext cx="1057275"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JMenu</a:t>
            </a:r>
            <a:endParaRPr lang="nb-NO" sz="1400" b="1"/>
          </a:p>
        </p:txBody>
      </p:sp>
      <p:sp>
        <p:nvSpPr>
          <p:cNvPr id="34900" name="Rectangle 83"/>
          <p:cNvSpPr>
            <a:spLocks noChangeArrowheads="1"/>
          </p:cNvSpPr>
          <p:nvPr/>
        </p:nvSpPr>
        <p:spPr bwMode="auto">
          <a:xfrm>
            <a:off x="2133600" y="17526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Font</a:t>
            </a:r>
            <a:endParaRPr lang="nb-NO" sz="1400" b="1"/>
          </a:p>
        </p:txBody>
      </p:sp>
      <p:sp>
        <p:nvSpPr>
          <p:cNvPr id="34901" name="Rectangle 84"/>
          <p:cNvSpPr>
            <a:spLocks noChangeArrowheads="1"/>
          </p:cNvSpPr>
          <p:nvPr/>
        </p:nvSpPr>
        <p:spPr bwMode="auto">
          <a:xfrm>
            <a:off x="647700" y="17526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Color</a:t>
            </a:r>
            <a:endParaRPr lang="nb-NO" sz="1400" b="1"/>
          </a:p>
        </p:txBody>
      </p:sp>
      <p:sp>
        <p:nvSpPr>
          <p:cNvPr id="34902" name="AutoShape 85"/>
          <p:cNvSpPr>
            <a:spLocks noChangeArrowheads="1"/>
          </p:cNvSpPr>
          <p:nvPr/>
        </p:nvSpPr>
        <p:spPr bwMode="auto">
          <a:xfrm>
            <a:off x="5378450" y="2047875"/>
            <a:ext cx="152400" cy="123825"/>
          </a:xfrm>
          <a:prstGeom prst="triangle">
            <a:avLst>
              <a:gd name="adj" fmla="val 55556"/>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4903" name="Line 86"/>
          <p:cNvSpPr>
            <a:spLocks noChangeShapeType="1"/>
          </p:cNvSpPr>
          <p:nvPr/>
        </p:nvSpPr>
        <p:spPr bwMode="auto">
          <a:xfrm>
            <a:off x="4191000" y="2286000"/>
            <a:ext cx="1588"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4904" name="Line 87"/>
          <p:cNvSpPr>
            <a:spLocks noChangeShapeType="1"/>
          </p:cNvSpPr>
          <p:nvPr/>
        </p:nvSpPr>
        <p:spPr bwMode="auto">
          <a:xfrm>
            <a:off x="2286000" y="2286000"/>
            <a:ext cx="1588"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4905" name="Rectangle 88"/>
          <p:cNvSpPr>
            <a:spLocks noChangeArrowheads="1"/>
          </p:cNvSpPr>
          <p:nvPr/>
        </p:nvSpPr>
        <p:spPr bwMode="auto">
          <a:xfrm>
            <a:off x="2438400" y="32004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JTextArea</a:t>
            </a:r>
            <a:endParaRPr lang="nb-NO" sz="1400" b="1"/>
          </a:p>
        </p:txBody>
      </p:sp>
      <p:sp>
        <p:nvSpPr>
          <p:cNvPr id="34906" name="Rectangle 89"/>
          <p:cNvSpPr>
            <a:spLocks noChangeArrowheads="1"/>
          </p:cNvSpPr>
          <p:nvPr/>
        </p:nvSpPr>
        <p:spPr bwMode="auto">
          <a:xfrm>
            <a:off x="609600" y="3200400"/>
            <a:ext cx="1371600" cy="333375"/>
          </a:xfrm>
          <a:prstGeom prst="rect">
            <a:avLst/>
          </a:prstGeom>
          <a:solidFill>
            <a:schemeClr val="accent1"/>
          </a:solidFill>
          <a:ln w="9525">
            <a:solidFill>
              <a:schemeClr val="tx1"/>
            </a:solidFill>
            <a:miter lim="800000"/>
            <a:headEnd/>
            <a:tailEnd/>
          </a:ln>
        </p:spPr>
        <p:txBody>
          <a:bodyPr wrap="none" anchor="ctr"/>
          <a:lstStyle/>
          <a:p>
            <a:pPr algn="ctr"/>
            <a:r>
              <a:rPr lang="nb-NO" sz="1400" b="1">
                <a:latin typeface="Arial" charset="0"/>
              </a:rPr>
              <a:t>JTextField</a:t>
            </a:r>
            <a:endParaRPr lang="nb-NO" sz="1400" b="1"/>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LAPSEDTIME" val="29.696"/>
  <p:tag name="TIMELINE" val="0.7/9.2"/>
</p:tagLst>
</file>

<file path=ppt/tags/tag2.xml><?xml version="1.0" encoding="utf-8"?>
<p:tagLst xmlns:a="http://schemas.openxmlformats.org/drawingml/2006/main" xmlns:r="http://schemas.openxmlformats.org/officeDocument/2006/relationships" xmlns:p="http://schemas.openxmlformats.org/presentationml/2006/main">
  <p:tag name="ELAPSEDTIME" val="67.248"/>
  <p:tag name="TIMELINE" val="0.9/11.2/15.8/21.4/28.5/54.5/59.6"/>
</p:tagLst>
</file>

<file path=ppt/tags/tag3.xml><?xml version="1.0" encoding="utf-8"?>
<p:tagLst xmlns:a="http://schemas.openxmlformats.org/drawingml/2006/main" xmlns:r="http://schemas.openxmlformats.org/officeDocument/2006/relationships" xmlns:p="http://schemas.openxmlformats.org/presentationml/2006/main">
  <p:tag name="ELAPSEDTIME" val="25.712"/>
  <p:tag name="TIMELINE" val="5.1"/>
</p:tagLst>
</file>

<file path=ppt/tags/tag4.xml><?xml version="1.0" encoding="utf-8"?>
<p:tagLst xmlns:a="http://schemas.openxmlformats.org/drawingml/2006/main" xmlns:r="http://schemas.openxmlformats.org/officeDocument/2006/relationships" xmlns:p="http://schemas.openxmlformats.org/presentationml/2006/main">
  <p:tag name="ELAPSEDTIME" val="29.696"/>
  <p:tag name="TIMELINE" val="0.7/9.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TotalTime>
  <Words>3613</Words>
  <Application>Microsoft Office PowerPoint</Application>
  <PresentationFormat>On-screen Show (4:3)</PresentationFormat>
  <Paragraphs>565</Paragraphs>
  <Slides>51</Slides>
  <Notes>51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8" baseType="lpstr">
      <vt:lpstr>ＭＳ Ｐゴシック</vt:lpstr>
      <vt:lpstr>Arial</vt:lpstr>
      <vt:lpstr>Comic Sans MS</vt:lpstr>
      <vt:lpstr>Courier New</vt:lpstr>
      <vt:lpstr>Times New Roman</vt:lpstr>
      <vt:lpstr>Default Design</vt:lpstr>
      <vt:lpstr>Photo Editor Photo</vt:lpstr>
      <vt:lpstr>Inheritance and the GUI</vt:lpstr>
      <vt:lpstr>Sample Programs</vt:lpstr>
      <vt:lpstr>Textbook sections</vt:lpstr>
      <vt:lpstr>Graphical User Interfaces (GUIs)</vt:lpstr>
      <vt:lpstr>PowerPoint Presentation</vt:lpstr>
      <vt:lpstr>Exercise</vt:lpstr>
      <vt:lpstr>GUIs and Inheritance</vt:lpstr>
      <vt:lpstr>java docs show inheritance</vt:lpstr>
      <vt:lpstr>    Part of the GUI hierarchy</vt:lpstr>
      <vt:lpstr>More “Is-a” Relationships</vt:lpstr>
      <vt:lpstr>PowerPoint Presentation</vt:lpstr>
      <vt:lpstr>PowerPoint Presentation</vt:lpstr>
      <vt:lpstr>Some of the Key methods of class Component</vt:lpstr>
      <vt:lpstr>Creating your own window: JFrame</vt:lpstr>
      <vt:lpstr>Customising your window: SimplestWindow</vt:lpstr>
      <vt:lpstr>main() method for testing SimplestWindow</vt:lpstr>
      <vt:lpstr>The role of main()</vt:lpstr>
      <vt:lpstr>Lab Exercise</vt:lpstr>
      <vt:lpstr>PowerPoint Presentation</vt:lpstr>
      <vt:lpstr>Customizing SimplestWindow</vt:lpstr>
      <vt:lpstr>SimplestWindow constructor</vt:lpstr>
      <vt:lpstr>Displaying SimplestWindow</vt:lpstr>
      <vt:lpstr>optional:  use ‘this’ within the constructor</vt:lpstr>
      <vt:lpstr>Contrast with main() method</vt:lpstr>
      <vt:lpstr>Desk Exercise</vt:lpstr>
      <vt:lpstr>Note on Image and ImageIcon</vt:lpstr>
      <vt:lpstr>Handling WindowEvents: ClosingWindow1</vt:lpstr>
      <vt:lpstr>PowerPoint Presentation</vt:lpstr>
      <vt:lpstr>PowerPoint Presentation</vt:lpstr>
      <vt:lpstr>Analysis of Program</vt:lpstr>
      <vt:lpstr>PowerPoint Presentation</vt:lpstr>
      <vt:lpstr>The WindowEventHandler   Class</vt:lpstr>
      <vt:lpstr>Exercise</vt:lpstr>
      <vt:lpstr>Adapter classes</vt:lpstr>
      <vt:lpstr>PowerPoint Presentation</vt:lpstr>
      <vt:lpstr>The role of the ‘0’ in exit(0)</vt:lpstr>
      <vt:lpstr>Exercise</vt:lpstr>
      <vt:lpstr>Event-Handling</vt:lpstr>
      <vt:lpstr>Exercise</vt:lpstr>
      <vt:lpstr>Interface WindowListener</vt:lpstr>
      <vt:lpstr>Where to define WindowEventHandler</vt:lpstr>
      <vt:lpstr>Anonymous Inner Classes</vt:lpstr>
      <vt:lpstr>PowerPoint Presentation</vt:lpstr>
      <vt:lpstr>PowerPoint Presentation</vt:lpstr>
      <vt:lpstr>PowerPoint Presentation</vt:lpstr>
      <vt:lpstr>Handling the event internally in ClosingWindow3</vt:lpstr>
      <vt:lpstr>Implementing WindowListener</vt:lpstr>
      <vt:lpstr>Stubs for other methods of WindowListener</vt:lpstr>
      <vt:lpstr>Handling events in a totally separate class</vt:lpstr>
      <vt:lpstr>Relevant parts of the Java API</vt:lpstr>
      <vt:lpstr>PowerPoint Presentation</vt:lpstr>
    </vt:vector>
  </TitlesOfParts>
  <Company>IT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 Lecture Slides 4</dc:title>
  <dc:creator>Aoileann nic Gearailt</dc:creator>
  <cp:lastModifiedBy>John Walsh</cp:lastModifiedBy>
  <cp:revision>117</cp:revision>
  <dcterms:created xsi:type="dcterms:W3CDTF">2002-05-07T20:59:36Z</dcterms:created>
  <dcterms:modified xsi:type="dcterms:W3CDTF">2013-10-18T11:43:02Z</dcterms:modified>
</cp:coreProperties>
</file>