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9.xml" ContentType="application/vnd.openxmlformats-officedocument.presentationml.tags+xml"/>
  <Override PartName="/ppt/notesSlides/notesSlide20.xml" ContentType="application/vnd.openxmlformats-officedocument.presentationml.notesSlide+xml"/>
  <Override PartName="/ppt/tags/tag10.xml" ContentType="application/vnd.openxmlformats-officedocument.presentationml.tags+xml"/>
  <Override PartName="/ppt/notesSlides/notesSlide21.xml" ContentType="application/vnd.openxmlformats-officedocument.presentationml.notesSlide+xml"/>
  <Override PartName="/ppt/tags/tag11.xml" ContentType="application/vnd.openxmlformats-officedocument.presentationml.tags+xml"/>
  <Override PartName="/ppt/notesSlides/notesSlide22.xml" ContentType="application/vnd.openxmlformats-officedocument.presentationml.notesSlide+xml"/>
  <Override PartName="/ppt/tags/tag12.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3.xml" ContentType="application/vnd.openxmlformats-officedocument.presentationml.tags+xml"/>
  <Override PartName="/ppt/notesSlides/notesSlide25.xml" ContentType="application/vnd.openxmlformats-officedocument.presentationml.notesSlide+xml"/>
  <Override PartName="/ppt/tags/tag14.xml" ContentType="application/vnd.openxmlformats-officedocument.presentationml.tags+xml"/>
  <Override PartName="/ppt/notesSlides/notesSlide26.xml" ContentType="application/vnd.openxmlformats-officedocument.presentationml.notesSlide+xml"/>
  <Override PartName="/ppt/tags/tag15.xml" ContentType="application/vnd.openxmlformats-officedocument.presentationml.tags+xml"/>
  <Override PartName="/ppt/notesSlides/notesSlide27.xml" ContentType="application/vnd.openxmlformats-officedocument.presentationml.notesSlide+xml"/>
  <Override PartName="/ppt/tags/tag16.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32"/>
  </p:notesMasterIdLst>
  <p:handoutMasterIdLst>
    <p:handoutMasterId r:id="rId33"/>
  </p:handoutMasterIdLst>
  <p:sldIdLst>
    <p:sldId id="256" r:id="rId2"/>
    <p:sldId id="283" r:id="rId3"/>
    <p:sldId id="301" r:id="rId4"/>
    <p:sldId id="300" r:id="rId5"/>
    <p:sldId id="284" r:id="rId6"/>
    <p:sldId id="285" r:id="rId7"/>
    <p:sldId id="286" r:id="rId8"/>
    <p:sldId id="287" r:id="rId9"/>
    <p:sldId id="288" r:id="rId10"/>
    <p:sldId id="289" r:id="rId11"/>
    <p:sldId id="299" r:id="rId12"/>
    <p:sldId id="302" r:id="rId13"/>
    <p:sldId id="303" r:id="rId14"/>
    <p:sldId id="304" r:id="rId15"/>
    <p:sldId id="305" r:id="rId16"/>
    <p:sldId id="306" r:id="rId17"/>
    <p:sldId id="308" r:id="rId18"/>
    <p:sldId id="309" r:id="rId19"/>
    <p:sldId id="290" r:id="rId20"/>
    <p:sldId id="291" r:id="rId21"/>
    <p:sldId id="292" r:id="rId22"/>
    <p:sldId id="293" r:id="rId23"/>
    <p:sldId id="294" r:id="rId24"/>
    <p:sldId id="310" r:id="rId25"/>
    <p:sldId id="295" r:id="rId26"/>
    <p:sldId id="296" r:id="rId27"/>
    <p:sldId id="297" r:id="rId28"/>
    <p:sldId id="298" r:id="rId29"/>
    <p:sldId id="311" r:id="rId30"/>
    <p:sldId id="312" r:id="rId31"/>
  </p:sldIdLst>
  <p:sldSz cx="9144000" cy="6858000" type="screen4x3"/>
  <p:notesSz cx="6669088" cy="9928225"/>
  <p:defaultTextStyle>
    <a:defPPr>
      <a:defRPr lang="en-IE"/>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009900"/>
    <a:srgbClr val="CC0000"/>
    <a:srgbClr val="008000"/>
    <a:srgbClr val="FF33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74" d="100"/>
          <a:sy n="74" d="100"/>
        </p:scale>
        <p:origin x="-69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90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3795" name="Rectangle 3"/>
          <p:cNvSpPr>
            <a:spLocks noGrp="1" noChangeArrowheads="1"/>
          </p:cNvSpPr>
          <p:nvPr>
            <p:ph type="dt" sz="quarter" idx="1"/>
          </p:nvPr>
        </p:nvSpPr>
        <p:spPr bwMode="auto">
          <a:xfrm>
            <a:off x="377825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7AF6619A-E636-4B63-A31B-2F1028E9D0B2}" type="datetime1">
              <a:rPr lang="en-IE"/>
              <a:pPr>
                <a:defRPr/>
              </a:pPr>
              <a:t>12/11/2012</a:t>
            </a:fld>
            <a:endParaRPr lang="en-US"/>
          </a:p>
        </p:txBody>
      </p:sp>
      <p:sp>
        <p:nvSpPr>
          <p:cNvPr id="33796" name="Rectangle 4"/>
          <p:cNvSpPr>
            <a:spLocks noGrp="1" noChangeArrowheads="1"/>
          </p:cNvSpPr>
          <p:nvPr>
            <p:ph type="ftr" sz="quarter" idx="2"/>
          </p:nvPr>
        </p:nvSpPr>
        <p:spPr bwMode="auto">
          <a:xfrm>
            <a:off x="0"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a:t>A nic G OOP2 Slides 5</a:t>
            </a:r>
          </a:p>
        </p:txBody>
      </p:sp>
      <p:sp>
        <p:nvSpPr>
          <p:cNvPr id="33797" name="Rectangle 5"/>
          <p:cNvSpPr>
            <a:spLocks noGrp="1" noChangeArrowheads="1"/>
          </p:cNvSpPr>
          <p:nvPr>
            <p:ph type="sldNum" sz="quarter" idx="3"/>
          </p:nvPr>
        </p:nvSpPr>
        <p:spPr bwMode="auto">
          <a:xfrm>
            <a:off x="3778250"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C3D4CEF-C0EB-47B1-9AC4-E6AF8ED9FD3A}" type="slidenum">
              <a:rPr lang="en-US"/>
              <a:pPr>
                <a:defRPr/>
              </a:pPr>
              <a:t>‹#›</a:t>
            </a:fld>
            <a:endParaRPr lang="en-US"/>
          </a:p>
        </p:txBody>
      </p:sp>
    </p:spTree>
    <p:extLst>
      <p:ext uri="{BB962C8B-B14F-4D97-AF65-F5344CB8AC3E}">
        <p14:creationId xmlns:p14="http://schemas.microsoft.com/office/powerpoint/2010/main" val="458434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IE"/>
          </a:p>
        </p:txBody>
      </p:sp>
      <p:sp>
        <p:nvSpPr>
          <p:cNvPr id="4099" name="Rectangle 3"/>
          <p:cNvSpPr>
            <a:spLocks noGrp="1" noChangeArrowheads="1"/>
          </p:cNvSpPr>
          <p:nvPr>
            <p:ph type="dt" idx="1"/>
          </p:nvPr>
        </p:nvSpPr>
        <p:spPr bwMode="auto">
          <a:xfrm>
            <a:off x="3779838"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D0169063-2049-4F5D-BC43-E0C28AF680DA}" type="datetime1">
              <a:rPr lang="en-IE"/>
              <a:pPr>
                <a:defRPr/>
              </a:pPr>
              <a:t>12/11/2012</a:t>
            </a:fld>
            <a:endParaRPr lang="en-IE"/>
          </a:p>
        </p:txBody>
      </p:sp>
      <p:sp>
        <p:nvSpPr>
          <p:cNvPr id="86020" name="Rectangle 4"/>
          <p:cNvSpPr>
            <a:spLocks noGrp="1" noRot="1" noChangeAspect="1" noChangeArrowheads="1" noTextEdit="1"/>
          </p:cNvSpPr>
          <p:nvPr>
            <p:ph type="sldImg" idx="2"/>
          </p:nvPr>
        </p:nvSpPr>
        <p:spPr bwMode="auto">
          <a:xfrm>
            <a:off x="852488" y="744538"/>
            <a:ext cx="4964112"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889000" y="4716463"/>
            <a:ext cx="4891088"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IE" noProof="0" smtClean="0"/>
              <a:t>Click to edit Master text styles</a:t>
            </a:r>
          </a:p>
          <a:p>
            <a:pPr lvl="1"/>
            <a:r>
              <a:rPr lang="en-IE" noProof="0" smtClean="0"/>
              <a:t>Second level</a:t>
            </a:r>
          </a:p>
          <a:p>
            <a:pPr lvl="2"/>
            <a:r>
              <a:rPr lang="en-IE" noProof="0" smtClean="0"/>
              <a:t>Third level</a:t>
            </a:r>
          </a:p>
          <a:p>
            <a:pPr lvl="3"/>
            <a:r>
              <a:rPr lang="en-IE" noProof="0" smtClean="0"/>
              <a:t>Fourth level</a:t>
            </a:r>
          </a:p>
          <a:p>
            <a:pPr lvl="4"/>
            <a:r>
              <a:rPr lang="en-IE" noProof="0" smtClean="0"/>
              <a:t>Fifth level</a:t>
            </a:r>
          </a:p>
        </p:txBody>
      </p:sp>
      <p:sp>
        <p:nvSpPr>
          <p:cNvPr id="4102" name="Rectangle 6"/>
          <p:cNvSpPr>
            <a:spLocks noGrp="1" noChangeArrowheads="1"/>
          </p:cNvSpPr>
          <p:nvPr>
            <p:ph type="ftr" sz="quarter" idx="4"/>
          </p:nvPr>
        </p:nvSpPr>
        <p:spPr bwMode="auto">
          <a:xfrm>
            <a:off x="0" y="9431338"/>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IE"/>
              <a:t>A nic G OOP2 Slides 5</a:t>
            </a:r>
          </a:p>
        </p:txBody>
      </p:sp>
      <p:sp>
        <p:nvSpPr>
          <p:cNvPr id="4103" name="Rectangle 7"/>
          <p:cNvSpPr>
            <a:spLocks noGrp="1" noChangeArrowheads="1"/>
          </p:cNvSpPr>
          <p:nvPr>
            <p:ph type="sldNum" sz="quarter" idx="5"/>
          </p:nvPr>
        </p:nvSpPr>
        <p:spPr bwMode="auto">
          <a:xfrm>
            <a:off x="3779838" y="9431338"/>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B71D82B-93FD-4385-A680-F2DD553F529F}" type="slidenum">
              <a:rPr lang="en-IE"/>
              <a:pPr>
                <a:defRPr/>
              </a:pPr>
              <a:t>‹#›</a:t>
            </a:fld>
            <a:endParaRPr lang="en-IE"/>
          </a:p>
        </p:txBody>
      </p:sp>
    </p:spTree>
    <p:extLst>
      <p:ext uri="{BB962C8B-B14F-4D97-AF65-F5344CB8AC3E}">
        <p14:creationId xmlns:p14="http://schemas.microsoft.com/office/powerpoint/2010/main" val="2737072661"/>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FE719EA-C8E3-48E9-B2D4-7912FA77DA3D}" type="datetime1">
              <a:rPr lang="en-IE" sz="1200" smtClean="0"/>
              <a:pPr/>
              <a:t>12/11/2012</a:t>
            </a:fld>
            <a:endParaRPr lang="en-IE" sz="1200" smtClean="0"/>
          </a:p>
        </p:txBody>
      </p:sp>
      <p:sp>
        <p:nvSpPr>
          <p:cNvPr id="8704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870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3EDF5B1-38A9-461F-895C-664D4DBB7D63}" type="slidenum">
              <a:rPr lang="en-IE" sz="1200" smtClean="0"/>
              <a:pPr/>
              <a:t>1</a:t>
            </a:fld>
            <a:endParaRPr lang="en-IE" sz="1200" smtClean="0"/>
          </a:p>
        </p:txBody>
      </p:sp>
      <p:sp>
        <p:nvSpPr>
          <p:cNvPr id="87045" name="Rectangle 2"/>
          <p:cNvSpPr>
            <a:spLocks noGrp="1" noRot="1" noChangeAspect="1" noChangeArrowheads="1" noTextEdit="1"/>
          </p:cNvSpPr>
          <p:nvPr>
            <p:ph type="sldImg"/>
          </p:nvPr>
        </p:nvSpPr>
        <p:spPr>
          <a:ln/>
        </p:spPr>
      </p:sp>
      <p:sp>
        <p:nvSpPr>
          <p:cNvPr id="870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654AB27-AA49-4848-810A-97E9B55EEB2B}" type="datetime1">
              <a:rPr lang="en-IE" sz="1200" smtClean="0"/>
              <a:pPr/>
              <a:t>12/11/2012</a:t>
            </a:fld>
            <a:endParaRPr lang="en-IE" sz="1200" smtClean="0"/>
          </a:p>
        </p:txBody>
      </p:sp>
      <p:sp>
        <p:nvSpPr>
          <p:cNvPr id="9625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9626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970D6B7-E439-4700-BECD-43E22EFCD661}" type="slidenum">
              <a:rPr lang="en-IE" sz="1200" smtClean="0"/>
              <a:pPr/>
              <a:t>10</a:t>
            </a:fld>
            <a:endParaRPr lang="en-IE" sz="1200" smtClean="0"/>
          </a:p>
        </p:txBody>
      </p:sp>
      <p:sp>
        <p:nvSpPr>
          <p:cNvPr id="96261" name="Rectangle 2"/>
          <p:cNvSpPr>
            <a:spLocks noGrp="1" noRot="1" noChangeAspect="1" noChangeArrowheads="1" noTextEdit="1"/>
          </p:cNvSpPr>
          <p:nvPr>
            <p:ph type="sldImg"/>
          </p:nvPr>
        </p:nvSpPr>
        <p:spPr>
          <a:ln/>
        </p:spPr>
      </p:sp>
      <p:sp>
        <p:nvSpPr>
          <p:cNvPr id="962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29CD0E1-F36F-44B3-A062-C661A27474B8}" type="datetime1">
              <a:rPr lang="en-IE" sz="1200" smtClean="0"/>
              <a:pPr/>
              <a:t>12/11/2012</a:t>
            </a:fld>
            <a:endParaRPr lang="en-IE" sz="1200" smtClean="0"/>
          </a:p>
        </p:txBody>
      </p:sp>
      <p:sp>
        <p:nvSpPr>
          <p:cNvPr id="9728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9728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0FFD73B-0002-43D2-849A-586AD22C943E}" type="slidenum">
              <a:rPr lang="en-IE" sz="1200" smtClean="0"/>
              <a:pPr/>
              <a:t>11</a:t>
            </a:fld>
            <a:endParaRPr lang="en-IE" sz="1200" smtClean="0"/>
          </a:p>
        </p:txBody>
      </p:sp>
      <p:sp>
        <p:nvSpPr>
          <p:cNvPr id="97285" name="Rectangle 2"/>
          <p:cNvSpPr>
            <a:spLocks noGrp="1" noRot="1" noChangeAspect="1" noChangeArrowheads="1" noTextEdit="1"/>
          </p:cNvSpPr>
          <p:nvPr>
            <p:ph type="sldImg"/>
          </p:nvPr>
        </p:nvSpPr>
        <p:spPr>
          <a:ln/>
        </p:spPr>
      </p:sp>
      <p:sp>
        <p:nvSpPr>
          <p:cNvPr id="972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5D5AF6F-0C02-4C77-964C-4042C3FECF9D}" type="datetime1">
              <a:rPr lang="en-IE" sz="1200" smtClean="0"/>
              <a:pPr/>
              <a:t>12/11/2012</a:t>
            </a:fld>
            <a:endParaRPr lang="en-IE" sz="1200" smtClean="0"/>
          </a:p>
        </p:txBody>
      </p:sp>
      <p:sp>
        <p:nvSpPr>
          <p:cNvPr id="9830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9830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9C02D7A-876C-4EE4-B285-1F0126F9B986}" type="slidenum">
              <a:rPr lang="en-IE" sz="1200" smtClean="0"/>
              <a:pPr/>
              <a:t>12</a:t>
            </a:fld>
            <a:endParaRPr lang="en-IE" sz="1200" smtClean="0"/>
          </a:p>
        </p:txBody>
      </p:sp>
      <p:sp>
        <p:nvSpPr>
          <p:cNvPr id="98309" name="Rectangle 2"/>
          <p:cNvSpPr>
            <a:spLocks noGrp="1" noRot="1" noChangeAspect="1" noChangeArrowheads="1" noTextEdit="1"/>
          </p:cNvSpPr>
          <p:nvPr>
            <p:ph type="sldImg"/>
          </p:nvPr>
        </p:nvSpPr>
        <p:spPr>
          <a:xfrm>
            <a:off x="854075" y="744538"/>
            <a:ext cx="4964113" cy="3722687"/>
          </a:xfrm>
          <a:ln/>
        </p:spPr>
      </p:sp>
      <p:sp>
        <p:nvSpPr>
          <p:cNvPr id="983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p>
            <a:r>
              <a:rPr lang="en-US" smtClean="0"/>
              <a:t>Comparing primitive data types is straightforward because there's only one way to compare them. Comparing objects is a little trickier because we can compare them in two different ways.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E240490-BA38-400E-9AC5-E5F2B9071C60}" type="datetime1">
              <a:rPr lang="en-IE" sz="1200" smtClean="0"/>
              <a:pPr/>
              <a:t>12/11/2012</a:t>
            </a:fld>
            <a:endParaRPr lang="en-IE" sz="1200" smtClean="0"/>
          </a:p>
        </p:txBody>
      </p:sp>
      <p:sp>
        <p:nvSpPr>
          <p:cNvPr id="9933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993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A810B1C-3A9B-422C-8480-B463909B883F}" type="slidenum">
              <a:rPr lang="en-IE" sz="1200" smtClean="0"/>
              <a:pPr/>
              <a:t>13</a:t>
            </a:fld>
            <a:endParaRPr lang="en-IE" sz="1200" smtClean="0"/>
          </a:p>
        </p:txBody>
      </p:sp>
      <p:sp>
        <p:nvSpPr>
          <p:cNvPr id="99333" name="Rectangle 2"/>
          <p:cNvSpPr>
            <a:spLocks noGrp="1" noRot="1" noChangeAspect="1" noChangeArrowheads="1" noTextEdit="1"/>
          </p:cNvSpPr>
          <p:nvPr>
            <p:ph type="sldImg"/>
          </p:nvPr>
        </p:nvSpPr>
        <p:spPr>
          <a:xfrm>
            <a:off x="854075" y="744538"/>
            <a:ext cx="4964113" cy="3722687"/>
          </a:xfrm>
          <a:ln/>
        </p:spPr>
      </p:sp>
      <p:sp>
        <p:nvSpPr>
          <p:cNvPr id="993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p>
            <a:r>
              <a:rPr lang="en-US" smtClean="0"/>
              <a:t>When we use the equality operator (==), we can comparing the contents of the variables str1 and str2. So str1 == str2 being true means the contents are the same, which in turn, means they are pointing to the same object because the content of a reference data type is an address. Therefore, if there are two distinct objects, even the values hold by these objects are the same, the equality testing by the equality operator will always result in false.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520490A-A95A-4D7D-A7E2-DC8DBCF40953}" type="datetime1">
              <a:rPr lang="en-IE" sz="1200" smtClean="0"/>
              <a:pPr/>
              <a:t>12/11/2012</a:t>
            </a:fld>
            <a:endParaRPr lang="en-IE" sz="1200" smtClean="0"/>
          </a:p>
        </p:txBody>
      </p:sp>
      <p:sp>
        <p:nvSpPr>
          <p:cNvPr id="10035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003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1D778A8-4172-4E05-B872-FBE0B0997B5B}" type="slidenum">
              <a:rPr lang="en-IE" sz="1200" smtClean="0"/>
              <a:pPr/>
              <a:t>14</a:t>
            </a:fld>
            <a:endParaRPr lang="en-IE" sz="1200" smtClean="0"/>
          </a:p>
        </p:txBody>
      </p:sp>
      <p:sp>
        <p:nvSpPr>
          <p:cNvPr id="100357" name="Rectangle 2"/>
          <p:cNvSpPr>
            <a:spLocks noGrp="1" noRot="1" noChangeAspect="1" noChangeArrowheads="1" noTextEdit="1"/>
          </p:cNvSpPr>
          <p:nvPr>
            <p:ph type="sldImg"/>
          </p:nvPr>
        </p:nvSpPr>
        <p:spPr>
          <a:xfrm>
            <a:off x="854075" y="744538"/>
            <a:ext cx="4964113" cy="3722687"/>
          </a:xfrm>
          <a:ln/>
        </p:spPr>
      </p:sp>
      <p:sp>
        <p:nvSpPr>
          <p:cNvPr id="1003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DEF7571-A923-4274-973B-A98760FAA09C}" type="datetime1">
              <a:rPr lang="en-IE" sz="1200" smtClean="0"/>
              <a:pPr/>
              <a:t>12/11/2012</a:t>
            </a:fld>
            <a:endParaRPr lang="en-IE" sz="1200" smtClean="0"/>
          </a:p>
        </p:txBody>
      </p:sp>
      <p:sp>
        <p:nvSpPr>
          <p:cNvPr id="10137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013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A600FC0-172F-4E54-98DE-34067C72818F}" type="slidenum">
              <a:rPr lang="en-IE" sz="1200" smtClean="0"/>
              <a:pPr/>
              <a:t>15</a:t>
            </a:fld>
            <a:endParaRPr lang="en-IE" sz="1200" smtClean="0"/>
          </a:p>
        </p:txBody>
      </p:sp>
      <p:sp>
        <p:nvSpPr>
          <p:cNvPr id="101381" name="Rectangle 2"/>
          <p:cNvSpPr>
            <a:spLocks noGrp="1" noRot="1" noChangeAspect="1" noChangeArrowheads="1" noTextEdit="1"/>
          </p:cNvSpPr>
          <p:nvPr>
            <p:ph type="sldImg"/>
          </p:nvPr>
        </p:nvSpPr>
        <p:spPr>
          <a:xfrm>
            <a:off x="854075" y="744538"/>
            <a:ext cx="4964113" cy="3722687"/>
          </a:xfrm>
          <a:ln/>
        </p:spPr>
      </p:sp>
      <p:sp>
        <p:nvSpPr>
          <p:cNvPr id="1013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p>
            <a:r>
              <a:rPr lang="en-US" smtClean="0"/>
              <a:t>To compare whether two String objects have the same sequence of characters, we use the equals method. This method checks for the case. If we want to compare String objects case-insensitively, then we use the equalsIgnoreCase method.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75EE2D2-7DE1-477F-A473-3EE6ACE3FA2E}" type="datetime1">
              <a:rPr lang="en-IE" sz="1200" smtClean="0"/>
              <a:pPr/>
              <a:t>12/11/2012</a:t>
            </a:fld>
            <a:endParaRPr lang="en-IE" sz="1200" smtClean="0"/>
          </a:p>
        </p:txBody>
      </p:sp>
      <p:sp>
        <p:nvSpPr>
          <p:cNvPr id="10240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024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A2114AA-EAC9-42DF-895A-6D4AB2B18293}" type="slidenum">
              <a:rPr lang="en-IE" sz="1200" smtClean="0"/>
              <a:pPr/>
              <a:t>16</a:t>
            </a:fld>
            <a:endParaRPr lang="en-IE" sz="1200" smtClean="0"/>
          </a:p>
        </p:txBody>
      </p:sp>
      <p:sp>
        <p:nvSpPr>
          <p:cNvPr id="102405" name="Rectangle 2"/>
          <p:cNvSpPr>
            <a:spLocks noGrp="1" noRot="1" noChangeAspect="1" noChangeArrowheads="1" noTextEdit="1"/>
          </p:cNvSpPr>
          <p:nvPr>
            <p:ph type="sldImg"/>
          </p:nvPr>
        </p:nvSpPr>
        <p:spPr>
          <a:ln/>
        </p:spPr>
      </p:sp>
      <p:sp>
        <p:nvSpPr>
          <p:cNvPr id="1024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4440066-6F67-4FCD-9E01-804923635F19}" type="datetime1">
              <a:rPr lang="en-IE" sz="1200" smtClean="0"/>
              <a:pPr/>
              <a:t>12/11/2012</a:t>
            </a:fld>
            <a:endParaRPr lang="en-IE" sz="1200" smtClean="0"/>
          </a:p>
        </p:txBody>
      </p:sp>
      <p:sp>
        <p:nvSpPr>
          <p:cNvPr id="10342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0342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C10E0EE-5288-4556-9610-73451A8E7A96}" type="slidenum">
              <a:rPr lang="en-IE" sz="1200" smtClean="0"/>
              <a:pPr/>
              <a:t>17</a:t>
            </a:fld>
            <a:endParaRPr lang="en-IE" sz="1200" smtClean="0"/>
          </a:p>
        </p:txBody>
      </p:sp>
      <p:sp>
        <p:nvSpPr>
          <p:cNvPr id="103429" name="Rectangle 2"/>
          <p:cNvSpPr>
            <a:spLocks noGrp="1" noRot="1" noChangeAspect="1" noChangeArrowheads="1" noTextEdit="1"/>
          </p:cNvSpPr>
          <p:nvPr>
            <p:ph type="sldImg"/>
          </p:nvPr>
        </p:nvSpPr>
        <p:spPr>
          <a:ln/>
        </p:spPr>
      </p:sp>
      <p:sp>
        <p:nvSpPr>
          <p:cNvPr id="1034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E2BFE63-F864-4C53-A2AB-A6CDE991EDD2}" type="datetime1">
              <a:rPr lang="en-IE" sz="1200" smtClean="0"/>
              <a:pPr/>
              <a:t>12/11/2012</a:t>
            </a:fld>
            <a:endParaRPr lang="en-IE" sz="1200" smtClean="0"/>
          </a:p>
        </p:txBody>
      </p:sp>
      <p:sp>
        <p:nvSpPr>
          <p:cNvPr id="10445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0445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2A31BAC-8C89-4F3E-BCFC-18A15C43E899}" type="slidenum">
              <a:rPr lang="en-IE" sz="1200" smtClean="0"/>
              <a:pPr/>
              <a:t>18</a:t>
            </a:fld>
            <a:endParaRPr lang="en-IE" sz="1200" smtClean="0"/>
          </a:p>
        </p:txBody>
      </p:sp>
      <p:sp>
        <p:nvSpPr>
          <p:cNvPr id="104453" name="Rectangle 2"/>
          <p:cNvSpPr>
            <a:spLocks noGrp="1" noRot="1" noChangeAspect="1" noChangeArrowheads="1" noTextEdit="1"/>
          </p:cNvSpPr>
          <p:nvPr>
            <p:ph type="sldImg"/>
          </p:nvPr>
        </p:nvSpPr>
        <p:spPr>
          <a:ln/>
        </p:spPr>
      </p:sp>
      <p:sp>
        <p:nvSpPr>
          <p:cNvPr id="1044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78E23AE-C547-4F8B-B820-A0505A04A5F1}" type="datetime1">
              <a:rPr lang="en-IE" sz="1200" smtClean="0"/>
              <a:pPr/>
              <a:t>12/11/2012</a:t>
            </a:fld>
            <a:endParaRPr lang="en-IE" sz="1200" smtClean="0"/>
          </a:p>
        </p:txBody>
      </p:sp>
      <p:sp>
        <p:nvSpPr>
          <p:cNvPr id="10547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054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9768BCC-05DB-42D1-8202-448B3E7F97E7}" type="slidenum">
              <a:rPr lang="en-IE" sz="1200" smtClean="0"/>
              <a:pPr/>
              <a:t>19</a:t>
            </a:fld>
            <a:endParaRPr lang="en-IE" sz="1200" smtClean="0"/>
          </a:p>
        </p:txBody>
      </p:sp>
      <p:sp>
        <p:nvSpPr>
          <p:cNvPr id="105477" name="Rectangle 2"/>
          <p:cNvSpPr>
            <a:spLocks noGrp="1" noRot="1" noChangeAspect="1" noChangeArrowheads="1" noTextEdit="1"/>
          </p:cNvSpPr>
          <p:nvPr>
            <p:ph type="sldImg"/>
          </p:nvPr>
        </p:nvSpPr>
        <p:spPr>
          <a:ln/>
        </p:spPr>
      </p:sp>
      <p:sp>
        <p:nvSpPr>
          <p:cNvPr id="1054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FB0B052-F1F7-4771-A5A8-D857F5B9AED3}" type="datetime1">
              <a:rPr lang="en-IE" sz="1200" smtClean="0"/>
              <a:pPr/>
              <a:t>12/11/2012</a:t>
            </a:fld>
            <a:endParaRPr lang="en-IE" sz="1200" smtClean="0"/>
          </a:p>
        </p:txBody>
      </p:sp>
      <p:sp>
        <p:nvSpPr>
          <p:cNvPr id="8806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8806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147BD40-4575-4186-8EF2-F524144B1C55}" type="slidenum">
              <a:rPr lang="en-IE" sz="1200" smtClean="0"/>
              <a:pPr/>
              <a:t>2</a:t>
            </a:fld>
            <a:endParaRPr lang="en-IE" sz="1200" smtClean="0"/>
          </a:p>
        </p:txBody>
      </p:sp>
      <p:sp>
        <p:nvSpPr>
          <p:cNvPr id="88069" name="Rectangle 2"/>
          <p:cNvSpPr>
            <a:spLocks noGrp="1" noRot="1" noChangeAspect="1" noChangeArrowheads="1" noTextEdit="1"/>
          </p:cNvSpPr>
          <p:nvPr>
            <p:ph type="sldImg"/>
          </p:nvPr>
        </p:nvSpPr>
        <p:spPr>
          <a:xfrm>
            <a:off x="854075" y="744538"/>
            <a:ext cx="4964113" cy="3722687"/>
          </a:xfrm>
          <a:ln/>
        </p:spPr>
      </p:sp>
      <p:sp>
        <p:nvSpPr>
          <p:cNvPr id="880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p>
            <a:r>
              <a:rPr lang="en-US" smtClean="0"/>
              <a:t>Almost all nontrivial GUI programs support menus. By using these three menu-related classes, we can easily add menus to our Java programs.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A73D2A8-C402-45D7-A6B3-F8530B404A68}" type="datetime1">
              <a:rPr lang="en-IE" sz="1200" smtClean="0"/>
              <a:pPr/>
              <a:t>12/11/2012</a:t>
            </a:fld>
            <a:endParaRPr lang="en-IE" sz="1200" smtClean="0"/>
          </a:p>
        </p:txBody>
      </p:sp>
      <p:sp>
        <p:nvSpPr>
          <p:cNvPr id="1064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065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9991AF8-1FE4-439D-8E2D-166363F23529}" type="slidenum">
              <a:rPr lang="en-IE" sz="1200" smtClean="0"/>
              <a:pPr/>
              <a:t>20</a:t>
            </a:fld>
            <a:endParaRPr lang="en-IE" sz="1200" smtClean="0"/>
          </a:p>
        </p:txBody>
      </p:sp>
      <p:sp>
        <p:nvSpPr>
          <p:cNvPr id="106501" name="Rectangle 2"/>
          <p:cNvSpPr>
            <a:spLocks noGrp="1" noRot="1" noChangeAspect="1" noChangeArrowheads="1" noTextEdit="1"/>
          </p:cNvSpPr>
          <p:nvPr>
            <p:ph type="sldImg"/>
          </p:nvPr>
        </p:nvSpPr>
        <p:spPr>
          <a:xfrm>
            <a:off x="854075" y="744538"/>
            <a:ext cx="4964113" cy="3722687"/>
          </a:xfrm>
          <a:ln/>
        </p:spPr>
      </p:sp>
      <p:sp>
        <p:nvSpPr>
          <p:cNvPr id="1065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p>
            <a:r>
              <a:rPr lang="en-US" smtClean="0"/>
              <a:t>Notice that JLabel objects are not limited to text. Using them is actually the easiest and quickest way to display an image. JTextArea has dual pursposes. It can be used to display noneditable multi-line text, similar to using multiple JLabel objects. It can also be used to allow the user to enter multiple lines of text, similar to using multiple JTextField objects.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10E6EA-0B75-4D4F-B1BA-BBEFF9CEDD15}" type="datetime1">
              <a:rPr lang="en-IE" sz="1200" smtClean="0"/>
              <a:pPr/>
              <a:t>12/11/2012</a:t>
            </a:fld>
            <a:endParaRPr lang="en-IE" sz="1200" smtClean="0"/>
          </a:p>
        </p:txBody>
      </p:sp>
      <p:sp>
        <p:nvSpPr>
          <p:cNvPr id="10752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075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B68E567-0467-40AB-B7F6-548484FF4CB8}" type="slidenum">
              <a:rPr lang="en-IE" sz="1200" smtClean="0"/>
              <a:pPr/>
              <a:t>21</a:t>
            </a:fld>
            <a:endParaRPr lang="en-IE" sz="1200" smtClean="0"/>
          </a:p>
        </p:txBody>
      </p:sp>
      <p:sp>
        <p:nvSpPr>
          <p:cNvPr id="107525" name="Rectangle 2"/>
          <p:cNvSpPr>
            <a:spLocks noGrp="1" noRot="1" noChangeAspect="1" noChangeArrowheads="1" noTextEdit="1"/>
          </p:cNvSpPr>
          <p:nvPr>
            <p:ph type="sldImg"/>
          </p:nvPr>
        </p:nvSpPr>
        <p:spPr>
          <a:xfrm>
            <a:off x="854075" y="744538"/>
            <a:ext cx="4964113" cy="3722687"/>
          </a:xfrm>
          <a:ln/>
        </p:spPr>
      </p:sp>
      <p:sp>
        <p:nvSpPr>
          <p:cNvPr id="1075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p>
            <a:r>
              <a:rPr lang="en-US" smtClean="0"/>
              <a:t>The getText method is most commonly used inside the actionPerformed method of an action listener.</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B13FCF1-9C00-4E40-A9DB-22665289EC72}" type="datetime1">
              <a:rPr lang="en-IE" sz="1200" smtClean="0"/>
              <a:pPr/>
              <a:t>12/11/2012</a:t>
            </a:fld>
            <a:endParaRPr lang="en-IE" sz="1200" smtClean="0"/>
          </a:p>
        </p:txBody>
      </p:sp>
      <p:sp>
        <p:nvSpPr>
          <p:cNvPr id="1085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085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B8F1BE9-5F8A-4021-8AD9-195C5C4FDFCB}" type="slidenum">
              <a:rPr lang="en-IE" sz="1200" smtClean="0"/>
              <a:pPr/>
              <a:t>22</a:t>
            </a:fld>
            <a:endParaRPr lang="en-IE" sz="1200" smtClean="0"/>
          </a:p>
        </p:txBody>
      </p:sp>
      <p:sp>
        <p:nvSpPr>
          <p:cNvPr id="108549" name="Rectangle 2"/>
          <p:cNvSpPr>
            <a:spLocks noGrp="1" noRot="1" noChangeAspect="1" noChangeArrowheads="1" noTextEdit="1"/>
          </p:cNvSpPr>
          <p:nvPr>
            <p:ph type="sldImg"/>
          </p:nvPr>
        </p:nvSpPr>
        <p:spPr>
          <a:xfrm>
            <a:off x="854075" y="744538"/>
            <a:ext cx="4964113" cy="3722687"/>
          </a:xfrm>
          <a:ln/>
        </p:spPr>
      </p:sp>
      <p:sp>
        <p:nvSpPr>
          <p:cNvPr id="1085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p>
            <a:r>
              <a:rPr lang="en-US" smtClean="0"/>
              <a:t>A JLabel is strictly for displaying noneditable text or image. A JLabel object does not generate any events.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2C4C1F2-9E79-4193-B033-456B63C08CE2}" type="datetime1">
              <a:rPr lang="en-IE" sz="1200" smtClean="0"/>
              <a:pPr/>
              <a:t>12/11/2012</a:t>
            </a:fld>
            <a:endParaRPr lang="en-IE" sz="1200" smtClean="0"/>
          </a:p>
        </p:txBody>
      </p:sp>
      <p:sp>
        <p:nvSpPr>
          <p:cNvPr id="10957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095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E9F4A49-87DC-41F6-9E19-778780656BF6}" type="slidenum">
              <a:rPr lang="en-IE" sz="1200" smtClean="0"/>
              <a:pPr/>
              <a:t>23</a:t>
            </a:fld>
            <a:endParaRPr lang="en-IE" sz="1200" smtClean="0"/>
          </a:p>
        </p:txBody>
      </p:sp>
      <p:sp>
        <p:nvSpPr>
          <p:cNvPr id="109573" name="Rectangle 2"/>
          <p:cNvSpPr>
            <a:spLocks noGrp="1" noRot="1" noChangeAspect="1" noChangeArrowheads="1" noTextEdit="1"/>
          </p:cNvSpPr>
          <p:nvPr>
            <p:ph type="sldImg"/>
          </p:nvPr>
        </p:nvSpPr>
        <p:spPr>
          <a:xfrm>
            <a:off x="854075" y="744538"/>
            <a:ext cx="4964113" cy="3722687"/>
          </a:xfrm>
          <a:ln/>
        </p:spPr>
      </p:sp>
      <p:sp>
        <p:nvSpPr>
          <p:cNvPr id="1095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p>
            <a:r>
              <a:rPr lang="en-US" smtClean="0"/>
              <a:t>The sample Ch7TextFrame2 class includes five GUI components: two JLabel objects, one JTextField object, and two JButton objects.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A9834B4-4523-4561-931B-7D307B98D37A}" type="datetime1">
              <a:rPr lang="en-IE" sz="1200" smtClean="0"/>
              <a:pPr/>
              <a:t>12/11/2012</a:t>
            </a:fld>
            <a:endParaRPr lang="en-IE" sz="1200" smtClean="0"/>
          </a:p>
        </p:txBody>
      </p:sp>
      <p:sp>
        <p:nvSpPr>
          <p:cNvPr id="11059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105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72D8DDA-AD6D-4261-9BD9-0FA785F12632}" type="slidenum">
              <a:rPr lang="en-IE" sz="1200" smtClean="0"/>
              <a:pPr/>
              <a:t>24</a:t>
            </a:fld>
            <a:endParaRPr lang="en-IE" sz="1200" smtClean="0"/>
          </a:p>
        </p:txBody>
      </p:sp>
      <p:sp>
        <p:nvSpPr>
          <p:cNvPr id="110597" name="Rectangle 2"/>
          <p:cNvSpPr>
            <a:spLocks noGrp="1" noRot="1" noChangeAspect="1" noChangeArrowheads="1" noTextEdit="1"/>
          </p:cNvSpPr>
          <p:nvPr>
            <p:ph type="sldImg"/>
          </p:nvPr>
        </p:nvSpPr>
        <p:spPr>
          <a:ln/>
        </p:spPr>
      </p:sp>
      <p:sp>
        <p:nvSpPr>
          <p:cNvPr id="1105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781D541-7F79-465A-B66F-5D88644BD383}" type="datetime1">
              <a:rPr lang="en-IE" sz="1200" smtClean="0"/>
              <a:pPr/>
              <a:t>12/11/2012</a:t>
            </a:fld>
            <a:endParaRPr lang="en-IE" sz="1200" smtClean="0"/>
          </a:p>
        </p:txBody>
      </p:sp>
      <p:sp>
        <p:nvSpPr>
          <p:cNvPr id="11161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1162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DDEF5C6-58A7-46CC-8246-C7B27EF3392E}" type="slidenum">
              <a:rPr lang="en-IE" sz="1200" smtClean="0"/>
              <a:pPr/>
              <a:t>25</a:t>
            </a:fld>
            <a:endParaRPr lang="en-IE" sz="1200" smtClean="0"/>
          </a:p>
        </p:txBody>
      </p:sp>
      <p:sp>
        <p:nvSpPr>
          <p:cNvPr id="111621" name="Rectangle 2"/>
          <p:cNvSpPr>
            <a:spLocks noGrp="1" noRot="1" noChangeAspect="1" noChangeArrowheads="1" noTextEdit="1"/>
          </p:cNvSpPr>
          <p:nvPr>
            <p:ph type="sldImg"/>
          </p:nvPr>
        </p:nvSpPr>
        <p:spPr>
          <a:xfrm>
            <a:off x="854075" y="744538"/>
            <a:ext cx="4964113" cy="3722687"/>
          </a:xfrm>
          <a:ln/>
        </p:spPr>
      </p:sp>
      <p:sp>
        <p:nvSpPr>
          <p:cNvPr id="1116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p>
            <a:r>
              <a:rPr lang="en-US" smtClean="0"/>
              <a:t>Notice how the append method works. If you want to place the text to be appended on a new line, you have ouput the newline control character \n at the appropriate point.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F67CEA5-7105-4FBF-9DBC-B4033F99B458}" type="datetime1">
              <a:rPr lang="en-IE" sz="1200" smtClean="0"/>
              <a:pPr/>
              <a:t>12/11/2012</a:t>
            </a:fld>
            <a:endParaRPr lang="en-IE" sz="1200" smtClean="0"/>
          </a:p>
        </p:txBody>
      </p:sp>
      <p:sp>
        <p:nvSpPr>
          <p:cNvPr id="11264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126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15623C7-70E2-4FC1-ADAE-B17A135A568D}" type="slidenum">
              <a:rPr lang="en-IE" sz="1200" smtClean="0"/>
              <a:pPr/>
              <a:t>26</a:t>
            </a:fld>
            <a:endParaRPr lang="en-IE" sz="1200" smtClean="0"/>
          </a:p>
        </p:txBody>
      </p:sp>
      <p:sp>
        <p:nvSpPr>
          <p:cNvPr id="112645" name="Rectangle 2"/>
          <p:cNvSpPr>
            <a:spLocks noGrp="1" noRot="1" noChangeAspect="1" noChangeArrowheads="1" noTextEdit="1"/>
          </p:cNvSpPr>
          <p:nvPr>
            <p:ph type="sldImg"/>
          </p:nvPr>
        </p:nvSpPr>
        <p:spPr>
          <a:xfrm>
            <a:off x="854075" y="744538"/>
            <a:ext cx="4964113" cy="3722687"/>
          </a:xfrm>
          <a:ln/>
        </p:spPr>
      </p:sp>
      <p:sp>
        <p:nvSpPr>
          <p:cNvPr id="1126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p>
            <a:r>
              <a:rPr lang="en-US" smtClean="0"/>
              <a:t>Run the program and explore it. This frame has one JTextField object and one JTextArea object. Every time a text is entered in the text field and the ENTER key is pressed or the ADD button is clicked, the entered text is append to the text area. The border of red color is adorned to the text area to demarcate the region.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21E3B8-DD86-4B60-86DA-11A4A206930A}" type="datetime1">
              <a:rPr lang="en-IE" sz="1200" smtClean="0"/>
              <a:pPr/>
              <a:t>12/11/2012</a:t>
            </a:fld>
            <a:endParaRPr lang="en-IE" sz="1200" smtClean="0"/>
          </a:p>
        </p:txBody>
      </p:sp>
      <p:sp>
        <p:nvSpPr>
          <p:cNvPr id="11366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1366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1C54293-4E63-486E-A2C5-28FC64F6ABEC}" type="slidenum">
              <a:rPr lang="en-IE" sz="1200" smtClean="0"/>
              <a:pPr/>
              <a:t>27</a:t>
            </a:fld>
            <a:endParaRPr lang="en-IE" sz="1200" smtClean="0"/>
          </a:p>
        </p:txBody>
      </p:sp>
      <p:sp>
        <p:nvSpPr>
          <p:cNvPr id="113669" name="Rectangle 2"/>
          <p:cNvSpPr>
            <a:spLocks noGrp="1" noRot="1" noChangeAspect="1" noChangeArrowheads="1" noTextEdit="1"/>
          </p:cNvSpPr>
          <p:nvPr>
            <p:ph type="sldImg"/>
          </p:nvPr>
        </p:nvSpPr>
        <p:spPr>
          <a:xfrm>
            <a:off x="854075" y="744538"/>
            <a:ext cx="4964113" cy="3722687"/>
          </a:xfrm>
          <a:ln/>
        </p:spPr>
      </p:sp>
      <p:sp>
        <p:nvSpPr>
          <p:cNvPr id="1136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p>
            <a:r>
              <a:rPr lang="en-US" smtClean="0"/>
              <a:t>Here's a sample to wrap the text area with scroll bars.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6B1F8DF-166F-442C-9272-827A214C224D}" type="datetime1">
              <a:rPr lang="en-IE" sz="1200" smtClean="0"/>
              <a:pPr/>
              <a:t>12/11/2012</a:t>
            </a:fld>
            <a:endParaRPr lang="en-IE" sz="1200" smtClean="0"/>
          </a:p>
        </p:txBody>
      </p:sp>
      <p:sp>
        <p:nvSpPr>
          <p:cNvPr id="11469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146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B918832-2BCB-4E06-A626-86EE65D9AFFB}" type="slidenum">
              <a:rPr lang="en-IE" sz="1200" smtClean="0"/>
              <a:pPr/>
              <a:t>28</a:t>
            </a:fld>
            <a:endParaRPr lang="en-IE" sz="1200" smtClean="0"/>
          </a:p>
        </p:txBody>
      </p:sp>
      <p:sp>
        <p:nvSpPr>
          <p:cNvPr id="114693" name="Rectangle 2"/>
          <p:cNvSpPr>
            <a:spLocks noGrp="1" noRot="1" noChangeAspect="1" noChangeArrowheads="1" noTextEdit="1"/>
          </p:cNvSpPr>
          <p:nvPr>
            <p:ph type="sldImg"/>
          </p:nvPr>
        </p:nvSpPr>
        <p:spPr>
          <a:xfrm>
            <a:off x="854075" y="744538"/>
            <a:ext cx="4964113" cy="3722687"/>
          </a:xfrm>
          <a:ln/>
        </p:spPr>
      </p:sp>
      <p:sp>
        <p:nvSpPr>
          <p:cNvPr id="1146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p>
            <a:r>
              <a:rPr lang="en-US" smtClean="0"/>
              <a:t>Initially, there will be no scroll bars. Run the program and confirm this behavior. When the displayed text goes beyond the horizontal or vertical boundary, the corresponding scroll bar appears.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35226CD-8B65-49D3-937B-6237DF0C969C}" type="datetime1">
              <a:rPr lang="en-IE" sz="1200" smtClean="0"/>
              <a:pPr/>
              <a:t>12/11/2012</a:t>
            </a:fld>
            <a:endParaRPr lang="en-IE" sz="1200" smtClean="0"/>
          </a:p>
        </p:txBody>
      </p:sp>
      <p:sp>
        <p:nvSpPr>
          <p:cNvPr id="1157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1571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DD5D0A9-63DA-4E52-B7A6-DBE158F62BEF}" type="slidenum">
              <a:rPr lang="en-IE" sz="1200" smtClean="0"/>
              <a:pPr/>
              <a:t>29</a:t>
            </a:fld>
            <a:endParaRPr lang="en-IE" sz="1200" smtClean="0"/>
          </a:p>
        </p:txBody>
      </p:sp>
      <p:sp>
        <p:nvSpPr>
          <p:cNvPr id="115717" name="Rectangle 2"/>
          <p:cNvSpPr>
            <a:spLocks noGrp="1" noRot="1" noChangeAspect="1" noChangeArrowheads="1" noTextEdit="1"/>
          </p:cNvSpPr>
          <p:nvPr>
            <p:ph type="sldImg"/>
          </p:nvPr>
        </p:nvSpPr>
        <p:spPr>
          <a:ln/>
        </p:spPr>
      </p:sp>
      <p:sp>
        <p:nvSpPr>
          <p:cNvPr id="1157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FDECCFD-FCCA-4A15-B9D6-B6C7BE9CEB79}" type="datetime1">
              <a:rPr lang="en-IE" sz="1200" smtClean="0"/>
              <a:pPr/>
              <a:t>12/11/2012</a:t>
            </a:fld>
            <a:endParaRPr lang="en-IE" sz="1200" smtClean="0"/>
          </a:p>
        </p:txBody>
      </p:sp>
      <p:sp>
        <p:nvSpPr>
          <p:cNvPr id="8909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890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99602C8-0DF9-4733-ACF4-4ADFBD5DBB96}" type="slidenum">
              <a:rPr lang="en-IE" sz="1200" smtClean="0"/>
              <a:pPr/>
              <a:t>3</a:t>
            </a:fld>
            <a:endParaRPr lang="en-IE" sz="1200" smtClean="0"/>
          </a:p>
        </p:txBody>
      </p:sp>
      <p:sp>
        <p:nvSpPr>
          <p:cNvPr id="89093" name="Rectangle 2"/>
          <p:cNvSpPr>
            <a:spLocks noGrp="1" noRot="1" noChangeAspect="1" noChangeArrowheads="1" noTextEdit="1"/>
          </p:cNvSpPr>
          <p:nvPr>
            <p:ph type="sldImg"/>
          </p:nvPr>
        </p:nvSpPr>
        <p:spPr>
          <a:ln/>
        </p:spPr>
      </p:sp>
      <p:sp>
        <p:nvSpPr>
          <p:cNvPr id="890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A425B33-9E94-4C08-AC7F-A4DC055F9919}" type="datetime1">
              <a:rPr lang="en-IE" sz="1200" smtClean="0"/>
              <a:pPr/>
              <a:t>12/11/2012</a:t>
            </a:fld>
            <a:endParaRPr lang="en-IE" sz="1200" smtClean="0"/>
          </a:p>
        </p:txBody>
      </p:sp>
      <p:sp>
        <p:nvSpPr>
          <p:cNvPr id="11673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1167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4DEFE4A-E6C9-4EC7-9801-C990B51F73DE}" type="slidenum">
              <a:rPr lang="en-IE" sz="1200" smtClean="0"/>
              <a:pPr/>
              <a:t>30</a:t>
            </a:fld>
            <a:endParaRPr lang="en-IE" sz="1200" smtClean="0"/>
          </a:p>
        </p:txBody>
      </p:sp>
      <p:sp>
        <p:nvSpPr>
          <p:cNvPr id="116741" name="Rectangle 2"/>
          <p:cNvSpPr>
            <a:spLocks noGrp="1" noRot="1" noChangeAspect="1" noChangeArrowheads="1" noTextEdit="1"/>
          </p:cNvSpPr>
          <p:nvPr>
            <p:ph type="sldImg"/>
          </p:nvPr>
        </p:nvSpPr>
        <p:spPr>
          <a:ln/>
        </p:spPr>
      </p:sp>
      <p:sp>
        <p:nvSpPr>
          <p:cNvPr id="1167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47C1B9E-5E3D-4F67-9336-0322DB57DCD4}" type="datetime1">
              <a:rPr lang="en-IE" sz="1200" smtClean="0"/>
              <a:pPr/>
              <a:t>12/11/2012</a:t>
            </a:fld>
            <a:endParaRPr lang="en-IE" sz="1200" smtClean="0"/>
          </a:p>
        </p:txBody>
      </p:sp>
      <p:sp>
        <p:nvSpPr>
          <p:cNvPr id="901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9011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EB891F3-78F3-4AA6-BAD5-6E38DD182AC0}" type="slidenum">
              <a:rPr lang="en-IE" sz="1200" smtClean="0"/>
              <a:pPr/>
              <a:t>4</a:t>
            </a:fld>
            <a:endParaRPr lang="en-IE" sz="1200" smtClean="0"/>
          </a:p>
        </p:txBody>
      </p:sp>
      <p:sp>
        <p:nvSpPr>
          <p:cNvPr id="90117" name="Rectangle 2"/>
          <p:cNvSpPr>
            <a:spLocks noGrp="1" noRot="1" noChangeAspect="1" noChangeArrowheads="1" noTextEdit="1"/>
          </p:cNvSpPr>
          <p:nvPr>
            <p:ph type="sldImg"/>
          </p:nvPr>
        </p:nvSpPr>
        <p:spPr>
          <a:xfrm>
            <a:off x="854075" y="744538"/>
            <a:ext cx="4964113" cy="3722687"/>
          </a:xfrm>
          <a:ln/>
        </p:spPr>
      </p:sp>
      <p:sp>
        <p:nvSpPr>
          <p:cNvPr id="901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p>
            <a:r>
              <a:rPr lang="en-US" smtClean="0"/>
              <a:t>Almost all nontrivial GUI programs support menus. By using these three menu-related classes, we can easily add menus to our Java programs.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591A94A-0D6F-4FE4-A8F2-562BB7A65A6B}" type="datetime1">
              <a:rPr lang="en-IE" sz="1200" smtClean="0"/>
              <a:pPr/>
              <a:t>12/11/2012</a:t>
            </a:fld>
            <a:endParaRPr lang="en-IE" sz="1200" smtClean="0"/>
          </a:p>
        </p:txBody>
      </p:sp>
      <p:sp>
        <p:nvSpPr>
          <p:cNvPr id="9113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911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77B9C54-4053-4543-B059-4F533C867DEC}" type="slidenum">
              <a:rPr lang="en-IE" sz="1200" smtClean="0"/>
              <a:pPr/>
              <a:t>5</a:t>
            </a:fld>
            <a:endParaRPr lang="en-IE" sz="1200" smtClean="0"/>
          </a:p>
        </p:txBody>
      </p:sp>
      <p:sp>
        <p:nvSpPr>
          <p:cNvPr id="91141" name="Rectangle 2"/>
          <p:cNvSpPr>
            <a:spLocks noGrp="1" noRot="1" noChangeAspect="1" noChangeArrowheads="1" noTextEdit="1"/>
          </p:cNvSpPr>
          <p:nvPr>
            <p:ph type="sldImg"/>
          </p:nvPr>
        </p:nvSpPr>
        <p:spPr>
          <a:xfrm>
            <a:off x="854075" y="744538"/>
            <a:ext cx="4964113" cy="3722687"/>
          </a:xfrm>
          <a:ln/>
        </p:spPr>
      </p:sp>
      <p:sp>
        <p:nvSpPr>
          <p:cNvPr id="911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p>
            <a:r>
              <a:rPr lang="en-US" smtClean="0"/>
              <a:t>The diagram shows  how the menu-related objects correspond to the actual menus.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C3F8D1F-165A-4CFC-88F4-854F70E062A7}" type="datetime1">
              <a:rPr lang="en-IE" sz="1200" smtClean="0"/>
              <a:pPr/>
              <a:t>12/11/2012</a:t>
            </a:fld>
            <a:endParaRPr lang="en-IE" sz="1200" smtClean="0"/>
          </a:p>
        </p:txBody>
      </p:sp>
      <p:sp>
        <p:nvSpPr>
          <p:cNvPr id="921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921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EA14B52-FDDD-4E44-A341-F0E260A7FBB0}" type="slidenum">
              <a:rPr lang="en-IE" sz="1200" smtClean="0"/>
              <a:pPr/>
              <a:t>6</a:t>
            </a:fld>
            <a:endParaRPr lang="en-IE" sz="1200" smtClean="0"/>
          </a:p>
        </p:txBody>
      </p:sp>
      <p:sp>
        <p:nvSpPr>
          <p:cNvPr id="92165" name="Rectangle 2"/>
          <p:cNvSpPr>
            <a:spLocks noGrp="1" noRot="1" noChangeAspect="1" noChangeArrowheads="1" noTextEdit="1"/>
          </p:cNvSpPr>
          <p:nvPr>
            <p:ph type="sldImg"/>
          </p:nvPr>
        </p:nvSpPr>
        <p:spPr>
          <a:xfrm>
            <a:off x="854075" y="744538"/>
            <a:ext cx="4964113" cy="3722687"/>
          </a:xfrm>
          <a:ln/>
        </p:spPr>
      </p:sp>
      <p:sp>
        <p:nvSpPr>
          <p:cNvPr id="921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p>
            <a:r>
              <a:rPr lang="en-US" smtClean="0"/>
              <a:t>This is not the only valid sequence. Other sequences are possible. We list this sequence as one possible sequence you can follow in creating menus.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24205FB-941A-4C0E-851C-FF657FA79FCB}" type="datetime1">
              <a:rPr lang="en-IE" sz="1200" smtClean="0"/>
              <a:pPr/>
              <a:t>12/11/2012</a:t>
            </a:fld>
            <a:endParaRPr lang="en-IE" sz="1200" smtClean="0"/>
          </a:p>
        </p:txBody>
      </p:sp>
      <p:sp>
        <p:nvSpPr>
          <p:cNvPr id="9318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9318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FAD3572-2D6C-49A7-A9F1-6A3AB73EF896}" type="slidenum">
              <a:rPr lang="en-IE" sz="1200" smtClean="0"/>
              <a:pPr/>
              <a:t>7</a:t>
            </a:fld>
            <a:endParaRPr lang="en-IE" sz="1200" smtClean="0"/>
          </a:p>
        </p:txBody>
      </p:sp>
      <p:sp>
        <p:nvSpPr>
          <p:cNvPr id="93189" name="Rectangle 2"/>
          <p:cNvSpPr>
            <a:spLocks noGrp="1" noRot="1" noChangeAspect="1" noChangeArrowheads="1" noTextEdit="1"/>
          </p:cNvSpPr>
          <p:nvPr>
            <p:ph type="sldImg"/>
          </p:nvPr>
        </p:nvSpPr>
        <p:spPr>
          <a:ln/>
        </p:spPr>
      </p:sp>
      <p:sp>
        <p:nvSpPr>
          <p:cNvPr id="931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06375C3-ACCC-4B44-9F36-C62DC0576AEF}" type="datetime1">
              <a:rPr lang="en-IE" sz="1200" smtClean="0"/>
              <a:pPr/>
              <a:t>12/11/2012</a:t>
            </a:fld>
            <a:endParaRPr lang="en-IE" sz="1200" smtClean="0"/>
          </a:p>
        </p:txBody>
      </p:sp>
      <p:sp>
        <p:nvSpPr>
          <p:cNvPr id="9421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9421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9F50AC8-9485-45FA-9A41-4B2D61A2A8F5}" type="slidenum">
              <a:rPr lang="en-IE" sz="1200" smtClean="0"/>
              <a:pPr/>
              <a:t>8</a:t>
            </a:fld>
            <a:endParaRPr lang="en-IE" sz="1200" smtClean="0"/>
          </a:p>
        </p:txBody>
      </p:sp>
      <p:sp>
        <p:nvSpPr>
          <p:cNvPr id="94213" name="Rectangle 2"/>
          <p:cNvSpPr>
            <a:spLocks noGrp="1" noRot="1" noChangeAspect="1" noChangeArrowheads="1" noTextEdit="1"/>
          </p:cNvSpPr>
          <p:nvPr>
            <p:ph type="sldImg"/>
          </p:nvPr>
        </p:nvSpPr>
        <p:spPr>
          <a:ln/>
        </p:spPr>
      </p:sp>
      <p:sp>
        <p:nvSpPr>
          <p:cNvPr id="942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934C96E-8682-49FE-BA8F-5FB24057418E}" type="datetime1">
              <a:rPr lang="en-IE" sz="1200" smtClean="0"/>
              <a:pPr/>
              <a:t>12/11/2012</a:t>
            </a:fld>
            <a:endParaRPr lang="en-IE" sz="1200" smtClean="0"/>
          </a:p>
        </p:txBody>
      </p:sp>
      <p:sp>
        <p:nvSpPr>
          <p:cNvPr id="9523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200" smtClean="0"/>
              <a:t>A nic G OOP2 Slides 5</a:t>
            </a:r>
          </a:p>
        </p:txBody>
      </p:sp>
      <p:sp>
        <p:nvSpPr>
          <p:cNvPr id="9523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62FE023-5EF5-4C70-895A-268CF71D8656}" type="slidenum">
              <a:rPr lang="en-IE" sz="1200" smtClean="0"/>
              <a:pPr/>
              <a:t>9</a:t>
            </a:fld>
            <a:endParaRPr lang="en-IE" sz="1200" smtClean="0"/>
          </a:p>
        </p:txBody>
      </p:sp>
      <p:sp>
        <p:nvSpPr>
          <p:cNvPr id="95237" name="Rectangle 2"/>
          <p:cNvSpPr>
            <a:spLocks noGrp="1" noRot="1" noChangeAspect="1" noChangeArrowheads="1" noTextEdit="1"/>
          </p:cNvSpPr>
          <p:nvPr>
            <p:ph type="sldImg"/>
          </p:nvPr>
        </p:nvSpPr>
        <p:spPr>
          <a:ln/>
        </p:spPr>
      </p:sp>
      <p:sp>
        <p:nvSpPr>
          <p:cNvPr id="952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D562ABA4-D89A-4770-AFDF-E57C7CFB5A7B}" type="datetime1">
              <a:rPr lang="en-IE"/>
              <a:pPr>
                <a:defRPr/>
              </a:pPr>
              <a:t>12/11/2012</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BCB12CA9-D58B-44C6-A0C0-4B4609F0C4E9}" type="slidenum">
              <a:rPr lang="en-IE"/>
              <a:pPr>
                <a:defRPr/>
              </a:pPr>
              <a:t>‹#›</a:t>
            </a:fld>
            <a:endParaRPr lang="en-IE"/>
          </a:p>
        </p:txBody>
      </p:sp>
    </p:spTree>
    <p:extLst>
      <p:ext uri="{BB962C8B-B14F-4D97-AF65-F5344CB8AC3E}">
        <p14:creationId xmlns:p14="http://schemas.microsoft.com/office/powerpoint/2010/main" val="1729977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56AA5F5A-B3F5-40E0-9AEF-EFA0516B470A}" type="datetime1">
              <a:rPr lang="en-IE"/>
              <a:pPr>
                <a:defRPr/>
              </a:pPr>
              <a:t>12/11/2012</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29EDA8CF-6D98-493B-A84C-0752F2594184}" type="slidenum">
              <a:rPr lang="en-IE"/>
              <a:pPr>
                <a:defRPr/>
              </a:pPr>
              <a:t>‹#›</a:t>
            </a:fld>
            <a:endParaRPr lang="en-IE"/>
          </a:p>
        </p:txBody>
      </p:sp>
    </p:spTree>
    <p:extLst>
      <p:ext uri="{BB962C8B-B14F-4D97-AF65-F5344CB8AC3E}">
        <p14:creationId xmlns:p14="http://schemas.microsoft.com/office/powerpoint/2010/main" val="4210323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57200"/>
            <a:ext cx="1943100" cy="5410200"/>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685800" y="4572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E4D7CF50-97E2-4B87-B955-713CE1579EBC}" type="datetime1">
              <a:rPr lang="en-IE"/>
              <a:pPr>
                <a:defRPr/>
              </a:pPr>
              <a:t>12/11/2012</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34BA5598-3509-448C-828C-760DD416ED23}" type="slidenum">
              <a:rPr lang="en-IE"/>
              <a:pPr>
                <a:defRPr/>
              </a:pPr>
              <a:t>‹#›</a:t>
            </a:fld>
            <a:endParaRPr lang="en-IE"/>
          </a:p>
        </p:txBody>
      </p:sp>
    </p:spTree>
    <p:extLst>
      <p:ext uri="{BB962C8B-B14F-4D97-AF65-F5344CB8AC3E}">
        <p14:creationId xmlns:p14="http://schemas.microsoft.com/office/powerpoint/2010/main" val="2428065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489ACEC9-1EE4-4007-9171-14FB941A80CF}" type="datetime1">
              <a:rPr lang="en-IE"/>
              <a:pPr>
                <a:defRPr/>
              </a:pPr>
              <a:t>12/11/2012</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B2793400-8F87-449D-9BC9-560FF3F6207B}" type="slidenum">
              <a:rPr lang="en-IE"/>
              <a:pPr>
                <a:defRPr/>
              </a:pPr>
              <a:t>‹#›</a:t>
            </a:fld>
            <a:endParaRPr lang="en-IE"/>
          </a:p>
        </p:txBody>
      </p:sp>
    </p:spTree>
    <p:extLst>
      <p:ext uri="{BB962C8B-B14F-4D97-AF65-F5344CB8AC3E}">
        <p14:creationId xmlns:p14="http://schemas.microsoft.com/office/powerpoint/2010/main" val="57686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AEE8D6F8-0DFE-4722-AAA2-1A799052BFBA}" type="datetime1">
              <a:rPr lang="en-IE"/>
              <a:pPr>
                <a:defRPr/>
              </a:pPr>
              <a:t>12/11/2012</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905111F5-92C6-4C87-B531-8FC63FC1CFE5}" type="slidenum">
              <a:rPr lang="en-IE"/>
              <a:pPr>
                <a:defRPr/>
              </a:pPr>
              <a:t>‹#›</a:t>
            </a:fld>
            <a:endParaRPr lang="en-IE"/>
          </a:p>
        </p:txBody>
      </p:sp>
    </p:spTree>
    <p:extLst>
      <p:ext uri="{BB962C8B-B14F-4D97-AF65-F5344CB8AC3E}">
        <p14:creationId xmlns:p14="http://schemas.microsoft.com/office/powerpoint/2010/main" val="2178809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6858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fld id="{08CECAD6-B93C-48D0-A13F-C0B5857F596A}" type="datetime1">
              <a:rPr lang="en-IE"/>
              <a:pPr>
                <a:defRPr/>
              </a:pPr>
              <a:t>12/11/2012</a:t>
            </a:fld>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r>
              <a:rPr lang="en-IE"/>
              <a:t>Slide </a:t>
            </a:r>
            <a:fld id="{6B625DA5-DBA7-4BAA-99A7-8A5E8A5D27B0}" type="slidenum">
              <a:rPr lang="en-IE"/>
              <a:pPr>
                <a:defRPr/>
              </a:pPr>
              <a:t>‹#›</a:t>
            </a:fld>
            <a:endParaRPr lang="en-IE"/>
          </a:p>
        </p:txBody>
      </p:sp>
    </p:spTree>
    <p:extLst>
      <p:ext uri="{BB962C8B-B14F-4D97-AF65-F5344CB8AC3E}">
        <p14:creationId xmlns:p14="http://schemas.microsoft.com/office/powerpoint/2010/main" val="1661925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fld id="{FE94BD9A-F2CE-477D-9B56-0A6DF55CEA4F}" type="datetime1">
              <a:rPr lang="en-IE"/>
              <a:pPr>
                <a:defRPr/>
              </a:pPr>
              <a:t>12/11/2012</a:t>
            </a:fld>
            <a:endParaRPr lang="en-IE"/>
          </a:p>
        </p:txBody>
      </p:sp>
      <p:sp>
        <p:nvSpPr>
          <p:cNvPr id="8" name="Rectangle 5"/>
          <p:cNvSpPr>
            <a:spLocks noGrp="1" noChangeArrowheads="1"/>
          </p:cNvSpPr>
          <p:nvPr>
            <p:ph type="ftr" sz="quarter" idx="11"/>
          </p:nvPr>
        </p:nvSpPr>
        <p:spPr>
          <a:ln/>
        </p:spPr>
        <p:txBody>
          <a:bodyPr/>
          <a:lstStyle>
            <a:lvl1pPr>
              <a:defRPr/>
            </a:lvl1pPr>
          </a:lstStyle>
          <a:p>
            <a:pPr>
              <a:defRPr/>
            </a:pPr>
            <a:endParaRPr lang="en-IE"/>
          </a:p>
        </p:txBody>
      </p:sp>
      <p:sp>
        <p:nvSpPr>
          <p:cNvPr id="9" name="Rectangle 6"/>
          <p:cNvSpPr>
            <a:spLocks noGrp="1" noChangeArrowheads="1"/>
          </p:cNvSpPr>
          <p:nvPr>
            <p:ph type="sldNum" sz="quarter" idx="12"/>
          </p:nvPr>
        </p:nvSpPr>
        <p:spPr>
          <a:ln/>
        </p:spPr>
        <p:txBody>
          <a:bodyPr/>
          <a:lstStyle>
            <a:lvl1pPr>
              <a:defRPr/>
            </a:lvl1pPr>
          </a:lstStyle>
          <a:p>
            <a:pPr>
              <a:defRPr/>
            </a:pPr>
            <a:r>
              <a:rPr lang="en-IE"/>
              <a:t>Slide </a:t>
            </a:r>
            <a:fld id="{1FB93277-6957-43A8-AE37-8400B32C4C17}" type="slidenum">
              <a:rPr lang="en-IE"/>
              <a:pPr>
                <a:defRPr/>
              </a:pPr>
              <a:t>‹#›</a:t>
            </a:fld>
            <a:endParaRPr lang="en-IE"/>
          </a:p>
        </p:txBody>
      </p:sp>
    </p:spTree>
    <p:extLst>
      <p:ext uri="{BB962C8B-B14F-4D97-AF65-F5344CB8AC3E}">
        <p14:creationId xmlns:p14="http://schemas.microsoft.com/office/powerpoint/2010/main" val="3344604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fld id="{CE8FC145-CE2D-4047-927F-22C7C953B6C5}" type="datetime1">
              <a:rPr lang="en-IE"/>
              <a:pPr>
                <a:defRPr/>
              </a:pPr>
              <a:t>12/11/2012</a:t>
            </a:fld>
            <a:endParaRPr lang="en-IE"/>
          </a:p>
        </p:txBody>
      </p:sp>
      <p:sp>
        <p:nvSpPr>
          <p:cNvPr id="4" name="Rectangle 5"/>
          <p:cNvSpPr>
            <a:spLocks noGrp="1" noChangeArrowheads="1"/>
          </p:cNvSpPr>
          <p:nvPr>
            <p:ph type="ftr" sz="quarter" idx="11"/>
          </p:nvPr>
        </p:nvSpPr>
        <p:spPr>
          <a:ln/>
        </p:spPr>
        <p:txBody>
          <a:bodyPr/>
          <a:lstStyle>
            <a:lvl1pPr>
              <a:defRPr/>
            </a:lvl1pPr>
          </a:lstStyle>
          <a:p>
            <a:pPr>
              <a:defRPr/>
            </a:pPr>
            <a:endParaRPr lang="en-IE"/>
          </a:p>
        </p:txBody>
      </p:sp>
      <p:sp>
        <p:nvSpPr>
          <p:cNvPr id="5" name="Rectangle 6"/>
          <p:cNvSpPr>
            <a:spLocks noGrp="1" noChangeArrowheads="1"/>
          </p:cNvSpPr>
          <p:nvPr>
            <p:ph type="sldNum" sz="quarter" idx="12"/>
          </p:nvPr>
        </p:nvSpPr>
        <p:spPr>
          <a:ln/>
        </p:spPr>
        <p:txBody>
          <a:bodyPr/>
          <a:lstStyle>
            <a:lvl1pPr>
              <a:defRPr/>
            </a:lvl1pPr>
          </a:lstStyle>
          <a:p>
            <a:pPr>
              <a:defRPr/>
            </a:pPr>
            <a:r>
              <a:rPr lang="en-IE"/>
              <a:t>Slide </a:t>
            </a:r>
            <a:fld id="{3A84388F-4663-4043-B5AE-357D51BFFD6A}" type="slidenum">
              <a:rPr lang="en-IE"/>
              <a:pPr>
                <a:defRPr/>
              </a:pPr>
              <a:t>‹#›</a:t>
            </a:fld>
            <a:endParaRPr lang="en-IE"/>
          </a:p>
        </p:txBody>
      </p:sp>
    </p:spTree>
    <p:extLst>
      <p:ext uri="{BB962C8B-B14F-4D97-AF65-F5344CB8AC3E}">
        <p14:creationId xmlns:p14="http://schemas.microsoft.com/office/powerpoint/2010/main" val="2249332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1EDB88AA-F2E5-4E56-83B0-48AFAE3059BE}" type="datetime1">
              <a:rPr lang="en-IE"/>
              <a:pPr>
                <a:defRPr/>
              </a:pPr>
              <a:t>12/11/2012</a:t>
            </a:fld>
            <a:endParaRPr lang="en-IE"/>
          </a:p>
        </p:txBody>
      </p:sp>
      <p:sp>
        <p:nvSpPr>
          <p:cNvPr id="3" name="Rectangle 5"/>
          <p:cNvSpPr>
            <a:spLocks noGrp="1" noChangeArrowheads="1"/>
          </p:cNvSpPr>
          <p:nvPr>
            <p:ph type="ftr" sz="quarter" idx="11"/>
          </p:nvPr>
        </p:nvSpPr>
        <p:spPr>
          <a:ln/>
        </p:spPr>
        <p:txBody>
          <a:bodyPr/>
          <a:lstStyle>
            <a:lvl1pPr>
              <a:defRPr/>
            </a:lvl1pPr>
          </a:lstStyle>
          <a:p>
            <a:pPr>
              <a:defRPr/>
            </a:pPr>
            <a:endParaRPr lang="en-IE"/>
          </a:p>
        </p:txBody>
      </p:sp>
      <p:sp>
        <p:nvSpPr>
          <p:cNvPr id="4" name="Rectangle 6"/>
          <p:cNvSpPr>
            <a:spLocks noGrp="1" noChangeArrowheads="1"/>
          </p:cNvSpPr>
          <p:nvPr>
            <p:ph type="sldNum" sz="quarter" idx="12"/>
          </p:nvPr>
        </p:nvSpPr>
        <p:spPr>
          <a:ln/>
        </p:spPr>
        <p:txBody>
          <a:bodyPr/>
          <a:lstStyle>
            <a:lvl1pPr>
              <a:defRPr/>
            </a:lvl1pPr>
          </a:lstStyle>
          <a:p>
            <a:pPr>
              <a:defRPr/>
            </a:pPr>
            <a:r>
              <a:rPr lang="en-IE"/>
              <a:t>Slide </a:t>
            </a:r>
            <a:fld id="{9E96BFED-12C2-4AAC-BCFC-B1881C957342}" type="slidenum">
              <a:rPr lang="en-IE"/>
              <a:pPr>
                <a:defRPr/>
              </a:pPr>
              <a:t>‹#›</a:t>
            </a:fld>
            <a:endParaRPr lang="en-IE"/>
          </a:p>
        </p:txBody>
      </p:sp>
    </p:spTree>
    <p:extLst>
      <p:ext uri="{BB962C8B-B14F-4D97-AF65-F5344CB8AC3E}">
        <p14:creationId xmlns:p14="http://schemas.microsoft.com/office/powerpoint/2010/main" val="1051472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F2578907-E0F7-45FE-85F8-0E5DC2DC08F9}" type="datetime1">
              <a:rPr lang="en-IE"/>
              <a:pPr>
                <a:defRPr/>
              </a:pPr>
              <a:t>12/11/2012</a:t>
            </a:fld>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r>
              <a:rPr lang="en-IE"/>
              <a:t>Slide </a:t>
            </a:r>
            <a:fld id="{9B8F7FC8-9446-42AA-A6C6-F178C6AC795F}" type="slidenum">
              <a:rPr lang="en-IE"/>
              <a:pPr>
                <a:defRPr/>
              </a:pPr>
              <a:t>‹#›</a:t>
            </a:fld>
            <a:endParaRPr lang="en-IE"/>
          </a:p>
        </p:txBody>
      </p:sp>
    </p:spTree>
    <p:extLst>
      <p:ext uri="{BB962C8B-B14F-4D97-AF65-F5344CB8AC3E}">
        <p14:creationId xmlns:p14="http://schemas.microsoft.com/office/powerpoint/2010/main" val="1625249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2B0AFA60-A691-49F5-A6CB-885A16A78815}" type="datetime1">
              <a:rPr lang="en-IE"/>
              <a:pPr>
                <a:defRPr/>
              </a:pPr>
              <a:t>12/11/2012</a:t>
            </a:fld>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r>
              <a:rPr lang="en-IE"/>
              <a:t>Slide </a:t>
            </a:r>
            <a:fld id="{28FE8F0F-AB24-4D9D-A764-82FF93ADC19B}" type="slidenum">
              <a:rPr lang="en-IE"/>
              <a:pPr>
                <a:defRPr/>
              </a:pPr>
              <a:t>‹#›</a:t>
            </a:fld>
            <a:endParaRPr lang="en-IE"/>
          </a:p>
        </p:txBody>
      </p:sp>
    </p:spTree>
    <p:extLst>
      <p:ext uri="{BB962C8B-B14F-4D97-AF65-F5344CB8AC3E}">
        <p14:creationId xmlns:p14="http://schemas.microsoft.com/office/powerpoint/2010/main" val="1490019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4572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IE" smtClean="0"/>
              <a:t>Click to edit Master title</a:t>
            </a:r>
          </a:p>
        </p:txBody>
      </p:sp>
      <p:sp>
        <p:nvSpPr>
          <p:cNvPr id="1027" name="Rectangle 3"/>
          <p:cNvSpPr>
            <a:spLocks noGrp="1" noChangeArrowheads="1"/>
          </p:cNvSpPr>
          <p:nvPr>
            <p:ph type="body" idx="1"/>
          </p:nvPr>
        </p:nvSpPr>
        <p:spPr bwMode="auto">
          <a:xfrm>
            <a:off x="685800" y="17526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p>
        </p:txBody>
      </p:sp>
      <p:sp>
        <p:nvSpPr>
          <p:cNvPr id="2"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1386C81E-DB1C-451C-8706-86763C36F02E}" type="datetime1">
              <a:rPr lang="en-IE"/>
              <a:pPr>
                <a:defRPr/>
              </a:pPr>
              <a:t>12/11/2012</a:t>
            </a:fld>
            <a:endParaRPr lang="en-IE"/>
          </a:p>
        </p:txBody>
      </p:sp>
      <p:sp>
        <p:nvSpPr>
          <p:cNvPr id="3"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IE"/>
          </a:p>
        </p:txBody>
      </p:sp>
      <p:sp>
        <p:nvSpPr>
          <p:cNvPr id="1030" name="Rectangle 6"/>
          <p:cNvSpPr>
            <a:spLocks noGrp="1" noChangeArrowheads="1"/>
          </p:cNvSpPr>
          <p:nvPr>
            <p:ph type="sldNum" sz="quarter" idx="4"/>
          </p:nvPr>
        </p:nvSpPr>
        <p:spPr bwMode="auto">
          <a:xfrm>
            <a:off x="6324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r>
              <a:rPr lang="en-IE"/>
              <a:t>Slide </a:t>
            </a:r>
            <a:fld id="{C5BFB8C1-C3D6-4386-8AF3-2684FFEC6342}" type="slidenum">
              <a:rPr lang="en-IE"/>
              <a:pPr>
                <a:defRPr/>
              </a:pPr>
              <a:t>‹#›</a:t>
            </a:fld>
            <a:endParaRPr lang="en-IE"/>
          </a:p>
        </p:txBody>
      </p:sp>
      <p:graphicFrame>
        <p:nvGraphicFramePr>
          <p:cNvPr id="1031" name="Object 8"/>
          <p:cNvGraphicFramePr>
            <a:graphicFrameLocks noChangeAspect="1"/>
          </p:cNvGraphicFramePr>
          <p:nvPr/>
        </p:nvGraphicFramePr>
        <p:xfrm>
          <a:off x="0" y="0"/>
          <a:ext cx="390525" cy="6858000"/>
        </p:xfrm>
        <a:graphic>
          <a:graphicData uri="http://schemas.openxmlformats.org/presentationml/2006/ole">
            <mc:AlternateContent xmlns:mc="http://schemas.openxmlformats.org/markup-compatibility/2006">
              <mc:Choice xmlns:v="urn:schemas-microsoft-com:vml" Requires="v">
                <p:oleObj spid="_x0000_s1034" name="Photo Editor Photo" r:id="rId14" imgW="285866" imgH="5028571" progId="MSPhotoEd.3">
                  <p:embed/>
                </p:oleObj>
              </mc:Choice>
              <mc:Fallback>
                <p:oleObj name="Photo Editor Photo" r:id="rId14" imgW="285866" imgH="5028571" progId="MSPhotoEd.3">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39052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sz="4400">
          <a:solidFill>
            <a:srgbClr val="008000"/>
          </a:solidFill>
          <a:latin typeface="+mj-lt"/>
          <a:ea typeface="+mj-ea"/>
          <a:cs typeface="+mj-cs"/>
        </a:defRPr>
      </a:lvl1pPr>
      <a:lvl2pPr algn="l" rtl="0" eaLnBrk="0" fontAlgn="base" hangingPunct="0">
        <a:spcBef>
          <a:spcPct val="0"/>
        </a:spcBef>
        <a:spcAft>
          <a:spcPct val="0"/>
        </a:spcAft>
        <a:defRPr sz="4400">
          <a:solidFill>
            <a:srgbClr val="008000"/>
          </a:solidFill>
          <a:latin typeface="Comic Sans MS" pitchFamily="66" charset="0"/>
        </a:defRPr>
      </a:lvl2pPr>
      <a:lvl3pPr algn="l" rtl="0" eaLnBrk="0" fontAlgn="base" hangingPunct="0">
        <a:spcBef>
          <a:spcPct val="0"/>
        </a:spcBef>
        <a:spcAft>
          <a:spcPct val="0"/>
        </a:spcAft>
        <a:defRPr sz="4400">
          <a:solidFill>
            <a:srgbClr val="008000"/>
          </a:solidFill>
          <a:latin typeface="Comic Sans MS" pitchFamily="66" charset="0"/>
        </a:defRPr>
      </a:lvl3pPr>
      <a:lvl4pPr algn="l" rtl="0" eaLnBrk="0" fontAlgn="base" hangingPunct="0">
        <a:spcBef>
          <a:spcPct val="0"/>
        </a:spcBef>
        <a:spcAft>
          <a:spcPct val="0"/>
        </a:spcAft>
        <a:defRPr sz="4400">
          <a:solidFill>
            <a:srgbClr val="008000"/>
          </a:solidFill>
          <a:latin typeface="Comic Sans MS" pitchFamily="66" charset="0"/>
        </a:defRPr>
      </a:lvl4pPr>
      <a:lvl5pPr algn="l" rtl="0" eaLnBrk="0" fontAlgn="base" hangingPunct="0">
        <a:spcBef>
          <a:spcPct val="0"/>
        </a:spcBef>
        <a:spcAft>
          <a:spcPct val="0"/>
        </a:spcAft>
        <a:defRPr sz="4400">
          <a:solidFill>
            <a:srgbClr val="008000"/>
          </a:solidFill>
          <a:latin typeface="Comic Sans MS" pitchFamily="66" charset="0"/>
        </a:defRPr>
      </a:lvl5pPr>
      <a:lvl6pPr marL="457200" algn="l" rtl="0" eaLnBrk="0" fontAlgn="base" hangingPunct="0">
        <a:spcBef>
          <a:spcPct val="0"/>
        </a:spcBef>
        <a:spcAft>
          <a:spcPct val="0"/>
        </a:spcAft>
        <a:defRPr sz="4400">
          <a:solidFill>
            <a:srgbClr val="008000"/>
          </a:solidFill>
          <a:latin typeface="Comic Sans MS" pitchFamily="66" charset="0"/>
        </a:defRPr>
      </a:lvl6pPr>
      <a:lvl7pPr marL="914400" algn="l" rtl="0" eaLnBrk="0" fontAlgn="base" hangingPunct="0">
        <a:spcBef>
          <a:spcPct val="0"/>
        </a:spcBef>
        <a:spcAft>
          <a:spcPct val="0"/>
        </a:spcAft>
        <a:defRPr sz="4400">
          <a:solidFill>
            <a:srgbClr val="008000"/>
          </a:solidFill>
          <a:latin typeface="Comic Sans MS" pitchFamily="66" charset="0"/>
        </a:defRPr>
      </a:lvl7pPr>
      <a:lvl8pPr marL="1371600" algn="l" rtl="0" eaLnBrk="0" fontAlgn="base" hangingPunct="0">
        <a:spcBef>
          <a:spcPct val="0"/>
        </a:spcBef>
        <a:spcAft>
          <a:spcPct val="0"/>
        </a:spcAft>
        <a:defRPr sz="4400">
          <a:solidFill>
            <a:srgbClr val="008000"/>
          </a:solidFill>
          <a:latin typeface="Comic Sans MS" pitchFamily="66" charset="0"/>
        </a:defRPr>
      </a:lvl8pPr>
      <a:lvl9pPr marL="1828800" algn="l" rtl="0" eaLnBrk="0" fontAlgn="base" hangingPunct="0">
        <a:spcBef>
          <a:spcPct val="0"/>
        </a:spcBef>
        <a:spcAft>
          <a:spcPct val="0"/>
        </a:spcAft>
        <a:defRPr sz="4400">
          <a:solidFill>
            <a:srgbClr val="008000"/>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62000" y="1981200"/>
            <a:ext cx="8001000" cy="1143000"/>
          </a:xfrm>
        </p:spPr>
        <p:txBody>
          <a:bodyPr/>
          <a:lstStyle/>
          <a:p>
            <a:pPr algn="ctr"/>
            <a:r>
              <a:rPr lang="en-GB" smtClean="0"/>
              <a:t>Object Oriented Programming 2</a:t>
            </a:r>
            <a:br>
              <a:rPr lang="en-GB" smtClean="0"/>
            </a:br>
            <a:r>
              <a:rPr lang="en-GB" smtClean="0"/>
              <a:t>Section 5</a:t>
            </a:r>
            <a:br>
              <a:rPr lang="en-GB" smtClean="0"/>
            </a:br>
            <a:endParaRPr lang="en-GB" smtClean="0"/>
          </a:p>
        </p:txBody>
      </p:sp>
      <p:sp>
        <p:nvSpPr>
          <p:cNvPr id="2051" name="Rectangle 6"/>
          <p:cNvSpPr>
            <a:spLocks noGrp="1" noChangeArrowheads="1"/>
          </p:cNvSpPr>
          <p:nvPr>
            <p:ph type="subTitle" idx="1"/>
          </p:nvPr>
        </p:nvSpPr>
        <p:spPr/>
        <p:txBody>
          <a:bodyPr/>
          <a:lstStyle/>
          <a:p>
            <a:pPr algn="l">
              <a:lnSpc>
                <a:spcPct val="90000"/>
              </a:lnSpc>
            </a:pPr>
            <a:r>
              <a:rPr lang="en-GB" sz="2800" smtClean="0"/>
              <a:t>Unit 13: Menus and TextFields</a:t>
            </a:r>
          </a:p>
          <a:p>
            <a:pPr algn="l">
              <a:lnSpc>
                <a:spcPct val="90000"/>
              </a:lnSpc>
            </a:pPr>
            <a:r>
              <a:rPr lang="en-GB" sz="2800" smtClean="0"/>
              <a:t>Unit 14: arrays of objects</a:t>
            </a:r>
            <a:br>
              <a:rPr lang="en-GB" sz="2800" smtClean="0"/>
            </a:br>
            <a:r>
              <a:rPr lang="en-GB" sz="2800" smtClean="0"/>
              <a:t>Unit 15: structuring an event-driven record-keeping system</a:t>
            </a:r>
            <a:endParaRPr lang="en-US" sz="28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76A629A1-8177-4813-A3B4-06B06420171D}" type="slidenum">
              <a:rPr lang="en-IE" sz="1400" smtClean="0"/>
              <a:pPr/>
              <a:t>10</a:t>
            </a:fld>
            <a:endParaRPr lang="en-IE" sz="1400" smtClean="0"/>
          </a:p>
        </p:txBody>
      </p:sp>
      <p:sp>
        <p:nvSpPr>
          <p:cNvPr id="11267" name="Rectangle 2"/>
          <p:cNvSpPr>
            <a:spLocks noGrp="1" noChangeArrowheads="1"/>
          </p:cNvSpPr>
          <p:nvPr>
            <p:ph type="title"/>
          </p:nvPr>
        </p:nvSpPr>
        <p:spPr/>
        <p:txBody>
          <a:bodyPr/>
          <a:lstStyle/>
          <a:p>
            <a:r>
              <a:rPr lang="en-IE" smtClean="0"/>
              <a:t>Handling menu selections</a:t>
            </a:r>
            <a:endParaRPr lang="en-US" smtClean="0"/>
          </a:p>
        </p:txBody>
      </p:sp>
      <p:sp>
        <p:nvSpPr>
          <p:cNvPr id="11268" name="Rectangle 3"/>
          <p:cNvSpPr>
            <a:spLocks noGrp="1" noChangeArrowheads="1"/>
          </p:cNvSpPr>
          <p:nvPr>
            <p:ph type="body" idx="1"/>
          </p:nvPr>
        </p:nvSpPr>
        <p:spPr/>
        <p:txBody>
          <a:bodyPr/>
          <a:lstStyle/>
          <a:p>
            <a:pPr>
              <a:lnSpc>
                <a:spcPct val="80000"/>
              </a:lnSpc>
              <a:buFontTx/>
              <a:buNone/>
            </a:pPr>
            <a:r>
              <a:rPr lang="en-US" sz="2800" smtClean="0"/>
              <a:t>public void actionPerformed(ActionEvent event) {</a:t>
            </a:r>
          </a:p>
          <a:p>
            <a:pPr>
              <a:lnSpc>
                <a:spcPct val="80000"/>
              </a:lnSpc>
              <a:buFontTx/>
              <a:buNone/>
            </a:pPr>
            <a:r>
              <a:rPr lang="en-US" sz="2800" smtClean="0"/>
              <a:t>        String  menuName;</a:t>
            </a:r>
          </a:p>
          <a:p>
            <a:pPr>
              <a:lnSpc>
                <a:spcPct val="80000"/>
              </a:lnSpc>
              <a:buFontTx/>
              <a:buNone/>
            </a:pPr>
            <a:r>
              <a:rPr lang="en-US" sz="2800" smtClean="0"/>
              <a:t>        menuName = event.getActionCommand();</a:t>
            </a:r>
          </a:p>
          <a:p>
            <a:pPr>
              <a:lnSpc>
                <a:spcPct val="80000"/>
              </a:lnSpc>
              <a:buFontTx/>
              <a:buNone/>
            </a:pPr>
            <a:endParaRPr lang="en-US" sz="2800" smtClean="0"/>
          </a:p>
          <a:p>
            <a:pPr>
              <a:lnSpc>
                <a:spcPct val="80000"/>
              </a:lnSpc>
              <a:buFontTx/>
              <a:buNone/>
            </a:pPr>
            <a:r>
              <a:rPr lang="en-US" sz="2800" smtClean="0"/>
              <a:t>        if (menuName.equals("Quit")) {</a:t>
            </a:r>
          </a:p>
          <a:p>
            <a:pPr>
              <a:lnSpc>
                <a:spcPct val="80000"/>
              </a:lnSpc>
              <a:buFontTx/>
              <a:buNone/>
            </a:pPr>
            <a:r>
              <a:rPr lang="en-US" sz="2800" smtClean="0"/>
              <a:t>           System.exit(0);</a:t>
            </a:r>
          </a:p>
          <a:p>
            <a:pPr>
              <a:lnSpc>
                <a:spcPct val="80000"/>
              </a:lnSpc>
              <a:buFontTx/>
              <a:buNone/>
            </a:pPr>
            <a:r>
              <a:rPr lang="en-US" sz="2800" smtClean="0"/>
              <a:t>        } </a:t>
            </a:r>
          </a:p>
          <a:p>
            <a:pPr>
              <a:lnSpc>
                <a:spcPct val="80000"/>
              </a:lnSpc>
              <a:buFontTx/>
              <a:buNone/>
            </a:pPr>
            <a:r>
              <a:rPr lang="en-US" sz="2800" smtClean="0"/>
              <a:t>      else {</a:t>
            </a:r>
          </a:p>
          <a:p>
            <a:pPr>
              <a:lnSpc>
                <a:spcPct val="80000"/>
              </a:lnSpc>
              <a:buFontTx/>
              <a:buNone/>
            </a:pPr>
            <a:r>
              <a:rPr lang="en-US" sz="2800" smtClean="0"/>
              <a:t>           JOptionPane.showMessageDialog(null,</a:t>
            </a:r>
          </a:p>
          <a:p>
            <a:pPr>
              <a:lnSpc>
                <a:spcPct val="80000"/>
              </a:lnSpc>
              <a:buFontTx/>
              <a:buNone/>
            </a:pPr>
            <a:r>
              <a:rPr lang="en-US" sz="2800" smtClean="0"/>
              <a:t>                        "Menu Item '" + menuName + "' is selected.");</a:t>
            </a:r>
          </a:p>
          <a:p>
            <a:pPr>
              <a:lnSpc>
                <a:spcPct val="80000"/>
              </a:lnSpc>
              <a:buFontTx/>
              <a:buNone/>
            </a:pPr>
            <a:r>
              <a:rPr lang="en-US" sz="2800" smtClean="0"/>
              <a:t>        }</a:t>
            </a:r>
          </a:p>
          <a:p>
            <a:pPr>
              <a:lnSpc>
                <a:spcPct val="80000"/>
              </a:lnSpc>
              <a:buFontTx/>
              <a:buNone/>
            </a:pPr>
            <a:r>
              <a:rPr lang="en-US" sz="2800" smtClean="0"/>
              <a:t>    }</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977763C4-7404-4502-A47A-879A76903781}" type="slidenum">
              <a:rPr lang="en-IE" sz="1400" smtClean="0"/>
              <a:pPr/>
              <a:t>11</a:t>
            </a:fld>
            <a:endParaRPr lang="en-IE" sz="1400" smtClean="0"/>
          </a:p>
        </p:txBody>
      </p:sp>
      <p:sp>
        <p:nvSpPr>
          <p:cNvPr id="12291" name="Rectangle 2"/>
          <p:cNvSpPr>
            <a:spLocks noGrp="1" noChangeArrowheads="1"/>
          </p:cNvSpPr>
          <p:nvPr>
            <p:ph type="title"/>
          </p:nvPr>
        </p:nvSpPr>
        <p:spPr/>
        <p:txBody>
          <a:bodyPr/>
          <a:lstStyle/>
          <a:p>
            <a:r>
              <a:rPr lang="en-GB" sz="4000" smtClean="0"/>
              <a:t>Comparing Strings</a:t>
            </a:r>
            <a:endParaRPr lang="en-US" sz="4000" smtClean="0"/>
          </a:p>
        </p:txBody>
      </p:sp>
      <p:sp>
        <p:nvSpPr>
          <p:cNvPr id="12292" name="Rectangle 3"/>
          <p:cNvSpPr>
            <a:spLocks noGrp="1" noChangeArrowheads="1"/>
          </p:cNvSpPr>
          <p:nvPr>
            <p:ph type="body" idx="1"/>
          </p:nvPr>
        </p:nvSpPr>
        <p:spPr/>
        <p:txBody>
          <a:bodyPr/>
          <a:lstStyle/>
          <a:p>
            <a:r>
              <a:rPr lang="en-GB" smtClean="0"/>
              <a:t>Strings are objects: they are instances of class String and have methods associated with them</a:t>
            </a:r>
          </a:p>
          <a:p>
            <a:r>
              <a:rPr lang="en-GB" smtClean="0"/>
              <a:t>getActionCommand() returns a String object: to compare this correctly to a fixed String like “Quit”, you must use the .equals() method, not the ‘</a:t>
            </a:r>
            <a:r>
              <a:rPr lang="en-GB" sz="2400" smtClean="0">
                <a:latin typeface="Courier New" pitchFamily="49" charset="0"/>
              </a:rPr>
              <a:t>==</a:t>
            </a:r>
            <a:r>
              <a:rPr lang="en-GB" smtClean="0"/>
              <a:t>‘ operator</a:t>
            </a:r>
            <a:endParaRPr lang="en-US"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5F7F299B-BE83-4D94-B69E-E4238DF4F9F7}" type="slidenum">
              <a:rPr lang="en-IE" sz="1400" smtClean="0"/>
              <a:pPr/>
              <a:t>12</a:t>
            </a:fld>
            <a:endParaRPr lang="en-IE" sz="1400" smtClean="0"/>
          </a:p>
        </p:txBody>
      </p:sp>
      <p:sp>
        <p:nvSpPr>
          <p:cNvPr id="13315" name="Rectangle 2"/>
          <p:cNvSpPr>
            <a:spLocks noGrp="1" noChangeArrowheads="1"/>
          </p:cNvSpPr>
          <p:nvPr>
            <p:ph type="title"/>
          </p:nvPr>
        </p:nvSpPr>
        <p:spPr/>
        <p:txBody>
          <a:bodyPr/>
          <a:lstStyle/>
          <a:p>
            <a:r>
              <a:rPr lang="en-US" sz="4000" smtClean="0"/>
              <a:t>Comparing Objects</a:t>
            </a:r>
          </a:p>
        </p:txBody>
      </p:sp>
      <p:sp>
        <p:nvSpPr>
          <p:cNvPr id="13316" name="Rectangle 3"/>
          <p:cNvSpPr>
            <a:spLocks noGrp="1" noChangeArrowheads="1"/>
          </p:cNvSpPr>
          <p:nvPr>
            <p:ph type="body" idx="1"/>
          </p:nvPr>
        </p:nvSpPr>
        <p:spPr/>
        <p:txBody>
          <a:bodyPr/>
          <a:lstStyle/>
          <a:p>
            <a:pPr marL="533400" indent="-533400"/>
            <a:r>
              <a:rPr lang="en-US" smtClean="0"/>
              <a:t>With primitive data types, we have only one way to compare them, but with objects (reference data type), we have two ways to compare them.</a:t>
            </a:r>
          </a:p>
          <a:p>
            <a:pPr marL="914400" lvl="1" indent="-457200">
              <a:buFontTx/>
              <a:buAutoNum type="arabicPeriod"/>
            </a:pPr>
            <a:r>
              <a:rPr lang="en-US" smtClean="0"/>
              <a:t> We can test whether two variables point to the same object (use </a:t>
            </a:r>
            <a:r>
              <a:rPr lang="en-US" sz="2400" smtClean="0">
                <a:latin typeface="Courier New" pitchFamily="49" charset="0"/>
              </a:rPr>
              <a:t>==</a:t>
            </a:r>
            <a:r>
              <a:rPr lang="en-US" smtClean="0"/>
              <a:t>), or</a:t>
            </a:r>
          </a:p>
          <a:p>
            <a:pPr marL="914400" lvl="1" indent="-457200">
              <a:buFontTx/>
              <a:buAutoNum type="arabicPeriod"/>
            </a:pPr>
            <a:r>
              <a:rPr lang="en-US" smtClean="0"/>
              <a:t>We can test whether two distinct objects have the same contents (use </a:t>
            </a:r>
            <a:r>
              <a:rPr lang="en-US" sz="2400" smtClean="0">
                <a:latin typeface="Courier New" pitchFamily="49" charset="0"/>
              </a:rPr>
              <a:t>.equals()).</a:t>
            </a:r>
          </a:p>
        </p:txBody>
      </p:sp>
    </p:spTree>
    <p:custDataLst>
      <p:tags r:id="rId1"/>
    </p:custData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C523614A-E004-4D87-A196-67FF868A3E7B}" type="slidenum">
              <a:rPr lang="en-IE" sz="1400" smtClean="0"/>
              <a:pPr/>
              <a:t>13</a:t>
            </a:fld>
            <a:endParaRPr lang="en-IE" sz="1400" smtClean="0"/>
          </a:p>
        </p:txBody>
      </p:sp>
      <p:sp>
        <p:nvSpPr>
          <p:cNvPr id="14339" name="Rectangle 2"/>
          <p:cNvSpPr>
            <a:spLocks noGrp="1" noChangeArrowheads="1"/>
          </p:cNvSpPr>
          <p:nvPr>
            <p:ph type="title"/>
          </p:nvPr>
        </p:nvSpPr>
        <p:spPr/>
        <p:txBody>
          <a:bodyPr/>
          <a:lstStyle/>
          <a:p>
            <a:r>
              <a:rPr lang="en-US" smtClean="0"/>
              <a:t>Using == With Objects (StringTest 1)</a:t>
            </a:r>
          </a:p>
        </p:txBody>
      </p:sp>
      <p:grpSp>
        <p:nvGrpSpPr>
          <p:cNvPr id="14340" name="Group 3"/>
          <p:cNvGrpSpPr>
            <a:grpSpLocks/>
          </p:cNvGrpSpPr>
          <p:nvPr/>
        </p:nvGrpSpPr>
        <p:grpSpPr bwMode="auto">
          <a:xfrm>
            <a:off x="684213" y="1484313"/>
            <a:ext cx="7631112" cy="2547937"/>
            <a:chOff x="1029" y="1429"/>
            <a:chExt cx="3605" cy="910"/>
          </a:xfrm>
        </p:grpSpPr>
        <p:sp>
          <p:nvSpPr>
            <p:cNvPr id="14348" name="Rectangle 4"/>
            <p:cNvSpPr>
              <a:spLocks noChangeArrowheads="1"/>
            </p:cNvSpPr>
            <p:nvPr/>
          </p:nvSpPr>
          <p:spPr bwMode="auto">
            <a:xfrm>
              <a:off x="1029" y="1429"/>
              <a:ext cx="3605" cy="89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4349" name="Text Box 5"/>
            <p:cNvSpPr txBox="1">
              <a:spLocks noChangeArrowheads="1"/>
            </p:cNvSpPr>
            <p:nvPr/>
          </p:nvSpPr>
          <p:spPr bwMode="auto">
            <a:xfrm>
              <a:off x="1119" y="1521"/>
              <a:ext cx="3424" cy="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566738" algn="l"/>
                  <a:tab pos="1371600" algn="l"/>
                </a:tabLst>
                <a:defRPr sz="2400">
                  <a:solidFill>
                    <a:schemeClr val="tx1"/>
                  </a:solidFill>
                  <a:latin typeface="Times New Roman" pitchFamily="18" charset="0"/>
                </a:defRPr>
              </a:lvl1pPr>
              <a:lvl2pPr marL="742950" indent="-285750">
                <a:tabLst>
                  <a:tab pos="566738" algn="l"/>
                  <a:tab pos="1371600" algn="l"/>
                </a:tabLst>
                <a:defRPr sz="2400">
                  <a:solidFill>
                    <a:schemeClr val="tx1"/>
                  </a:solidFill>
                  <a:latin typeface="Times New Roman" pitchFamily="18" charset="0"/>
                </a:defRPr>
              </a:lvl2pPr>
              <a:lvl3pPr marL="1143000" indent="-228600">
                <a:tabLst>
                  <a:tab pos="566738" algn="l"/>
                  <a:tab pos="1371600" algn="l"/>
                </a:tabLst>
                <a:defRPr sz="2400">
                  <a:solidFill>
                    <a:schemeClr val="tx1"/>
                  </a:solidFill>
                  <a:latin typeface="Times New Roman" pitchFamily="18" charset="0"/>
                </a:defRPr>
              </a:lvl3pPr>
              <a:lvl4pPr marL="1600200" indent="-228600">
                <a:tabLst>
                  <a:tab pos="566738" algn="l"/>
                  <a:tab pos="1371600" algn="l"/>
                </a:tabLst>
                <a:defRPr sz="2400">
                  <a:solidFill>
                    <a:schemeClr val="tx1"/>
                  </a:solidFill>
                  <a:latin typeface="Times New Roman" pitchFamily="18" charset="0"/>
                </a:defRPr>
              </a:lvl4pPr>
              <a:lvl5pPr marL="2057400" indent="-228600">
                <a:tabLst>
                  <a:tab pos="566738" algn="l"/>
                  <a:tab pos="13716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566738" algn="l"/>
                  <a:tab pos="13716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566738" algn="l"/>
                  <a:tab pos="13716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566738" algn="l"/>
                  <a:tab pos="13716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566738" algn="l"/>
                  <a:tab pos="1371600" algn="l"/>
                </a:tabLst>
                <a:defRPr sz="2400">
                  <a:solidFill>
                    <a:schemeClr val="tx1"/>
                  </a:solidFill>
                  <a:latin typeface="Times New Roman" pitchFamily="18" charset="0"/>
                </a:defRPr>
              </a:lvl9pPr>
            </a:lstStyle>
            <a:p>
              <a:pPr eaLnBrk="1" hangingPunct="1"/>
              <a:r>
                <a:rPr lang="en-US" sz="1800">
                  <a:latin typeface="Courier New" pitchFamily="49" charset="0"/>
                  <a:ea typeface="ＭＳ Ｐゴシック" pitchFamily="34" charset="-128"/>
                </a:rPr>
                <a:t>String str1 = </a:t>
              </a:r>
              <a:r>
                <a:rPr lang="en-US" sz="1800">
                  <a:solidFill>
                    <a:schemeClr val="accent2"/>
                  </a:solidFill>
                  <a:latin typeface="Courier New" pitchFamily="49" charset="0"/>
                  <a:ea typeface="ＭＳ Ｐゴシック" pitchFamily="34" charset="-128"/>
                </a:rPr>
                <a:t>new</a:t>
              </a:r>
              <a:r>
                <a:rPr lang="en-US" sz="1800">
                  <a:latin typeface="Courier New" pitchFamily="49" charset="0"/>
                  <a:ea typeface="ＭＳ Ｐゴシック" pitchFamily="34" charset="-128"/>
                </a:rPr>
                <a:t> String</a:t>
              </a:r>
              <a:r>
                <a:rPr lang="en-US" sz="1800">
                  <a:solidFill>
                    <a:srgbClr val="FF0000"/>
                  </a:solidFill>
                  <a:latin typeface="Courier New" pitchFamily="49" charset="0"/>
                  <a:ea typeface="ＭＳ Ｐゴシック" pitchFamily="34" charset="-128"/>
                </a:rPr>
                <a:t>(</a:t>
              </a:r>
              <a:r>
                <a:rPr lang="en-US" sz="1800">
                  <a:solidFill>
                    <a:srgbClr val="6666FF"/>
                  </a:solidFill>
                  <a:latin typeface="Courier New" pitchFamily="49" charset="0"/>
                  <a:ea typeface="ＭＳ Ｐゴシック" pitchFamily="34" charset="-128"/>
                </a:rPr>
                <a:t>"Java"</a:t>
              </a:r>
              <a:r>
                <a:rPr lang="en-US" sz="1800">
                  <a:solidFill>
                    <a:srgbClr val="FF0000"/>
                  </a:solidFill>
                  <a:latin typeface="Courier New" pitchFamily="49" charset="0"/>
                  <a:ea typeface="ＭＳ Ｐゴシック" pitchFamily="34" charset="-128"/>
                </a:rPr>
                <a:t>)</a:t>
              </a:r>
              <a:r>
                <a:rPr lang="en-US" sz="1800">
                  <a:latin typeface="Courier New" pitchFamily="49" charset="0"/>
                  <a:ea typeface="ＭＳ Ｐゴシック" pitchFamily="34" charset="-128"/>
                </a:rPr>
                <a:t>;</a:t>
              </a:r>
            </a:p>
            <a:p>
              <a:pPr eaLnBrk="1" hangingPunct="1"/>
              <a:r>
                <a:rPr lang="en-US" sz="1800">
                  <a:latin typeface="Courier New" pitchFamily="49" charset="0"/>
                  <a:ea typeface="ＭＳ Ｐゴシック" pitchFamily="34" charset="-128"/>
                </a:rPr>
                <a:t>String str2 = </a:t>
              </a:r>
              <a:r>
                <a:rPr lang="en-US" sz="1800">
                  <a:solidFill>
                    <a:schemeClr val="accent2"/>
                  </a:solidFill>
                  <a:latin typeface="Courier New" pitchFamily="49" charset="0"/>
                  <a:ea typeface="ＭＳ Ｐゴシック" pitchFamily="34" charset="-128"/>
                </a:rPr>
                <a:t>new</a:t>
              </a:r>
              <a:r>
                <a:rPr lang="en-US" sz="1800">
                  <a:latin typeface="Courier New" pitchFamily="49" charset="0"/>
                  <a:ea typeface="ＭＳ Ｐゴシック" pitchFamily="34" charset="-128"/>
                </a:rPr>
                <a:t> String</a:t>
              </a:r>
              <a:r>
                <a:rPr lang="en-US" sz="1800">
                  <a:solidFill>
                    <a:srgbClr val="FF0000"/>
                  </a:solidFill>
                  <a:latin typeface="Courier New" pitchFamily="49" charset="0"/>
                  <a:ea typeface="ＭＳ Ｐゴシック" pitchFamily="34" charset="-128"/>
                </a:rPr>
                <a:t>(</a:t>
              </a:r>
              <a:r>
                <a:rPr lang="en-US" sz="1800">
                  <a:solidFill>
                    <a:srgbClr val="6666FF"/>
                  </a:solidFill>
                  <a:latin typeface="Courier New" pitchFamily="49" charset="0"/>
                  <a:ea typeface="ＭＳ Ｐゴシック" pitchFamily="34" charset="-128"/>
                </a:rPr>
                <a:t>"Java"</a:t>
              </a:r>
              <a:r>
                <a:rPr lang="en-US" sz="1800">
                  <a:solidFill>
                    <a:srgbClr val="FF0000"/>
                  </a:solidFill>
                  <a:latin typeface="Courier New" pitchFamily="49" charset="0"/>
                  <a:ea typeface="ＭＳ Ｐゴシック" pitchFamily="34" charset="-128"/>
                </a:rPr>
                <a:t>)</a:t>
              </a:r>
              <a:r>
                <a:rPr lang="en-US" sz="1800">
                  <a:latin typeface="Courier New" pitchFamily="49" charset="0"/>
                  <a:ea typeface="ＭＳ Ｐゴシック" pitchFamily="34" charset="-128"/>
                </a:rPr>
                <a:t>;</a:t>
              </a:r>
            </a:p>
            <a:p>
              <a:pPr eaLnBrk="1" hangingPunct="1"/>
              <a:endParaRPr lang="en-US" sz="1800">
                <a:latin typeface="Courier New" pitchFamily="49" charset="0"/>
                <a:ea typeface="ＭＳ Ｐゴシック" pitchFamily="34" charset="-128"/>
              </a:endParaRPr>
            </a:p>
            <a:p>
              <a:pPr eaLnBrk="1" hangingPunct="1"/>
              <a:r>
                <a:rPr lang="en-US" sz="1800">
                  <a:solidFill>
                    <a:schemeClr val="accent2"/>
                  </a:solidFill>
                  <a:latin typeface="Courier New" pitchFamily="49" charset="0"/>
                  <a:ea typeface="ＭＳ Ｐゴシック" pitchFamily="34" charset="-128"/>
                </a:rPr>
                <a:t>if</a:t>
              </a:r>
              <a:r>
                <a:rPr lang="en-US" sz="1800">
                  <a:latin typeface="Courier New" pitchFamily="49" charset="0"/>
                  <a:ea typeface="ＭＳ Ｐゴシック" pitchFamily="34" charset="-128"/>
                </a:rPr>
                <a:t> </a:t>
              </a:r>
              <a:r>
                <a:rPr lang="en-US" sz="1800">
                  <a:solidFill>
                    <a:srgbClr val="FF0000"/>
                  </a:solidFill>
                  <a:latin typeface="Courier New" pitchFamily="49" charset="0"/>
                  <a:ea typeface="ＭＳ Ｐゴシック" pitchFamily="34" charset="-128"/>
                </a:rPr>
                <a:t>(</a:t>
              </a:r>
              <a:r>
                <a:rPr lang="en-US" sz="1800">
                  <a:latin typeface="Courier New" pitchFamily="49" charset="0"/>
                  <a:ea typeface="ＭＳ Ｐゴシック" pitchFamily="34" charset="-128"/>
                </a:rPr>
                <a:t>str1 == str2</a:t>
              </a:r>
              <a:r>
                <a:rPr lang="en-US" sz="1800">
                  <a:solidFill>
                    <a:srgbClr val="FF0000"/>
                  </a:solidFill>
                  <a:latin typeface="Courier New" pitchFamily="49" charset="0"/>
                  <a:ea typeface="ＭＳ Ｐゴシック" pitchFamily="34" charset="-128"/>
                </a:rPr>
                <a:t>)</a:t>
              </a:r>
              <a:r>
                <a:rPr lang="en-US" sz="1800">
                  <a:latin typeface="Courier New" pitchFamily="49" charset="0"/>
                  <a:ea typeface="ＭＳ Ｐゴシック" pitchFamily="34" charset="-128"/>
                </a:rPr>
                <a:t> </a:t>
              </a:r>
              <a:r>
                <a:rPr lang="en-US" sz="1800">
                  <a:solidFill>
                    <a:srgbClr val="FF0000"/>
                  </a:solidFill>
                  <a:latin typeface="Courier New" pitchFamily="49" charset="0"/>
                  <a:ea typeface="ＭＳ Ｐゴシック" pitchFamily="34" charset="-128"/>
                </a:rPr>
                <a:t>{</a:t>
              </a:r>
            </a:p>
            <a:p>
              <a:pPr eaLnBrk="1" hangingPunct="1"/>
              <a:r>
                <a:rPr lang="en-US" sz="1800">
                  <a:latin typeface="Courier New" pitchFamily="49" charset="0"/>
                  <a:ea typeface="ＭＳ Ｐゴシック" pitchFamily="34" charset="-128"/>
                </a:rPr>
                <a:t>	System.out.println</a:t>
              </a:r>
              <a:r>
                <a:rPr lang="en-US" sz="1800">
                  <a:solidFill>
                    <a:srgbClr val="FF0000"/>
                  </a:solidFill>
                  <a:latin typeface="Courier New" pitchFamily="49" charset="0"/>
                  <a:ea typeface="ＭＳ Ｐゴシック" pitchFamily="34" charset="-128"/>
                </a:rPr>
                <a:t>(</a:t>
              </a:r>
              <a:r>
                <a:rPr lang="en-US" sz="1800">
                  <a:solidFill>
                    <a:srgbClr val="6666FF"/>
                  </a:solidFill>
                  <a:latin typeface="Courier New" pitchFamily="49" charset="0"/>
                  <a:ea typeface="ＭＳ Ｐゴシック" pitchFamily="34" charset="-128"/>
                </a:rPr>
                <a:t>"They are equal"</a:t>
              </a:r>
              <a:r>
                <a:rPr lang="en-US" sz="1800">
                  <a:solidFill>
                    <a:srgbClr val="FF0000"/>
                  </a:solidFill>
                  <a:latin typeface="Courier New" pitchFamily="49" charset="0"/>
                  <a:ea typeface="ＭＳ Ｐゴシック" pitchFamily="34" charset="-128"/>
                </a:rPr>
                <a:t>)</a:t>
              </a:r>
              <a:r>
                <a:rPr lang="en-US" sz="1800">
                  <a:latin typeface="Courier New" pitchFamily="49" charset="0"/>
                  <a:ea typeface="ＭＳ Ｐゴシック" pitchFamily="34" charset="-128"/>
                </a:rPr>
                <a:t>;</a:t>
              </a:r>
            </a:p>
            <a:p>
              <a:pPr eaLnBrk="1" hangingPunct="1"/>
              <a:r>
                <a:rPr lang="en-US" sz="1800">
                  <a:solidFill>
                    <a:srgbClr val="FF0000"/>
                  </a:solidFill>
                  <a:latin typeface="Courier New" pitchFamily="49" charset="0"/>
                  <a:ea typeface="ＭＳ Ｐゴシック" pitchFamily="34" charset="-128"/>
                </a:rPr>
                <a:t>}</a:t>
              </a:r>
              <a:r>
                <a:rPr lang="en-US" sz="1800">
                  <a:latin typeface="Courier New" pitchFamily="49" charset="0"/>
                  <a:ea typeface="ＭＳ Ｐゴシック" pitchFamily="34" charset="-128"/>
                </a:rPr>
                <a:t> </a:t>
              </a:r>
              <a:r>
                <a:rPr lang="en-US" sz="1800">
                  <a:solidFill>
                    <a:schemeClr val="accent2"/>
                  </a:solidFill>
                  <a:latin typeface="Courier New" pitchFamily="49" charset="0"/>
                  <a:ea typeface="ＭＳ Ｐゴシック" pitchFamily="34" charset="-128"/>
                </a:rPr>
                <a:t>else</a:t>
              </a:r>
              <a:r>
                <a:rPr lang="en-US" sz="1800">
                  <a:latin typeface="Courier New" pitchFamily="49" charset="0"/>
                  <a:ea typeface="ＭＳ Ｐゴシック" pitchFamily="34" charset="-128"/>
                </a:rPr>
                <a:t> </a:t>
              </a:r>
              <a:r>
                <a:rPr lang="en-US" sz="1800">
                  <a:solidFill>
                    <a:srgbClr val="FF0000"/>
                  </a:solidFill>
                  <a:latin typeface="Courier New" pitchFamily="49" charset="0"/>
                  <a:ea typeface="ＭＳ Ｐゴシック" pitchFamily="34" charset="-128"/>
                </a:rPr>
                <a:t>{</a:t>
              </a:r>
            </a:p>
            <a:p>
              <a:pPr eaLnBrk="1" hangingPunct="1"/>
              <a:r>
                <a:rPr lang="en-US" sz="1800">
                  <a:latin typeface="Courier New" pitchFamily="49" charset="0"/>
                  <a:ea typeface="ＭＳ Ｐゴシック" pitchFamily="34" charset="-128"/>
                </a:rPr>
                <a:t>	System.out.println</a:t>
              </a:r>
              <a:r>
                <a:rPr lang="en-US" sz="1800">
                  <a:solidFill>
                    <a:srgbClr val="FF0000"/>
                  </a:solidFill>
                  <a:latin typeface="Courier New" pitchFamily="49" charset="0"/>
                  <a:ea typeface="ＭＳ Ｐゴシック" pitchFamily="34" charset="-128"/>
                </a:rPr>
                <a:t>(</a:t>
              </a:r>
              <a:r>
                <a:rPr lang="en-US" sz="1800">
                  <a:solidFill>
                    <a:srgbClr val="6666FF"/>
                  </a:solidFill>
                  <a:latin typeface="Courier New" pitchFamily="49" charset="0"/>
                  <a:ea typeface="ＭＳ Ｐゴシック" pitchFamily="34" charset="-128"/>
                </a:rPr>
                <a:t>"They are not equal"</a:t>
              </a:r>
              <a:r>
                <a:rPr lang="en-US" sz="1800">
                  <a:solidFill>
                    <a:srgbClr val="FF0000"/>
                  </a:solidFill>
                  <a:latin typeface="Courier New" pitchFamily="49" charset="0"/>
                  <a:ea typeface="ＭＳ Ｐゴシック" pitchFamily="34" charset="-128"/>
                </a:rPr>
                <a:t>)</a:t>
              </a:r>
              <a:r>
                <a:rPr lang="en-US" sz="1800">
                  <a:latin typeface="Courier New" pitchFamily="49" charset="0"/>
                  <a:ea typeface="ＭＳ Ｐゴシック" pitchFamily="34" charset="-128"/>
                </a:rPr>
                <a:t>;</a:t>
              </a:r>
            </a:p>
            <a:p>
              <a:pPr eaLnBrk="1" hangingPunct="1"/>
              <a:r>
                <a:rPr lang="en-US" sz="1800">
                  <a:solidFill>
                    <a:srgbClr val="FF0000"/>
                  </a:solidFill>
                  <a:latin typeface="Courier New" pitchFamily="49" charset="0"/>
                  <a:ea typeface="ＭＳ Ｐゴシック" pitchFamily="34" charset="-128"/>
                </a:rPr>
                <a:t>}</a:t>
              </a:r>
            </a:p>
          </p:txBody>
        </p:sp>
      </p:grpSp>
      <p:grpSp>
        <p:nvGrpSpPr>
          <p:cNvPr id="14341" name="Group 6"/>
          <p:cNvGrpSpPr>
            <a:grpSpLocks/>
          </p:cNvGrpSpPr>
          <p:nvPr/>
        </p:nvGrpSpPr>
        <p:grpSpPr bwMode="auto">
          <a:xfrm>
            <a:off x="1741488" y="4248150"/>
            <a:ext cx="6208712" cy="1776413"/>
            <a:chOff x="1111" y="2775"/>
            <a:chExt cx="3911" cy="1119"/>
          </a:xfrm>
        </p:grpSpPr>
        <p:sp>
          <p:nvSpPr>
            <p:cNvPr id="14346" name="Freeform 7"/>
            <p:cNvSpPr>
              <a:spLocks/>
            </p:cNvSpPr>
            <p:nvPr/>
          </p:nvSpPr>
          <p:spPr bwMode="auto">
            <a:xfrm>
              <a:off x="1111" y="2775"/>
              <a:ext cx="3911" cy="1119"/>
            </a:xfrm>
            <a:custGeom>
              <a:avLst/>
              <a:gdLst>
                <a:gd name="T0" fmla="*/ 0 w 3911"/>
                <a:gd name="T1" fmla="*/ 1119 h 1119"/>
                <a:gd name="T2" fmla="*/ 0 w 3911"/>
                <a:gd name="T3" fmla="*/ 0 h 1119"/>
                <a:gd name="T4" fmla="*/ 3911 w 3911"/>
                <a:gd name="T5" fmla="*/ 0 h 1119"/>
                <a:gd name="T6" fmla="*/ 3911 w 3911"/>
                <a:gd name="T7" fmla="*/ 722 h 1119"/>
                <a:gd name="T8" fmla="*/ 0 60000 65536"/>
                <a:gd name="T9" fmla="*/ 0 60000 65536"/>
                <a:gd name="T10" fmla="*/ 0 60000 65536"/>
                <a:gd name="T11" fmla="*/ 0 60000 65536"/>
                <a:gd name="T12" fmla="*/ 0 w 3911"/>
                <a:gd name="T13" fmla="*/ 0 h 1119"/>
                <a:gd name="T14" fmla="*/ 3911 w 3911"/>
                <a:gd name="T15" fmla="*/ 1119 h 1119"/>
              </a:gdLst>
              <a:ahLst/>
              <a:cxnLst>
                <a:cxn ang="T8">
                  <a:pos x="T0" y="T1"/>
                </a:cxn>
                <a:cxn ang="T9">
                  <a:pos x="T2" y="T3"/>
                </a:cxn>
                <a:cxn ang="T10">
                  <a:pos x="T4" y="T5"/>
                </a:cxn>
                <a:cxn ang="T11">
                  <a:pos x="T6" y="T7"/>
                </a:cxn>
              </a:cxnLst>
              <a:rect l="T12" t="T13" r="T14" b="T15"/>
              <a:pathLst>
                <a:path w="3911" h="1119">
                  <a:moveTo>
                    <a:pt x="0" y="1119"/>
                  </a:moveTo>
                  <a:lnTo>
                    <a:pt x="0" y="0"/>
                  </a:lnTo>
                  <a:lnTo>
                    <a:pt x="3911" y="0"/>
                  </a:lnTo>
                  <a:lnTo>
                    <a:pt x="3911" y="722"/>
                  </a:lnTo>
                </a:path>
              </a:pathLst>
            </a:custGeom>
            <a:noFill/>
            <a:ln w="9525"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IE"/>
            </a:p>
          </p:txBody>
        </p:sp>
        <p:sp>
          <p:nvSpPr>
            <p:cNvPr id="14347" name="Text Box 8"/>
            <p:cNvSpPr txBox="1">
              <a:spLocks noChangeArrowheads="1"/>
            </p:cNvSpPr>
            <p:nvPr/>
          </p:nvSpPr>
          <p:spPr bwMode="auto">
            <a:xfrm>
              <a:off x="1193" y="2929"/>
              <a:ext cx="22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a:latin typeface="Courier New" pitchFamily="49" charset="0"/>
                </a:rPr>
                <a:t>They are not equal</a:t>
              </a:r>
            </a:p>
          </p:txBody>
        </p:sp>
      </p:grpSp>
      <p:sp>
        <p:nvSpPr>
          <p:cNvPr id="14342" name="Line 9"/>
          <p:cNvSpPr>
            <a:spLocks noChangeShapeType="1"/>
          </p:cNvSpPr>
          <p:nvPr/>
        </p:nvSpPr>
        <p:spPr bwMode="auto">
          <a:xfrm>
            <a:off x="5029200" y="4648200"/>
            <a:ext cx="1295400" cy="0"/>
          </a:xfrm>
          <a:prstGeom prst="line">
            <a:avLst/>
          </a:prstGeom>
          <a:noFill/>
          <a:ln w="28575">
            <a:solidFill>
              <a:schemeClr val="hlink"/>
            </a:solidFill>
            <a:round/>
            <a:headEnd type="triangle" w="med" len="med"/>
            <a:tailEnd/>
          </a:ln>
          <a:extLst>
            <a:ext uri="{909E8E84-426E-40DD-AFC4-6F175D3DCCD1}">
              <a14:hiddenFill xmlns:a14="http://schemas.microsoft.com/office/drawing/2010/main">
                <a:noFill/>
              </a14:hiddenFill>
            </a:ext>
          </a:extLst>
        </p:spPr>
        <p:txBody>
          <a:bodyPr/>
          <a:lstStyle/>
          <a:p>
            <a:endParaRPr lang="en-IE"/>
          </a:p>
        </p:txBody>
      </p:sp>
      <p:grpSp>
        <p:nvGrpSpPr>
          <p:cNvPr id="14343" name="Group 10"/>
          <p:cNvGrpSpPr>
            <a:grpSpLocks/>
          </p:cNvGrpSpPr>
          <p:nvPr/>
        </p:nvGrpSpPr>
        <p:grpSpPr bwMode="auto">
          <a:xfrm>
            <a:off x="6324600" y="4343400"/>
            <a:ext cx="2362200" cy="987425"/>
            <a:chOff x="3984" y="2736"/>
            <a:chExt cx="1488" cy="622"/>
          </a:xfrm>
        </p:grpSpPr>
        <p:sp>
          <p:nvSpPr>
            <p:cNvPr id="14344" name="AutoShape 11"/>
            <p:cNvSpPr>
              <a:spLocks noChangeArrowheads="1"/>
            </p:cNvSpPr>
            <p:nvPr/>
          </p:nvSpPr>
          <p:spPr bwMode="auto">
            <a:xfrm>
              <a:off x="3984" y="2736"/>
              <a:ext cx="1488" cy="622"/>
            </a:xfrm>
            <a:prstGeom prst="roundRect">
              <a:avLst>
                <a:gd name="adj" fmla="val 16667"/>
              </a:avLst>
            </a:prstGeom>
            <a:solidFill>
              <a:schemeClr val="bg1"/>
            </a:solidFill>
            <a:ln w="9525">
              <a:solidFill>
                <a:srgbClr val="990033"/>
              </a:solidFill>
              <a:round/>
              <a:headEnd/>
              <a:tailEnd/>
            </a:ln>
            <a:effectLst>
              <a:outerShdw dist="107763" dir="2700000" algn="ctr" rotWithShape="0">
                <a:schemeClr val="bg2"/>
              </a:outerShdw>
            </a:effectLst>
          </p:spPr>
          <p:txBody>
            <a:bodyPr wrap="none" anchor="ctr"/>
            <a:lstStyle/>
            <a:p>
              <a:pPr algn="ctr" eaLnBrk="1" hangingPunct="1"/>
              <a:endParaRPr lang="en-US" sz="1600">
                <a:latin typeface="Arial" charset="0"/>
              </a:endParaRPr>
            </a:p>
          </p:txBody>
        </p:sp>
        <p:sp>
          <p:nvSpPr>
            <p:cNvPr id="14345" name="Text Box 12"/>
            <p:cNvSpPr txBox="1">
              <a:spLocks noChangeArrowheads="1"/>
            </p:cNvSpPr>
            <p:nvPr/>
          </p:nvSpPr>
          <p:spPr bwMode="auto">
            <a:xfrm>
              <a:off x="4011" y="2787"/>
              <a:ext cx="1435"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latin typeface="Arial" charset="0"/>
                </a:rPr>
                <a:t>Not equal because str1 and str2 point to different String objects.</a:t>
              </a:r>
            </a:p>
          </p:txBody>
        </p:sp>
      </p:grpSp>
    </p:spTree>
    <p:custDataLst>
      <p:tags r:id="rId1"/>
    </p:custData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DF3DE3C1-24FF-441D-9921-E5A029AF54BB}" type="slidenum">
              <a:rPr lang="en-IE" sz="1400" smtClean="0"/>
              <a:pPr/>
              <a:t>14</a:t>
            </a:fld>
            <a:endParaRPr lang="en-IE" sz="1400" smtClean="0"/>
          </a:p>
        </p:txBody>
      </p:sp>
      <p:sp>
        <p:nvSpPr>
          <p:cNvPr id="15363" name="Rectangle 2"/>
          <p:cNvSpPr>
            <a:spLocks noGrp="1" noChangeArrowheads="1"/>
          </p:cNvSpPr>
          <p:nvPr>
            <p:ph type="title"/>
          </p:nvPr>
        </p:nvSpPr>
        <p:spPr/>
        <p:txBody>
          <a:bodyPr/>
          <a:lstStyle/>
          <a:p>
            <a:r>
              <a:rPr lang="en-US" smtClean="0"/>
              <a:t>Using == With Objects (StringTest 2)</a:t>
            </a:r>
          </a:p>
        </p:txBody>
      </p:sp>
      <p:grpSp>
        <p:nvGrpSpPr>
          <p:cNvPr id="15364" name="Group 3"/>
          <p:cNvGrpSpPr>
            <a:grpSpLocks/>
          </p:cNvGrpSpPr>
          <p:nvPr/>
        </p:nvGrpSpPr>
        <p:grpSpPr bwMode="auto">
          <a:xfrm>
            <a:off x="684213" y="1412875"/>
            <a:ext cx="7773987" cy="2641600"/>
            <a:chOff x="1029" y="1429"/>
            <a:chExt cx="3605" cy="892"/>
          </a:xfrm>
        </p:grpSpPr>
        <p:sp>
          <p:nvSpPr>
            <p:cNvPr id="15372" name="Rectangle 4"/>
            <p:cNvSpPr>
              <a:spLocks noChangeArrowheads="1"/>
            </p:cNvSpPr>
            <p:nvPr/>
          </p:nvSpPr>
          <p:spPr bwMode="auto">
            <a:xfrm>
              <a:off x="1029" y="1429"/>
              <a:ext cx="3605" cy="89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5373" name="Text Box 5"/>
            <p:cNvSpPr txBox="1">
              <a:spLocks noChangeArrowheads="1"/>
            </p:cNvSpPr>
            <p:nvPr/>
          </p:nvSpPr>
          <p:spPr bwMode="auto">
            <a:xfrm>
              <a:off x="1119" y="1521"/>
              <a:ext cx="3424" cy="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566738" algn="l"/>
                  <a:tab pos="1371600" algn="l"/>
                </a:tabLst>
                <a:defRPr sz="2400">
                  <a:solidFill>
                    <a:schemeClr val="tx1"/>
                  </a:solidFill>
                  <a:latin typeface="Times New Roman" pitchFamily="18" charset="0"/>
                </a:defRPr>
              </a:lvl1pPr>
              <a:lvl2pPr marL="742950" indent="-285750">
                <a:tabLst>
                  <a:tab pos="566738" algn="l"/>
                  <a:tab pos="1371600" algn="l"/>
                </a:tabLst>
                <a:defRPr sz="2400">
                  <a:solidFill>
                    <a:schemeClr val="tx1"/>
                  </a:solidFill>
                  <a:latin typeface="Times New Roman" pitchFamily="18" charset="0"/>
                </a:defRPr>
              </a:lvl2pPr>
              <a:lvl3pPr marL="1143000" indent="-228600">
                <a:tabLst>
                  <a:tab pos="566738" algn="l"/>
                  <a:tab pos="1371600" algn="l"/>
                </a:tabLst>
                <a:defRPr sz="2400">
                  <a:solidFill>
                    <a:schemeClr val="tx1"/>
                  </a:solidFill>
                  <a:latin typeface="Times New Roman" pitchFamily="18" charset="0"/>
                </a:defRPr>
              </a:lvl3pPr>
              <a:lvl4pPr marL="1600200" indent="-228600">
                <a:tabLst>
                  <a:tab pos="566738" algn="l"/>
                  <a:tab pos="1371600" algn="l"/>
                </a:tabLst>
                <a:defRPr sz="2400">
                  <a:solidFill>
                    <a:schemeClr val="tx1"/>
                  </a:solidFill>
                  <a:latin typeface="Times New Roman" pitchFamily="18" charset="0"/>
                </a:defRPr>
              </a:lvl4pPr>
              <a:lvl5pPr marL="2057400" indent="-228600">
                <a:tabLst>
                  <a:tab pos="566738" algn="l"/>
                  <a:tab pos="13716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566738" algn="l"/>
                  <a:tab pos="13716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566738" algn="l"/>
                  <a:tab pos="13716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566738" algn="l"/>
                  <a:tab pos="13716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566738" algn="l"/>
                  <a:tab pos="1371600" algn="l"/>
                </a:tabLst>
                <a:defRPr sz="2400">
                  <a:solidFill>
                    <a:schemeClr val="tx1"/>
                  </a:solidFill>
                  <a:latin typeface="Times New Roman" pitchFamily="18" charset="0"/>
                </a:defRPr>
              </a:lvl9pPr>
            </a:lstStyle>
            <a:p>
              <a:pPr eaLnBrk="1" hangingPunct="1"/>
              <a:r>
                <a:rPr lang="en-US" sz="1800">
                  <a:latin typeface="Courier New" pitchFamily="49" charset="0"/>
                  <a:ea typeface="ＭＳ Ｐゴシック" pitchFamily="34" charset="-128"/>
                </a:rPr>
                <a:t>String str1 = </a:t>
              </a:r>
              <a:r>
                <a:rPr lang="en-US" sz="1800">
                  <a:solidFill>
                    <a:schemeClr val="accent2"/>
                  </a:solidFill>
                  <a:latin typeface="Courier New" pitchFamily="49" charset="0"/>
                  <a:ea typeface="ＭＳ Ｐゴシック" pitchFamily="34" charset="-128"/>
                </a:rPr>
                <a:t>new</a:t>
              </a:r>
              <a:r>
                <a:rPr lang="en-US" sz="1800">
                  <a:latin typeface="Courier New" pitchFamily="49" charset="0"/>
                  <a:ea typeface="ＭＳ Ｐゴシック" pitchFamily="34" charset="-128"/>
                </a:rPr>
                <a:t> String</a:t>
              </a:r>
              <a:r>
                <a:rPr lang="en-US" sz="1800">
                  <a:solidFill>
                    <a:srgbClr val="FF0000"/>
                  </a:solidFill>
                  <a:latin typeface="Courier New" pitchFamily="49" charset="0"/>
                  <a:ea typeface="ＭＳ Ｐゴシック" pitchFamily="34" charset="-128"/>
                </a:rPr>
                <a:t>(</a:t>
              </a:r>
              <a:r>
                <a:rPr lang="en-US" sz="1800">
                  <a:solidFill>
                    <a:srgbClr val="6666FF"/>
                  </a:solidFill>
                  <a:latin typeface="Courier New" pitchFamily="49" charset="0"/>
                  <a:ea typeface="ＭＳ Ｐゴシック" pitchFamily="34" charset="-128"/>
                </a:rPr>
                <a:t>"Java"</a:t>
              </a:r>
              <a:r>
                <a:rPr lang="en-US" sz="1800">
                  <a:solidFill>
                    <a:srgbClr val="FF0000"/>
                  </a:solidFill>
                  <a:latin typeface="Courier New" pitchFamily="49" charset="0"/>
                  <a:ea typeface="ＭＳ Ｐゴシック" pitchFamily="34" charset="-128"/>
                </a:rPr>
                <a:t>)</a:t>
              </a:r>
              <a:r>
                <a:rPr lang="en-US" sz="1800">
                  <a:latin typeface="Courier New" pitchFamily="49" charset="0"/>
                  <a:ea typeface="ＭＳ Ｐゴシック" pitchFamily="34" charset="-128"/>
                </a:rPr>
                <a:t>;</a:t>
              </a:r>
            </a:p>
            <a:p>
              <a:pPr eaLnBrk="1" hangingPunct="1"/>
              <a:r>
                <a:rPr lang="en-US" sz="1800">
                  <a:latin typeface="Courier New" pitchFamily="49" charset="0"/>
                  <a:ea typeface="ＭＳ Ｐゴシック" pitchFamily="34" charset="-128"/>
                </a:rPr>
                <a:t>String str2 = str1;</a:t>
              </a:r>
            </a:p>
            <a:p>
              <a:pPr eaLnBrk="1" hangingPunct="1"/>
              <a:endParaRPr lang="en-US" sz="1800">
                <a:latin typeface="Courier New" pitchFamily="49" charset="0"/>
                <a:ea typeface="ＭＳ Ｐゴシック" pitchFamily="34" charset="-128"/>
              </a:endParaRPr>
            </a:p>
            <a:p>
              <a:pPr eaLnBrk="1" hangingPunct="1"/>
              <a:r>
                <a:rPr lang="en-US" sz="1800">
                  <a:solidFill>
                    <a:schemeClr val="accent2"/>
                  </a:solidFill>
                  <a:latin typeface="Courier New" pitchFamily="49" charset="0"/>
                  <a:ea typeface="ＭＳ Ｐゴシック" pitchFamily="34" charset="-128"/>
                </a:rPr>
                <a:t>if</a:t>
              </a:r>
              <a:r>
                <a:rPr lang="en-US" sz="1800">
                  <a:latin typeface="Courier New" pitchFamily="49" charset="0"/>
                  <a:ea typeface="ＭＳ Ｐゴシック" pitchFamily="34" charset="-128"/>
                </a:rPr>
                <a:t> </a:t>
              </a:r>
              <a:r>
                <a:rPr lang="en-US" sz="1800">
                  <a:solidFill>
                    <a:srgbClr val="FF0000"/>
                  </a:solidFill>
                  <a:latin typeface="Courier New" pitchFamily="49" charset="0"/>
                  <a:ea typeface="ＭＳ Ｐゴシック" pitchFamily="34" charset="-128"/>
                </a:rPr>
                <a:t>(</a:t>
              </a:r>
              <a:r>
                <a:rPr lang="en-US" sz="1800">
                  <a:latin typeface="Courier New" pitchFamily="49" charset="0"/>
                  <a:ea typeface="ＭＳ Ｐゴシック" pitchFamily="34" charset="-128"/>
                </a:rPr>
                <a:t>str1 == str2</a:t>
              </a:r>
              <a:r>
                <a:rPr lang="en-US" sz="1800">
                  <a:solidFill>
                    <a:srgbClr val="FF0000"/>
                  </a:solidFill>
                  <a:latin typeface="Courier New" pitchFamily="49" charset="0"/>
                  <a:ea typeface="ＭＳ Ｐゴシック" pitchFamily="34" charset="-128"/>
                </a:rPr>
                <a:t>)</a:t>
              </a:r>
              <a:r>
                <a:rPr lang="en-US" sz="1800">
                  <a:latin typeface="Courier New" pitchFamily="49" charset="0"/>
                  <a:ea typeface="ＭＳ Ｐゴシック" pitchFamily="34" charset="-128"/>
                </a:rPr>
                <a:t> </a:t>
              </a:r>
              <a:r>
                <a:rPr lang="en-US" sz="1800">
                  <a:solidFill>
                    <a:srgbClr val="FF0000"/>
                  </a:solidFill>
                  <a:latin typeface="Courier New" pitchFamily="49" charset="0"/>
                  <a:ea typeface="ＭＳ Ｐゴシック" pitchFamily="34" charset="-128"/>
                </a:rPr>
                <a:t>{</a:t>
              </a:r>
            </a:p>
            <a:p>
              <a:pPr eaLnBrk="1" hangingPunct="1"/>
              <a:r>
                <a:rPr lang="en-US" sz="1800">
                  <a:latin typeface="Courier New" pitchFamily="49" charset="0"/>
                  <a:ea typeface="ＭＳ Ｐゴシック" pitchFamily="34" charset="-128"/>
                </a:rPr>
                <a:t>	System.out.println</a:t>
              </a:r>
              <a:r>
                <a:rPr lang="en-US" sz="1800">
                  <a:solidFill>
                    <a:srgbClr val="FF0000"/>
                  </a:solidFill>
                  <a:latin typeface="Courier New" pitchFamily="49" charset="0"/>
                  <a:ea typeface="ＭＳ Ｐゴシック" pitchFamily="34" charset="-128"/>
                </a:rPr>
                <a:t>(</a:t>
              </a:r>
              <a:r>
                <a:rPr lang="en-US" sz="1800">
                  <a:solidFill>
                    <a:srgbClr val="6666FF"/>
                  </a:solidFill>
                  <a:latin typeface="Courier New" pitchFamily="49" charset="0"/>
                  <a:ea typeface="ＭＳ Ｐゴシック" pitchFamily="34" charset="-128"/>
                </a:rPr>
                <a:t>"They are equal"</a:t>
              </a:r>
              <a:r>
                <a:rPr lang="en-US" sz="1800">
                  <a:solidFill>
                    <a:srgbClr val="FF0000"/>
                  </a:solidFill>
                  <a:latin typeface="Courier New" pitchFamily="49" charset="0"/>
                  <a:ea typeface="ＭＳ Ｐゴシック" pitchFamily="34" charset="-128"/>
                </a:rPr>
                <a:t>)</a:t>
              </a:r>
              <a:r>
                <a:rPr lang="en-US" sz="1800">
                  <a:latin typeface="Courier New" pitchFamily="49" charset="0"/>
                  <a:ea typeface="ＭＳ Ｐゴシック" pitchFamily="34" charset="-128"/>
                </a:rPr>
                <a:t>;</a:t>
              </a:r>
            </a:p>
            <a:p>
              <a:pPr eaLnBrk="1" hangingPunct="1"/>
              <a:r>
                <a:rPr lang="en-US" sz="1800">
                  <a:solidFill>
                    <a:srgbClr val="FF0000"/>
                  </a:solidFill>
                  <a:latin typeface="Courier New" pitchFamily="49" charset="0"/>
                  <a:ea typeface="ＭＳ Ｐゴシック" pitchFamily="34" charset="-128"/>
                </a:rPr>
                <a:t>}</a:t>
              </a:r>
              <a:r>
                <a:rPr lang="en-US" sz="1800">
                  <a:latin typeface="Courier New" pitchFamily="49" charset="0"/>
                  <a:ea typeface="ＭＳ Ｐゴシック" pitchFamily="34" charset="-128"/>
                </a:rPr>
                <a:t> </a:t>
              </a:r>
              <a:r>
                <a:rPr lang="en-US" sz="1800">
                  <a:solidFill>
                    <a:schemeClr val="accent2"/>
                  </a:solidFill>
                  <a:latin typeface="Courier New" pitchFamily="49" charset="0"/>
                  <a:ea typeface="ＭＳ Ｐゴシック" pitchFamily="34" charset="-128"/>
                </a:rPr>
                <a:t>else</a:t>
              </a:r>
              <a:r>
                <a:rPr lang="en-US" sz="1800">
                  <a:latin typeface="Courier New" pitchFamily="49" charset="0"/>
                  <a:ea typeface="ＭＳ Ｐゴシック" pitchFamily="34" charset="-128"/>
                </a:rPr>
                <a:t> </a:t>
              </a:r>
              <a:r>
                <a:rPr lang="en-US" sz="1800">
                  <a:solidFill>
                    <a:srgbClr val="FF0000"/>
                  </a:solidFill>
                  <a:latin typeface="Courier New" pitchFamily="49" charset="0"/>
                  <a:ea typeface="ＭＳ Ｐゴシック" pitchFamily="34" charset="-128"/>
                </a:rPr>
                <a:t>{</a:t>
              </a:r>
            </a:p>
            <a:p>
              <a:pPr eaLnBrk="1" hangingPunct="1"/>
              <a:r>
                <a:rPr lang="en-US" sz="1800">
                  <a:latin typeface="Courier New" pitchFamily="49" charset="0"/>
                  <a:ea typeface="ＭＳ Ｐゴシック" pitchFamily="34" charset="-128"/>
                </a:rPr>
                <a:t>	System.out.println</a:t>
              </a:r>
              <a:r>
                <a:rPr lang="en-US" sz="1800">
                  <a:solidFill>
                    <a:srgbClr val="FF0000"/>
                  </a:solidFill>
                  <a:latin typeface="Courier New" pitchFamily="49" charset="0"/>
                  <a:ea typeface="ＭＳ Ｐゴシック" pitchFamily="34" charset="-128"/>
                </a:rPr>
                <a:t>(</a:t>
              </a:r>
              <a:r>
                <a:rPr lang="en-US" sz="1800">
                  <a:solidFill>
                    <a:srgbClr val="6666FF"/>
                  </a:solidFill>
                  <a:latin typeface="Courier New" pitchFamily="49" charset="0"/>
                  <a:ea typeface="ＭＳ Ｐゴシック" pitchFamily="34" charset="-128"/>
                </a:rPr>
                <a:t>"They are not equal"</a:t>
              </a:r>
              <a:r>
                <a:rPr lang="en-US" sz="1800">
                  <a:solidFill>
                    <a:srgbClr val="FF0000"/>
                  </a:solidFill>
                  <a:latin typeface="Courier New" pitchFamily="49" charset="0"/>
                  <a:ea typeface="ＭＳ Ｐゴシック" pitchFamily="34" charset="-128"/>
                </a:rPr>
                <a:t>)</a:t>
              </a:r>
              <a:r>
                <a:rPr lang="en-US" sz="1800">
                  <a:latin typeface="Courier New" pitchFamily="49" charset="0"/>
                  <a:ea typeface="ＭＳ Ｐゴシック" pitchFamily="34" charset="-128"/>
                </a:rPr>
                <a:t>;</a:t>
              </a:r>
            </a:p>
            <a:p>
              <a:pPr eaLnBrk="1" hangingPunct="1"/>
              <a:r>
                <a:rPr lang="en-US" sz="1800">
                  <a:solidFill>
                    <a:srgbClr val="FF0000"/>
                  </a:solidFill>
                  <a:latin typeface="Courier New" pitchFamily="49" charset="0"/>
                  <a:ea typeface="ＭＳ Ｐゴシック" pitchFamily="34" charset="-128"/>
                </a:rPr>
                <a:t>}</a:t>
              </a:r>
            </a:p>
          </p:txBody>
        </p:sp>
      </p:grpSp>
      <p:grpSp>
        <p:nvGrpSpPr>
          <p:cNvPr id="15365" name="Group 6"/>
          <p:cNvGrpSpPr>
            <a:grpSpLocks/>
          </p:cNvGrpSpPr>
          <p:nvPr/>
        </p:nvGrpSpPr>
        <p:grpSpPr bwMode="auto">
          <a:xfrm>
            <a:off x="1741488" y="4248150"/>
            <a:ext cx="6208712" cy="1776413"/>
            <a:chOff x="1111" y="2775"/>
            <a:chExt cx="3911" cy="1119"/>
          </a:xfrm>
        </p:grpSpPr>
        <p:sp>
          <p:nvSpPr>
            <p:cNvPr id="15370" name="Freeform 7"/>
            <p:cNvSpPr>
              <a:spLocks/>
            </p:cNvSpPr>
            <p:nvPr/>
          </p:nvSpPr>
          <p:spPr bwMode="auto">
            <a:xfrm>
              <a:off x="1111" y="2775"/>
              <a:ext cx="3911" cy="1119"/>
            </a:xfrm>
            <a:custGeom>
              <a:avLst/>
              <a:gdLst>
                <a:gd name="T0" fmla="*/ 0 w 3911"/>
                <a:gd name="T1" fmla="*/ 1119 h 1119"/>
                <a:gd name="T2" fmla="*/ 0 w 3911"/>
                <a:gd name="T3" fmla="*/ 0 h 1119"/>
                <a:gd name="T4" fmla="*/ 3911 w 3911"/>
                <a:gd name="T5" fmla="*/ 0 h 1119"/>
                <a:gd name="T6" fmla="*/ 3911 w 3911"/>
                <a:gd name="T7" fmla="*/ 722 h 1119"/>
                <a:gd name="T8" fmla="*/ 0 60000 65536"/>
                <a:gd name="T9" fmla="*/ 0 60000 65536"/>
                <a:gd name="T10" fmla="*/ 0 60000 65536"/>
                <a:gd name="T11" fmla="*/ 0 60000 65536"/>
                <a:gd name="T12" fmla="*/ 0 w 3911"/>
                <a:gd name="T13" fmla="*/ 0 h 1119"/>
                <a:gd name="T14" fmla="*/ 3911 w 3911"/>
                <a:gd name="T15" fmla="*/ 1119 h 1119"/>
              </a:gdLst>
              <a:ahLst/>
              <a:cxnLst>
                <a:cxn ang="T8">
                  <a:pos x="T0" y="T1"/>
                </a:cxn>
                <a:cxn ang="T9">
                  <a:pos x="T2" y="T3"/>
                </a:cxn>
                <a:cxn ang="T10">
                  <a:pos x="T4" y="T5"/>
                </a:cxn>
                <a:cxn ang="T11">
                  <a:pos x="T6" y="T7"/>
                </a:cxn>
              </a:cxnLst>
              <a:rect l="T12" t="T13" r="T14" b="T15"/>
              <a:pathLst>
                <a:path w="3911" h="1119">
                  <a:moveTo>
                    <a:pt x="0" y="1119"/>
                  </a:moveTo>
                  <a:lnTo>
                    <a:pt x="0" y="0"/>
                  </a:lnTo>
                  <a:lnTo>
                    <a:pt x="3911" y="0"/>
                  </a:lnTo>
                  <a:lnTo>
                    <a:pt x="3911" y="722"/>
                  </a:lnTo>
                </a:path>
              </a:pathLst>
            </a:custGeom>
            <a:noFill/>
            <a:ln w="9525"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IE"/>
            </a:p>
          </p:txBody>
        </p:sp>
        <p:sp>
          <p:nvSpPr>
            <p:cNvPr id="15371" name="Text Box 8"/>
            <p:cNvSpPr txBox="1">
              <a:spLocks noChangeArrowheads="1"/>
            </p:cNvSpPr>
            <p:nvPr/>
          </p:nvSpPr>
          <p:spPr bwMode="auto">
            <a:xfrm>
              <a:off x="1193" y="2929"/>
              <a:ext cx="22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a:latin typeface="Courier New" pitchFamily="49" charset="0"/>
                </a:rPr>
                <a:t>They are equal</a:t>
              </a:r>
            </a:p>
          </p:txBody>
        </p:sp>
      </p:grpSp>
      <p:sp>
        <p:nvSpPr>
          <p:cNvPr id="15366" name="Line 9"/>
          <p:cNvSpPr>
            <a:spLocks noChangeShapeType="1"/>
          </p:cNvSpPr>
          <p:nvPr/>
        </p:nvSpPr>
        <p:spPr bwMode="auto">
          <a:xfrm>
            <a:off x="5029200" y="4648200"/>
            <a:ext cx="1295400" cy="0"/>
          </a:xfrm>
          <a:prstGeom prst="line">
            <a:avLst/>
          </a:prstGeom>
          <a:noFill/>
          <a:ln w="28575">
            <a:solidFill>
              <a:schemeClr val="hlink"/>
            </a:solidFill>
            <a:round/>
            <a:headEnd type="triangle" w="med" len="med"/>
            <a:tailEnd/>
          </a:ln>
          <a:extLst>
            <a:ext uri="{909E8E84-426E-40DD-AFC4-6F175D3DCCD1}">
              <a14:hiddenFill xmlns:a14="http://schemas.microsoft.com/office/drawing/2010/main">
                <a:noFill/>
              </a14:hiddenFill>
            </a:ext>
          </a:extLst>
        </p:spPr>
        <p:txBody>
          <a:bodyPr/>
          <a:lstStyle/>
          <a:p>
            <a:endParaRPr lang="en-IE"/>
          </a:p>
        </p:txBody>
      </p:sp>
      <p:grpSp>
        <p:nvGrpSpPr>
          <p:cNvPr id="15367" name="Group 10"/>
          <p:cNvGrpSpPr>
            <a:grpSpLocks/>
          </p:cNvGrpSpPr>
          <p:nvPr/>
        </p:nvGrpSpPr>
        <p:grpSpPr bwMode="auto">
          <a:xfrm>
            <a:off x="6324600" y="4343400"/>
            <a:ext cx="2362200" cy="987425"/>
            <a:chOff x="3984" y="2736"/>
            <a:chExt cx="1488" cy="622"/>
          </a:xfrm>
        </p:grpSpPr>
        <p:sp>
          <p:nvSpPr>
            <p:cNvPr id="15368" name="AutoShape 11"/>
            <p:cNvSpPr>
              <a:spLocks noChangeArrowheads="1"/>
            </p:cNvSpPr>
            <p:nvPr/>
          </p:nvSpPr>
          <p:spPr bwMode="auto">
            <a:xfrm>
              <a:off x="3984" y="2736"/>
              <a:ext cx="1488" cy="622"/>
            </a:xfrm>
            <a:prstGeom prst="roundRect">
              <a:avLst>
                <a:gd name="adj" fmla="val 16667"/>
              </a:avLst>
            </a:prstGeom>
            <a:solidFill>
              <a:schemeClr val="bg1"/>
            </a:solidFill>
            <a:ln w="9525">
              <a:solidFill>
                <a:srgbClr val="990033"/>
              </a:solidFill>
              <a:round/>
              <a:headEnd/>
              <a:tailEnd/>
            </a:ln>
            <a:effectLst>
              <a:outerShdw dist="107763" dir="2700000" algn="ctr" rotWithShape="0">
                <a:schemeClr val="bg2"/>
              </a:outerShdw>
            </a:effectLst>
          </p:spPr>
          <p:txBody>
            <a:bodyPr wrap="none" anchor="ctr"/>
            <a:lstStyle/>
            <a:p>
              <a:pPr algn="ctr" eaLnBrk="1" hangingPunct="1"/>
              <a:endParaRPr lang="en-US" sz="1600">
                <a:latin typeface="Arial" charset="0"/>
              </a:endParaRPr>
            </a:p>
          </p:txBody>
        </p:sp>
        <p:sp>
          <p:nvSpPr>
            <p:cNvPr id="15369" name="Text Box 12"/>
            <p:cNvSpPr txBox="1">
              <a:spLocks noChangeArrowheads="1"/>
            </p:cNvSpPr>
            <p:nvPr/>
          </p:nvSpPr>
          <p:spPr bwMode="auto">
            <a:xfrm>
              <a:off x="4011" y="2787"/>
              <a:ext cx="1435"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latin typeface="Arial" charset="0"/>
                </a:rPr>
                <a:t>It's equal here because str1 and str2 point to the same object.</a:t>
              </a:r>
            </a:p>
          </p:txBody>
        </p:sp>
      </p:grpSp>
    </p:spTree>
    <p:custDataLst>
      <p:tags r:id="rId1"/>
    </p:custData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16D5D93B-048D-4A98-A079-4D01CDAC916A}" type="slidenum">
              <a:rPr lang="en-IE" sz="1400" smtClean="0"/>
              <a:pPr/>
              <a:t>15</a:t>
            </a:fld>
            <a:endParaRPr lang="en-IE" sz="1400" smtClean="0"/>
          </a:p>
        </p:txBody>
      </p:sp>
      <p:sp>
        <p:nvSpPr>
          <p:cNvPr id="16387" name="Rectangle 2"/>
          <p:cNvSpPr>
            <a:spLocks noGrp="1" noChangeArrowheads="1"/>
          </p:cNvSpPr>
          <p:nvPr>
            <p:ph type="title"/>
          </p:nvPr>
        </p:nvSpPr>
        <p:spPr/>
        <p:txBody>
          <a:bodyPr/>
          <a:lstStyle/>
          <a:p>
            <a:r>
              <a:rPr lang="en-US" smtClean="0"/>
              <a:t>Using equals with String : StringTest3</a:t>
            </a:r>
          </a:p>
        </p:txBody>
      </p:sp>
      <p:grpSp>
        <p:nvGrpSpPr>
          <p:cNvPr id="16388" name="Group 3"/>
          <p:cNvGrpSpPr>
            <a:grpSpLocks/>
          </p:cNvGrpSpPr>
          <p:nvPr/>
        </p:nvGrpSpPr>
        <p:grpSpPr bwMode="auto">
          <a:xfrm>
            <a:off x="708025" y="1376363"/>
            <a:ext cx="7858125" cy="2803525"/>
            <a:chOff x="1029" y="1429"/>
            <a:chExt cx="3605" cy="892"/>
          </a:xfrm>
        </p:grpSpPr>
        <p:sp>
          <p:nvSpPr>
            <p:cNvPr id="16396" name="Rectangle 4"/>
            <p:cNvSpPr>
              <a:spLocks noChangeArrowheads="1"/>
            </p:cNvSpPr>
            <p:nvPr/>
          </p:nvSpPr>
          <p:spPr bwMode="auto">
            <a:xfrm>
              <a:off x="1029" y="1429"/>
              <a:ext cx="3605" cy="89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6397" name="Text Box 5"/>
            <p:cNvSpPr txBox="1">
              <a:spLocks noChangeArrowheads="1"/>
            </p:cNvSpPr>
            <p:nvPr/>
          </p:nvSpPr>
          <p:spPr bwMode="auto">
            <a:xfrm>
              <a:off x="1119" y="1521"/>
              <a:ext cx="3424"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566738" algn="l"/>
                  <a:tab pos="1371600" algn="l"/>
                </a:tabLst>
                <a:defRPr sz="2400">
                  <a:solidFill>
                    <a:schemeClr val="tx1"/>
                  </a:solidFill>
                  <a:latin typeface="Times New Roman" pitchFamily="18" charset="0"/>
                </a:defRPr>
              </a:lvl1pPr>
              <a:lvl2pPr marL="742950" indent="-285750">
                <a:tabLst>
                  <a:tab pos="566738" algn="l"/>
                  <a:tab pos="1371600" algn="l"/>
                </a:tabLst>
                <a:defRPr sz="2400">
                  <a:solidFill>
                    <a:schemeClr val="tx1"/>
                  </a:solidFill>
                  <a:latin typeface="Times New Roman" pitchFamily="18" charset="0"/>
                </a:defRPr>
              </a:lvl2pPr>
              <a:lvl3pPr marL="1143000" indent="-228600">
                <a:tabLst>
                  <a:tab pos="566738" algn="l"/>
                  <a:tab pos="1371600" algn="l"/>
                </a:tabLst>
                <a:defRPr sz="2400">
                  <a:solidFill>
                    <a:schemeClr val="tx1"/>
                  </a:solidFill>
                  <a:latin typeface="Times New Roman" pitchFamily="18" charset="0"/>
                </a:defRPr>
              </a:lvl3pPr>
              <a:lvl4pPr marL="1600200" indent="-228600">
                <a:tabLst>
                  <a:tab pos="566738" algn="l"/>
                  <a:tab pos="1371600" algn="l"/>
                </a:tabLst>
                <a:defRPr sz="2400">
                  <a:solidFill>
                    <a:schemeClr val="tx1"/>
                  </a:solidFill>
                  <a:latin typeface="Times New Roman" pitchFamily="18" charset="0"/>
                </a:defRPr>
              </a:lvl4pPr>
              <a:lvl5pPr marL="2057400" indent="-228600">
                <a:tabLst>
                  <a:tab pos="566738" algn="l"/>
                  <a:tab pos="13716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566738" algn="l"/>
                  <a:tab pos="13716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566738" algn="l"/>
                  <a:tab pos="13716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566738" algn="l"/>
                  <a:tab pos="13716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566738" algn="l"/>
                  <a:tab pos="1371600" algn="l"/>
                </a:tabLst>
                <a:defRPr sz="2400">
                  <a:solidFill>
                    <a:schemeClr val="tx1"/>
                  </a:solidFill>
                  <a:latin typeface="Times New Roman" pitchFamily="18" charset="0"/>
                </a:defRPr>
              </a:lvl9pPr>
            </a:lstStyle>
            <a:p>
              <a:pPr eaLnBrk="1" hangingPunct="1"/>
              <a:r>
                <a:rPr lang="en-US" sz="1800">
                  <a:latin typeface="Courier New" pitchFamily="49" charset="0"/>
                  <a:ea typeface="ＭＳ Ｐゴシック" pitchFamily="34" charset="-128"/>
                </a:rPr>
                <a:t>String str1 = </a:t>
              </a:r>
              <a:r>
                <a:rPr lang="en-US" sz="1800">
                  <a:solidFill>
                    <a:schemeClr val="accent2"/>
                  </a:solidFill>
                  <a:latin typeface="Courier New" pitchFamily="49" charset="0"/>
                  <a:ea typeface="ＭＳ Ｐゴシック" pitchFamily="34" charset="-128"/>
                </a:rPr>
                <a:t>new</a:t>
              </a:r>
              <a:r>
                <a:rPr lang="en-US" sz="1800">
                  <a:latin typeface="Courier New" pitchFamily="49" charset="0"/>
                  <a:ea typeface="ＭＳ Ｐゴシック" pitchFamily="34" charset="-128"/>
                </a:rPr>
                <a:t> String</a:t>
              </a:r>
              <a:r>
                <a:rPr lang="en-US" sz="1800">
                  <a:solidFill>
                    <a:srgbClr val="FF0000"/>
                  </a:solidFill>
                  <a:latin typeface="Courier New" pitchFamily="49" charset="0"/>
                  <a:ea typeface="ＭＳ Ｐゴシック" pitchFamily="34" charset="-128"/>
                </a:rPr>
                <a:t>(</a:t>
              </a:r>
              <a:r>
                <a:rPr lang="en-US" sz="1800">
                  <a:solidFill>
                    <a:srgbClr val="6666FF"/>
                  </a:solidFill>
                  <a:latin typeface="Courier New" pitchFamily="49" charset="0"/>
                  <a:ea typeface="ＭＳ Ｐゴシック" pitchFamily="34" charset="-128"/>
                </a:rPr>
                <a:t>"Java"</a:t>
              </a:r>
              <a:r>
                <a:rPr lang="en-US" sz="1800">
                  <a:solidFill>
                    <a:srgbClr val="FF0000"/>
                  </a:solidFill>
                  <a:latin typeface="Courier New" pitchFamily="49" charset="0"/>
                  <a:ea typeface="ＭＳ Ｐゴシック" pitchFamily="34" charset="-128"/>
                </a:rPr>
                <a:t>)</a:t>
              </a:r>
              <a:r>
                <a:rPr lang="en-US" sz="1800">
                  <a:latin typeface="Courier New" pitchFamily="49" charset="0"/>
                  <a:ea typeface="ＭＳ Ｐゴシック" pitchFamily="34" charset="-128"/>
                </a:rPr>
                <a:t>;</a:t>
              </a:r>
            </a:p>
            <a:p>
              <a:pPr eaLnBrk="1" hangingPunct="1"/>
              <a:r>
                <a:rPr lang="en-US" sz="1800">
                  <a:latin typeface="Courier New" pitchFamily="49" charset="0"/>
                  <a:ea typeface="ＭＳ Ｐゴシック" pitchFamily="34" charset="-128"/>
                </a:rPr>
                <a:t>String str2 = </a:t>
              </a:r>
              <a:r>
                <a:rPr lang="en-US" sz="1800">
                  <a:solidFill>
                    <a:schemeClr val="accent2"/>
                  </a:solidFill>
                  <a:latin typeface="Courier New" pitchFamily="49" charset="0"/>
                  <a:ea typeface="ＭＳ Ｐゴシック" pitchFamily="34" charset="-128"/>
                </a:rPr>
                <a:t>new</a:t>
              </a:r>
              <a:r>
                <a:rPr lang="en-US" sz="1800">
                  <a:latin typeface="Courier New" pitchFamily="49" charset="0"/>
                  <a:ea typeface="ＭＳ Ｐゴシック" pitchFamily="34" charset="-128"/>
                </a:rPr>
                <a:t> String</a:t>
              </a:r>
              <a:r>
                <a:rPr lang="en-US" sz="1800">
                  <a:solidFill>
                    <a:srgbClr val="FF0000"/>
                  </a:solidFill>
                  <a:latin typeface="Courier New" pitchFamily="49" charset="0"/>
                  <a:ea typeface="ＭＳ Ｐゴシック" pitchFamily="34" charset="-128"/>
                </a:rPr>
                <a:t>(</a:t>
              </a:r>
              <a:r>
                <a:rPr lang="en-US" sz="1800">
                  <a:solidFill>
                    <a:srgbClr val="6666FF"/>
                  </a:solidFill>
                  <a:latin typeface="Courier New" pitchFamily="49" charset="0"/>
                  <a:ea typeface="ＭＳ Ｐゴシック" pitchFamily="34" charset="-128"/>
                </a:rPr>
                <a:t>"Java"</a:t>
              </a:r>
              <a:r>
                <a:rPr lang="en-US" sz="1800">
                  <a:solidFill>
                    <a:srgbClr val="FF0000"/>
                  </a:solidFill>
                  <a:latin typeface="Courier New" pitchFamily="49" charset="0"/>
                  <a:ea typeface="ＭＳ Ｐゴシック" pitchFamily="34" charset="-128"/>
                </a:rPr>
                <a:t>)</a:t>
              </a:r>
              <a:r>
                <a:rPr lang="en-US" sz="1800">
                  <a:latin typeface="Courier New" pitchFamily="49" charset="0"/>
                  <a:ea typeface="ＭＳ Ｐゴシック" pitchFamily="34" charset="-128"/>
                </a:rPr>
                <a:t>;</a:t>
              </a:r>
            </a:p>
            <a:p>
              <a:pPr eaLnBrk="1" hangingPunct="1"/>
              <a:endParaRPr lang="en-US" sz="1800">
                <a:latin typeface="Courier New" pitchFamily="49" charset="0"/>
                <a:ea typeface="ＭＳ Ｐゴシック" pitchFamily="34" charset="-128"/>
              </a:endParaRPr>
            </a:p>
            <a:p>
              <a:pPr eaLnBrk="1" hangingPunct="1"/>
              <a:r>
                <a:rPr lang="en-US" sz="1800">
                  <a:solidFill>
                    <a:schemeClr val="accent2"/>
                  </a:solidFill>
                  <a:latin typeface="Courier New" pitchFamily="49" charset="0"/>
                  <a:ea typeface="ＭＳ Ｐゴシック" pitchFamily="34" charset="-128"/>
                </a:rPr>
                <a:t>if</a:t>
              </a:r>
              <a:r>
                <a:rPr lang="en-US" sz="1800">
                  <a:latin typeface="Courier New" pitchFamily="49" charset="0"/>
                  <a:ea typeface="ＭＳ Ｐゴシック" pitchFamily="34" charset="-128"/>
                </a:rPr>
                <a:t> </a:t>
              </a:r>
              <a:r>
                <a:rPr lang="en-US" sz="1800">
                  <a:solidFill>
                    <a:srgbClr val="FF0000"/>
                  </a:solidFill>
                  <a:latin typeface="Courier New" pitchFamily="49" charset="0"/>
                  <a:ea typeface="ＭＳ Ｐゴシック" pitchFamily="34" charset="-128"/>
                </a:rPr>
                <a:t>(</a:t>
              </a:r>
              <a:r>
                <a:rPr lang="en-US" sz="1800">
                  <a:latin typeface="Courier New" pitchFamily="49" charset="0"/>
                  <a:ea typeface="ＭＳ Ｐゴシック" pitchFamily="34" charset="-128"/>
                </a:rPr>
                <a:t>str1.equals</a:t>
              </a:r>
              <a:r>
                <a:rPr lang="en-US" sz="1800">
                  <a:solidFill>
                    <a:srgbClr val="FF0000"/>
                  </a:solidFill>
                  <a:latin typeface="Courier New" pitchFamily="49" charset="0"/>
                  <a:ea typeface="ＭＳ Ｐゴシック" pitchFamily="34" charset="-128"/>
                </a:rPr>
                <a:t>(</a:t>
              </a:r>
              <a:r>
                <a:rPr lang="en-US" sz="1800">
                  <a:latin typeface="Courier New" pitchFamily="49" charset="0"/>
                  <a:ea typeface="ＭＳ Ｐゴシック" pitchFamily="34" charset="-128"/>
                </a:rPr>
                <a:t>str2</a:t>
              </a:r>
              <a:r>
                <a:rPr lang="en-US" sz="1800">
                  <a:solidFill>
                    <a:srgbClr val="FF0000"/>
                  </a:solidFill>
                  <a:latin typeface="Courier New" pitchFamily="49" charset="0"/>
                  <a:ea typeface="ＭＳ Ｐゴシック" pitchFamily="34" charset="-128"/>
                </a:rPr>
                <a:t>))</a:t>
              </a:r>
              <a:r>
                <a:rPr lang="en-US" sz="1800">
                  <a:latin typeface="Courier New" pitchFamily="49" charset="0"/>
                  <a:ea typeface="ＭＳ Ｐゴシック" pitchFamily="34" charset="-128"/>
                </a:rPr>
                <a:t> </a:t>
              </a:r>
              <a:r>
                <a:rPr lang="en-US" sz="1800">
                  <a:solidFill>
                    <a:srgbClr val="FF0000"/>
                  </a:solidFill>
                  <a:latin typeface="Courier New" pitchFamily="49" charset="0"/>
                  <a:ea typeface="ＭＳ Ｐゴシック" pitchFamily="34" charset="-128"/>
                </a:rPr>
                <a:t>{</a:t>
              </a:r>
            </a:p>
            <a:p>
              <a:pPr eaLnBrk="1" hangingPunct="1"/>
              <a:r>
                <a:rPr lang="en-US" sz="1800">
                  <a:latin typeface="Courier New" pitchFamily="49" charset="0"/>
                  <a:ea typeface="ＭＳ Ｐゴシック" pitchFamily="34" charset="-128"/>
                </a:rPr>
                <a:t>	System.out.println</a:t>
              </a:r>
              <a:r>
                <a:rPr lang="en-US" sz="1800">
                  <a:solidFill>
                    <a:srgbClr val="FF0000"/>
                  </a:solidFill>
                  <a:latin typeface="Courier New" pitchFamily="49" charset="0"/>
                  <a:ea typeface="ＭＳ Ｐゴシック" pitchFamily="34" charset="-128"/>
                </a:rPr>
                <a:t>(</a:t>
              </a:r>
              <a:r>
                <a:rPr lang="en-US" sz="1800">
                  <a:solidFill>
                    <a:srgbClr val="6666FF"/>
                  </a:solidFill>
                  <a:latin typeface="Courier New" pitchFamily="49" charset="0"/>
                  <a:ea typeface="ＭＳ Ｐゴシック" pitchFamily="34" charset="-128"/>
                </a:rPr>
                <a:t>"They are equal"</a:t>
              </a:r>
              <a:r>
                <a:rPr lang="en-US" sz="1800">
                  <a:solidFill>
                    <a:srgbClr val="FF0000"/>
                  </a:solidFill>
                  <a:latin typeface="Courier New" pitchFamily="49" charset="0"/>
                  <a:ea typeface="ＭＳ Ｐゴシック" pitchFamily="34" charset="-128"/>
                </a:rPr>
                <a:t>)</a:t>
              </a:r>
              <a:r>
                <a:rPr lang="en-US" sz="1800">
                  <a:latin typeface="Courier New" pitchFamily="49" charset="0"/>
                  <a:ea typeface="ＭＳ Ｐゴシック" pitchFamily="34" charset="-128"/>
                </a:rPr>
                <a:t>;</a:t>
              </a:r>
            </a:p>
            <a:p>
              <a:pPr eaLnBrk="1" hangingPunct="1"/>
              <a:r>
                <a:rPr lang="en-US" sz="1800">
                  <a:solidFill>
                    <a:srgbClr val="FF0000"/>
                  </a:solidFill>
                  <a:latin typeface="Courier New" pitchFamily="49" charset="0"/>
                  <a:ea typeface="ＭＳ Ｐゴシック" pitchFamily="34" charset="-128"/>
                </a:rPr>
                <a:t>}</a:t>
              </a:r>
              <a:r>
                <a:rPr lang="en-US" sz="1800">
                  <a:latin typeface="Courier New" pitchFamily="49" charset="0"/>
                  <a:ea typeface="ＭＳ Ｐゴシック" pitchFamily="34" charset="-128"/>
                </a:rPr>
                <a:t> </a:t>
              </a:r>
              <a:r>
                <a:rPr lang="en-US" sz="1800">
                  <a:solidFill>
                    <a:schemeClr val="accent2"/>
                  </a:solidFill>
                  <a:latin typeface="Courier New" pitchFamily="49" charset="0"/>
                  <a:ea typeface="ＭＳ Ｐゴシック" pitchFamily="34" charset="-128"/>
                </a:rPr>
                <a:t>else</a:t>
              </a:r>
              <a:r>
                <a:rPr lang="en-US" sz="1800">
                  <a:latin typeface="Courier New" pitchFamily="49" charset="0"/>
                  <a:ea typeface="ＭＳ Ｐゴシック" pitchFamily="34" charset="-128"/>
                </a:rPr>
                <a:t> </a:t>
              </a:r>
              <a:r>
                <a:rPr lang="en-US" sz="1800">
                  <a:solidFill>
                    <a:srgbClr val="FF0000"/>
                  </a:solidFill>
                  <a:latin typeface="Courier New" pitchFamily="49" charset="0"/>
                  <a:ea typeface="ＭＳ Ｐゴシック" pitchFamily="34" charset="-128"/>
                </a:rPr>
                <a:t>{</a:t>
              </a:r>
            </a:p>
            <a:p>
              <a:pPr eaLnBrk="1" hangingPunct="1"/>
              <a:r>
                <a:rPr lang="en-US" sz="1800">
                  <a:latin typeface="Courier New" pitchFamily="49" charset="0"/>
                  <a:ea typeface="ＭＳ Ｐゴシック" pitchFamily="34" charset="-128"/>
                </a:rPr>
                <a:t>	System.out.println</a:t>
              </a:r>
              <a:r>
                <a:rPr lang="en-US" sz="1800">
                  <a:solidFill>
                    <a:srgbClr val="FF0000"/>
                  </a:solidFill>
                  <a:latin typeface="Courier New" pitchFamily="49" charset="0"/>
                  <a:ea typeface="ＭＳ Ｐゴシック" pitchFamily="34" charset="-128"/>
                </a:rPr>
                <a:t>(</a:t>
              </a:r>
              <a:r>
                <a:rPr lang="en-US" sz="1800">
                  <a:solidFill>
                    <a:srgbClr val="6666FF"/>
                  </a:solidFill>
                  <a:latin typeface="Courier New" pitchFamily="49" charset="0"/>
                  <a:ea typeface="ＭＳ Ｐゴシック" pitchFamily="34" charset="-128"/>
                </a:rPr>
                <a:t>"They are not equal"</a:t>
              </a:r>
              <a:r>
                <a:rPr lang="en-US" sz="1800">
                  <a:solidFill>
                    <a:srgbClr val="FF0000"/>
                  </a:solidFill>
                  <a:latin typeface="Courier New" pitchFamily="49" charset="0"/>
                  <a:ea typeface="ＭＳ Ｐゴシック" pitchFamily="34" charset="-128"/>
                </a:rPr>
                <a:t>)</a:t>
              </a:r>
              <a:r>
                <a:rPr lang="en-US" sz="1800">
                  <a:latin typeface="Courier New" pitchFamily="49" charset="0"/>
                  <a:ea typeface="ＭＳ Ｐゴシック" pitchFamily="34" charset="-128"/>
                </a:rPr>
                <a:t>;</a:t>
              </a:r>
            </a:p>
            <a:p>
              <a:pPr eaLnBrk="1" hangingPunct="1"/>
              <a:r>
                <a:rPr lang="en-US" sz="1800">
                  <a:solidFill>
                    <a:srgbClr val="FF0000"/>
                  </a:solidFill>
                  <a:latin typeface="Courier New" pitchFamily="49" charset="0"/>
                  <a:ea typeface="ＭＳ Ｐゴシック" pitchFamily="34" charset="-128"/>
                </a:rPr>
                <a:t>}</a:t>
              </a:r>
            </a:p>
          </p:txBody>
        </p:sp>
      </p:grpSp>
      <p:grpSp>
        <p:nvGrpSpPr>
          <p:cNvPr id="16389" name="Group 6"/>
          <p:cNvGrpSpPr>
            <a:grpSpLocks/>
          </p:cNvGrpSpPr>
          <p:nvPr/>
        </p:nvGrpSpPr>
        <p:grpSpPr bwMode="auto">
          <a:xfrm>
            <a:off x="1763713" y="4405313"/>
            <a:ext cx="6208712" cy="1776412"/>
            <a:chOff x="1111" y="2775"/>
            <a:chExt cx="3911" cy="1119"/>
          </a:xfrm>
        </p:grpSpPr>
        <p:sp>
          <p:nvSpPr>
            <p:cNvPr id="16394" name="Freeform 7"/>
            <p:cNvSpPr>
              <a:spLocks/>
            </p:cNvSpPr>
            <p:nvPr/>
          </p:nvSpPr>
          <p:spPr bwMode="auto">
            <a:xfrm>
              <a:off x="1111" y="2775"/>
              <a:ext cx="3911" cy="1119"/>
            </a:xfrm>
            <a:custGeom>
              <a:avLst/>
              <a:gdLst>
                <a:gd name="T0" fmla="*/ 0 w 3911"/>
                <a:gd name="T1" fmla="*/ 1119 h 1119"/>
                <a:gd name="T2" fmla="*/ 0 w 3911"/>
                <a:gd name="T3" fmla="*/ 0 h 1119"/>
                <a:gd name="T4" fmla="*/ 3911 w 3911"/>
                <a:gd name="T5" fmla="*/ 0 h 1119"/>
                <a:gd name="T6" fmla="*/ 3911 w 3911"/>
                <a:gd name="T7" fmla="*/ 722 h 1119"/>
                <a:gd name="T8" fmla="*/ 0 60000 65536"/>
                <a:gd name="T9" fmla="*/ 0 60000 65536"/>
                <a:gd name="T10" fmla="*/ 0 60000 65536"/>
                <a:gd name="T11" fmla="*/ 0 60000 65536"/>
                <a:gd name="T12" fmla="*/ 0 w 3911"/>
                <a:gd name="T13" fmla="*/ 0 h 1119"/>
                <a:gd name="T14" fmla="*/ 3911 w 3911"/>
                <a:gd name="T15" fmla="*/ 1119 h 1119"/>
              </a:gdLst>
              <a:ahLst/>
              <a:cxnLst>
                <a:cxn ang="T8">
                  <a:pos x="T0" y="T1"/>
                </a:cxn>
                <a:cxn ang="T9">
                  <a:pos x="T2" y="T3"/>
                </a:cxn>
                <a:cxn ang="T10">
                  <a:pos x="T4" y="T5"/>
                </a:cxn>
                <a:cxn ang="T11">
                  <a:pos x="T6" y="T7"/>
                </a:cxn>
              </a:cxnLst>
              <a:rect l="T12" t="T13" r="T14" b="T15"/>
              <a:pathLst>
                <a:path w="3911" h="1119">
                  <a:moveTo>
                    <a:pt x="0" y="1119"/>
                  </a:moveTo>
                  <a:lnTo>
                    <a:pt x="0" y="0"/>
                  </a:lnTo>
                  <a:lnTo>
                    <a:pt x="3911" y="0"/>
                  </a:lnTo>
                  <a:lnTo>
                    <a:pt x="3911" y="722"/>
                  </a:lnTo>
                </a:path>
              </a:pathLst>
            </a:custGeom>
            <a:noFill/>
            <a:ln w="9525"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IE"/>
            </a:p>
          </p:txBody>
        </p:sp>
        <p:sp>
          <p:nvSpPr>
            <p:cNvPr id="16395" name="Text Box 8"/>
            <p:cNvSpPr txBox="1">
              <a:spLocks noChangeArrowheads="1"/>
            </p:cNvSpPr>
            <p:nvPr/>
          </p:nvSpPr>
          <p:spPr bwMode="auto">
            <a:xfrm>
              <a:off x="1193" y="2929"/>
              <a:ext cx="22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a:latin typeface="Courier New" pitchFamily="49" charset="0"/>
                </a:rPr>
                <a:t>They are equal</a:t>
              </a:r>
            </a:p>
          </p:txBody>
        </p:sp>
      </p:grpSp>
      <p:sp>
        <p:nvSpPr>
          <p:cNvPr id="16390" name="Line 9"/>
          <p:cNvSpPr>
            <a:spLocks noChangeShapeType="1"/>
          </p:cNvSpPr>
          <p:nvPr/>
        </p:nvSpPr>
        <p:spPr bwMode="auto">
          <a:xfrm>
            <a:off x="4876800" y="4800600"/>
            <a:ext cx="1295400" cy="0"/>
          </a:xfrm>
          <a:prstGeom prst="line">
            <a:avLst/>
          </a:prstGeom>
          <a:noFill/>
          <a:ln w="28575">
            <a:solidFill>
              <a:schemeClr val="hlink"/>
            </a:solidFill>
            <a:round/>
            <a:headEnd type="triangle" w="med" len="med"/>
            <a:tailEnd/>
          </a:ln>
          <a:extLst>
            <a:ext uri="{909E8E84-426E-40DD-AFC4-6F175D3DCCD1}">
              <a14:hiddenFill xmlns:a14="http://schemas.microsoft.com/office/drawing/2010/main">
                <a:noFill/>
              </a14:hiddenFill>
            </a:ext>
          </a:extLst>
        </p:spPr>
        <p:txBody>
          <a:bodyPr/>
          <a:lstStyle/>
          <a:p>
            <a:endParaRPr lang="en-IE"/>
          </a:p>
        </p:txBody>
      </p:sp>
      <p:grpSp>
        <p:nvGrpSpPr>
          <p:cNvPr id="16391" name="Group 10"/>
          <p:cNvGrpSpPr>
            <a:grpSpLocks/>
          </p:cNvGrpSpPr>
          <p:nvPr/>
        </p:nvGrpSpPr>
        <p:grpSpPr bwMode="auto">
          <a:xfrm>
            <a:off x="6172200" y="4495800"/>
            <a:ext cx="2362200" cy="1168400"/>
            <a:chOff x="3984" y="2736"/>
            <a:chExt cx="1488" cy="622"/>
          </a:xfrm>
        </p:grpSpPr>
        <p:sp>
          <p:nvSpPr>
            <p:cNvPr id="16392" name="AutoShape 11"/>
            <p:cNvSpPr>
              <a:spLocks noChangeArrowheads="1"/>
            </p:cNvSpPr>
            <p:nvPr/>
          </p:nvSpPr>
          <p:spPr bwMode="auto">
            <a:xfrm>
              <a:off x="3984" y="2736"/>
              <a:ext cx="1488" cy="622"/>
            </a:xfrm>
            <a:prstGeom prst="roundRect">
              <a:avLst>
                <a:gd name="adj" fmla="val 16667"/>
              </a:avLst>
            </a:prstGeom>
            <a:solidFill>
              <a:schemeClr val="bg1"/>
            </a:solidFill>
            <a:ln w="9525">
              <a:solidFill>
                <a:srgbClr val="990033"/>
              </a:solidFill>
              <a:round/>
              <a:headEnd/>
              <a:tailEnd/>
            </a:ln>
            <a:effectLst>
              <a:outerShdw dist="107763" dir="2700000" algn="ctr" rotWithShape="0">
                <a:schemeClr val="bg2"/>
              </a:outerShdw>
            </a:effectLst>
          </p:spPr>
          <p:txBody>
            <a:bodyPr wrap="none" anchor="ctr"/>
            <a:lstStyle/>
            <a:p>
              <a:pPr algn="ctr" eaLnBrk="1" hangingPunct="1"/>
              <a:endParaRPr lang="en-US" sz="1600">
                <a:latin typeface="Arial" charset="0"/>
              </a:endParaRPr>
            </a:p>
          </p:txBody>
        </p:sp>
        <p:sp>
          <p:nvSpPr>
            <p:cNvPr id="16393" name="Text Box 12"/>
            <p:cNvSpPr txBox="1">
              <a:spLocks noChangeArrowheads="1"/>
            </p:cNvSpPr>
            <p:nvPr/>
          </p:nvSpPr>
          <p:spPr bwMode="auto">
            <a:xfrm>
              <a:off x="4011" y="2787"/>
              <a:ext cx="1435"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a:latin typeface="Arial" charset="0"/>
                </a:rPr>
                <a:t>It's equal here because str1 and str2 have the same sequence of characters.</a:t>
              </a:r>
            </a:p>
          </p:txBody>
        </p:sp>
      </p:grpSp>
    </p:spTree>
    <p:custDataLst>
      <p:tags r:id="rId1"/>
    </p:custData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71229745-0439-49C2-A7CB-896810D4638B}" type="slidenum">
              <a:rPr lang="en-IE" sz="1400" smtClean="0"/>
              <a:pPr/>
              <a:t>16</a:t>
            </a:fld>
            <a:endParaRPr lang="en-IE" sz="1400" smtClean="0"/>
          </a:p>
        </p:txBody>
      </p:sp>
      <p:sp>
        <p:nvSpPr>
          <p:cNvPr id="17411" name="Rectangle 2"/>
          <p:cNvSpPr>
            <a:spLocks noGrp="1" noChangeArrowheads="1"/>
          </p:cNvSpPr>
          <p:nvPr>
            <p:ph type="title"/>
          </p:nvPr>
        </p:nvSpPr>
        <p:spPr/>
        <p:txBody>
          <a:bodyPr/>
          <a:lstStyle/>
          <a:p>
            <a:r>
              <a:rPr lang="en-US" smtClean="0"/>
              <a:t>The Semantics of ==</a:t>
            </a:r>
          </a:p>
        </p:txBody>
      </p:sp>
      <p:pic>
        <p:nvPicPr>
          <p:cNvPr id="17412" name="Picture 3" descr="ch5-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087438"/>
            <a:ext cx="6781800" cy="508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9903FBDD-0C3D-4FD5-95B6-7233B5625E9C}" type="slidenum">
              <a:rPr lang="en-IE" sz="1400" smtClean="0"/>
              <a:pPr/>
              <a:t>17</a:t>
            </a:fld>
            <a:endParaRPr lang="en-IE" sz="1400" smtClean="0"/>
          </a:p>
        </p:txBody>
      </p:sp>
      <p:sp>
        <p:nvSpPr>
          <p:cNvPr id="18435" name="Rectangle 2"/>
          <p:cNvSpPr>
            <a:spLocks noGrp="1" noChangeArrowheads="1"/>
          </p:cNvSpPr>
          <p:nvPr>
            <p:ph type="title"/>
          </p:nvPr>
        </p:nvSpPr>
        <p:spPr/>
        <p:txBody>
          <a:bodyPr/>
          <a:lstStyle/>
          <a:p>
            <a:r>
              <a:rPr lang="en-GB" sz="4000" smtClean="0"/>
              <a:t>Remember:</a:t>
            </a:r>
            <a:endParaRPr lang="en-US" sz="4000" smtClean="0"/>
          </a:p>
        </p:txBody>
      </p:sp>
      <p:sp>
        <p:nvSpPr>
          <p:cNvPr id="18436" name="Rectangle 3"/>
          <p:cNvSpPr>
            <a:spLocks noGrp="1" noChangeArrowheads="1"/>
          </p:cNvSpPr>
          <p:nvPr>
            <p:ph type="body" idx="1"/>
          </p:nvPr>
        </p:nvSpPr>
        <p:spPr/>
        <p:txBody>
          <a:bodyPr/>
          <a:lstStyle/>
          <a:p>
            <a:pPr>
              <a:lnSpc>
                <a:spcPct val="90000"/>
              </a:lnSpc>
            </a:pPr>
            <a:r>
              <a:rPr lang="en-GB" sz="4400" smtClean="0"/>
              <a:t>Any time you wish to compare 2 Strings, in an ‘if’ or in a loop controlled by sentinel, 	use one of these methods:</a:t>
            </a:r>
          </a:p>
          <a:p>
            <a:pPr lvl="1">
              <a:lnSpc>
                <a:spcPct val="90000"/>
              </a:lnSpc>
            </a:pPr>
            <a:r>
              <a:rPr lang="en-GB" sz="4400" smtClean="0"/>
              <a:t>equals()</a:t>
            </a:r>
          </a:p>
          <a:p>
            <a:pPr lvl="1">
              <a:lnSpc>
                <a:spcPct val="90000"/>
              </a:lnSpc>
            </a:pPr>
            <a:r>
              <a:rPr lang="en-GB" sz="4400" smtClean="0"/>
              <a:t>equalsIgnoreCase()</a:t>
            </a:r>
          </a:p>
          <a:p>
            <a:pPr>
              <a:lnSpc>
                <a:spcPct val="90000"/>
              </a:lnSpc>
            </a:pPr>
            <a:endParaRPr lang="en-GB" sz="4400" smtClean="0"/>
          </a:p>
          <a:p>
            <a:pPr>
              <a:lnSpc>
                <a:spcPct val="90000"/>
              </a:lnSpc>
            </a:pPr>
            <a:endParaRPr lang="en-GB" sz="400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F06D3385-80F6-49CF-BB74-B6A4120B2D7F}" type="slidenum">
              <a:rPr lang="en-IE" sz="1400" smtClean="0"/>
              <a:pPr/>
              <a:t>18</a:t>
            </a:fld>
            <a:endParaRPr lang="en-IE" sz="1400" smtClean="0"/>
          </a:p>
        </p:txBody>
      </p:sp>
      <p:sp>
        <p:nvSpPr>
          <p:cNvPr id="19459" name="Rectangle 2"/>
          <p:cNvSpPr>
            <a:spLocks noGrp="1" noChangeArrowheads="1"/>
          </p:cNvSpPr>
          <p:nvPr>
            <p:ph type="title"/>
          </p:nvPr>
        </p:nvSpPr>
        <p:spPr/>
        <p:txBody>
          <a:bodyPr/>
          <a:lstStyle/>
          <a:p>
            <a:r>
              <a:rPr lang="en-GB" sz="4000" smtClean="0"/>
              <a:t>Examples of comparing Strings</a:t>
            </a:r>
            <a:endParaRPr lang="en-US" sz="4000" smtClean="0"/>
          </a:p>
        </p:txBody>
      </p:sp>
      <p:sp>
        <p:nvSpPr>
          <p:cNvPr id="19460" name="Rectangle 3"/>
          <p:cNvSpPr>
            <a:spLocks noGrp="1" noChangeArrowheads="1"/>
          </p:cNvSpPr>
          <p:nvPr>
            <p:ph type="body" idx="1"/>
          </p:nvPr>
        </p:nvSpPr>
        <p:spPr/>
        <p:txBody>
          <a:bodyPr/>
          <a:lstStyle/>
          <a:p>
            <a:pPr lvl="1">
              <a:lnSpc>
                <a:spcPct val="80000"/>
              </a:lnSpc>
              <a:buFontTx/>
              <a:buNone/>
            </a:pPr>
            <a:r>
              <a:rPr lang="en-GB" sz="2000" smtClean="0">
                <a:latin typeface="Courier New" pitchFamily="49" charset="0"/>
              </a:rPr>
              <a:t>if (e.getActionCommand().equals(“Quit”)) {</a:t>
            </a:r>
          </a:p>
          <a:p>
            <a:pPr lvl="1">
              <a:lnSpc>
                <a:spcPct val="80000"/>
              </a:lnSpc>
              <a:buFontTx/>
              <a:buNone/>
            </a:pPr>
            <a:r>
              <a:rPr lang="en-GB" sz="2000" smtClean="0">
                <a:latin typeface="Courier New" pitchFamily="49" charset="0"/>
              </a:rPr>
              <a:t>   System.exit(0);</a:t>
            </a:r>
          </a:p>
          <a:p>
            <a:pPr lvl="1">
              <a:lnSpc>
                <a:spcPct val="80000"/>
              </a:lnSpc>
              <a:buFontTx/>
              <a:buNone/>
            </a:pPr>
            <a:r>
              <a:rPr lang="en-GB" sz="2000" smtClean="0">
                <a:latin typeface="Courier New" pitchFamily="49" charset="0"/>
              </a:rPr>
              <a:t>}</a:t>
            </a:r>
          </a:p>
          <a:p>
            <a:pPr lvl="1">
              <a:lnSpc>
                <a:spcPct val="80000"/>
              </a:lnSpc>
              <a:buFontTx/>
              <a:buNone/>
            </a:pPr>
            <a:endParaRPr lang="en-GB" sz="2000" smtClean="0">
              <a:latin typeface="Courier New" pitchFamily="49" charset="0"/>
            </a:endParaRPr>
          </a:p>
          <a:p>
            <a:pPr lvl="1">
              <a:lnSpc>
                <a:spcPct val="80000"/>
              </a:lnSpc>
              <a:buFontTx/>
              <a:buNone/>
            </a:pPr>
            <a:r>
              <a:rPr lang="en-GB" sz="2000" smtClean="0">
                <a:latin typeface="Courier New" pitchFamily="49" charset="0"/>
              </a:rPr>
              <a:t>name = JOptionPane.showInputDialog(“Name: </a:t>
            </a:r>
          </a:p>
          <a:p>
            <a:pPr lvl="1">
              <a:lnSpc>
                <a:spcPct val="80000"/>
              </a:lnSpc>
              <a:buFontTx/>
              <a:buNone/>
            </a:pPr>
            <a:r>
              <a:rPr lang="en-GB" sz="2000" smtClean="0">
                <a:latin typeface="Courier New" pitchFamily="49" charset="0"/>
              </a:rPr>
              <a:t>                             STOP to exit”);</a:t>
            </a:r>
          </a:p>
          <a:p>
            <a:pPr lvl="1">
              <a:lnSpc>
                <a:spcPct val="80000"/>
              </a:lnSpc>
              <a:buFontTx/>
              <a:buNone/>
            </a:pPr>
            <a:r>
              <a:rPr lang="en-GB" sz="2000" smtClean="0">
                <a:latin typeface="Courier New" pitchFamily="49" charset="0"/>
              </a:rPr>
              <a:t>while (! (name.equalsIgnoreCase(“Stop”) {</a:t>
            </a:r>
          </a:p>
          <a:p>
            <a:pPr lvl="1">
              <a:lnSpc>
                <a:spcPct val="80000"/>
              </a:lnSpc>
              <a:buFontTx/>
              <a:buNone/>
            </a:pPr>
            <a:r>
              <a:rPr lang="en-GB" sz="2000" smtClean="0">
                <a:latin typeface="Courier New" pitchFamily="49" charset="0"/>
              </a:rPr>
              <a:t>    address = JOptionPane. showInputDialog( </a:t>
            </a:r>
          </a:p>
          <a:p>
            <a:pPr lvl="1">
              <a:lnSpc>
                <a:spcPct val="80000"/>
              </a:lnSpc>
              <a:buFontTx/>
              <a:buNone/>
            </a:pPr>
            <a:r>
              <a:rPr lang="en-GB" sz="2000" smtClean="0">
                <a:latin typeface="Courier New" pitchFamily="49" charset="0"/>
              </a:rPr>
              <a:t>                         “Enter Address”);</a:t>
            </a:r>
          </a:p>
          <a:p>
            <a:pPr lvl="1">
              <a:lnSpc>
                <a:spcPct val="80000"/>
              </a:lnSpc>
              <a:buFontTx/>
              <a:buNone/>
            </a:pPr>
            <a:r>
              <a:rPr lang="en-GB" sz="2000" smtClean="0">
                <a:latin typeface="Courier New" pitchFamily="49" charset="0"/>
              </a:rPr>
              <a:t>   ….</a:t>
            </a:r>
          </a:p>
          <a:p>
            <a:pPr lvl="1">
              <a:lnSpc>
                <a:spcPct val="80000"/>
              </a:lnSpc>
              <a:buFontTx/>
              <a:buNone/>
            </a:pPr>
            <a:r>
              <a:rPr lang="en-GB" sz="2000" smtClean="0">
                <a:latin typeface="Courier New" pitchFamily="49" charset="0"/>
              </a:rPr>
              <a:t>}</a:t>
            </a:r>
          </a:p>
          <a:p>
            <a:pPr>
              <a:lnSpc>
                <a:spcPct val="80000"/>
              </a:lnSpc>
            </a:pPr>
            <a:endParaRPr lang="en-US" sz="1400" smtClean="0">
              <a:latin typeface="Courier New"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BA38397-0A91-423B-9FA3-0686DB34A1D4}" type="slidenum">
              <a:rPr lang="en-IE" sz="1400" smtClean="0"/>
              <a:pPr/>
              <a:t>19</a:t>
            </a:fld>
            <a:endParaRPr lang="en-IE" sz="1400" smtClean="0"/>
          </a:p>
        </p:txBody>
      </p:sp>
      <p:sp>
        <p:nvSpPr>
          <p:cNvPr id="20483" name="Rectangle 2"/>
          <p:cNvSpPr>
            <a:spLocks noGrp="1" noChangeArrowheads="1"/>
          </p:cNvSpPr>
          <p:nvPr>
            <p:ph type="title"/>
          </p:nvPr>
        </p:nvSpPr>
        <p:spPr/>
        <p:txBody>
          <a:bodyPr/>
          <a:lstStyle/>
          <a:p>
            <a:r>
              <a:rPr lang="en-IE" smtClean="0"/>
              <a:t>Exercise</a:t>
            </a:r>
            <a:endParaRPr lang="en-US" smtClean="0"/>
          </a:p>
        </p:txBody>
      </p:sp>
      <p:sp>
        <p:nvSpPr>
          <p:cNvPr id="20484" name="Rectangle 3"/>
          <p:cNvSpPr>
            <a:spLocks noGrp="1" noChangeArrowheads="1"/>
          </p:cNvSpPr>
          <p:nvPr>
            <p:ph type="body" idx="1"/>
          </p:nvPr>
        </p:nvSpPr>
        <p:spPr/>
        <p:txBody>
          <a:bodyPr/>
          <a:lstStyle/>
          <a:p>
            <a:r>
              <a:rPr lang="en-IE" smtClean="0"/>
              <a:t>Add action handling to your BicycleFrame so that when you click on a menu item, a dialog pops up telling you that that item is not implemented yet – eg if you click ‘display’ it should say ‘display not implemented yet’.</a:t>
            </a:r>
            <a:endParaRPr lang="en-US" smtClean="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62C6FBF0-2640-4E53-9D5C-7AADC6FDD11D}" type="slidenum">
              <a:rPr lang="en-IE" sz="1400" smtClean="0"/>
              <a:pPr/>
              <a:t>2</a:t>
            </a:fld>
            <a:endParaRPr lang="en-IE" sz="1400" smtClean="0"/>
          </a:p>
        </p:txBody>
      </p:sp>
      <p:sp>
        <p:nvSpPr>
          <p:cNvPr id="3075" name="Rectangle 2"/>
          <p:cNvSpPr>
            <a:spLocks noGrp="1" noChangeArrowheads="1"/>
          </p:cNvSpPr>
          <p:nvPr>
            <p:ph type="title"/>
          </p:nvPr>
        </p:nvSpPr>
        <p:spPr/>
        <p:txBody>
          <a:bodyPr/>
          <a:lstStyle/>
          <a:p>
            <a:r>
              <a:rPr lang="en-US" sz="4000" smtClean="0"/>
              <a:t>Unit 13: Objectives</a:t>
            </a:r>
          </a:p>
        </p:txBody>
      </p:sp>
      <p:sp>
        <p:nvSpPr>
          <p:cNvPr id="3076" name="Rectangle 3"/>
          <p:cNvSpPr>
            <a:spLocks noGrp="1" noChangeArrowheads="1"/>
          </p:cNvSpPr>
          <p:nvPr>
            <p:ph type="body" idx="1"/>
          </p:nvPr>
        </p:nvSpPr>
        <p:spPr>
          <a:xfrm>
            <a:off x="611188" y="1268413"/>
            <a:ext cx="7772400" cy="4114800"/>
          </a:xfrm>
        </p:spPr>
        <p:txBody>
          <a:bodyPr/>
          <a:lstStyle/>
          <a:p>
            <a:r>
              <a:rPr lang="en-GB" sz="2800" smtClean="0"/>
              <a:t>Distinguish between menu bars, menus and menu items</a:t>
            </a:r>
            <a:endParaRPr lang="en-US" sz="2800" smtClean="0"/>
          </a:p>
          <a:p>
            <a:r>
              <a:rPr lang="en-US" sz="2800" smtClean="0"/>
              <a:t>Add a menu bar and menus to a window</a:t>
            </a:r>
          </a:p>
          <a:p>
            <a:r>
              <a:rPr lang="en-US" sz="2800" smtClean="0"/>
              <a:t>Add menu items to menus, and process selections from them appropriately</a:t>
            </a:r>
          </a:p>
          <a:p>
            <a:r>
              <a:rPr lang="en-US" sz="2800" smtClean="0"/>
              <a:t>Compare Strings correctly using .equals() and .equalsIgnoreCase() methods</a:t>
            </a:r>
          </a:p>
          <a:p>
            <a:r>
              <a:rPr lang="en-GB" sz="2800" smtClean="0"/>
              <a:t>Use JLabels, JTextFields and JTextAreas to display text, and process ActionEvents from text fields correctly</a:t>
            </a:r>
            <a:endParaRPr lang="en-US" sz="2800" smtClean="0"/>
          </a:p>
          <a:p>
            <a:r>
              <a:rPr lang="en-GB" sz="2800" smtClean="0"/>
              <a:t>Use Fonts to improve the appearance of a GUI</a:t>
            </a:r>
            <a:endParaRPr lang="en-US" sz="2800" smtClean="0"/>
          </a:p>
        </p:txBody>
      </p:sp>
    </p:spTree>
    <p:custDataLst>
      <p:tags r:id="rId1"/>
    </p:custData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C644535-4179-45FE-92C9-81B460BAAD22}" type="slidenum">
              <a:rPr lang="en-IE" sz="1400" smtClean="0"/>
              <a:pPr/>
              <a:t>20</a:t>
            </a:fld>
            <a:endParaRPr lang="en-IE" sz="1400" smtClean="0"/>
          </a:p>
        </p:txBody>
      </p:sp>
      <p:sp>
        <p:nvSpPr>
          <p:cNvPr id="21507" name="Rectangle 2"/>
          <p:cNvSpPr>
            <a:spLocks noGrp="1" noChangeArrowheads="1"/>
          </p:cNvSpPr>
          <p:nvPr>
            <p:ph type="title"/>
          </p:nvPr>
        </p:nvSpPr>
        <p:spPr/>
        <p:txBody>
          <a:bodyPr/>
          <a:lstStyle/>
          <a:p>
            <a:r>
              <a:rPr lang="en-US" sz="4000" smtClean="0"/>
              <a:t>GUI Classes for Handling Text</a:t>
            </a:r>
          </a:p>
        </p:txBody>
      </p:sp>
      <p:sp>
        <p:nvSpPr>
          <p:cNvPr id="21508" name="Rectangle 3"/>
          <p:cNvSpPr>
            <a:spLocks noGrp="1" noChangeArrowheads="1"/>
          </p:cNvSpPr>
          <p:nvPr>
            <p:ph type="body" idx="1"/>
          </p:nvPr>
        </p:nvSpPr>
        <p:spPr/>
        <p:txBody>
          <a:bodyPr/>
          <a:lstStyle/>
          <a:p>
            <a:r>
              <a:rPr lang="en-US" smtClean="0"/>
              <a:t>The Swing GUI classes </a:t>
            </a:r>
            <a:r>
              <a:rPr lang="en-US" b="1" smtClean="0"/>
              <a:t>JLabel</a:t>
            </a:r>
            <a:r>
              <a:rPr lang="en-US" smtClean="0"/>
              <a:t>, </a:t>
            </a:r>
            <a:r>
              <a:rPr lang="en-US" b="1" smtClean="0"/>
              <a:t>JTextField</a:t>
            </a:r>
            <a:r>
              <a:rPr lang="en-US" smtClean="0"/>
              <a:t>, and </a:t>
            </a:r>
            <a:r>
              <a:rPr lang="en-US" b="1" smtClean="0"/>
              <a:t>JTextArea</a:t>
            </a:r>
            <a:r>
              <a:rPr lang="en-US" smtClean="0"/>
              <a:t> deal with text. </a:t>
            </a:r>
          </a:p>
          <a:p>
            <a:r>
              <a:rPr lang="en-US" sz="2800" smtClean="0"/>
              <a:t>A </a:t>
            </a:r>
            <a:r>
              <a:rPr lang="en-US" sz="2800" b="1" smtClean="0"/>
              <a:t>JLabel </a:t>
            </a:r>
            <a:r>
              <a:rPr lang="en-US" sz="2800" smtClean="0"/>
              <a:t>object displays uneditable text (and/or an icon). </a:t>
            </a:r>
          </a:p>
          <a:p>
            <a:r>
              <a:rPr lang="en-US" sz="2800" smtClean="0"/>
              <a:t>A </a:t>
            </a:r>
            <a:r>
              <a:rPr lang="en-US" sz="2800" b="1" smtClean="0"/>
              <a:t>JTextField </a:t>
            </a:r>
            <a:r>
              <a:rPr lang="en-US" sz="2800" smtClean="0"/>
              <a:t>object allows the user to enter a single line of text. </a:t>
            </a:r>
          </a:p>
          <a:p>
            <a:r>
              <a:rPr lang="en-US" sz="2800" smtClean="0"/>
              <a:t>A </a:t>
            </a:r>
            <a:r>
              <a:rPr lang="en-US" sz="2800" b="1" smtClean="0"/>
              <a:t>JTextArea</a:t>
            </a:r>
            <a:r>
              <a:rPr lang="en-US" sz="2800" smtClean="0"/>
              <a:t> object allows the user to enter multiple lines of text. It can also be used for displaying multiple lines of uneditable text.</a:t>
            </a:r>
          </a:p>
        </p:txBody>
      </p:sp>
    </p:spTree>
    <p:custDataLst>
      <p:tags r:id="rId1"/>
    </p:custData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1CAB3A4-0589-4797-B599-EB31E31496BD}" type="slidenum">
              <a:rPr lang="en-IE" sz="1400" smtClean="0"/>
              <a:pPr/>
              <a:t>21</a:t>
            </a:fld>
            <a:endParaRPr lang="en-IE" sz="1400" smtClean="0"/>
          </a:p>
        </p:txBody>
      </p:sp>
      <p:sp>
        <p:nvSpPr>
          <p:cNvPr id="22531" name="Rectangle 2"/>
          <p:cNvSpPr>
            <a:spLocks noGrp="1" noChangeArrowheads="1"/>
          </p:cNvSpPr>
          <p:nvPr>
            <p:ph type="title"/>
          </p:nvPr>
        </p:nvSpPr>
        <p:spPr/>
        <p:txBody>
          <a:bodyPr/>
          <a:lstStyle/>
          <a:p>
            <a:r>
              <a:rPr lang="en-US" smtClean="0"/>
              <a:t>JTextField</a:t>
            </a:r>
          </a:p>
        </p:txBody>
      </p:sp>
      <p:sp>
        <p:nvSpPr>
          <p:cNvPr id="22532" name="Rectangle 3"/>
          <p:cNvSpPr>
            <a:spLocks noGrp="1" noChangeArrowheads="1"/>
          </p:cNvSpPr>
          <p:nvPr>
            <p:ph type="body" idx="1"/>
          </p:nvPr>
        </p:nvSpPr>
        <p:spPr>
          <a:xfrm>
            <a:off x="685800" y="1752600"/>
            <a:ext cx="7772400" cy="2108200"/>
          </a:xfrm>
        </p:spPr>
        <p:txBody>
          <a:bodyPr/>
          <a:lstStyle/>
          <a:p>
            <a:r>
              <a:rPr lang="en-US" smtClean="0"/>
              <a:t>We use a </a:t>
            </a:r>
            <a:r>
              <a:rPr lang="en-US" smtClean="0">
                <a:solidFill>
                  <a:srgbClr val="A50021"/>
                </a:solidFill>
              </a:rPr>
              <a:t>JTextField</a:t>
            </a:r>
            <a:r>
              <a:rPr lang="en-US" smtClean="0"/>
              <a:t> object to accept a single line to text from a user. An action event is generated when the user presses the ENTER key.</a:t>
            </a:r>
          </a:p>
          <a:p>
            <a:r>
              <a:rPr lang="en-US" smtClean="0"/>
              <a:t>The </a:t>
            </a:r>
            <a:r>
              <a:rPr lang="en-US" smtClean="0">
                <a:solidFill>
                  <a:srgbClr val="A50021"/>
                </a:solidFill>
              </a:rPr>
              <a:t>getText()</a:t>
            </a:r>
            <a:r>
              <a:rPr lang="en-US" smtClean="0"/>
              <a:t> method of JTextField is used to retrieve the text that the user entered.</a:t>
            </a:r>
          </a:p>
          <a:p>
            <a:endParaRPr lang="en-US" smtClean="0"/>
          </a:p>
        </p:txBody>
      </p:sp>
      <p:grpSp>
        <p:nvGrpSpPr>
          <p:cNvPr id="22533" name="Group 4"/>
          <p:cNvGrpSpPr>
            <a:grpSpLocks/>
          </p:cNvGrpSpPr>
          <p:nvPr/>
        </p:nvGrpSpPr>
        <p:grpSpPr bwMode="auto">
          <a:xfrm>
            <a:off x="755650" y="4868863"/>
            <a:ext cx="7848600" cy="1368425"/>
            <a:chOff x="691" y="737"/>
            <a:chExt cx="4469" cy="2598"/>
          </a:xfrm>
        </p:grpSpPr>
        <p:sp>
          <p:nvSpPr>
            <p:cNvPr id="22534" name="Rectangle 5"/>
            <p:cNvSpPr>
              <a:spLocks noChangeArrowheads="1"/>
            </p:cNvSpPr>
            <p:nvPr/>
          </p:nvSpPr>
          <p:spPr bwMode="auto">
            <a:xfrm>
              <a:off x="691" y="737"/>
              <a:ext cx="4469" cy="259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22535" name="Rectangle 6"/>
            <p:cNvSpPr>
              <a:spLocks noChangeArrowheads="1"/>
            </p:cNvSpPr>
            <p:nvPr/>
          </p:nvSpPr>
          <p:spPr bwMode="auto">
            <a:xfrm>
              <a:off x="806" y="876"/>
              <a:ext cx="4303" cy="1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tabLst>
                  <a:tab pos="457200" algn="l"/>
                </a:tabLst>
              </a:pPr>
              <a:r>
                <a:rPr lang="en-US" sz="1800">
                  <a:solidFill>
                    <a:schemeClr val="tx2"/>
                  </a:solidFill>
                  <a:latin typeface="Courier New" pitchFamily="49" charset="0"/>
                  <a:ea typeface="ＭＳ Ｐゴシック" pitchFamily="34" charset="-128"/>
                </a:rPr>
                <a:t>JTextField input = </a:t>
              </a:r>
              <a:r>
                <a:rPr lang="en-US" sz="1800">
                  <a:solidFill>
                    <a:schemeClr val="accent2"/>
                  </a:solidFill>
                  <a:latin typeface="Courier New" pitchFamily="49" charset="0"/>
                  <a:ea typeface="ＭＳ Ｐゴシック" pitchFamily="34" charset="-128"/>
                </a:rPr>
                <a:t>new</a:t>
              </a:r>
              <a:r>
                <a:rPr lang="en-US" sz="1800">
                  <a:solidFill>
                    <a:schemeClr val="tx2"/>
                  </a:solidFill>
                  <a:latin typeface="Courier New" pitchFamily="49" charset="0"/>
                  <a:ea typeface="ＭＳ Ｐゴシック" pitchFamily="34" charset="-128"/>
                </a:rPr>
                <a:t> JTextField</a:t>
              </a:r>
              <a:r>
                <a:rPr lang="en-US" sz="1800">
                  <a:solidFill>
                    <a:srgbClr val="A50021"/>
                  </a:solidFill>
                  <a:latin typeface="Courier New" pitchFamily="49" charset="0"/>
                  <a:ea typeface="ＭＳ Ｐゴシック" pitchFamily="34" charset="-128"/>
                </a:rPr>
                <a:t>(</a:t>
              </a:r>
              <a:r>
                <a:rPr lang="en-US" sz="1800">
                  <a:solidFill>
                    <a:srgbClr val="0066CC"/>
                  </a:solidFill>
                  <a:latin typeface="Courier New" pitchFamily="49" charset="0"/>
                  <a:ea typeface="ＭＳ Ｐゴシック" pitchFamily="34" charset="-128"/>
                </a:rPr>
                <a:t> </a:t>
              </a:r>
              <a:r>
                <a:rPr lang="en-US" sz="1800">
                  <a:solidFill>
                    <a:srgbClr val="A50021"/>
                  </a:solidFill>
                  <a:latin typeface="Courier New" pitchFamily="49" charset="0"/>
                  <a:ea typeface="ＭＳ Ｐゴシック" pitchFamily="34" charset="-128"/>
                </a:rPr>
                <a:t>)</a:t>
              </a:r>
              <a:r>
                <a:rPr lang="en-US" sz="1800">
                  <a:solidFill>
                    <a:schemeClr val="tx2"/>
                  </a:solidFill>
                  <a:latin typeface="Courier New" pitchFamily="49" charset="0"/>
                  <a:ea typeface="ＭＳ Ｐゴシック" pitchFamily="34" charset="-128"/>
                </a:rPr>
                <a:t>;</a:t>
              </a:r>
            </a:p>
            <a:p>
              <a:pPr eaLnBrk="1" hangingPunct="1">
                <a:lnSpc>
                  <a:spcPct val="80000"/>
                </a:lnSpc>
                <a:spcBef>
                  <a:spcPct val="50000"/>
                </a:spcBef>
                <a:tabLst>
                  <a:tab pos="457200" algn="l"/>
                </a:tabLst>
              </a:pPr>
              <a:r>
                <a:rPr lang="en-US" sz="1800">
                  <a:solidFill>
                    <a:schemeClr val="tx2"/>
                  </a:solidFill>
                  <a:latin typeface="Courier New" pitchFamily="49" charset="0"/>
                  <a:ea typeface="ＭＳ Ｐゴシック" pitchFamily="34" charset="-128"/>
                </a:rPr>
                <a:t>input.addActionListener(eventListener);</a:t>
              </a:r>
            </a:p>
            <a:p>
              <a:pPr eaLnBrk="1" hangingPunct="1">
                <a:lnSpc>
                  <a:spcPct val="80000"/>
                </a:lnSpc>
                <a:spcBef>
                  <a:spcPct val="50000"/>
                </a:spcBef>
                <a:tabLst>
                  <a:tab pos="457200" algn="l"/>
                </a:tabLst>
              </a:pPr>
              <a:r>
                <a:rPr lang="en-US" sz="1800">
                  <a:solidFill>
                    <a:schemeClr val="tx2"/>
                  </a:solidFill>
                  <a:latin typeface="Courier New" pitchFamily="49" charset="0"/>
                  <a:ea typeface="ＭＳ Ｐゴシック" pitchFamily="34" charset="-128"/>
                </a:rPr>
                <a:t>contentPane.add(input);</a:t>
              </a:r>
            </a:p>
          </p:txBody>
        </p:sp>
      </p:grpSp>
    </p:spTree>
    <p:custDataLst>
      <p:tags r:id="rId1"/>
    </p:custData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F45380BD-A5BB-4163-A027-7C1825A66A5D}" type="slidenum">
              <a:rPr lang="en-IE" sz="1400" smtClean="0"/>
              <a:pPr/>
              <a:t>22</a:t>
            </a:fld>
            <a:endParaRPr lang="en-IE" sz="1400" smtClean="0"/>
          </a:p>
        </p:txBody>
      </p:sp>
      <p:sp>
        <p:nvSpPr>
          <p:cNvPr id="23555" name="Rectangle 2"/>
          <p:cNvSpPr>
            <a:spLocks noGrp="1" noChangeArrowheads="1"/>
          </p:cNvSpPr>
          <p:nvPr>
            <p:ph type="title"/>
          </p:nvPr>
        </p:nvSpPr>
        <p:spPr/>
        <p:txBody>
          <a:bodyPr/>
          <a:lstStyle/>
          <a:p>
            <a:r>
              <a:rPr lang="en-US" smtClean="0"/>
              <a:t>JLabel</a:t>
            </a:r>
          </a:p>
        </p:txBody>
      </p:sp>
      <p:sp>
        <p:nvSpPr>
          <p:cNvPr id="23556" name="Rectangle 3"/>
          <p:cNvSpPr>
            <a:spLocks noGrp="1" noChangeArrowheads="1"/>
          </p:cNvSpPr>
          <p:nvPr>
            <p:ph type="body" idx="1"/>
          </p:nvPr>
        </p:nvSpPr>
        <p:spPr>
          <a:xfrm>
            <a:off x="685800" y="1752600"/>
            <a:ext cx="7772400" cy="3441700"/>
          </a:xfrm>
        </p:spPr>
        <p:txBody>
          <a:bodyPr>
            <a:spAutoFit/>
          </a:bodyPr>
          <a:lstStyle/>
          <a:p>
            <a:r>
              <a:rPr lang="en-US" smtClean="0"/>
              <a:t>We use a </a:t>
            </a:r>
            <a:r>
              <a:rPr lang="en-US" smtClean="0">
                <a:solidFill>
                  <a:srgbClr val="A50021"/>
                </a:solidFill>
              </a:rPr>
              <a:t>JLabel</a:t>
            </a:r>
            <a:r>
              <a:rPr lang="en-US" smtClean="0"/>
              <a:t> object to display a label.</a:t>
            </a:r>
          </a:p>
          <a:p>
            <a:r>
              <a:rPr lang="en-US" smtClean="0"/>
              <a:t>A label can be a text or an image, or both. </a:t>
            </a:r>
          </a:p>
          <a:p>
            <a:r>
              <a:rPr lang="en-US" smtClean="0"/>
              <a:t>When creating an image label, we pass an </a:t>
            </a:r>
            <a:r>
              <a:rPr lang="en-US" smtClean="0">
                <a:solidFill>
                  <a:srgbClr val="A50021"/>
                </a:solidFill>
              </a:rPr>
              <a:t>ImageIcon</a:t>
            </a:r>
            <a:r>
              <a:rPr lang="en-US" smtClean="0"/>
              <a:t> object instead of a String. </a:t>
            </a:r>
          </a:p>
          <a:p>
            <a:endParaRPr lang="en-US" smtClean="0"/>
          </a:p>
          <a:p>
            <a:endParaRPr lang="en-US" smtClean="0"/>
          </a:p>
        </p:txBody>
      </p:sp>
      <p:grpSp>
        <p:nvGrpSpPr>
          <p:cNvPr id="23557" name="Group 4"/>
          <p:cNvGrpSpPr>
            <a:grpSpLocks/>
          </p:cNvGrpSpPr>
          <p:nvPr/>
        </p:nvGrpSpPr>
        <p:grpSpPr bwMode="auto">
          <a:xfrm>
            <a:off x="468313" y="4292600"/>
            <a:ext cx="8207375" cy="1944688"/>
            <a:chOff x="691" y="737"/>
            <a:chExt cx="4469" cy="2598"/>
          </a:xfrm>
        </p:grpSpPr>
        <p:sp>
          <p:nvSpPr>
            <p:cNvPr id="23558" name="Rectangle 5"/>
            <p:cNvSpPr>
              <a:spLocks noChangeArrowheads="1"/>
            </p:cNvSpPr>
            <p:nvPr/>
          </p:nvSpPr>
          <p:spPr bwMode="auto">
            <a:xfrm>
              <a:off x="691" y="737"/>
              <a:ext cx="4469" cy="259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23559" name="Rectangle 6"/>
            <p:cNvSpPr>
              <a:spLocks noChangeArrowheads="1"/>
            </p:cNvSpPr>
            <p:nvPr/>
          </p:nvSpPr>
          <p:spPr bwMode="auto">
            <a:xfrm>
              <a:off x="806" y="875"/>
              <a:ext cx="4303" cy="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tabLst>
                  <a:tab pos="457200" algn="l"/>
                </a:tabLst>
              </a:pPr>
              <a:r>
                <a:rPr lang="en-US" sz="1800">
                  <a:solidFill>
                    <a:schemeClr val="tx2"/>
                  </a:solidFill>
                  <a:latin typeface="Courier New" pitchFamily="49" charset="0"/>
                  <a:ea typeface="ＭＳ Ｐゴシック" pitchFamily="34" charset="-128"/>
                </a:rPr>
                <a:t>JLabel textLabel = </a:t>
              </a:r>
              <a:r>
                <a:rPr lang="en-US" sz="1800">
                  <a:solidFill>
                    <a:schemeClr val="accent2"/>
                  </a:solidFill>
                  <a:latin typeface="Courier New" pitchFamily="49" charset="0"/>
                  <a:ea typeface="ＭＳ Ｐゴシック" pitchFamily="34" charset="-128"/>
                </a:rPr>
                <a:t>new</a:t>
              </a:r>
              <a:r>
                <a:rPr lang="en-US" sz="1800">
                  <a:solidFill>
                    <a:schemeClr val="tx2"/>
                  </a:solidFill>
                  <a:latin typeface="Courier New" pitchFamily="49" charset="0"/>
                  <a:ea typeface="ＭＳ Ｐゴシック" pitchFamily="34" charset="-128"/>
                </a:rPr>
                <a:t> JLabel</a:t>
              </a:r>
              <a:r>
                <a:rPr lang="en-US" sz="1800">
                  <a:solidFill>
                    <a:srgbClr val="A50021"/>
                  </a:solidFill>
                  <a:latin typeface="Courier New" pitchFamily="49" charset="0"/>
                  <a:ea typeface="ＭＳ Ｐゴシック" pitchFamily="34" charset="-128"/>
                </a:rPr>
                <a:t>(</a:t>
              </a:r>
              <a:r>
                <a:rPr lang="en-US" sz="1800">
                  <a:solidFill>
                    <a:srgbClr val="0066CC"/>
                  </a:solidFill>
                  <a:latin typeface="Courier New" pitchFamily="49" charset="0"/>
                  <a:ea typeface="ＭＳ Ｐゴシック" pitchFamily="34" charset="-128"/>
                </a:rPr>
                <a:t>"Please enter your name"</a:t>
              </a:r>
              <a:r>
                <a:rPr lang="en-US" sz="1800">
                  <a:solidFill>
                    <a:srgbClr val="A50021"/>
                  </a:solidFill>
                  <a:latin typeface="Courier New" pitchFamily="49" charset="0"/>
                  <a:ea typeface="ＭＳ Ｐゴシック" pitchFamily="34" charset="-128"/>
                </a:rPr>
                <a:t>)</a:t>
              </a:r>
              <a:r>
                <a:rPr lang="en-US" sz="1800">
                  <a:solidFill>
                    <a:schemeClr val="tx2"/>
                  </a:solidFill>
                  <a:latin typeface="Courier New" pitchFamily="49" charset="0"/>
                  <a:ea typeface="ＭＳ Ｐゴシック" pitchFamily="34" charset="-128"/>
                </a:rPr>
                <a:t>;</a:t>
              </a:r>
            </a:p>
            <a:p>
              <a:pPr eaLnBrk="1" hangingPunct="1">
                <a:lnSpc>
                  <a:spcPct val="80000"/>
                </a:lnSpc>
                <a:spcBef>
                  <a:spcPct val="50000"/>
                </a:spcBef>
                <a:tabLst>
                  <a:tab pos="457200" algn="l"/>
                </a:tabLst>
              </a:pPr>
              <a:r>
                <a:rPr lang="en-US" sz="1800">
                  <a:solidFill>
                    <a:schemeClr val="tx2"/>
                  </a:solidFill>
                  <a:latin typeface="Courier New" pitchFamily="49" charset="0"/>
                  <a:ea typeface="ＭＳ Ｐゴシック" pitchFamily="34" charset="-128"/>
                </a:rPr>
                <a:t>contentPane.add(textLabel);</a:t>
              </a:r>
            </a:p>
            <a:p>
              <a:pPr eaLnBrk="1" hangingPunct="1">
                <a:lnSpc>
                  <a:spcPct val="80000"/>
                </a:lnSpc>
                <a:spcBef>
                  <a:spcPct val="50000"/>
                </a:spcBef>
                <a:tabLst>
                  <a:tab pos="457200" algn="l"/>
                </a:tabLst>
              </a:pPr>
              <a:endParaRPr lang="en-US" sz="1800">
                <a:solidFill>
                  <a:schemeClr val="tx2"/>
                </a:solidFill>
                <a:latin typeface="Courier New" pitchFamily="49" charset="0"/>
                <a:ea typeface="ＭＳ Ｐゴシック" pitchFamily="34" charset="-128"/>
              </a:endParaRPr>
            </a:p>
            <a:p>
              <a:pPr eaLnBrk="1" hangingPunct="1">
                <a:lnSpc>
                  <a:spcPct val="80000"/>
                </a:lnSpc>
                <a:spcBef>
                  <a:spcPct val="50000"/>
                </a:spcBef>
                <a:tabLst>
                  <a:tab pos="457200" algn="l"/>
                </a:tabLst>
              </a:pPr>
              <a:r>
                <a:rPr lang="en-US" sz="1800">
                  <a:solidFill>
                    <a:schemeClr val="tx2"/>
                  </a:solidFill>
                  <a:latin typeface="Courier New" pitchFamily="49" charset="0"/>
                  <a:ea typeface="ＭＳ Ｐゴシック" pitchFamily="34" charset="-128"/>
                </a:rPr>
                <a:t>JLabel imgLabel = </a:t>
              </a:r>
              <a:r>
                <a:rPr lang="en-US" sz="1800">
                  <a:solidFill>
                    <a:schemeClr val="accent2"/>
                  </a:solidFill>
                  <a:latin typeface="Courier New" pitchFamily="49" charset="0"/>
                  <a:ea typeface="ＭＳ Ｐゴシック" pitchFamily="34" charset="-128"/>
                </a:rPr>
                <a:t>new</a:t>
              </a:r>
              <a:r>
                <a:rPr lang="en-US" sz="1800">
                  <a:solidFill>
                    <a:schemeClr val="tx2"/>
                  </a:solidFill>
                  <a:latin typeface="Courier New" pitchFamily="49" charset="0"/>
                  <a:ea typeface="ＭＳ Ｐゴシック" pitchFamily="34" charset="-128"/>
                </a:rPr>
                <a:t> JLabel</a:t>
              </a:r>
              <a:r>
                <a:rPr lang="en-US" sz="1800">
                  <a:solidFill>
                    <a:srgbClr val="A50021"/>
                  </a:solidFill>
                  <a:latin typeface="Courier New" pitchFamily="49" charset="0"/>
                  <a:ea typeface="ＭＳ Ｐゴシック" pitchFamily="34" charset="-128"/>
                </a:rPr>
                <a:t>(</a:t>
              </a:r>
              <a:r>
                <a:rPr lang="en-US" sz="1800">
                  <a:solidFill>
                    <a:srgbClr val="0066CC"/>
                  </a:solidFill>
                  <a:latin typeface="Courier New" pitchFamily="49" charset="0"/>
                  <a:ea typeface="ＭＳ Ｐゴシック" pitchFamily="34" charset="-128"/>
                </a:rPr>
                <a:t>new </a:t>
              </a:r>
              <a:r>
                <a:rPr lang="en-US" sz="1800">
                  <a:solidFill>
                    <a:schemeClr val="tx2"/>
                  </a:solidFill>
                  <a:latin typeface="Courier New" pitchFamily="49" charset="0"/>
                  <a:ea typeface="ＭＳ Ｐゴシック" pitchFamily="34" charset="-128"/>
                </a:rPr>
                <a:t>ImageIcon(“cat.gif")</a:t>
              </a:r>
              <a:r>
                <a:rPr lang="en-US" sz="1800">
                  <a:solidFill>
                    <a:srgbClr val="A50021"/>
                  </a:solidFill>
                  <a:latin typeface="Courier New" pitchFamily="49" charset="0"/>
                  <a:ea typeface="ＭＳ Ｐゴシック" pitchFamily="34" charset="-128"/>
                </a:rPr>
                <a:t>)</a:t>
              </a:r>
              <a:r>
                <a:rPr lang="en-US" sz="1800">
                  <a:solidFill>
                    <a:schemeClr val="tx2"/>
                  </a:solidFill>
                  <a:latin typeface="Courier New" pitchFamily="49" charset="0"/>
                  <a:ea typeface="ＭＳ Ｐゴシック" pitchFamily="34" charset="-128"/>
                </a:rPr>
                <a:t>;</a:t>
              </a:r>
            </a:p>
            <a:p>
              <a:pPr eaLnBrk="1" hangingPunct="1">
                <a:lnSpc>
                  <a:spcPct val="80000"/>
                </a:lnSpc>
                <a:spcBef>
                  <a:spcPct val="50000"/>
                </a:spcBef>
                <a:tabLst>
                  <a:tab pos="457200" algn="l"/>
                </a:tabLst>
              </a:pPr>
              <a:r>
                <a:rPr lang="en-US" sz="1800">
                  <a:solidFill>
                    <a:schemeClr val="tx2"/>
                  </a:solidFill>
                  <a:latin typeface="Courier New" pitchFamily="49" charset="0"/>
                  <a:ea typeface="ＭＳ Ｐゴシック" pitchFamily="34" charset="-128"/>
                </a:rPr>
                <a:t>contentPane.add(imgLabel);</a:t>
              </a:r>
            </a:p>
          </p:txBody>
        </p:sp>
      </p:grpSp>
    </p:spTree>
    <p:custDataLst>
      <p:tags r:id="rId1"/>
    </p:custData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C850B4E-0386-4492-BE57-68EF8F2CF81A}" type="slidenum">
              <a:rPr lang="en-IE" sz="1400" smtClean="0"/>
              <a:pPr/>
              <a:t>23</a:t>
            </a:fld>
            <a:endParaRPr lang="en-IE" sz="1400" smtClean="0"/>
          </a:p>
        </p:txBody>
      </p:sp>
      <p:pic>
        <p:nvPicPr>
          <p:cNvPr id="24579" name="Picture 2" descr="ch1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676400"/>
            <a:ext cx="5105400"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Rectangle 3"/>
          <p:cNvSpPr>
            <a:spLocks noGrp="1" noChangeArrowheads="1"/>
          </p:cNvSpPr>
          <p:nvPr>
            <p:ph type="title"/>
          </p:nvPr>
        </p:nvSpPr>
        <p:spPr/>
        <p:txBody>
          <a:bodyPr/>
          <a:lstStyle/>
          <a:p>
            <a:r>
              <a:rPr lang="en-US" sz="4000" smtClean="0"/>
              <a:t>Program TextFieldLabelExample</a:t>
            </a:r>
          </a:p>
        </p:txBody>
      </p:sp>
      <p:grpSp>
        <p:nvGrpSpPr>
          <p:cNvPr id="24581" name="Group 4"/>
          <p:cNvGrpSpPr>
            <a:grpSpLocks/>
          </p:cNvGrpSpPr>
          <p:nvPr/>
        </p:nvGrpSpPr>
        <p:grpSpPr bwMode="auto">
          <a:xfrm>
            <a:off x="223838" y="2592388"/>
            <a:ext cx="2238375" cy="641350"/>
            <a:chOff x="141" y="1633"/>
            <a:chExt cx="1410" cy="404"/>
          </a:xfrm>
        </p:grpSpPr>
        <p:sp>
          <p:nvSpPr>
            <p:cNvPr id="24588" name="Text Box 5"/>
            <p:cNvSpPr txBox="1">
              <a:spLocks noChangeArrowheads="1"/>
            </p:cNvSpPr>
            <p:nvPr/>
          </p:nvSpPr>
          <p:spPr bwMode="auto">
            <a:xfrm>
              <a:off x="141" y="1633"/>
              <a:ext cx="100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2000">
                  <a:solidFill>
                    <a:srgbClr val="0033CC"/>
                  </a:solidFill>
                  <a:latin typeface="Arial" charset="0"/>
                </a:rPr>
                <a:t>JLabel</a:t>
              </a:r>
            </a:p>
            <a:p>
              <a:pPr algn="ctr" eaLnBrk="1" hangingPunct="1"/>
              <a:r>
                <a:rPr lang="en-US" sz="1600">
                  <a:solidFill>
                    <a:srgbClr val="0033CC"/>
                  </a:solidFill>
                  <a:latin typeface="Arial" charset="0"/>
                </a:rPr>
                <a:t>(with an image)</a:t>
              </a:r>
            </a:p>
          </p:txBody>
        </p:sp>
        <p:sp>
          <p:nvSpPr>
            <p:cNvPr id="24589" name="Line 6"/>
            <p:cNvSpPr>
              <a:spLocks noChangeShapeType="1"/>
            </p:cNvSpPr>
            <p:nvPr/>
          </p:nvSpPr>
          <p:spPr bwMode="auto">
            <a:xfrm>
              <a:off x="967" y="1774"/>
              <a:ext cx="584" cy="0"/>
            </a:xfrm>
            <a:prstGeom prst="line">
              <a:avLst/>
            </a:prstGeom>
            <a:noFill/>
            <a:ln w="19050">
              <a:solidFill>
                <a:srgbClr val="A5002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E"/>
            </a:p>
          </p:txBody>
        </p:sp>
      </p:grpSp>
      <p:grpSp>
        <p:nvGrpSpPr>
          <p:cNvPr id="24582" name="Group 7"/>
          <p:cNvGrpSpPr>
            <a:grpSpLocks/>
          </p:cNvGrpSpPr>
          <p:nvPr/>
        </p:nvGrpSpPr>
        <p:grpSpPr bwMode="auto">
          <a:xfrm>
            <a:off x="5715000" y="2178050"/>
            <a:ext cx="2971800" cy="641350"/>
            <a:chOff x="3668" y="1290"/>
            <a:chExt cx="1872" cy="404"/>
          </a:xfrm>
        </p:grpSpPr>
        <p:sp>
          <p:nvSpPr>
            <p:cNvPr id="24586" name="Text Box 8"/>
            <p:cNvSpPr txBox="1">
              <a:spLocks noChangeArrowheads="1"/>
            </p:cNvSpPr>
            <p:nvPr/>
          </p:nvSpPr>
          <p:spPr bwMode="auto">
            <a:xfrm>
              <a:off x="4534" y="1290"/>
              <a:ext cx="100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2000">
                  <a:solidFill>
                    <a:srgbClr val="0033CC"/>
                  </a:solidFill>
                  <a:latin typeface="Arial" charset="0"/>
                </a:rPr>
                <a:t>JLabel</a:t>
              </a:r>
            </a:p>
            <a:p>
              <a:pPr algn="ctr" eaLnBrk="1" hangingPunct="1"/>
              <a:r>
                <a:rPr lang="en-US" sz="1600">
                  <a:solidFill>
                    <a:srgbClr val="0033CC"/>
                  </a:solidFill>
                  <a:latin typeface="Arial" charset="0"/>
                </a:rPr>
                <a:t>(with a text)</a:t>
              </a:r>
            </a:p>
          </p:txBody>
        </p:sp>
        <p:sp>
          <p:nvSpPr>
            <p:cNvPr id="24587" name="Line 9"/>
            <p:cNvSpPr>
              <a:spLocks noChangeShapeType="1"/>
            </p:cNvSpPr>
            <p:nvPr/>
          </p:nvSpPr>
          <p:spPr bwMode="auto">
            <a:xfrm flipH="1">
              <a:off x="3668" y="1455"/>
              <a:ext cx="1051" cy="223"/>
            </a:xfrm>
            <a:prstGeom prst="line">
              <a:avLst/>
            </a:prstGeom>
            <a:noFill/>
            <a:ln w="19050">
              <a:solidFill>
                <a:srgbClr val="A5002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E"/>
            </a:p>
          </p:txBody>
        </p:sp>
      </p:grpSp>
      <p:grpSp>
        <p:nvGrpSpPr>
          <p:cNvPr id="24583" name="Group 10"/>
          <p:cNvGrpSpPr>
            <a:grpSpLocks/>
          </p:cNvGrpSpPr>
          <p:nvPr/>
        </p:nvGrpSpPr>
        <p:grpSpPr bwMode="auto">
          <a:xfrm>
            <a:off x="5791200" y="3409950"/>
            <a:ext cx="3084513" cy="704850"/>
            <a:chOff x="3648" y="1998"/>
            <a:chExt cx="1943" cy="444"/>
          </a:xfrm>
        </p:grpSpPr>
        <p:sp>
          <p:nvSpPr>
            <p:cNvPr id="24584" name="Text Box 11"/>
            <p:cNvSpPr txBox="1">
              <a:spLocks noChangeArrowheads="1"/>
            </p:cNvSpPr>
            <p:nvPr/>
          </p:nvSpPr>
          <p:spPr bwMode="auto">
            <a:xfrm>
              <a:off x="4585" y="2192"/>
              <a:ext cx="100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2000">
                  <a:solidFill>
                    <a:srgbClr val="0033CC"/>
                  </a:solidFill>
                  <a:latin typeface="Arial" charset="0"/>
                </a:rPr>
                <a:t>JTextField</a:t>
              </a:r>
              <a:endParaRPr lang="en-US" sz="1600">
                <a:solidFill>
                  <a:srgbClr val="0033CC"/>
                </a:solidFill>
                <a:latin typeface="Arial" charset="0"/>
              </a:endParaRPr>
            </a:p>
          </p:txBody>
        </p:sp>
        <p:sp>
          <p:nvSpPr>
            <p:cNvPr id="24585" name="Line 12"/>
            <p:cNvSpPr>
              <a:spLocks noChangeShapeType="1"/>
            </p:cNvSpPr>
            <p:nvPr/>
          </p:nvSpPr>
          <p:spPr bwMode="auto">
            <a:xfrm flipH="1" flipV="1">
              <a:off x="3648" y="1998"/>
              <a:ext cx="1020" cy="283"/>
            </a:xfrm>
            <a:prstGeom prst="line">
              <a:avLst/>
            </a:prstGeom>
            <a:noFill/>
            <a:ln w="19050">
              <a:solidFill>
                <a:srgbClr val="A5002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E"/>
            </a:p>
          </p:txBody>
        </p:sp>
      </p:grpSp>
    </p:spTree>
    <p:custDataLst>
      <p:tags r:id="rId1"/>
    </p:custData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B9E80F24-E795-43FA-BE4A-1E3B0B50260E}" type="slidenum">
              <a:rPr lang="en-IE" sz="1400" smtClean="0"/>
              <a:pPr/>
              <a:t>24</a:t>
            </a:fld>
            <a:endParaRPr lang="en-IE" sz="1400" smtClean="0"/>
          </a:p>
        </p:txBody>
      </p:sp>
      <p:sp>
        <p:nvSpPr>
          <p:cNvPr id="25603" name="Rectangle 2"/>
          <p:cNvSpPr>
            <a:spLocks noGrp="1" noChangeArrowheads="1"/>
          </p:cNvSpPr>
          <p:nvPr>
            <p:ph type="title"/>
          </p:nvPr>
        </p:nvSpPr>
        <p:spPr/>
        <p:txBody>
          <a:bodyPr/>
          <a:lstStyle/>
          <a:p>
            <a:r>
              <a:rPr lang="en-GB" sz="4000" smtClean="0"/>
              <a:t>ImageIcons</a:t>
            </a:r>
            <a:endParaRPr lang="en-US" sz="4000" smtClean="0"/>
          </a:p>
        </p:txBody>
      </p:sp>
      <p:sp>
        <p:nvSpPr>
          <p:cNvPr id="25604" name="Rectangle 3"/>
          <p:cNvSpPr>
            <a:spLocks noGrp="1" noChangeArrowheads="1"/>
          </p:cNvSpPr>
          <p:nvPr>
            <p:ph type="body" idx="1"/>
          </p:nvPr>
        </p:nvSpPr>
        <p:spPr/>
        <p:txBody>
          <a:bodyPr/>
          <a:lstStyle/>
          <a:p>
            <a:pPr>
              <a:lnSpc>
                <a:spcPct val="90000"/>
              </a:lnSpc>
            </a:pPr>
            <a:r>
              <a:rPr lang="en-GB" smtClean="0"/>
              <a:t>Icon myImage = new ImageIcon(“Cat.gif”); is a quick way to construct an Icon for a button, label or title bar</a:t>
            </a:r>
          </a:p>
          <a:p>
            <a:pPr>
              <a:lnSpc>
                <a:spcPct val="90000"/>
              </a:lnSpc>
            </a:pPr>
            <a:r>
              <a:rPr lang="en-GB" smtClean="0"/>
              <a:t>Files of types .gif, .jpg and .png will work</a:t>
            </a:r>
          </a:p>
          <a:p>
            <a:pPr>
              <a:lnSpc>
                <a:spcPct val="90000"/>
              </a:lnSpc>
            </a:pPr>
            <a:r>
              <a:rPr lang="en-GB" smtClean="0"/>
              <a:t>Bitmaps won’t: use a graphics package to convert them to appropriate format</a:t>
            </a:r>
          </a:p>
          <a:p>
            <a:pPr>
              <a:lnSpc>
                <a:spcPct val="90000"/>
              </a:lnSpc>
            </a:pPr>
            <a:r>
              <a:rPr lang="en-GB" smtClean="0"/>
              <a:t>The image file should be in the same folder as the java file, or a full path given</a:t>
            </a:r>
            <a:endParaRPr lang="en-US"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492ACD80-A0A9-4449-9F9E-EC41EAF9E9E2}" type="slidenum">
              <a:rPr lang="en-IE" sz="1400" smtClean="0"/>
              <a:pPr/>
              <a:t>25</a:t>
            </a:fld>
            <a:endParaRPr lang="en-IE" sz="1400" smtClean="0"/>
          </a:p>
        </p:txBody>
      </p:sp>
      <p:sp>
        <p:nvSpPr>
          <p:cNvPr id="26627" name="Rectangle 2"/>
          <p:cNvSpPr>
            <a:spLocks noGrp="1" noChangeArrowheads="1"/>
          </p:cNvSpPr>
          <p:nvPr>
            <p:ph type="title"/>
          </p:nvPr>
        </p:nvSpPr>
        <p:spPr/>
        <p:txBody>
          <a:bodyPr/>
          <a:lstStyle/>
          <a:p>
            <a:r>
              <a:rPr lang="en-US" smtClean="0"/>
              <a:t>JTextArea</a:t>
            </a:r>
          </a:p>
        </p:txBody>
      </p:sp>
      <p:sp>
        <p:nvSpPr>
          <p:cNvPr id="26628" name="Rectangle 3"/>
          <p:cNvSpPr>
            <a:spLocks noGrp="1" noChangeArrowheads="1"/>
          </p:cNvSpPr>
          <p:nvPr>
            <p:ph type="body" idx="1"/>
          </p:nvPr>
        </p:nvSpPr>
        <p:spPr>
          <a:xfrm>
            <a:off x="304800" y="1219200"/>
            <a:ext cx="8534400" cy="2209800"/>
          </a:xfrm>
        </p:spPr>
        <p:txBody>
          <a:bodyPr/>
          <a:lstStyle/>
          <a:p>
            <a:r>
              <a:rPr lang="en-US" sz="2800" smtClean="0"/>
              <a:t>We use a </a:t>
            </a:r>
            <a:r>
              <a:rPr lang="en-US" sz="2800" smtClean="0">
                <a:solidFill>
                  <a:srgbClr val="A50021"/>
                </a:solidFill>
              </a:rPr>
              <a:t>JTextArea</a:t>
            </a:r>
            <a:r>
              <a:rPr lang="en-US" sz="2800" smtClean="0"/>
              <a:t> object to display or allow the user to enter multiple lines of text.</a:t>
            </a:r>
          </a:p>
          <a:p>
            <a:r>
              <a:rPr lang="en-US" sz="2800" smtClean="0"/>
              <a:t>The </a:t>
            </a:r>
            <a:r>
              <a:rPr lang="en-US" sz="2800" smtClean="0">
                <a:solidFill>
                  <a:srgbClr val="A50021"/>
                </a:solidFill>
              </a:rPr>
              <a:t>setText</a:t>
            </a:r>
            <a:r>
              <a:rPr lang="en-US" sz="2800" smtClean="0"/>
              <a:t> method assigns the text to a JTextArea, replacing the current content.</a:t>
            </a:r>
          </a:p>
          <a:p>
            <a:r>
              <a:rPr lang="en-US" sz="2800" smtClean="0"/>
              <a:t>The </a:t>
            </a:r>
            <a:r>
              <a:rPr lang="en-US" sz="2800" smtClean="0">
                <a:solidFill>
                  <a:srgbClr val="A50021"/>
                </a:solidFill>
              </a:rPr>
              <a:t>append</a:t>
            </a:r>
            <a:r>
              <a:rPr lang="en-US" sz="2800" smtClean="0"/>
              <a:t> method appends the text to the current text. </a:t>
            </a:r>
          </a:p>
        </p:txBody>
      </p:sp>
      <p:grpSp>
        <p:nvGrpSpPr>
          <p:cNvPr id="26629" name="Group 4"/>
          <p:cNvGrpSpPr>
            <a:grpSpLocks/>
          </p:cNvGrpSpPr>
          <p:nvPr/>
        </p:nvGrpSpPr>
        <p:grpSpPr bwMode="auto">
          <a:xfrm>
            <a:off x="684213" y="3644900"/>
            <a:ext cx="4614862" cy="2560638"/>
            <a:chOff x="691" y="737"/>
            <a:chExt cx="4469" cy="2598"/>
          </a:xfrm>
        </p:grpSpPr>
        <p:sp>
          <p:nvSpPr>
            <p:cNvPr id="26635" name="Rectangle 5"/>
            <p:cNvSpPr>
              <a:spLocks noChangeArrowheads="1"/>
            </p:cNvSpPr>
            <p:nvPr/>
          </p:nvSpPr>
          <p:spPr bwMode="auto">
            <a:xfrm>
              <a:off x="691" y="737"/>
              <a:ext cx="4469" cy="259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26636" name="Rectangle 6"/>
            <p:cNvSpPr>
              <a:spLocks noChangeArrowheads="1"/>
            </p:cNvSpPr>
            <p:nvPr/>
          </p:nvSpPr>
          <p:spPr bwMode="auto">
            <a:xfrm>
              <a:off x="806" y="876"/>
              <a:ext cx="4303" cy="2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tabLst>
                  <a:tab pos="457200" algn="l"/>
                </a:tabLst>
              </a:pPr>
              <a:r>
                <a:rPr lang="en-US" sz="1800">
                  <a:solidFill>
                    <a:schemeClr val="tx2"/>
                  </a:solidFill>
                  <a:latin typeface="Courier New" pitchFamily="49" charset="0"/>
                  <a:ea typeface="ＭＳ Ｐゴシック" pitchFamily="34" charset="-128"/>
                </a:rPr>
                <a:t>JTextArea textArea </a:t>
              </a:r>
            </a:p>
            <a:p>
              <a:pPr eaLnBrk="1" hangingPunct="1">
                <a:lnSpc>
                  <a:spcPct val="80000"/>
                </a:lnSpc>
                <a:spcBef>
                  <a:spcPct val="50000"/>
                </a:spcBef>
                <a:tabLst>
                  <a:tab pos="457200" algn="l"/>
                </a:tabLst>
              </a:pPr>
              <a:r>
                <a:rPr lang="en-US" sz="1800">
                  <a:solidFill>
                    <a:schemeClr val="tx2"/>
                  </a:solidFill>
                  <a:latin typeface="Courier New" pitchFamily="49" charset="0"/>
                  <a:ea typeface="ＭＳ Ｐゴシック" pitchFamily="34" charset="-128"/>
                </a:rPr>
                <a:t>		= </a:t>
              </a:r>
              <a:r>
                <a:rPr lang="en-US" sz="1800">
                  <a:solidFill>
                    <a:schemeClr val="accent2"/>
                  </a:solidFill>
                  <a:latin typeface="Courier New" pitchFamily="49" charset="0"/>
                  <a:ea typeface="ＭＳ Ｐゴシック" pitchFamily="34" charset="-128"/>
                </a:rPr>
                <a:t>new</a:t>
              </a:r>
              <a:r>
                <a:rPr lang="en-US" sz="1800">
                  <a:solidFill>
                    <a:schemeClr val="tx2"/>
                  </a:solidFill>
                  <a:latin typeface="Courier New" pitchFamily="49" charset="0"/>
                  <a:ea typeface="ＭＳ Ｐゴシック" pitchFamily="34" charset="-128"/>
                </a:rPr>
                <a:t> JTextArea</a:t>
              </a:r>
              <a:r>
                <a:rPr lang="en-US" sz="1800">
                  <a:solidFill>
                    <a:srgbClr val="A50021"/>
                  </a:solidFill>
                  <a:latin typeface="Courier New" pitchFamily="49" charset="0"/>
                  <a:ea typeface="ＭＳ Ｐゴシック" pitchFamily="34" charset="-128"/>
                </a:rPr>
                <a:t>( )</a:t>
              </a:r>
              <a:r>
                <a:rPr lang="en-US" sz="1800">
                  <a:solidFill>
                    <a:schemeClr val="tx2"/>
                  </a:solidFill>
                  <a:latin typeface="Courier New" pitchFamily="49" charset="0"/>
                  <a:ea typeface="ＭＳ Ｐゴシック" pitchFamily="34" charset="-128"/>
                </a:rPr>
                <a:t>;</a:t>
              </a:r>
            </a:p>
            <a:p>
              <a:pPr eaLnBrk="1" hangingPunct="1">
                <a:lnSpc>
                  <a:spcPct val="80000"/>
                </a:lnSpc>
                <a:spcBef>
                  <a:spcPct val="50000"/>
                </a:spcBef>
                <a:tabLst>
                  <a:tab pos="457200" algn="l"/>
                </a:tabLst>
              </a:pPr>
              <a:r>
                <a:rPr lang="en-US" sz="1800">
                  <a:solidFill>
                    <a:schemeClr val="tx2"/>
                  </a:solidFill>
                  <a:latin typeface="Courier New" pitchFamily="49" charset="0"/>
                  <a:ea typeface="ＭＳ Ｐゴシック" pitchFamily="34" charset="-128"/>
                </a:rPr>
                <a:t>. . .</a:t>
              </a:r>
            </a:p>
            <a:p>
              <a:pPr eaLnBrk="1" hangingPunct="1">
                <a:lnSpc>
                  <a:spcPct val="80000"/>
                </a:lnSpc>
                <a:spcBef>
                  <a:spcPct val="50000"/>
                </a:spcBef>
                <a:tabLst>
                  <a:tab pos="457200" algn="l"/>
                </a:tabLst>
              </a:pPr>
              <a:r>
                <a:rPr lang="en-US" sz="1800">
                  <a:solidFill>
                    <a:schemeClr val="tx2"/>
                  </a:solidFill>
                  <a:latin typeface="Courier New" pitchFamily="49" charset="0"/>
                  <a:ea typeface="ＭＳ Ｐゴシック" pitchFamily="34" charset="-128"/>
                </a:rPr>
                <a:t>textArea.setText</a:t>
              </a:r>
              <a:r>
                <a:rPr lang="en-US" sz="1800">
                  <a:solidFill>
                    <a:srgbClr val="A50021"/>
                  </a:solidFill>
                  <a:latin typeface="Courier New" pitchFamily="49" charset="0"/>
                  <a:ea typeface="ＭＳ Ｐゴシック" pitchFamily="34" charset="-128"/>
                </a:rPr>
                <a:t>(</a:t>
              </a:r>
              <a:r>
                <a:rPr lang="en-US" sz="1800">
                  <a:solidFill>
                    <a:srgbClr val="0066CC"/>
                  </a:solidFill>
                  <a:latin typeface="Courier New" pitchFamily="49" charset="0"/>
                  <a:ea typeface="ＭＳ Ｐゴシック" pitchFamily="34" charset="-128"/>
                </a:rPr>
                <a:t>"Hello\n"</a:t>
              </a:r>
              <a:r>
                <a:rPr lang="en-US" sz="1800">
                  <a:solidFill>
                    <a:srgbClr val="A50021"/>
                  </a:solidFill>
                  <a:latin typeface="Courier New" pitchFamily="49" charset="0"/>
                  <a:ea typeface="ＭＳ Ｐゴシック" pitchFamily="34" charset="-128"/>
                </a:rPr>
                <a:t>)</a:t>
              </a:r>
              <a:r>
                <a:rPr lang="en-US" sz="1800">
                  <a:solidFill>
                    <a:schemeClr val="tx2"/>
                  </a:solidFill>
                  <a:latin typeface="Courier New" pitchFamily="49" charset="0"/>
                  <a:ea typeface="ＭＳ Ｐゴシック" pitchFamily="34" charset="-128"/>
                </a:rPr>
                <a:t>;</a:t>
              </a:r>
            </a:p>
            <a:p>
              <a:pPr eaLnBrk="1" hangingPunct="1">
                <a:lnSpc>
                  <a:spcPct val="80000"/>
                </a:lnSpc>
                <a:spcBef>
                  <a:spcPct val="50000"/>
                </a:spcBef>
                <a:tabLst>
                  <a:tab pos="457200" algn="l"/>
                </a:tabLst>
              </a:pPr>
              <a:r>
                <a:rPr lang="en-US" sz="1800">
                  <a:solidFill>
                    <a:schemeClr val="tx2"/>
                  </a:solidFill>
                  <a:latin typeface="Courier New" pitchFamily="49" charset="0"/>
                  <a:ea typeface="ＭＳ Ｐゴシック" pitchFamily="34" charset="-128"/>
                </a:rPr>
                <a:t>textArea.append</a:t>
              </a:r>
              <a:r>
                <a:rPr lang="en-US" sz="1800">
                  <a:solidFill>
                    <a:srgbClr val="A50021"/>
                  </a:solidFill>
                  <a:latin typeface="Courier New" pitchFamily="49" charset="0"/>
                  <a:ea typeface="ＭＳ Ｐゴシック" pitchFamily="34" charset="-128"/>
                </a:rPr>
                <a:t>(</a:t>
              </a:r>
              <a:r>
                <a:rPr lang="en-US" sz="1800">
                  <a:solidFill>
                    <a:srgbClr val="0066CC"/>
                  </a:solidFill>
                  <a:latin typeface="Courier New" pitchFamily="49" charset="0"/>
                  <a:ea typeface="ＭＳ Ｐゴシック" pitchFamily="34" charset="-128"/>
                </a:rPr>
                <a:t>"the lost "</a:t>
              </a:r>
              <a:r>
                <a:rPr lang="en-US" sz="1800">
                  <a:solidFill>
                    <a:srgbClr val="A50021"/>
                  </a:solidFill>
                  <a:latin typeface="Courier New" pitchFamily="49" charset="0"/>
                  <a:ea typeface="ＭＳ Ｐゴシック" pitchFamily="34" charset="-128"/>
                </a:rPr>
                <a:t>)</a:t>
              </a:r>
              <a:r>
                <a:rPr lang="en-US" sz="1800">
                  <a:solidFill>
                    <a:schemeClr val="tx2"/>
                  </a:solidFill>
                  <a:latin typeface="Courier New" pitchFamily="49" charset="0"/>
                  <a:ea typeface="ＭＳ Ｐゴシック" pitchFamily="34" charset="-128"/>
                </a:rPr>
                <a:t>;</a:t>
              </a:r>
            </a:p>
            <a:p>
              <a:pPr eaLnBrk="1" hangingPunct="1">
                <a:lnSpc>
                  <a:spcPct val="80000"/>
                </a:lnSpc>
                <a:spcBef>
                  <a:spcPct val="50000"/>
                </a:spcBef>
                <a:tabLst>
                  <a:tab pos="457200" algn="l"/>
                </a:tabLst>
              </a:pPr>
              <a:r>
                <a:rPr lang="en-US" sz="1800">
                  <a:solidFill>
                    <a:schemeClr val="tx2"/>
                  </a:solidFill>
                  <a:latin typeface="Courier New" pitchFamily="49" charset="0"/>
                  <a:ea typeface="ＭＳ Ｐゴシック" pitchFamily="34" charset="-128"/>
                </a:rPr>
                <a:t>textArea.append</a:t>
              </a:r>
              <a:r>
                <a:rPr lang="en-US" sz="1800">
                  <a:solidFill>
                    <a:srgbClr val="A50021"/>
                  </a:solidFill>
                  <a:latin typeface="Courier New" pitchFamily="49" charset="0"/>
                  <a:ea typeface="ＭＳ Ｐゴシック" pitchFamily="34" charset="-128"/>
                </a:rPr>
                <a:t>(</a:t>
              </a:r>
              <a:r>
                <a:rPr lang="en-US" sz="1800">
                  <a:solidFill>
                    <a:srgbClr val="0066CC"/>
                  </a:solidFill>
                  <a:latin typeface="Courier New" pitchFamily="49" charset="0"/>
                  <a:ea typeface="ＭＳ Ｐゴシック" pitchFamily="34" charset="-128"/>
                </a:rPr>
                <a:t>"world"</a:t>
              </a:r>
              <a:r>
                <a:rPr lang="en-US" sz="1800">
                  <a:solidFill>
                    <a:srgbClr val="A50021"/>
                  </a:solidFill>
                  <a:latin typeface="Courier New" pitchFamily="49" charset="0"/>
                  <a:ea typeface="ＭＳ Ｐゴシック" pitchFamily="34" charset="-128"/>
                </a:rPr>
                <a:t>)</a:t>
              </a:r>
              <a:r>
                <a:rPr lang="en-US" sz="1800">
                  <a:solidFill>
                    <a:schemeClr val="tx2"/>
                  </a:solidFill>
                  <a:latin typeface="Courier New" pitchFamily="49" charset="0"/>
                  <a:ea typeface="ＭＳ Ｐゴシック" pitchFamily="34" charset="-128"/>
                </a:rPr>
                <a:t>;</a:t>
              </a:r>
            </a:p>
          </p:txBody>
        </p:sp>
      </p:grpSp>
      <p:grpSp>
        <p:nvGrpSpPr>
          <p:cNvPr id="26630" name="Group 7"/>
          <p:cNvGrpSpPr>
            <a:grpSpLocks/>
          </p:cNvGrpSpPr>
          <p:nvPr/>
        </p:nvGrpSpPr>
        <p:grpSpPr bwMode="auto">
          <a:xfrm>
            <a:off x="6156325" y="3644900"/>
            <a:ext cx="2328863" cy="2212975"/>
            <a:chOff x="3871" y="2596"/>
            <a:chExt cx="1467" cy="1394"/>
          </a:xfrm>
        </p:grpSpPr>
        <p:sp>
          <p:nvSpPr>
            <p:cNvPr id="26632" name="Rectangle 8"/>
            <p:cNvSpPr>
              <a:spLocks noChangeArrowheads="1"/>
            </p:cNvSpPr>
            <p:nvPr/>
          </p:nvSpPr>
          <p:spPr bwMode="auto">
            <a:xfrm>
              <a:off x="3871" y="2596"/>
              <a:ext cx="1467" cy="10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33" name="Text Box 9"/>
            <p:cNvSpPr txBox="1">
              <a:spLocks noChangeArrowheads="1"/>
            </p:cNvSpPr>
            <p:nvPr/>
          </p:nvSpPr>
          <p:spPr bwMode="auto">
            <a:xfrm>
              <a:off x="3936" y="2701"/>
              <a:ext cx="13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latin typeface="Courier New" pitchFamily="49" charset="0"/>
                </a:rPr>
                <a:t>Hello</a:t>
              </a:r>
            </a:p>
            <a:p>
              <a:pPr eaLnBrk="1" hangingPunct="1"/>
              <a:r>
                <a:rPr lang="en-US" sz="1800">
                  <a:latin typeface="Courier New" pitchFamily="49" charset="0"/>
                </a:rPr>
                <a:t>the lost world</a:t>
              </a:r>
            </a:p>
          </p:txBody>
        </p:sp>
        <p:sp>
          <p:nvSpPr>
            <p:cNvPr id="26634" name="Text Box 10"/>
            <p:cNvSpPr txBox="1">
              <a:spLocks noChangeArrowheads="1"/>
            </p:cNvSpPr>
            <p:nvPr/>
          </p:nvSpPr>
          <p:spPr bwMode="auto">
            <a:xfrm>
              <a:off x="4112" y="3702"/>
              <a:ext cx="9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solidFill>
                    <a:srgbClr val="003399"/>
                  </a:solidFill>
                  <a:latin typeface="Arial" charset="0"/>
                </a:rPr>
                <a:t>JTextArea</a:t>
              </a:r>
            </a:p>
          </p:txBody>
        </p:sp>
      </p:grpSp>
      <p:sp>
        <p:nvSpPr>
          <p:cNvPr id="26631" name="AutoShape 11"/>
          <p:cNvSpPr>
            <a:spLocks noChangeArrowheads="1"/>
          </p:cNvSpPr>
          <p:nvPr/>
        </p:nvSpPr>
        <p:spPr bwMode="auto">
          <a:xfrm>
            <a:off x="5364163" y="4292600"/>
            <a:ext cx="817562" cy="292100"/>
          </a:xfrm>
          <a:prstGeom prst="rightArrow">
            <a:avLst>
              <a:gd name="adj1" fmla="val 50000"/>
              <a:gd name="adj2" fmla="val 69973"/>
            </a:avLst>
          </a:prstGeom>
          <a:solidFill>
            <a:schemeClr val="hlink"/>
          </a:solidFill>
          <a:ln w="9525">
            <a:solidFill>
              <a:schemeClr val="tx1"/>
            </a:solidFill>
            <a:miter lim="800000"/>
            <a:headEnd/>
            <a:tailEnd/>
          </a:ln>
          <a:effectLst>
            <a:outerShdw dist="35921" dir="2700000" algn="ctr" rotWithShape="0">
              <a:srgbClr val="A50021"/>
            </a:outerShdw>
          </a:effectLst>
        </p:spPr>
        <p:txBody>
          <a:bodyPr wrap="none" anchor="ct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74A9F363-EEE1-4DB7-8469-17FFA5328AD9}" type="slidenum">
              <a:rPr lang="en-IE" sz="1400" smtClean="0"/>
              <a:pPr/>
              <a:t>26</a:t>
            </a:fld>
            <a:endParaRPr lang="en-IE" sz="1400" smtClean="0"/>
          </a:p>
        </p:txBody>
      </p:sp>
      <p:sp>
        <p:nvSpPr>
          <p:cNvPr id="27651" name="Rectangle 2"/>
          <p:cNvSpPr>
            <a:spLocks noGrp="1" noChangeArrowheads="1"/>
          </p:cNvSpPr>
          <p:nvPr>
            <p:ph type="title"/>
          </p:nvPr>
        </p:nvSpPr>
        <p:spPr/>
        <p:txBody>
          <a:bodyPr/>
          <a:lstStyle/>
          <a:p>
            <a:r>
              <a:rPr lang="en-US" sz="4000" smtClean="0"/>
              <a:t>Program TextAreaExample</a:t>
            </a:r>
          </a:p>
        </p:txBody>
      </p:sp>
      <p:sp>
        <p:nvSpPr>
          <p:cNvPr id="27652" name="Rectangle 3"/>
          <p:cNvSpPr>
            <a:spLocks noGrp="1" noChangeArrowheads="1"/>
          </p:cNvSpPr>
          <p:nvPr>
            <p:ph type="body" idx="1"/>
          </p:nvPr>
        </p:nvSpPr>
        <p:spPr>
          <a:xfrm>
            <a:off x="304800" y="1143000"/>
            <a:ext cx="8534400" cy="990600"/>
          </a:xfrm>
        </p:spPr>
        <p:txBody>
          <a:bodyPr/>
          <a:lstStyle/>
          <a:p>
            <a:r>
              <a:rPr lang="en-US" smtClean="0"/>
              <a:t>The state of a </a:t>
            </a:r>
            <a:r>
              <a:rPr lang="en-US" b="1" smtClean="0"/>
              <a:t>TextAreaExample</a:t>
            </a:r>
            <a:r>
              <a:rPr lang="en-US" smtClean="0"/>
              <a:t> window after six words are entered.</a:t>
            </a:r>
          </a:p>
        </p:txBody>
      </p:sp>
      <p:pic>
        <p:nvPicPr>
          <p:cNvPr id="27653" name="Picture 4" descr="ch1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209800"/>
            <a:ext cx="6477000" cy="393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D0978D7B-DFAC-439D-A99C-6522C3E9C741}" type="slidenum">
              <a:rPr lang="en-IE" sz="1400" smtClean="0"/>
              <a:pPr/>
              <a:t>27</a:t>
            </a:fld>
            <a:endParaRPr lang="en-IE" sz="1400" smtClean="0"/>
          </a:p>
        </p:txBody>
      </p:sp>
      <p:sp>
        <p:nvSpPr>
          <p:cNvPr id="28675" name="Rectangle 2"/>
          <p:cNvSpPr>
            <a:spLocks noGrp="1" noChangeArrowheads="1"/>
          </p:cNvSpPr>
          <p:nvPr>
            <p:ph type="title"/>
          </p:nvPr>
        </p:nvSpPr>
        <p:spPr/>
        <p:txBody>
          <a:bodyPr/>
          <a:lstStyle/>
          <a:p>
            <a:r>
              <a:rPr lang="en-US" smtClean="0"/>
              <a:t>Adding Scroll Bars to JTextArea</a:t>
            </a:r>
          </a:p>
        </p:txBody>
      </p:sp>
      <p:sp>
        <p:nvSpPr>
          <p:cNvPr id="28676" name="Rectangle 3"/>
          <p:cNvSpPr>
            <a:spLocks noGrp="1" noChangeArrowheads="1"/>
          </p:cNvSpPr>
          <p:nvPr>
            <p:ph type="body" idx="1"/>
          </p:nvPr>
        </p:nvSpPr>
        <p:spPr/>
        <p:txBody>
          <a:bodyPr/>
          <a:lstStyle/>
          <a:p>
            <a:r>
              <a:rPr lang="en-US" smtClean="0"/>
              <a:t>By default a JTextArea does not have any scroll bars. To add scroll bars, we create the JTextArea with a fixed number of rows and columns, and place it in a JScrollPane.</a:t>
            </a:r>
          </a:p>
        </p:txBody>
      </p:sp>
      <p:grpSp>
        <p:nvGrpSpPr>
          <p:cNvPr id="28677" name="Group 4"/>
          <p:cNvGrpSpPr>
            <a:grpSpLocks/>
          </p:cNvGrpSpPr>
          <p:nvPr/>
        </p:nvGrpSpPr>
        <p:grpSpPr bwMode="auto">
          <a:xfrm>
            <a:off x="501650" y="3933825"/>
            <a:ext cx="8248650" cy="2109788"/>
            <a:chOff x="691" y="737"/>
            <a:chExt cx="4469" cy="2598"/>
          </a:xfrm>
        </p:grpSpPr>
        <p:sp>
          <p:nvSpPr>
            <p:cNvPr id="28678" name="Rectangle 5"/>
            <p:cNvSpPr>
              <a:spLocks noChangeArrowheads="1"/>
            </p:cNvSpPr>
            <p:nvPr/>
          </p:nvSpPr>
          <p:spPr bwMode="auto">
            <a:xfrm>
              <a:off x="691" y="737"/>
              <a:ext cx="4469" cy="259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28679" name="Rectangle 6"/>
            <p:cNvSpPr>
              <a:spLocks noChangeArrowheads="1"/>
            </p:cNvSpPr>
            <p:nvPr/>
          </p:nvSpPr>
          <p:spPr bwMode="auto">
            <a:xfrm>
              <a:off x="806" y="874"/>
              <a:ext cx="4303" cy="2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80000"/>
                </a:lnSpc>
                <a:spcBef>
                  <a:spcPct val="50000"/>
                </a:spcBef>
                <a:tabLst>
                  <a:tab pos="457200" algn="l"/>
                </a:tabLst>
              </a:pPr>
              <a:r>
                <a:rPr lang="en-US" sz="1800">
                  <a:solidFill>
                    <a:schemeClr val="tx2"/>
                  </a:solidFill>
                  <a:latin typeface="Courier New" pitchFamily="49" charset="0"/>
                  <a:ea typeface="ＭＳ Ｐゴシック" pitchFamily="34" charset="-128"/>
                </a:rPr>
                <a:t>JTextArea   textArea   = </a:t>
              </a:r>
              <a:r>
                <a:rPr lang="en-US" sz="1800">
                  <a:solidFill>
                    <a:schemeClr val="accent2"/>
                  </a:solidFill>
                  <a:latin typeface="Courier New" pitchFamily="49" charset="0"/>
                  <a:ea typeface="ＭＳ Ｐゴシック" pitchFamily="34" charset="-128"/>
                </a:rPr>
                <a:t>new</a:t>
              </a:r>
              <a:r>
                <a:rPr lang="en-US" sz="1800">
                  <a:solidFill>
                    <a:schemeClr val="tx2"/>
                  </a:solidFill>
                  <a:latin typeface="Courier New" pitchFamily="49" charset="0"/>
                  <a:ea typeface="ＭＳ Ｐゴシック" pitchFamily="34" charset="-128"/>
                </a:rPr>
                <a:t> JTextArea</a:t>
              </a:r>
              <a:r>
                <a:rPr lang="en-US" sz="1800">
                  <a:solidFill>
                    <a:srgbClr val="A50021"/>
                  </a:solidFill>
                  <a:latin typeface="Courier New" pitchFamily="49" charset="0"/>
                  <a:ea typeface="ＭＳ Ｐゴシック" pitchFamily="34" charset="-128"/>
                </a:rPr>
                <a:t>(8,22)</a:t>
              </a:r>
              <a:r>
                <a:rPr lang="en-US" sz="1800">
                  <a:solidFill>
                    <a:schemeClr val="tx2"/>
                  </a:solidFill>
                  <a:latin typeface="Courier New" pitchFamily="49" charset="0"/>
                  <a:ea typeface="ＭＳ Ｐゴシック" pitchFamily="34" charset="-128"/>
                </a:rPr>
                <a:t>;</a:t>
              </a:r>
            </a:p>
            <a:p>
              <a:pPr eaLnBrk="1" hangingPunct="1">
                <a:lnSpc>
                  <a:spcPct val="80000"/>
                </a:lnSpc>
                <a:spcBef>
                  <a:spcPct val="50000"/>
                </a:spcBef>
                <a:tabLst>
                  <a:tab pos="457200" algn="l"/>
                </a:tabLst>
              </a:pPr>
              <a:r>
                <a:rPr lang="en-US" sz="1800">
                  <a:solidFill>
                    <a:schemeClr val="tx2"/>
                  </a:solidFill>
                  <a:latin typeface="Courier New" pitchFamily="49" charset="0"/>
                  <a:ea typeface="ＭＳ Ｐゴシック" pitchFamily="34" charset="-128"/>
                </a:rPr>
                <a:t>. . .</a:t>
              </a:r>
            </a:p>
            <a:p>
              <a:pPr eaLnBrk="1" hangingPunct="1">
                <a:lnSpc>
                  <a:spcPct val="80000"/>
                </a:lnSpc>
                <a:spcBef>
                  <a:spcPct val="50000"/>
                </a:spcBef>
                <a:tabLst>
                  <a:tab pos="457200" algn="l"/>
                </a:tabLst>
              </a:pPr>
              <a:r>
                <a:rPr lang="en-US" sz="1800">
                  <a:solidFill>
                    <a:schemeClr val="tx2"/>
                  </a:solidFill>
                  <a:latin typeface="Courier New" pitchFamily="49" charset="0"/>
                  <a:ea typeface="ＭＳ Ｐゴシック" pitchFamily="34" charset="-128"/>
                </a:rPr>
                <a:t>JScrollPane scrollText = </a:t>
              </a:r>
              <a:r>
                <a:rPr lang="en-US" sz="1800">
                  <a:solidFill>
                    <a:schemeClr val="accent2"/>
                  </a:solidFill>
                  <a:latin typeface="Courier New" pitchFamily="49" charset="0"/>
                  <a:ea typeface="ＭＳ Ｐゴシック" pitchFamily="34" charset="-128"/>
                </a:rPr>
                <a:t>new</a:t>
              </a:r>
              <a:r>
                <a:rPr lang="en-US" sz="1800">
                  <a:solidFill>
                    <a:schemeClr val="tx2"/>
                  </a:solidFill>
                  <a:latin typeface="Courier New" pitchFamily="49" charset="0"/>
                  <a:ea typeface="ＭＳ Ｐゴシック" pitchFamily="34" charset="-128"/>
                </a:rPr>
                <a:t> JScrollPane</a:t>
              </a:r>
              <a:r>
                <a:rPr lang="en-US" sz="1800">
                  <a:solidFill>
                    <a:srgbClr val="A50021"/>
                  </a:solidFill>
                  <a:latin typeface="Courier New" pitchFamily="49" charset="0"/>
                  <a:ea typeface="ＭＳ Ｐゴシック" pitchFamily="34" charset="-128"/>
                </a:rPr>
                <a:t>(</a:t>
              </a:r>
              <a:r>
                <a:rPr lang="en-US" sz="1800">
                  <a:solidFill>
                    <a:schemeClr val="tx2"/>
                  </a:solidFill>
                  <a:latin typeface="Courier New" pitchFamily="49" charset="0"/>
                  <a:ea typeface="ＭＳ Ｐゴシック" pitchFamily="34" charset="-128"/>
                </a:rPr>
                <a:t>textArea</a:t>
              </a:r>
              <a:r>
                <a:rPr lang="en-US" sz="1800">
                  <a:solidFill>
                    <a:srgbClr val="A50021"/>
                  </a:solidFill>
                  <a:latin typeface="Courier New" pitchFamily="49" charset="0"/>
                  <a:ea typeface="ＭＳ Ｐゴシック" pitchFamily="34" charset="-128"/>
                </a:rPr>
                <a:t>)</a:t>
              </a:r>
              <a:r>
                <a:rPr lang="en-US" sz="1800">
                  <a:solidFill>
                    <a:schemeClr val="tx2"/>
                  </a:solidFill>
                  <a:latin typeface="Courier New" pitchFamily="49" charset="0"/>
                  <a:ea typeface="ＭＳ Ｐゴシック" pitchFamily="34" charset="-128"/>
                </a:rPr>
                <a:t>;</a:t>
              </a:r>
            </a:p>
            <a:p>
              <a:pPr eaLnBrk="1" hangingPunct="1">
                <a:lnSpc>
                  <a:spcPct val="80000"/>
                </a:lnSpc>
                <a:spcBef>
                  <a:spcPct val="50000"/>
                </a:spcBef>
                <a:tabLst>
                  <a:tab pos="457200" algn="l"/>
                </a:tabLst>
              </a:pPr>
              <a:r>
                <a:rPr lang="en-US" sz="1800">
                  <a:solidFill>
                    <a:schemeClr val="tx2"/>
                  </a:solidFill>
                  <a:latin typeface="Courier New" pitchFamily="49" charset="0"/>
                  <a:ea typeface="ＭＳ Ｐゴシック" pitchFamily="34" charset="-128"/>
                </a:rPr>
                <a:t>. . .</a:t>
              </a:r>
            </a:p>
            <a:p>
              <a:pPr eaLnBrk="1" hangingPunct="1">
                <a:lnSpc>
                  <a:spcPct val="80000"/>
                </a:lnSpc>
                <a:spcBef>
                  <a:spcPct val="50000"/>
                </a:spcBef>
                <a:tabLst>
                  <a:tab pos="457200" algn="l"/>
                </a:tabLst>
              </a:pPr>
              <a:r>
                <a:rPr lang="en-US" sz="1800">
                  <a:solidFill>
                    <a:schemeClr val="tx2"/>
                  </a:solidFill>
                  <a:latin typeface="Courier New" pitchFamily="49" charset="0"/>
                  <a:ea typeface="ＭＳ Ｐゴシック" pitchFamily="34" charset="-128"/>
                </a:rPr>
                <a:t>contentPane.add</a:t>
              </a:r>
              <a:r>
                <a:rPr lang="en-US" sz="1800">
                  <a:solidFill>
                    <a:srgbClr val="A50021"/>
                  </a:solidFill>
                  <a:latin typeface="Courier New" pitchFamily="49" charset="0"/>
                  <a:ea typeface="ＭＳ Ｐゴシック" pitchFamily="34" charset="-128"/>
                </a:rPr>
                <a:t>(</a:t>
              </a:r>
              <a:r>
                <a:rPr lang="en-US" sz="1800">
                  <a:solidFill>
                    <a:schemeClr val="tx2"/>
                  </a:solidFill>
                  <a:latin typeface="Courier New" pitchFamily="49" charset="0"/>
                  <a:ea typeface="ＭＳ Ｐゴシック" pitchFamily="34" charset="-128"/>
                </a:rPr>
                <a:t>scrollText</a:t>
              </a:r>
              <a:r>
                <a:rPr lang="en-US" sz="1800">
                  <a:solidFill>
                    <a:srgbClr val="A50021"/>
                  </a:solidFill>
                  <a:latin typeface="Courier New" pitchFamily="49" charset="0"/>
                  <a:ea typeface="ＭＳ Ｐゴシック" pitchFamily="34" charset="-128"/>
                </a:rPr>
                <a:t>)</a:t>
              </a:r>
              <a:r>
                <a:rPr lang="en-US" sz="1800">
                  <a:solidFill>
                    <a:schemeClr val="tx2"/>
                  </a:solidFill>
                  <a:latin typeface="Courier New" pitchFamily="49" charset="0"/>
                  <a:ea typeface="ＭＳ Ｐゴシック" pitchFamily="34" charset="-128"/>
                </a:rPr>
                <a:t>;</a:t>
              </a:r>
            </a:p>
          </p:txBody>
        </p:sp>
      </p:grpSp>
    </p:spTree>
    <p:custDataLst>
      <p:tags r:id="rId1"/>
    </p:custData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C1416E26-A50A-4D9F-AD9A-497CF795F5E4}" type="slidenum">
              <a:rPr lang="en-IE" sz="1400" smtClean="0"/>
              <a:pPr/>
              <a:t>28</a:t>
            </a:fld>
            <a:endParaRPr lang="en-IE" sz="1400" smtClean="0"/>
          </a:p>
        </p:txBody>
      </p:sp>
      <p:sp>
        <p:nvSpPr>
          <p:cNvPr id="29699" name="Rectangle 2"/>
          <p:cNvSpPr>
            <a:spLocks noGrp="1" noChangeArrowheads="1"/>
          </p:cNvSpPr>
          <p:nvPr>
            <p:ph type="title"/>
          </p:nvPr>
        </p:nvSpPr>
        <p:spPr/>
        <p:txBody>
          <a:bodyPr/>
          <a:lstStyle/>
          <a:p>
            <a:r>
              <a:rPr lang="en-US" sz="3600" smtClean="0"/>
              <a:t>TextAreaExample with Scroll Bars</a:t>
            </a:r>
          </a:p>
        </p:txBody>
      </p:sp>
      <p:pic>
        <p:nvPicPr>
          <p:cNvPr id="29700" name="Picture 4" descr="ch1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057400"/>
            <a:ext cx="48768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C3142F88-0BAD-42F8-A890-9E7CE1BBEB7D}" type="slidenum">
              <a:rPr lang="en-IE" sz="1400" smtClean="0"/>
              <a:pPr/>
              <a:t>29</a:t>
            </a:fld>
            <a:endParaRPr lang="en-IE" sz="1400" smtClean="0"/>
          </a:p>
        </p:txBody>
      </p:sp>
      <p:sp>
        <p:nvSpPr>
          <p:cNvPr id="30723" name="Rectangle 2"/>
          <p:cNvSpPr>
            <a:spLocks noGrp="1" noChangeArrowheads="1"/>
          </p:cNvSpPr>
          <p:nvPr>
            <p:ph type="title"/>
          </p:nvPr>
        </p:nvSpPr>
        <p:spPr/>
        <p:txBody>
          <a:bodyPr/>
          <a:lstStyle/>
          <a:p>
            <a:r>
              <a:rPr lang="en-GB" sz="4000" smtClean="0"/>
              <a:t>Changing the default Font</a:t>
            </a:r>
            <a:endParaRPr lang="en-US" sz="4000" smtClean="0"/>
          </a:p>
        </p:txBody>
      </p:sp>
      <p:sp>
        <p:nvSpPr>
          <p:cNvPr id="30724" name="Rectangle 3"/>
          <p:cNvSpPr>
            <a:spLocks noGrp="1" noChangeArrowheads="1"/>
          </p:cNvSpPr>
          <p:nvPr>
            <p:ph type="body" idx="1"/>
          </p:nvPr>
        </p:nvSpPr>
        <p:spPr/>
        <p:txBody>
          <a:bodyPr/>
          <a:lstStyle/>
          <a:p>
            <a:pPr>
              <a:lnSpc>
                <a:spcPct val="90000"/>
              </a:lnSpc>
            </a:pPr>
            <a:r>
              <a:rPr lang="en-GB" sz="2600" smtClean="0"/>
              <a:t>Change the Font of a component as follows</a:t>
            </a:r>
            <a:r>
              <a:rPr lang="en-GB" sz="2400" smtClean="0"/>
              <a:t>:</a:t>
            </a:r>
          </a:p>
          <a:p>
            <a:pPr lvl="1">
              <a:lnSpc>
                <a:spcPct val="90000"/>
              </a:lnSpc>
              <a:buFontTx/>
              <a:buNone/>
            </a:pPr>
            <a:r>
              <a:rPr lang="en-GB" sz="1800" smtClean="0"/>
              <a:t>  Font myFont = new Font( “Font name”, Font.STYLE, fontSize);</a:t>
            </a:r>
          </a:p>
          <a:p>
            <a:pPr lvl="1">
              <a:lnSpc>
                <a:spcPct val="90000"/>
              </a:lnSpc>
              <a:buFontTx/>
              <a:buNone/>
            </a:pPr>
            <a:r>
              <a:rPr lang="en-GB" sz="2000" smtClean="0"/>
              <a:t>  textArea.setFont(myFont);</a:t>
            </a:r>
          </a:p>
          <a:p>
            <a:pPr>
              <a:lnSpc>
                <a:spcPct val="90000"/>
              </a:lnSpc>
            </a:pPr>
            <a:r>
              <a:rPr lang="en-GB" sz="2400" smtClean="0"/>
              <a:t>STYLE can be Font.PLAIN, Font.BOLD or Font.ITALIC</a:t>
            </a:r>
          </a:p>
          <a:p>
            <a:pPr>
              <a:lnSpc>
                <a:spcPct val="90000"/>
              </a:lnSpc>
            </a:pPr>
            <a:r>
              <a:rPr lang="en-GB" sz="2400" smtClean="0"/>
              <a:t>fontSize is an int representing point size, eg 14 or 32 </a:t>
            </a:r>
          </a:p>
          <a:p>
            <a:pPr>
              <a:lnSpc>
                <a:spcPct val="90000"/>
              </a:lnSpc>
            </a:pPr>
            <a:r>
              <a:rPr lang="en-GB" sz="2600" smtClean="0"/>
              <a:t>Which font names will work depends on the fonts installed on the computer, but the following will always work:</a:t>
            </a:r>
          </a:p>
          <a:p>
            <a:pPr lvl="1">
              <a:lnSpc>
                <a:spcPct val="90000"/>
              </a:lnSpc>
              <a:buFontTx/>
              <a:buNone/>
            </a:pPr>
            <a:r>
              <a:rPr lang="en-GB" sz="2000" smtClean="0"/>
              <a:t>        “Monospaced”, “Serif” and “SansSerif”</a:t>
            </a:r>
            <a:endParaRPr lang="en-US" sz="200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981D921-85D0-41AD-9548-6C8405FE3853}" type="slidenum">
              <a:rPr lang="en-IE" sz="1400" smtClean="0"/>
              <a:pPr/>
              <a:t>3</a:t>
            </a:fld>
            <a:endParaRPr lang="en-IE" sz="1400" smtClean="0"/>
          </a:p>
        </p:txBody>
      </p:sp>
      <p:sp>
        <p:nvSpPr>
          <p:cNvPr id="4099" name="Rectangle 2"/>
          <p:cNvSpPr>
            <a:spLocks noGrp="1" noChangeArrowheads="1"/>
          </p:cNvSpPr>
          <p:nvPr>
            <p:ph type="title"/>
          </p:nvPr>
        </p:nvSpPr>
        <p:spPr/>
        <p:txBody>
          <a:bodyPr/>
          <a:lstStyle/>
          <a:p>
            <a:r>
              <a:rPr lang="en-GB" sz="4000" smtClean="0"/>
              <a:t>Sample Programs</a:t>
            </a:r>
            <a:endParaRPr lang="en-US" sz="4000" smtClean="0"/>
          </a:p>
        </p:txBody>
      </p:sp>
      <p:sp>
        <p:nvSpPr>
          <p:cNvPr id="4100" name="Rectangle 3"/>
          <p:cNvSpPr>
            <a:spLocks noGrp="1" noChangeArrowheads="1"/>
          </p:cNvSpPr>
          <p:nvPr>
            <p:ph type="body" idx="1"/>
          </p:nvPr>
        </p:nvSpPr>
        <p:spPr/>
        <p:txBody>
          <a:bodyPr/>
          <a:lstStyle/>
          <a:p>
            <a:r>
              <a:rPr lang="en-GB" sz="2400" dirty="0" smtClean="0"/>
              <a:t>JMenuFrame.java</a:t>
            </a:r>
          </a:p>
          <a:p>
            <a:r>
              <a:rPr lang="en-GB" sz="2400" dirty="0" err="1" smtClean="0"/>
              <a:t>TextAreaExample</a:t>
            </a:r>
            <a:endParaRPr lang="en-GB" sz="2400" dirty="0" smtClean="0"/>
          </a:p>
          <a:p>
            <a:r>
              <a:rPr lang="en-GB" sz="2400" dirty="0" err="1" smtClean="0"/>
              <a:t>TextFieldLabelExample</a:t>
            </a:r>
            <a:endParaRPr lang="en-GB" sz="2400" dirty="0" smtClean="0"/>
          </a:p>
          <a:p>
            <a:r>
              <a:rPr lang="en-GB" sz="2400" dirty="0" smtClean="0"/>
              <a:t>StringTest1, 2 and 3</a:t>
            </a:r>
          </a:p>
          <a:p>
            <a:r>
              <a:rPr lang="en-GB" sz="2400" dirty="0" smtClean="0"/>
              <a:t>For labs </a:t>
            </a:r>
            <a:r>
              <a:rPr lang="en-GB" sz="2400" dirty="0" err="1" smtClean="0"/>
              <a:t>MyJFrame</a:t>
            </a:r>
            <a:r>
              <a:rPr lang="en-GB" sz="2400" dirty="0" smtClean="0"/>
              <a:t> 1 to 4</a:t>
            </a:r>
          </a:p>
          <a:p>
            <a:r>
              <a:rPr lang="en-GB" dirty="0" smtClean="0">
                <a:solidFill>
                  <a:srgbClr val="008000"/>
                </a:solidFill>
              </a:rPr>
              <a:t>Textbook sections:</a:t>
            </a:r>
          </a:p>
          <a:p>
            <a:pPr lvl="1"/>
            <a:r>
              <a:rPr lang="en-IE" sz="2400" dirty="0" err="1" smtClean="0"/>
              <a:t>Horstmann</a:t>
            </a:r>
            <a:r>
              <a:rPr lang="en-IE" sz="2400" smtClean="0"/>
              <a:t> Chapter 11</a:t>
            </a:r>
            <a:endParaRPr lang="en-US" sz="2400" dirty="0" smtClean="0"/>
          </a:p>
          <a:p>
            <a:endParaRPr lang="en-US" sz="2800"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142A6DD1-03CB-43CE-855E-1A364841413F}" type="slidenum">
              <a:rPr lang="en-IE" sz="1400" smtClean="0"/>
              <a:pPr/>
              <a:t>30</a:t>
            </a:fld>
            <a:endParaRPr lang="en-IE" sz="1400" smtClean="0"/>
          </a:p>
        </p:txBody>
      </p:sp>
      <p:sp>
        <p:nvSpPr>
          <p:cNvPr id="31747" name="Rectangle 2"/>
          <p:cNvSpPr>
            <a:spLocks noGrp="1" noChangeArrowheads="1"/>
          </p:cNvSpPr>
          <p:nvPr>
            <p:ph type="title"/>
          </p:nvPr>
        </p:nvSpPr>
        <p:spPr/>
        <p:txBody>
          <a:bodyPr/>
          <a:lstStyle/>
          <a:p>
            <a:r>
              <a:rPr lang="en-GB" sz="4000" smtClean="0"/>
              <a:t>Exercise</a:t>
            </a:r>
            <a:endParaRPr lang="en-US" sz="4000" smtClean="0"/>
          </a:p>
        </p:txBody>
      </p:sp>
      <p:sp>
        <p:nvSpPr>
          <p:cNvPr id="31748" name="Rectangle 3"/>
          <p:cNvSpPr>
            <a:spLocks noGrp="1" noChangeArrowheads="1"/>
          </p:cNvSpPr>
          <p:nvPr>
            <p:ph type="body" idx="1"/>
          </p:nvPr>
        </p:nvSpPr>
        <p:spPr/>
        <p:txBody>
          <a:bodyPr/>
          <a:lstStyle/>
          <a:p>
            <a:r>
              <a:rPr lang="en-GB" sz="2800" smtClean="0"/>
              <a:t>Investigate the Font class</a:t>
            </a:r>
          </a:p>
          <a:p>
            <a:r>
              <a:rPr lang="en-GB" sz="2800" smtClean="0"/>
              <a:t>Change the fonts on the buttons, on the prompt label and in the text field in TextFieldExample – use different fonts for each one</a:t>
            </a:r>
          </a:p>
          <a:p>
            <a:r>
              <a:rPr lang="en-GB" sz="2800" smtClean="0"/>
              <a:t>Change the foreground and background colours as well for these objects, and for the Frame itself</a:t>
            </a:r>
          </a:p>
          <a:p>
            <a:r>
              <a:rPr lang="en-GB" sz="2800" smtClean="0"/>
              <a:t>Remember: less is better, where colour is concerned</a:t>
            </a:r>
            <a:endParaRPr lang="en-US" sz="280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9BCF7BF7-B515-46C2-A56C-19DF06FFFCE8}" type="slidenum">
              <a:rPr lang="en-IE" sz="1400" smtClean="0"/>
              <a:pPr/>
              <a:t>4</a:t>
            </a:fld>
            <a:endParaRPr lang="en-IE" sz="1400" smtClean="0"/>
          </a:p>
        </p:txBody>
      </p:sp>
      <p:sp>
        <p:nvSpPr>
          <p:cNvPr id="5123" name="Rectangle 2"/>
          <p:cNvSpPr>
            <a:spLocks noGrp="1" noChangeArrowheads="1"/>
          </p:cNvSpPr>
          <p:nvPr>
            <p:ph type="title"/>
          </p:nvPr>
        </p:nvSpPr>
        <p:spPr/>
        <p:txBody>
          <a:bodyPr/>
          <a:lstStyle/>
          <a:p>
            <a:r>
              <a:rPr lang="en-US" sz="4000" smtClean="0"/>
              <a:t>Menus</a:t>
            </a:r>
          </a:p>
        </p:txBody>
      </p:sp>
      <p:sp>
        <p:nvSpPr>
          <p:cNvPr id="5124" name="Rectangle 3"/>
          <p:cNvSpPr>
            <a:spLocks noGrp="1" noChangeArrowheads="1"/>
          </p:cNvSpPr>
          <p:nvPr>
            <p:ph type="body" idx="1"/>
          </p:nvPr>
        </p:nvSpPr>
        <p:spPr>
          <a:xfrm>
            <a:off x="611188" y="1268413"/>
            <a:ext cx="7772400" cy="4114800"/>
          </a:xfrm>
        </p:spPr>
        <p:txBody>
          <a:bodyPr/>
          <a:lstStyle/>
          <a:p>
            <a:r>
              <a:rPr lang="en-US" sz="2800" smtClean="0"/>
              <a:t>The javax.swing package contains three menu-related classes: </a:t>
            </a:r>
            <a:r>
              <a:rPr lang="en-US" sz="2800" smtClean="0">
                <a:solidFill>
                  <a:srgbClr val="A50021"/>
                </a:solidFill>
              </a:rPr>
              <a:t>JMenuBar</a:t>
            </a:r>
            <a:r>
              <a:rPr lang="en-US" sz="2800" smtClean="0"/>
              <a:t>, </a:t>
            </a:r>
            <a:r>
              <a:rPr lang="en-US" sz="2800" smtClean="0">
                <a:solidFill>
                  <a:srgbClr val="A50021"/>
                </a:solidFill>
              </a:rPr>
              <a:t>JMenu</a:t>
            </a:r>
            <a:r>
              <a:rPr lang="en-US" sz="2800" smtClean="0"/>
              <a:t>, and </a:t>
            </a:r>
            <a:r>
              <a:rPr lang="en-US" sz="2800" smtClean="0">
                <a:solidFill>
                  <a:srgbClr val="A50021"/>
                </a:solidFill>
              </a:rPr>
              <a:t>JMenuItem</a:t>
            </a:r>
            <a:r>
              <a:rPr lang="en-US" sz="2800" smtClean="0"/>
              <a:t>.</a:t>
            </a:r>
          </a:p>
          <a:p>
            <a:r>
              <a:rPr lang="en-US" sz="2800" smtClean="0"/>
              <a:t>JMenuBar is a bar where the menus are placed. There is one menu bar per frame.</a:t>
            </a:r>
          </a:p>
          <a:p>
            <a:r>
              <a:rPr lang="en-US" sz="2800" smtClean="0"/>
              <a:t>JMenu (such as File or Edit) is a group of menu choices. A menu bar may include many JMenu objects.</a:t>
            </a:r>
          </a:p>
          <a:p>
            <a:r>
              <a:rPr lang="en-US" sz="2800" smtClean="0"/>
              <a:t>JMenuItem (such as Copy, Cut, or Paste) is an individual menu choice in a JMenu object.</a:t>
            </a:r>
          </a:p>
          <a:p>
            <a:r>
              <a:rPr lang="en-US" sz="2800" smtClean="0"/>
              <a:t>Only the JMenuItem objects generate events.</a:t>
            </a:r>
          </a:p>
          <a:p>
            <a:endParaRPr lang="en-US" sz="2800" smtClean="0"/>
          </a:p>
        </p:txBody>
      </p:sp>
    </p:spTree>
    <p:custDataLst>
      <p:tags r:id="rId1"/>
    </p:custData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179A335A-BD62-4E60-A14D-E54E36924583}" type="slidenum">
              <a:rPr lang="en-IE" sz="1400" smtClean="0"/>
              <a:pPr/>
              <a:t>5</a:t>
            </a:fld>
            <a:endParaRPr lang="en-IE" sz="1400" smtClean="0"/>
          </a:p>
        </p:txBody>
      </p:sp>
      <p:sp>
        <p:nvSpPr>
          <p:cNvPr id="6147" name="Rectangle 2"/>
          <p:cNvSpPr>
            <a:spLocks noGrp="1" noChangeArrowheads="1"/>
          </p:cNvSpPr>
          <p:nvPr>
            <p:ph type="title"/>
          </p:nvPr>
        </p:nvSpPr>
        <p:spPr/>
        <p:txBody>
          <a:bodyPr/>
          <a:lstStyle/>
          <a:p>
            <a:r>
              <a:rPr lang="en-US" sz="4000" smtClean="0"/>
              <a:t>Menu Components</a:t>
            </a:r>
          </a:p>
        </p:txBody>
      </p:sp>
      <p:grpSp>
        <p:nvGrpSpPr>
          <p:cNvPr id="6148" name="Group 3"/>
          <p:cNvGrpSpPr>
            <a:grpSpLocks/>
          </p:cNvGrpSpPr>
          <p:nvPr/>
        </p:nvGrpSpPr>
        <p:grpSpPr bwMode="auto">
          <a:xfrm>
            <a:off x="1981200" y="990600"/>
            <a:ext cx="5260975" cy="2295525"/>
            <a:chOff x="528" y="738"/>
            <a:chExt cx="3314" cy="1446"/>
          </a:xfrm>
        </p:grpSpPr>
        <p:pic>
          <p:nvPicPr>
            <p:cNvPr id="6171" name="Picture 4" descr="wu18847_un0701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 y="738"/>
              <a:ext cx="1327" cy="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72" name="Rectangle 5"/>
            <p:cNvSpPr>
              <a:spLocks noChangeArrowheads="1"/>
            </p:cNvSpPr>
            <p:nvPr/>
          </p:nvSpPr>
          <p:spPr bwMode="auto">
            <a:xfrm>
              <a:off x="595" y="744"/>
              <a:ext cx="3247" cy="2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73" name="Text Box 6"/>
            <p:cNvSpPr txBox="1">
              <a:spLocks noChangeArrowheads="1"/>
            </p:cNvSpPr>
            <p:nvPr/>
          </p:nvSpPr>
          <p:spPr bwMode="auto">
            <a:xfrm>
              <a:off x="1192" y="753"/>
              <a:ext cx="4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latin typeface="Arial" charset="0"/>
                </a:rPr>
                <a:t>Edit</a:t>
              </a:r>
            </a:p>
          </p:txBody>
        </p:sp>
        <p:sp>
          <p:nvSpPr>
            <p:cNvPr id="6174" name="Text Box 7"/>
            <p:cNvSpPr txBox="1">
              <a:spLocks noChangeArrowheads="1"/>
            </p:cNvSpPr>
            <p:nvPr/>
          </p:nvSpPr>
          <p:spPr bwMode="auto">
            <a:xfrm>
              <a:off x="1728" y="753"/>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latin typeface="Arial" charset="0"/>
                </a:rPr>
                <a:t>View</a:t>
              </a:r>
            </a:p>
          </p:txBody>
        </p:sp>
        <p:sp>
          <p:nvSpPr>
            <p:cNvPr id="6175" name="Text Box 8"/>
            <p:cNvSpPr txBox="1">
              <a:spLocks noChangeArrowheads="1"/>
            </p:cNvSpPr>
            <p:nvPr/>
          </p:nvSpPr>
          <p:spPr bwMode="auto">
            <a:xfrm>
              <a:off x="2261" y="753"/>
              <a:ext cx="4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latin typeface="Arial" charset="0"/>
                </a:rPr>
                <a:t>Help</a:t>
              </a:r>
            </a:p>
          </p:txBody>
        </p:sp>
      </p:grpSp>
      <p:grpSp>
        <p:nvGrpSpPr>
          <p:cNvPr id="6149" name="Group 9"/>
          <p:cNvGrpSpPr>
            <a:grpSpLocks/>
          </p:cNvGrpSpPr>
          <p:nvPr/>
        </p:nvGrpSpPr>
        <p:grpSpPr bwMode="auto">
          <a:xfrm>
            <a:off x="381000" y="3657600"/>
            <a:ext cx="6708775" cy="419100"/>
            <a:chOff x="120" y="2538"/>
            <a:chExt cx="4226" cy="264"/>
          </a:xfrm>
        </p:grpSpPr>
        <p:sp>
          <p:nvSpPr>
            <p:cNvPr id="6164" name="Text Box 10"/>
            <p:cNvSpPr txBox="1">
              <a:spLocks noChangeArrowheads="1"/>
            </p:cNvSpPr>
            <p:nvPr/>
          </p:nvSpPr>
          <p:spPr bwMode="auto">
            <a:xfrm>
              <a:off x="120" y="2538"/>
              <a:ext cx="100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2000">
                  <a:solidFill>
                    <a:srgbClr val="0033CC"/>
                  </a:solidFill>
                  <a:latin typeface="Arial" charset="0"/>
                </a:rPr>
                <a:t>JMenuBar</a:t>
              </a:r>
              <a:endParaRPr lang="en-US" sz="1600">
                <a:solidFill>
                  <a:srgbClr val="0033CC"/>
                </a:solidFill>
                <a:latin typeface="Arial" charset="0"/>
              </a:endParaRPr>
            </a:p>
          </p:txBody>
        </p:sp>
        <p:grpSp>
          <p:nvGrpSpPr>
            <p:cNvPr id="6165" name="Group 11"/>
            <p:cNvGrpSpPr>
              <a:grpSpLocks/>
            </p:cNvGrpSpPr>
            <p:nvPr/>
          </p:nvGrpSpPr>
          <p:grpSpPr bwMode="auto">
            <a:xfrm>
              <a:off x="1099" y="2552"/>
              <a:ext cx="3247" cy="250"/>
              <a:chOff x="914" y="3151"/>
              <a:chExt cx="3247" cy="250"/>
            </a:xfrm>
          </p:grpSpPr>
          <p:sp>
            <p:nvSpPr>
              <p:cNvPr id="6166" name="Rectangle 12"/>
              <p:cNvSpPr>
                <a:spLocks noChangeArrowheads="1"/>
              </p:cNvSpPr>
              <p:nvPr/>
            </p:nvSpPr>
            <p:spPr bwMode="auto">
              <a:xfrm>
                <a:off x="914" y="3159"/>
                <a:ext cx="3247" cy="238"/>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67" name="Text Box 13"/>
              <p:cNvSpPr txBox="1">
                <a:spLocks noChangeArrowheads="1"/>
              </p:cNvSpPr>
              <p:nvPr/>
            </p:nvSpPr>
            <p:spPr bwMode="auto">
              <a:xfrm>
                <a:off x="1511" y="3151"/>
                <a:ext cx="4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latin typeface="Arial" charset="0"/>
                  </a:rPr>
                  <a:t>Edit</a:t>
                </a:r>
              </a:p>
            </p:txBody>
          </p:sp>
          <p:sp>
            <p:nvSpPr>
              <p:cNvPr id="6168" name="Text Box 14"/>
              <p:cNvSpPr txBox="1">
                <a:spLocks noChangeArrowheads="1"/>
              </p:cNvSpPr>
              <p:nvPr/>
            </p:nvSpPr>
            <p:spPr bwMode="auto">
              <a:xfrm>
                <a:off x="2047" y="3151"/>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latin typeface="Arial" charset="0"/>
                  </a:rPr>
                  <a:t>View</a:t>
                </a:r>
              </a:p>
            </p:txBody>
          </p:sp>
          <p:sp>
            <p:nvSpPr>
              <p:cNvPr id="6169" name="Text Box 15"/>
              <p:cNvSpPr txBox="1">
                <a:spLocks noChangeArrowheads="1"/>
              </p:cNvSpPr>
              <p:nvPr/>
            </p:nvSpPr>
            <p:spPr bwMode="auto">
              <a:xfrm>
                <a:off x="2580" y="3151"/>
                <a:ext cx="4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latin typeface="Arial" charset="0"/>
                  </a:rPr>
                  <a:t>Help</a:t>
                </a:r>
              </a:p>
            </p:txBody>
          </p:sp>
          <p:sp>
            <p:nvSpPr>
              <p:cNvPr id="6170" name="Text Box 16"/>
              <p:cNvSpPr txBox="1">
                <a:spLocks noChangeArrowheads="1"/>
              </p:cNvSpPr>
              <p:nvPr/>
            </p:nvSpPr>
            <p:spPr bwMode="auto">
              <a:xfrm>
                <a:off x="947" y="3151"/>
                <a:ext cx="39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2000" b="1">
                    <a:latin typeface="Arial" charset="0"/>
                  </a:rPr>
                  <a:t>File</a:t>
                </a:r>
              </a:p>
            </p:txBody>
          </p:sp>
        </p:grpSp>
      </p:grpSp>
      <p:grpSp>
        <p:nvGrpSpPr>
          <p:cNvPr id="6150" name="Group 17"/>
          <p:cNvGrpSpPr>
            <a:grpSpLocks/>
          </p:cNvGrpSpPr>
          <p:nvPr/>
        </p:nvGrpSpPr>
        <p:grpSpPr bwMode="auto">
          <a:xfrm>
            <a:off x="533400" y="4419600"/>
            <a:ext cx="2682875" cy="1558925"/>
            <a:chOff x="229" y="3118"/>
            <a:chExt cx="1690" cy="982"/>
          </a:xfrm>
        </p:grpSpPr>
        <p:sp>
          <p:nvSpPr>
            <p:cNvPr id="6162" name="Text Box 18"/>
            <p:cNvSpPr txBox="1">
              <a:spLocks noChangeArrowheads="1"/>
            </p:cNvSpPr>
            <p:nvPr/>
          </p:nvSpPr>
          <p:spPr bwMode="auto">
            <a:xfrm>
              <a:off x="229" y="3118"/>
              <a:ext cx="100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2000">
                  <a:solidFill>
                    <a:srgbClr val="0033CC"/>
                  </a:solidFill>
                  <a:latin typeface="Arial" charset="0"/>
                </a:rPr>
                <a:t>JMenu</a:t>
              </a:r>
              <a:endParaRPr lang="en-US" sz="1600">
                <a:solidFill>
                  <a:srgbClr val="0033CC"/>
                </a:solidFill>
                <a:latin typeface="Arial" charset="0"/>
              </a:endParaRPr>
            </a:p>
          </p:txBody>
        </p:sp>
        <p:pic>
          <p:nvPicPr>
            <p:cNvPr id="6163" name="Picture 19" descr="wu18847_un0701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 y="3184"/>
              <a:ext cx="841" cy="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51" name="Group 20"/>
          <p:cNvGrpSpPr>
            <a:grpSpLocks/>
          </p:cNvGrpSpPr>
          <p:nvPr/>
        </p:nvGrpSpPr>
        <p:grpSpPr bwMode="auto">
          <a:xfrm>
            <a:off x="4800600" y="4419600"/>
            <a:ext cx="3257550" cy="1520825"/>
            <a:chOff x="2710" y="3192"/>
            <a:chExt cx="2052" cy="958"/>
          </a:xfrm>
        </p:grpSpPr>
        <p:sp>
          <p:nvSpPr>
            <p:cNvPr id="6152" name="Text Box 21"/>
            <p:cNvSpPr txBox="1">
              <a:spLocks noChangeArrowheads="1"/>
            </p:cNvSpPr>
            <p:nvPr/>
          </p:nvSpPr>
          <p:spPr bwMode="auto">
            <a:xfrm>
              <a:off x="3697" y="3471"/>
              <a:ext cx="100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2000">
                  <a:solidFill>
                    <a:srgbClr val="0033CC"/>
                  </a:solidFill>
                  <a:latin typeface="Arial" charset="0"/>
                </a:rPr>
                <a:t>JMenuItem</a:t>
              </a:r>
              <a:endParaRPr lang="en-US" sz="1600">
                <a:solidFill>
                  <a:srgbClr val="0033CC"/>
                </a:solidFill>
                <a:latin typeface="Arial" charset="0"/>
              </a:endParaRPr>
            </a:p>
          </p:txBody>
        </p:sp>
        <p:grpSp>
          <p:nvGrpSpPr>
            <p:cNvPr id="6153" name="Group 22"/>
            <p:cNvGrpSpPr>
              <a:grpSpLocks/>
            </p:cNvGrpSpPr>
            <p:nvPr/>
          </p:nvGrpSpPr>
          <p:grpSpPr bwMode="auto">
            <a:xfrm>
              <a:off x="2710" y="3192"/>
              <a:ext cx="841" cy="958"/>
              <a:chOff x="2710" y="3192"/>
              <a:chExt cx="841" cy="958"/>
            </a:xfrm>
          </p:grpSpPr>
          <p:pic>
            <p:nvPicPr>
              <p:cNvPr id="6157" name="Picture 23" descr="wu18847_un0701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0" y="3234"/>
                <a:ext cx="841" cy="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8" name="Rectangle 24"/>
              <p:cNvSpPr>
                <a:spLocks noChangeArrowheads="1"/>
              </p:cNvSpPr>
              <p:nvPr/>
            </p:nvSpPr>
            <p:spPr bwMode="auto">
              <a:xfrm>
                <a:off x="2730" y="3192"/>
                <a:ext cx="567" cy="192"/>
              </a:xfrm>
              <a:prstGeom prst="rect">
                <a:avLst/>
              </a:prstGeom>
              <a:solidFill>
                <a:schemeClr val="bg1"/>
              </a:solidFill>
              <a:ln w="9525">
                <a:solidFill>
                  <a:schemeClr val="bg1"/>
                </a:solidFill>
                <a:miter lim="800000"/>
                <a:headEnd/>
                <a:tailEnd/>
              </a:ln>
            </p:spPr>
            <p:txBody>
              <a:bodyPr wrap="none" anchor="ctr"/>
              <a:lstStyle/>
              <a:p>
                <a:endParaRPr lang="en-US"/>
              </a:p>
            </p:txBody>
          </p:sp>
          <p:pic>
            <p:nvPicPr>
              <p:cNvPr id="6159"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0" y="3419"/>
                <a:ext cx="63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0"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7" y="3689"/>
                <a:ext cx="63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1"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9" y="4001"/>
                <a:ext cx="63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54" name="Text Box 28"/>
            <p:cNvSpPr txBox="1">
              <a:spLocks noChangeArrowheads="1"/>
            </p:cNvSpPr>
            <p:nvPr/>
          </p:nvSpPr>
          <p:spPr bwMode="auto">
            <a:xfrm>
              <a:off x="3756" y="3851"/>
              <a:ext cx="100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sz="2000">
                  <a:solidFill>
                    <a:srgbClr val="0033CC"/>
                  </a:solidFill>
                  <a:latin typeface="Arial" charset="0"/>
                </a:rPr>
                <a:t>separator</a:t>
              </a:r>
              <a:endParaRPr lang="en-US" sz="1600">
                <a:solidFill>
                  <a:srgbClr val="0033CC"/>
                </a:solidFill>
                <a:latin typeface="Arial" charset="0"/>
              </a:endParaRPr>
            </a:p>
          </p:txBody>
        </p:sp>
        <p:sp>
          <p:nvSpPr>
            <p:cNvPr id="6155" name="Line 29"/>
            <p:cNvSpPr>
              <a:spLocks noChangeShapeType="1"/>
            </p:cNvSpPr>
            <p:nvPr/>
          </p:nvSpPr>
          <p:spPr bwMode="auto">
            <a:xfrm>
              <a:off x="3564" y="3986"/>
              <a:ext cx="315" cy="0"/>
            </a:xfrm>
            <a:prstGeom prst="line">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en-IE"/>
            </a:p>
          </p:txBody>
        </p:sp>
        <p:sp>
          <p:nvSpPr>
            <p:cNvPr id="6156" name="Line 30"/>
            <p:cNvSpPr>
              <a:spLocks noChangeShapeType="1"/>
            </p:cNvSpPr>
            <p:nvPr/>
          </p:nvSpPr>
          <p:spPr bwMode="auto">
            <a:xfrm flipV="1">
              <a:off x="3284" y="3591"/>
              <a:ext cx="477" cy="7"/>
            </a:xfrm>
            <a:prstGeom prst="line">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en-IE"/>
            </a:p>
          </p:txBody>
        </p:sp>
      </p:grpSp>
    </p:spTree>
    <p:custDataLst>
      <p:tags r:id="rId1"/>
    </p:custData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D212218-E413-4FD5-9619-78FD93671DE2}" type="slidenum">
              <a:rPr lang="en-IE" sz="1400" smtClean="0"/>
              <a:pPr/>
              <a:t>6</a:t>
            </a:fld>
            <a:endParaRPr lang="en-IE" sz="1400" smtClean="0"/>
          </a:p>
        </p:txBody>
      </p:sp>
      <p:sp>
        <p:nvSpPr>
          <p:cNvPr id="7171" name="Rectangle 2"/>
          <p:cNvSpPr>
            <a:spLocks noGrp="1" noChangeArrowheads="1"/>
          </p:cNvSpPr>
          <p:nvPr>
            <p:ph type="title"/>
          </p:nvPr>
        </p:nvSpPr>
        <p:spPr/>
        <p:txBody>
          <a:bodyPr/>
          <a:lstStyle/>
          <a:p>
            <a:r>
              <a:rPr lang="en-US" smtClean="0"/>
              <a:t>Sequence for Implementing Menus</a:t>
            </a:r>
          </a:p>
        </p:txBody>
      </p:sp>
      <p:sp>
        <p:nvSpPr>
          <p:cNvPr id="7172" name="Rectangle 3"/>
          <p:cNvSpPr>
            <a:spLocks noGrp="1" noChangeArrowheads="1"/>
          </p:cNvSpPr>
          <p:nvPr>
            <p:ph type="body" idx="1"/>
          </p:nvPr>
        </p:nvSpPr>
        <p:spPr/>
        <p:txBody>
          <a:bodyPr/>
          <a:lstStyle/>
          <a:p>
            <a:pPr marL="533400" indent="-533400">
              <a:buFontTx/>
              <a:buAutoNum type="arabicPeriod"/>
            </a:pPr>
            <a:r>
              <a:rPr lang="en-US" sz="2800" smtClean="0"/>
              <a:t>Create a JMenuBar object and attach it to a frame or content pane:</a:t>
            </a:r>
            <a:r>
              <a:rPr lang="en-US" sz="2000" smtClean="0">
                <a:latin typeface="Courier New" pitchFamily="49" charset="0"/>
              </a:rPr>
              <a:t>   setMenuBar(myBar);</a:t>
            </a:r>
          </a:p>
          <a:p>
            <a:pPr marL="533400" indent="-533400">
              <a:buFontTx/>
              <a:buAutoNum type="arabicPeriod"/>
            </a:pPr>
            <a:r>
              <a:rPr lang="en-US" sz="2800" smtClean="0"/>
              <a:t>Create a JMenu object.</a:t>
            </a:r>
          </a:p>
          <a:p>
            <a:pPr marL="533400" indent="-533400">
              <a:buFontTx/>
              <a:buAutoNum type="arabicPeriod"/>
            </a:pPr>
            <a:r>
              <a:rPr lang="en-US" sz="2800" smtClean="0"/>
              <a:t>Create JMenuItem objects and add them to the JMenu object.</a:t>
            </a:r>
          </a:p>
          <a:p>
            <a:pPr marL="533400" indent="-533400">
              <a:buFontTx/>
              <a:buAutoNum type="arabicPeriod"/>
            </a:pPr>
            <a:r>
              <a:rPr lang="en-US" sz="2800" smtClean="0"/>
              <a:t>Add the JMenu object to the JMenuBar object.</a:t>
            </a:r>
          </a:p>
          <a:p>
            <a:pPr marL="533400" indent="-533400">
              <a:buFontTx/>
              <a:buAutoNum type="arabicPeriod"/>
            </a:pPr>
            <a:r>
              <a:rPr lang="en-GB" sz="2800" smtClean="0"/>
              <a:t>Repeat for other menus</a:t>
            </a:r>
            <a:endParaRPr lang="en-US" sz="2800" smtClean="0"/>
          </a:p>
          <a:p>
            <a:pPr marL="533400" indent="-533400">
              <a:buFontTx/>
              <a:buAutoNum type="arabicPeriod"/>
            </a:pPr>
            <a:r>
              <a:rPr lang="en-GB" sz="2800" smtClean="0"/>
              <a:t>Process the action handling</a:t>
            </a:r>
            <a:endParaRPr lang="en-US" sz="2800" smtClean="0"/>
          </a:p>
        </p:txBody>
      </p:sp>
    </p:spTree>
    <p:custDataLst>
      <p:tags r:id="rId1"/>
    </p:custData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1BF67698-D82F-4B5C-9599-D6CE32413E1C}" type="slidenum">
              <a:rPr lang="en-IE" sz="1400" smtClean="0"/>
              <a:pPr/>
              <a:t>7</a:t>
            </a:fld>
            <a:endParaRPr lang="en-IE" sz="1400" smtClean="0"/>
          </a:p>
        </p:txBody>
      </p:sp>
      <p:sp>
        <p:nvSpPr>
          <p:cNvPr id="8195" name="Rectangle 2"/>
          <p:cNvSpPr>
            <a:spLocks noGrp="1" noChangeArrowheads="1"/>
          </p:cNvSpPr>
          <p:nvPr>
            <p:ph type="title"/>
          </p:nvPr>
        </p:nvSpPr>
        <p:spPr/>
        <p:txBody>
          <a:bodyPr/>
          <a:lstStyle/>
          <a:p>
            <a:r>
              <a:rPr lang="en-IE" sz="4000" smtClean="0"/>
              <a:t>class JMenuFrame extends JFrame implements ActionListener</a:t>
            </a:r>
            <a:endParaRPr lang="en-US" sz="4000" smtClean="0"/>
          </a:p>
        </p:txBody>
      </p:sp>
      <p:sp>
        <p:nvSpPr>
          <p:cNvPr id="8196" name="Rectangle 3"/>
          <p:cNvSpPr>
            <a:spLocks noGrp="1" noChangeArrowheads="1"/>
          </p:cNvSpPr>
          <p:nvPr>
            <p:ph type="body" idx="1"/>
          </p:nvPr>
        </p:nvSpPr>
        <p:spPr/>
        <p:txBody>
          <a:bodyPr/>
          <a:lstStyle/>
          <a:p>
            <a:pPr>
              <a:lnSpc>
                <a:spcPct val="80000"/>
              </a:lnSpc>
            </a:pPr>
            <a:r>
              <a:rPr lang="en-US" sz="1800" smtClean="0"/>
              <a:t>public JMenuFrame() {</a:t>
            </a:r>
          </a:p>
          <a:p>
            <a:pPr>
              <a:lnSpc>
                <a:spcPct val="80000"/>
              </a:lnSpc>
            </a:pPr>
            <a:r>
              <a:rPr lang="en-US" sz="1800" smtClean="0"/>
              <a:t>        Container cPane;</a:t>
            </a:r>
          </a:p>
          <a:p>
            <a:pPr>
              <a:lnSpc>
                <a:spcPct val="80000"/>
              </a:lnSpc>
            </a:pPr>
            <a:r>
              <a:rPr lang="en-US" sz="1800" smtClean="0"/>
              <a:t>        cPane = getContentPane( );</a:t>
            </a:r>
          </a:p>
          <a:p>
            <a:pPr>
              <a:lnSpc>
                <a:spcPct val="80000"/>
              </a:lnSpc>
            </a:pPr>
            <a:endParaRPr lang="en-US" sz="1800" smtClean="0"/>
          </a:p>
          <a:p>
            <a:pPr>
              <a:lnSpc>
                <a:spcPct val="80000"/>
              </a:lnSpc>
            </a:pPr>
            <a:r>
              <a:rPr lang="en-US" sz="1800" smtClean="0"/>
              <a:t>     //create two menus and their menu items</a:t>
            </a:r>
          </a:p>
          <a:p>
            <a:pPr>
              <a:lnSpc>
                <a:spcPct val="80000"/>
              </a:lnSpc>
            </a:pPr>
            <a:r>
              <a:rPr lang="en-US" sz="1800" smtClean="0"/>
              <a:t>        createFileMenu();</a:t>
            </a:r>
          </a:p>
          <a:p>
            <a:pPr>
              <a:lnSpc>
                <a:spcPct val="80000"/>
              </a:lnSpc>
            </a:pPr>
            <a:r>
              <a:rPr lang="en-US" sz="1800" smtClean="0"/>
              <a:t>        createEditMenu();</a:t>
            </a:r>
          </a:p>
          <a:p>
            <a:pPr>
              <a:lnSpc>
                <a:spcPct val="80000"/>
              </a:lnSpc>
            </a:pPr>
            <a:endParaRPr lang="en-US" sz="1800" smtClean="0"/>
          </a:p>
          <a:p>
            <a:pPr>
              <a:lnSpc>
                <a:spcPct val="80000"/>
              </a:lnSpc>
            </a:pPr>
            <a:r>
              <a:rPr lang="en-US" sz="1800" smtClean="0"/>
              <a:t>        //and add them to the menubar</a:t>
            </a:r>
          </a:p>
          <a:p>
            <a:pPr>
              <a:lnSpc>
                <a:spcPct val="80000"/>
              </a:lnSpc>
            </a:pPr>
            <a:r>
              <a:rPr lang="en-US" sz="1800" smtClean="0"/>
              <a:t>        JMenuBar menuBar = new JMenuBar();</a:t>
            </a:r>
          </a:p>
          <a:p>
            <a:pPr>
              <a:lnSpc>
                <a:spcPct val="80000"/>
              </a:lnSpc>
            </a:pPr>
            <a:r>
              <a:rPr lang="en-US" sz="1800" smtClean="0"/>
              <a:t>        setJMenuBar(menuBar);</a:t>
            </a:r>
          </a:p>
          <a:p>
            <a:pPr>
              <a:lnSpc>
                <a:spcPct val="80000"/>
              </a:lnSpc>
            </a:pPr>
            <a:r>
              <a:rPr lang="en-US" sz="1800" smtClean="0"/>
              <a:t>        menuBar.add(fileMenu);</a:t>
            </a:r>
          </a:p>
          <a:p>
            <a:pPr>
              <a:lnSpc>
                <a:spcPct val="80000"/>
              </a:lnSpc>
            </a:pPr>
            <a:r>
              <a:rPr lang="en-US" sz="1800" smtClean="0"/>
              <a:t>        menuBar.add(editMenu);</a:t>
            </a:r>
          </a:p>
          <a:p>
            <a:pPr>
              <a:lnSpc>
                <a:spcPct val="80000"/>
              </a:lnSpc>
            </a:pPr>
            <a:endParaRPr lang="en-US" sz="1800" smtClean="0"/>
          </a:p>
          <a:p>
            <a:pPr>
              <a:lnSpc>
                <a:spcPct val="80000"/>
              </a:lnSpc>
            </a:pPr>
            <a:r>
              <a:rPr lang="en-US" sz="1800" smtClean="0"/>
              <a:t>       setDefaultCloseOperation(EXIT_ON_CLOSE);</a:t>
            </a:r>
          </a:p>
          <a:p>
            <a:pPr>
              <a:lnSpc>
                <a:spcPct val="80000"/>
              </a:lnSpc>
            </a:pPr>
            <a:r>
              <a:rPr lang="en-US" sz="1800" smtClean="0"/>
              <a:t>    }</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349A7750-FECB-4F85-A869-7BC6D077CDCD}" type="slidenum">
              <a:rPr lang="en-IE" sz="1400" smtClean="0"/>
              <a:pPr/>
              <a:t>8</a:t>
            </a:fld>
            <a:endParaRPr lang="en-IE" sz="1400" smtClean="0"/>
          </a:p>
        </p:txBody>
      </p:sp>
      <p:sp>
        <p:nvSpPr>
          <p:cNvPr id="9219" name="Rectangle 2"/>
          <p:cNvSpPr>
            <a:spLocks noGrp="1" noChangeArrowheads="1"/>
          </p:cNvSpPr>
          <p:nvPr>
            <p:ph type="title"/>
          </p:nvPr>
        </p:nvSpPr>
        <p:spPr/>
        <p:txBody>
          <a:bodyPr/>
          <a:lstStyle/>
          <a:p>
            <a:r>
              <a:rPr lang="en-IE" smtClean="0"/>
              <a:t>Creating the file menu items</a:t>
            </a:r>
            <a:endParaRPr lang="en-US" smtClean="0"/>
          </a:p>
        </p:txBody>
      </p:sp>
      <p:sp>
        <p:nvSpPr>
          <p:cNvPr id="9220" name="Rectangle 3"/>
          <p:cNvSpPr>
            <a:spLocks noGrp="1" noChangeArrowheads="1"/>
          </p:cNvSpPr>
          <p:nvPr>
            <p:ph type="body" idx="1"/>
          </p:nvPr>
        </p:nvSpPr>
        <p:spPr/>
        <p:txBody>
          <a:bodyPr/>
          <a:lstStyle/>
          <a:p>
            <a:pPr>
              <a:lnSpc>
                <a:spcPct val="80000"/>
              </a:lnSpc>
              <a:buFontTx/>
              <a:buNone/>
            </a:pPr>
            <a:r>
              <a:rPr lang="en-US" sz="2400" smtClean="0"/>
              <a:t>private void createFileMenu( ) {</a:t>
            </a:r>
          </a:p>
          <a:p>
            <a:pPr>
              <a:lnSpc>
                <a:spcPct val="80000"/>
              </a:lnSpc>
              <a:buFontTx/>
              <a:buNone/>
            </a:pPr>
            <a:r>
              <a:rPr lang="en-US" sz="2400" smtClean="0"/>
              <a:t>        JMenuItem    item;</a:t>
            </a:r>
          </a:p>
          <a:p>
            <a:pPr>
              <a:lnSpc>
                <a:spcPct val="80000"/>
              </a:lnSpc>
              <a:buFontTx/>
              <a:buNone/>
            </a:pPr>
            <a:r>
              <a:rPr lang="en-US" sz="2400" smtClean="0"/>
              <a:t>        fileMenu = new JMenu("File");</a:t>
            </a:r>
          </a:p>
          <a:p>
            <a:pPr>
              <a:lnSpc>
                <a:spcPct val="80000"/>
              </a:lnSpc>
              <a:buFontTx/>
              <a:buNone/>
            </a:pPr>
            <a:endParaRPr lang="en-US" sz="2400" smtClean="0"/>
          </a:p>
          <a:p>
            <a:pPr>
              <a:lnSpc>
                <a:spcPct val="80000"/>
              </a:lnSpc>
              <a:buFontTx/>
              <a:buNone/>
            </a:pPr>
            <a:r>
              <a:rPr lang="en-US" sz="2400" smtClean="0"/>
              <a:t>        item = new JMenuItem("New");        //New</a:t>
            </a:r>
          </a:p>
          <a:p>
            <a:pPr>
              <a:lnSpc>
                <a:spcPct val="80000"/>
              </a:lnSpc>
              <a:buFontTx/>
              <a:buNone/>
            </a:pPr>
            <a:r>
              <a:rPr lang="en-US" sz="2400" smtClean="0"/>
              <a:t>        item.addActionListener( this );</a:t>
            </a:r>
          </a:p>
          <a:p>
            <a:pPr>
              <a:lnSpc>
                <a:spcPct val="80000"/>
              </a:lnSpc>
              <a:buFontTx/>
              <a:buNone/>
            </a:pPr>
            <a:r>
              <a:rPr lang="en-US" sz="2400" smtClean="0"/>
              <a:t>        fileMenu.add( item );</a:t>
            </a:r>
          </a:p>
          <a:p>
            <a:pPr>
              <a:lnSpc>
                <a:spcPct val="80000"/>
              </a:lnSpc>
              <a:buFontTx/>
              <a:buNone/>
            </a:pPr>
            <a:endParaRPr lang="en-US" sz="2400" smtClean="0"/>
          </a:p>
          <a:p>
            <a:pPr>
              <a:lnSpc>
                <a:spcPct val="80000"/>
              </a:lnSpc>
              <a:buFontTx/>
              <a:buNone/>
            </a:pPr>
            <a:r>
              <a:rPr lang="en-US" sz="900" smtClean="0"/>
              <a:t>                    </a:t>
            </a:r>
            <a:r>
              <a:rPr lang="en-US" sz="2000" smtClean="0"/>
              <a:t>item = new JMenuItem("Open...");    //Open...</a:t>
            </a:r>
          </a:p>
          <a:p>
            <a:pPr>
              <a:lnSpc>
                <a:spcPct val="80000"/>
              </a:lnSpc>
              <a:buFontTx/>
              <a:buNone/>
            </a:pPr>
            <a:r>
              <a:rPr lang="en-US" sz="900" smtClean="0"/>
              <a:t>                    </a:t>
            </a:r>
            <a:r>
              <a:rPr lang="en-US" sz="2000" smtClean="0"/>
              <a:t>….</a:t>
            </a:r>
          </a:p>
          <a:p>
            <a:pPr>
              <a:lnSpc>
                <a:spcPct val="80000"/>
              </a:lnSpc>
              <a:buFontTx/>
              <a:buNone/>
            </a:pPr>
            <a:endParaRPr lang="en-US" sz="2000" smtClean="0"/>
          </a:p>
          <a:p>
            <a:pPr>
              <a:lnSpc>
                <a:spcPct val="80000"/>
              </a:lnSpc>
              <a:buFontTx/>
              <a:buNone/>
            </a:pPr>
            <a:r>
              <a:rPr lang="en-US" sz="900" smtClean="0"/>
              <a:t>                   </a:t>
            </a:r>
            <a:r>
              <a:rPr lang="en-US" sz="2400" smtClean="0"/>
              <a:t>fileMenu.addSeparator();</a:t>
            </a:r>
            <a:r>
              <a:rPr lang="en-US" sz="2000" smtClean="0"/>
              <a:t>           //add a horizontal separator line</a:t>
            </a:r>
          </a:p>
          <a:p>
            <a:pPr>
              <a:lnSpc>
                <a:spcPct val="80000"/>
              </a:lnSpc>
              <a:buFontTx/>
              <a:buNone/>
            </a:pPr>
            <a:r>
              <a:rPr lang="en-US" sz="900" smtClean="0"/>
              <a:t>        </a:t>
            </a:r>
            <a:r>
              <a:rPr lang="en-US" sz="2000" smtClean="0"/>
              <a:t>// create and add more menu items here</a:t>
            </a:r>
          </a:p>
          <a:p>
            <a:pPr>
              <a:lnSpc>
                <a:spcPct val="80000"/>
              </a:lnSpc>
              <a:buFontTx/>
              <a:buNone/>
            </a:pPr>
            <a:r>
              <a:rPr lang="en-US" sz="900" smtClean="0"/>
              <a:t>    }</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FA71270B-B821-423B-A85E-394EB778C111}" type="slidenum">
              <a:rPr lang="en-IE" sz="1400" smtClean="0"/>
              <a:pPr/>
              <a:t>9</a:t>
            </a:fld>
            <a:endParaRPr lang="en-IE" sz="1400" smtClean="0"/>
          </a:p>
        </p:txBody>
      </p:sp>
      <p:sp>
        <p:nvSpPr>
          <p:cNvPr id="10243" name="Rectangle 2"/>
          <p:cNvSpPr>
            <a:spLocks noGrp="1" noChangeArrowheads="1"/>
          </p:cNvSpPr>
          <p:nvPr>
            <p:ph type="title"/>
          </p:nvPr>
        </p:nvSpPr>
        <p:spPr/>
        <p:txBody>
          <a:bodyPr/>
          <a:lstStyle/>
          <a:p>
            <a:r>
              <a:rPr lang="en-IE" smtClean="0"/>
              <a:t>Exercise</a:t>
            </a:r>
            <a:endParaRPr lang="en-US" smtClean="0"/>
          </a:p>
        </p:txBody>
      </p:sp>
      <p:sp>
        <p:nvSpPr>
          <p:cNvPr id="10244" name="Rectangle 3"/>
          <p:cNvSpPr>
            <a:spLocks noGrp="1" noChangeArrowheads="1"/>
          </p:cNvSpPr>
          <p:nvPr>
            <p:ph type="body" idx="1"/>
          </p:nvPr>
        </p:nvSpPr>
        <p:spPr/>
        <p:txBody>
          <a:bodyPr/>
          <a:lstStyle/>
          <a:p>
            <a:r>
              <a:rPr lang="en-IE" smtClean="0"/>
              <a:t>Add a menu bar to your Bicycle Frame which has a menu called File and a menu called Bicycle.  The File menu should contain the items ‘New File’ and ‘quit’ for the moment.  The Bicycle menu should contain ‘Add New Bicycle’ and ‘Display’.</a:t>
            </a:r>
            <a:endParaRPr lang="en-US" smtClean="0"/>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ELAPSEDTIME" val="52.448"/>
  <p:tag name="TIMELINE" val="0.7/10.7/22.6/33.7/46.7"/>
</p:tagLst>
</file>

<file path=ppt/tags/tag10.xml><?xml version="1.0" encoding="utf-8"?>
<p:tagLst xmlns:a="http://schemas.openxmlformats.org/drawingml/2006/main" xmlns:r="http://schemas.openxmlformats.org/officeDocument/2006/relationships" xmlns:p="http://schemas.openxmlformats.org/presentationml/2006/main">
  <p:tag name="ELAPSEDTIME" val="60.288"/>
  <p:tag name="TIMELINE" val="6.2/21.7/31.5"/>
</p:tagLst>
</file>

<file path=ppt/tags/tag11.xml><?xml version="1.0" encoding="utf-8"?>
<p:tagLst xmlns:a="http://schemas.openxmlformats.org/drawingml/2006/main" xmlns:r="http://schemas.openxmlformats.org/officeDocument/2006/relationships" xmlns:p="http://schemas.openxmlformats.org/presentationml/2006/main">
  <p:tag name="ELAPSEDTIME" val="65.008"/>
  <p:tag name="TIMELINE" val="1.1/8.1/11.7/24.2"/>
</p:tagLst>
</file>

<file path=ppt/tags/tag12.xml><?xml version="1.0" encoding="utf-8"?>
<p:tagLst xmlns:a="http://schemas.openxmlformats.org/drawingml/2006/main" xmlns:r="http://schemas.openxmlformats.org/officeDocument/2006/relationships" xmlns:p="http://schemas.openxmlformats.org/presentationml/2006/main">
  <p:tag name="ELAPSEDTIME" val="24.8"/>
  <p:tag name="TIMELINE" val="8.5/13.1/18.8"/>
</p:tagLst>
</file>

<file path=ppt/tags/tag13.xml><?xml version="1.0" encoding="utf-8"?>
<p:tagLst xmlns:a="http://schemas.openxmlformats.org/drawingml/2006/main" xmlns:r="http://schemas.openxmlformats.org/officeDocument/2006/relationships" xmlns:p="http://schemas.openxmlformats.org/presentationml/2006/main">
  <p:tag name="ELAPSEDTIME" val="65.792"/>
  <p:tag name="TIMELINE" val="3.9/13.3/24.9/34.7/48.2/49.7"/>
</p:tagLst>
</file>

<file path=ppt/tags/tag14.xml><?xml version="1.0" encoding="utf-8"?>
<p:tagLst xmlns:a="http://schemas.openxmlformats.org/drawingml/2006/main" xmlns:r="http://schemas.openxmlformats.org/officeDocument/2006/relationships" xmlns:p="http://schemas.openxmlformats.org/presentationml/2006/main">
  <p:tag name="ELAPSEDTIME" val="30.592"/>
</p:tagLst>
</file>

<file path=ppt/tags/tag15.xml><?xml version="1.0" encoding="utf-8"?>
<p:tagLst xmlns:a="http://schemas.openxmlformats.org/drawingml/2006/main" xmlns:r="http://schemas.openxmlformats.org/officeDocument/2006/relationships" xmlns:p="http://schemas.openxmlformats.org/presentationml/2006/main">
  <p:tag name="ELAPSEDTIME" val="61.904"/>
  <p:tag name="TIMELINE" val="0.6/27.8"/>
</p:tagLst>
</file>

<file path=ppt/tags/tag16.xml><?xml version="1.0" encoding="utf-8"?>
<p:tagLst xmlns:a="http://schemas.openxmlformats.org/drawingml/2006/main" xmlns:r="http://schemas.openxmlformats.org/officeDocument/2006/relationships" xmlns:p="http://schemas.openxmlformats.org/presentationml/2006/main">
  <p:tag name="ELAPSEDTIME" val="18.672"/>
</p:tagLst>
</file>

<file path=ppt/tags/tag2.xml><?xml version="1.0" encoding="utf-8"?>
<p:tagLst xmlns:a="http://schemas.openxmlformats.org/drawingml/2006/main" xmlns:r="http://schemas.openxmlformats.org/officeDocument/2006/relationships" xmlns:p="http://schemas.openxmlformats.org/presentationml/2006/main">
  <p:tag name="ELAPSEDTIME" val="52.448"/>
  <p:tag name="TIMELINE" val="0.7/10.7/22.6/33.7/46.7"/>
</p:tagLst>
</file>

<file path=ppt/tags/tag3.xml><?xml version="1.0" encoding="utf-8"?>
<p:tagLst xmlns:a="http://schemas.openxmlformats.org/drawingml/2006/main" xmlns:r="http://schemas.openxmlformats.org/officeDocument/2006/relationships" xmlns:p="http://schemas.openxmlformats.org/presentationml/2006/main">
  <p:tag name="ELAPSEDTIME" val="48.96"/>
  <p:tag name="TIMELINE" val="7.4/14.0/29.1"/>
</p:tagLst>
</file>

<file path=ppt/tags/tag4.xml><?xml version="1.0" encoding="utf-8"?>
<p:tagLst xmlns:a="http://schemas.openxmlformats.org/drawingml/2006/main" xmlns:r="http://schemas.openxmlformats.org/officeDocument/2006/relationships" xmlns:p="http://schemas.openxmlformats.org/presentationml/2006/main">
  <p:tag name="ELAPSEDTIME" val="41.952"/>
  <p:tag name="TIMELINE" val="11.0/17.7/22.5/29.2"/>
</p:tagLst>
</file>

<file path=ppt/tags/tag5.xml><?xml version="1.0" encoding="utf-8"?>
<p:tagLst xmlns:a="http://schemas.openxmlformats.org/drawingml/2006/main" xmlns:r="http://schemas.openxmlformats.org/officeDocument/2006/relationships" xmlns:p="http://schemas.openxmlformats.org/presentationml/2006/main">
  <p:tag name="ELAPSEDTIME" val="37.424"/>
  <p:tag name="TIMELINE" val="1.2/19.7/28.6"/>
</p:tagLst>
</file>

<file path=ppt/tags/tag6.xml><?xml version="1.0" encoding="utf-8"?>
<p:tagLst xmlns:a="http://schemas.openxmlformats.org/drawingml/2006/main" xmlns:r="http://schemas.openxmlformats.org/officeDocument/2006/relationships" xmlns:p="http://schemas.openxmlformats.org/presentationml/2006/main">
  <p:tag name="ELAPSEDTIME" val="69.104"/>
  <p:tag name="TIMELINE" val="6.1"/>
</p:tagLst>
</file>

<file path=ppt/tags/tag7.xml><?xml version="1.0" encoding="utf-8"?>
<p:tagLst xmlns:a="http://schemas.openxmlformats.org/drawingml/2006/main" xmlns:r="http://schemas.openxmlformats.org/officeDocument/2006/relationships" xmlns:p="http://schemas.openxmlformats.org/presentationml/2006/main">
  <p:tag name="ELAPSEDTIME" val="69.104"/>
  <p:tag name="TIMELINE" val="6.1"/>
</p:tagLst>
</file>

<file path=ppt/tags/tag8.xml><?xml version="1.0" encoding="utf-8"?>
<p:tagLst xmlns:a="http://schemas.openxmlformats.org/drawingml/2006/main" xmlns:r="http://schemas.openxmlformats.org/officeDocument/2006/relationships" xmlns:p="http://schemas.openxmlformats.org/presentationml/2006/main">
  <p:tag name="ELAPSEDTIME" val="62.848"/>
  <p:tag name="TIMELINE" val="0.9/43.7"/>
</p:tagLst>
</file>

<file path=ppt/tags/tag9.xml><?xml version="1.0" encoding="utf-8"?>
<p:tagLst xmlns:a="http://schemas.openxmlformats.org/drawingml/2006/main" xmlns:r="http://schemas.openxmlformats.org/officeDocument/2006/relationships" xmlns:p="http://schemas.openxmlformats.org/presentationml/2006/main">
  <p:tag name="ELAPSEDTIME" val="47.184"/>
  <p:tag name="TIMELINE" val="0.9/11.8/20.9/35.7"/>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E"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1536</TotalTime>
  <Words>2260</Words>
  <Application>Microsoft Office PowerPoint</Application>
  <PresentationFormat>On-screen Show (4:3)</PresentationFormat>
  <Paragraphs>350</Paragraphs>
  <Slides>30</Slides>
  <Notes>30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Default Design</vt:lpstr>
      <vt:lpstr>Photo Editor Photo</vt:lpstr>
      <vt:lpstr>Object Oriented Programming 2 Section 5 </vt:lpstr>
      <vt:lpstr>Unit 13: Objectives</vt:lpstr>
      <vt:lpstr>Sample Programs</vt:lpstr>
      <vt:lpstr>Menus</vt:lpstr>
      <vt:lpstr>Menu Components</vt:lpstr>
      <vt:lpstr>Sequence for Implementing Menus</vt:lpstr>
      <vt:lpstr>class JMenuFrame extends JFrame implements ActionListener</vt:lpstr>
      <vt:lpstr>Creating the file menu items</vt:lpstr>
      <vt:lpstr>Exercise</vt:lpstr>
      <vt:lpstr>Handling menu selections</vt:lpstr>
      <vt:lpstr>Comparing Strings</vt:lpstr>
      <vt:lpstr>Comparing Objects</vt:lpstr>
      <vt:lpstr>Using == With Objects (StringTest 1)</vt:lpstr>
      <vt:lpstr>Using == With Objects (StringTest 2)</vt:lpstr>
      <vt:lpstr>Using equals with String : StringTest3</vt:lpstr>
      <vt:lpstr>The Semantics of ==</vt:lpstr>
      <vt:lpstr>Remember:</vt:lpstr>
      <vt:lpstr>Examples of comparing Strings</vt:lpstr>
      <vt:lpstr>Exercise</vt:lpstr>
      <vt:lpstr>GUI Classes for Handling Text</vt:lpstr>
      <vt:lpstr>JTextField</vt:lpstr>
      <vt:lpstr>JLabel</vt:lpstr>
      <vt:lpstr>Program TextFieldLabelExample</vt:lpstr>
      <vt:lpstr>ImageIcons</vt:lpstr>
      <vt:lpstr>JTextArea</vt:lpstr>
      <vt:lpstr>Program TextAreaExample</vt:lpstr>
      <vt:lpstr>Adding Scroll Bars to JTextArea</vt:lpstr>
      <vt:lpstr>TextAreaExample with Scroll Bars</vt:lpstr>
      <vt:lpstr>Changing the default Font</vt:lpstr>
      <vt:lpstr>Exercise</vt:lpstr>
    </vt:vector>
  </TitlesOfParts>
  <Company>IT Tralee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OOP2 Lecture Slides 5</dc:title>
  <dc:creator>Aoileann nic Gearailt</dc:creator>
  <cp:lastModifiedBy>Computer Services</cp:lastModifiedBy>
  <cp:revision>129</cp:revision>
  <dcterms:created xsi:type="dcterms:W3CDTF">2002-05-07T20:59:36Z</dcterms:created>
  <dcterms:modified xsi:type="dcterms:W3CDTF">2012-11-12T08:55:34Z</dcterms:modified>
</cp:coreProperties>
</file>