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E8628-D403-4163-8F9A-54B589FD4B03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22F76-7E07-4AFE-8B8D-18748AE406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990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FC0DEF-4EF4-45D2-9127-C73A8CAC5337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239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239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E47685-7899-4590-BAEC-4114C4756CFF}" type="slidenum">
              <a:rPr lang="en-IE" sz="1200" smtClean="0"/>
              <a:pPr/>
              <a:t>1</a:t>
            </a:fld>
            <a:endParaRPr lang="en-IE" sz="1200" smtClean="0"/>
          </a:p>
        </p:txBody>
      </p:sp>
      <p:sp>
        <p:nvSpPr>
          <p:cNvPr id="1239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9338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419300-F6CF-4C80-B7A9-4034451F8043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33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3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76F251-999C-4333-9872-038A1E164158}" type="slidenum">
              <a:rPr lang="en-IE" sz="1200" smtClean="0"/>
              <a:pPr/>
              <a:t>10</a:t>
            </a:fld>
            <a:endParaRPr lang="en-IE" sz="1200" smtClean="0"/>
          </a:p>
        </p:txBody>
      </p:sp>
      <p:sp>
        <p:nvSpPr>
          <p:cNvPr id="133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1769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6D8C3A-5716-417D-85F1-94EEC69A94C0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34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4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895E65-3D41-40D3-838C-86C0AF8216EB}" type="slidenum">
              <a:rPr lang="en-IE" sz="1200" smtClean="0"/>
              <a:pPr/>
              <a:t>11</a:t>
            </a:fld>
            <a:endParaRPr lang="en-IE" sz="1200" smtClean="0"/>
          </a:p>
        </p:txBody>
      </p:sp>
      <p:sp>
        <p:nvSpPr>
          <p:cNvPr id="134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2001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D3B079-8C36-41D0-89C3-947C09DAEA6A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351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51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A2284A-0ADA-496E-9B9E-9F628715D334}" type="slidenum">
              <a:rPr lang="en-IE" sz="1200" smtClean="0"/>
              <a:pPr/>
              <a:t>12</a:t>
            </a:fld>
            <a:endParaRPr lang="en-IE" sz="1200" smtClean="0"/>
          </a:p>
        </p:txBody>
      </p:sp>
      <p:sp>
        <p:nvSpPr>
          <p:cNvPr id="135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4721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115383-1BA6-427B-80AA-798CDCAD468D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361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61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D418B2-3039-4C15-80D6-87A96DA7BB57}" type="slidenum">
              <a:rPr lang="en-IE" sz="1200" smtClean="0"/>
              <a:pPr/>
              <a:t>13</a:t>
            </a:fld>
            <a:endParaRPr lang="en-IE" sz="1200" smtClean="0"/>
          </a:p>
        </p:txBody>
      </p:sp>
      <p:sp>
        <p:nvSpPr>
          <p:cNvPr id="1361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3004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719A72-E895-4678-BBC7-DFC049DE36A1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372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72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48F7BA-0E0C-45AF-87AB-D50CF41F1920}" type="slidenum">
              <a:rPr lang="en-IE" sz="1200" smtClean="0"/>
              <a:pPr/>
              <a:t>14</a:t>
            </a:fld>
            <a:endParaRPr lang="en-IE" sz="1200" smtClean="0"/>
          </a:p>
        </p:txBody>
      </p:sp>
      <p:sp>
        <p:nvSpPr>
          <p:cNvPr id="1372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0477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975873-E5C1-4776-ABFA-AA15D1665FAF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382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8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AEF508-F980-4E25-9989-3BEE1C214F54}" type="slidenum">
              <a:rPr lang="en-IE" sz="1200" smtClean="0"/>
              <a:pPr/>
              <a:t>15</a:t>
            </a:fld>
            <a:endParaRPr lang="en-IE" sz="1200" smtClean="0"/>
          </a:p>
        </p:txBody>
      </p:sp>
      <p:sp>
        <p:nvSpPr>
          <p:cNvPr id="138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138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96627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4694B2-99FE-4A36-A2D7-7EE68025295F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39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9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A73004-83C1-480F-AD0D-194F41188011}" type="slidenum">
              <a:rPr lang="en-IE" sz="1200" smtClean="0"/>
              <a:pPr/>
              <a:t>16</a:t>
            </a:fld>
            <a:endParaRPr lang="en-IE" sz="1200" smtClean="0"/>
          </a:p>
        </p:txBody>
      </p:sp>
      <p:sp>
        <p:nvSpPr>
          <p:cNvPr id="139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1441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5C486F-62EF-4325-9024-6C2501167AF8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40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0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30578D-982F-4BB8-A873-AF2B13F6A354}" type="slidenum">
              <a:rPr lang="en-IE" sz="1200" smtClean="0"/>
              <a:pPr/>
              <a:t>17</a:t>
            </a:fld>
            <a:endParaRPr lang="en-IE" sz="1200" smtClean="0"/>
          </a:p>
        </p:txBody>
      </p:sp>
      <p:sp>
        <p:nvSpPr>
          <p:cNvPr id="140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1552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B908ED-23EF-4B77-AED7-DBFED249EF3E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413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13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9DF398-B82E-48A1-9E69-5C9B1EB4EDAB}" type="slidenum">
              <a:rPr lang="en-IE" sz="1200" smtClean="0"/>
              <a:pPr/>
              <a:t>18</a:t>
            </a:fld>
            <a:endParaRPr lang="en-IE" sz="1200" smtClean="0"/>
          </a:p>
        </p:txBody>
      </p:sp>
      <p:sp>
        <p:nvSpPr>
          <p:cNvPr id="141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052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11CC4E-D2F0-446E-A7B9-88BA195DFBF7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42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2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0E2D9D-87A6-46B9-970D-0F513C390D09}" type="slidenum">
              <a:rPr lang="en-IE" sz="1200" smtClean="0"/>
              <a:pPr/>
              <a:t>19</a:t>
            </a:fld>
            <a:endParaRPr lang="en-IE" sz="1200" smtClean="0"/>
          </a:p>
        </p:txBody>
      </p:sp>
      <p:sp>
        <p:nvSpPr>
          <p:cNvPr id="142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380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1D9963E-073E-40B0-9B47-34D42428C02F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249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249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356561-FA51-4041-9C0D-97E92B51C44B}" type="slidenum">
              <a:rPr lang="en-IE" sz="1200" smtClean="0"/>
              <a:pPr/>
              <a:t>2</a:t>
            </a:fld>
            <a:endParaRPr lang="en-IE" sz="1200" smtClean="0"/>
          </a:p>
        </p:txBody>
      </p:sp>
      <p:sp>
        <p:nvSpPr>
          <p:cNvPr id="1249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5865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FC02E2-AEB8-4273-AE89-4C5F35E78596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43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3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919068-6DA7-494B-9A23-F425C66F2F9E}" type="slidenum">
              <a:rPr lang="en-IE" sz="1200" smtClean="0"/>
              <a:pPr/>
              <a:t>20</a:t>
            </a:fld>
            <a:endParaRPr lang="en-IE" sz="1200" smtClean="0"/>
          </a:p>
        </p:txBody>
      </p:sp>
      <p:sp>
        <p:nvSpPr>
          <p:cNvPr id="143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1324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4C9594-1636-4F8E-B9CE-6164C5AA3A35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443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4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C34A5A-C321-473C-A839-312C868C6181}" type="slidenum">
              <a:rPr lang="en-IE" sz="1200" smtClean="0"/>
              <a:pPr/>
              <a:t>21</a:t>
            </a:fld>
            <a:endParaRPr lang="en-IE" sz="1200" smtClean="0"/>
          </a:p>
        </p:txBody>
      </p:sp>
      <p:sp>
        <p:nvSpPr>
          <p:cNvPr id="144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2635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C382AE-D4D1-4074-AC5C-779505089212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45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5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5BFC5A-C753-43B5-AB0D-2708A47E054B}" type="slidenum">
              <a:rPr lang="en-IE" sz="1200" smtClean="0"/>
              <a:pPr/>
              <a:t>22</a:t>
            </a:fld>
            <a:endParaRPr lang="en-IE" sz="1200" smtClean="0"/>
          </a:p>
        </p:txBody>
      </p:sp>
      <p:sp>
        <p:nvSpPr>
          <p:cNvPr id="145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1286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73EB01-2752-4269-BB0C-CE3318E6A92C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46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6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71B28E-CEF9-4C83-8D7A-4BCE835AE373}" type="slidenum">
              <a:rPr lang="en-IE" sz="1200" smtClean="0"/>
              <a:pPr/>
              <a:t>23</a:t>
            </a:fld>
            <a:endParaRPr lang="en-IE" sz="1200" smtClean="0"/>
          </a:p>
        </p:txBody>
      </p:sp>
      <p:sp>
        <p:nvSpPr>
          <p:cNvPr id="146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2012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58372E-BB16-4215-982F-9940CAA997D5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474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7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C8394D-C8A7-4DDA-B47B-9EB55AB7E3E9}" type="slidenum">
              <a:rPr lang="en-IE" sz="1200" smtClean="0"/>
              <a:pPr/>
              <a:t>24</a:t>
            </a:fld>
            <a:endParaRPr lang="en-IE" sz="1200" smtClean="0"/>
          </a:p>
        </p:txBody>
      </p:sp>
      <p:sp>
        <p:nvSpPr>
          <p:cNvPr id="147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4632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D9557D-9D96-4D5C-974A-C6994DE0E659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48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8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E33E5A-0E2A-4E75-8864-BA784CFC44AA}" type="slidenum">
              <a:rPr lang="en-IE" sz="1200" smtClean="0"/>
              <a:pPr/>
              <a:t>25</a:t>
            </a:fld>
            <a:endParaRPr lang="en-IE" sz="1200" smtClean="0"/>
          </a:p>
        </p:txBody>
      </p:sp>
      <p:sp>
        <p:nvSpPr>
          <p:cNvPr id="148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6542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AB35D1-8256-43EF-A3FF-474F2C07CED5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49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9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4D3B26-8E6A-425B-9CA0-A122E6757B49}" type="slidenum">
              <a:rPr lang="en-IE" sz="1200" smtClean="0"/>
              <a:pPr/>
              <a:t>26</a:t>
            </a:fld>
            <a:endParaRPr lang="en-IE" sz="1200" smtClean="0"/>
          </a:p>
        </p:txBody>
      </p:sp>
      <p:sp>
        <p:nvSpPr>
          <p:cNvPr id="149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96880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6FB0A8-B812-4BDC-A81D-E6E966ED5AE5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50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50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835AED-354B-46B1-9297-704FF1376C2A}" type="slidenum">
              <a:rPr lang="en-IE" sz="1200" smtClean="0"/>
              <a:pPr/>
              <a:t>27</a:t>
            </a:fld>
            <a:endParaRPr lang="en-IE" sz="1200" smtClean="0"/>
          </a:p>
        </p:txBody>
      </p:sp>
      <p:sp>
        <p:nvSpPr>
          <p:cNvPr id="150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00244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22AA0E-FE70-454E-988C-3137D40D0707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515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51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861B84-BAEC-4987-B222-4DF5ADE601A3}" type="slidenum">
              <a:rPr lang="en-IE" sz="1200" smtClean="0"/>
              <a:pPr/>
              <a:t>28</a:t>
            </a:fld>
            <a:endParaRPr lang="en-IE" sz="1200" smtClean="0"/>
          </a:p>
        </p:txBody>
      </p:sp>
      <p:sp>
        <p:nvSpPr>
          <p:cNvPr id="151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1734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6345B23-33D2-49DC-8983-C4B8E991F47E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52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52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6FBAD8-51F1-4E06-A4AB-926EAF83BF0B}" type="slidenum">
              <a:rPr lang="en-IE" sz="1200" smtClean="0"/>
              <a:pPr/>
              <a:t>29</a:t>
            </a:fld>
            <a:endParaRPr lang="en-IE" sz="1200" smtClean="0"/>
          </a:p>
        </p:txBody>
      </p:sp>
      <p:sp>
        <p:nvSpPr>
          <p:cNvPr id="152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921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E34AFE-A008-42B9-BAED-624E838EF46D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259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259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86997C-F1B9-43A2-9EA8-966AE84B2725}" type="slidenum">
              <a:rPr lang="en-IE" sz="1200" smtClean="0"/>
              <a:pPr/>
              <a:t>3</a:t>
            </a:fld>
            <a:endParaRPr lang="en-IE" sz="1200" smtClean="0"/>
          </a:p>
        </p:txBody>
      </p:sp>
      <p:sp>
        <p:nvSpPr>
          <p:cNvPr id="1259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1259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1579909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DE4AE3-D308-48D1-9118-814E3A1BB88B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53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53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32E7A2-31AC-47A6-9503-356F9196B7C6}" type="slidenum">
              <a:rPr lang="en-IE" sz="1200" smtClean="0"/>
              <a:pPr/>
              <a:t>30</a:t>
            </a:fld>
            <a:endParaRPr lang="en-IE" sz="1200" smtClean="0"/>
          </a:p>
        </p:txBody>
      </p:sp>
      <p:sp>
        <p:nvSpPr>
          <p:cNvPr id="153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4126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DA8792-7A97-4129-8B05-329ED5D7F71B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54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54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8A8874-95BB-4E43-A632-44981E9832FE}" type="slidenum">
              <a:rPr lang="en-IE" sz="1200" smtClean="0"/>
              <a:pPr/>
              <a:t>31</a:t>
            </a:fld>
            <a:endParaRPr lang="en-IE" sz="1200" smtClean="0"/>
          </a:p>
        </p:txBody>
      </p:sp>
      <p:sp>
        <p:nvSpPr>
          <p:cNvPr id="154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765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118C6-AA86-4F71-97AF-628CD3005B9D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55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55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34BCEF-7518-4D7E-AE2F-E553A44C0065}" type="slidenum">
              <a:rPr lang="en-IE" sz="1200" smtClean="0"/>
              <a:pPr/>
              <a:t>32</a:t>
            </a:fld>
            <a:endParaRPr lang="en-IE" sz="1200" smtClean="0"/>
          </a:p>
        </p:txBody>
      </p:sp>
      <p:sp>
        <p:nvSpPr>
          <p:cNvPr id="155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6191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80D358-49AB-403B-B8E5-2C8E1513B5B6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269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269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40C9E7-159C-403C-97D8-7EB46DF344D5}" type="slidenum">
              <a:rPr lang="en-IE" sz="1200" smtClean="0"/>
              <a:pPr/>
              <a:t>4</a:t>
            </a:fld>
            <a:endParaRPr lang="en-IE" sz="1200" smtClean="0"/>
          </a:p>
        </p:txBody>
      </p:sp>
      <p:sp>
        <p:nvSpPr>
          <p:cNvPr id="1269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7112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938E3B-5DB3-4BFA-A10D-312EC1C3ABDA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280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280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1B27EF-4417-4A0E-B042-EADAB1E59841}" type="slidenum">
              <a:rPr lang="en-IE" sz="1200" smtClean="0"/>
              <a:pPr/>
              <a:t>5</a:t>
            </a:fld>
            <a:endParaRPr lang="en-IE" sz="1200" smtClean="0"/>
          </a:p>
        </p:txBody>
      </p:sp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6073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45636A-6727-4B80-9BB8-847272CF24F1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290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290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DF72E5-DC99-4913-A057-740A58BB202C}" type="slidenum">
              <a:rPr lang="en-IE" sz="1200" smtClean="0"/>
              <a:pPr/>
              <a:t>6</a:t>
            </a:fld>
            <a:endParaRPr lang="en-IE" sz="1200" smtClean="0"/>
          </a:p>
        </p:txBody>
      </p:sp>
      <p:sp>
        <p:nvSpPr>
          <p:cNvPr id="1290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2402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C5DA2B-8148-48A5-AA97-53C6FEE8F892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300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00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C45DC1-7C29-46A2-9750-F7B6E1324E42}" type="slidenum">
              <a:rPr lang="en-IE" sz="1200" smtClean="0"/>
              <a:pPr/>
              <a:t>7</a:t>
            </a:fld>
            <a:endParaRPr lang="en-IE" sz="1200" smtClean="0"/>
          </a:p>
        </p:txBody>
      </p:sp>
      <p:sp>
        <p:nvSpPr>
          <p:cNvPr id="1300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3255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F0C297-C9CF-47DE-9B2D-F3E906199F3D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310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10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AFA33B-B016-44B6-A6E3-77B542F55AAF}" type="slidenum">
              <a:rPr lang="en-IE" sz="1200" smtClean="0"/>
              <a:pPr/>
              <a:t>8</a:t>
            </a:fld>
            <a:endParaRPr lang="en-IE" sz="1200" smtClean="0"/>
          </a:p>
        </p:txBody>
      </p:sp>
      <p:sp>
        <p:nvSpPr>
          <p:cNvPr id="1310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1310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6660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49C4FB-61EE-4878-AC28-8ABEED298213}" type="datetime1">
              <a:rPr lang="en-IE" sz="1200" smtClean="0"/>
              <a:pPr/>
              <a:t>07/10/2014</a:t>
            </a:fld>
            <a:endParaRPr lang="en-IE" sz="1200" smtClean="0"/>
          </a:p>
        </p:txBody>
      </p:sp>
      <p:sp>
        <p:nvSpPr>
          <p:cNvPr id="1320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21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8735B8-11E8-4BF3-8D3E-A8B459DD989A}" type="slidenum">
              <a:rPr lang="en-IE" sz="1200" smtClean="0"/>
              <a:pPr/>
              <a:t>9</a:t>
            </a:fld>
            <a:endParaRPr lang="en-IE" sz="1200" smtClean="0"/>
          </a:p>
        </p:txBody>
      </p:sp>
      <p:sp>
        <p:nvSpPr>
          <p:cNvPr id="1321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282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086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139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70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47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691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248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724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040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371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372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436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DC4A1-BFEE-4F58-9A72-8A3ECDAE6E00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99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7AE44F08-99CA-45EE-B9FF-5F46AD59C2CF}" type="slidenum">
              <a:rPr lang="en-IE" sz="1400" smtClean="0"/>
              <a:pPr/>
              <a:t>1</a:t>
            </a:fld>
            <a:endParaRPr lang="en-IE" sz="14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Composite </a:t>
            </a:r>
            <a:r>
              <a:rPr lang="en-GB" sz="4000" dirty="0" smtClean="0"/>
              <a:t>classes and ‘static’</a:t>
            </a:r>
            <a:endParaRPr lang="en-US" sz="4000" dirty="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smtClean="0"/>
              <a:t>Objectives</a:t>
            </a:r>
          </a:p>
          <a:p>
            <a:pPr lvl="1"/>
            <a:r>
              <a:rPr lang="en-GB" sz="2400" smtClean="0"/>
              <a:t>Define the term ‘aggregate’ or ‘composite’ class</a:t>
            </a:r>
          </a:p>
          <a:p>
            <a:pPr lvl="1"/>
            <a:r>
              <a:rPr lang="en-GB" sz="2400" smtClean="0"/>
              <a:t>Write and use composite classes correctly</a:t>
            </a:r>
          </a:p>
          <a:p>
            <a:pPr lvl="1"/>
            <a:r>
              <a:rPr lang="en-GB" sz="2400" smtClean="0"/>
              <a:t>Explain the term ‘nested object’</a:t>
            </a:r>
          </a:p>
          <a:p>
            <a:pPr lvl="1"/>
            <a:r>
              <a:rPr lang="en-GB" sz="2400" smtClean="0"/>
              <a:t>State when it is appropriate to declare a method or attribute as ‘static’</a:t>
            </a:r>
          </a:p>
          <a:p>
            <a:pPr lvl="1"/>
            <a:r>
              <a:rPr lang="en-GB" sz="2400" smtClean="0"/>
              <a:t>Invoke static methods appropriately</a:t>
            </a:r>
          </a:p>
          <a:p>
            <a:pPr lvl="1"/>
            <a:r>
              <a:rPr lang="en-GB" sz="2400" smtClean="0"/>
              <a:t>Use static variables appropriately</a:t>
            </a:r>
          </a:p>
          <a:p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003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DE8C1502-6FB5-43F3-9B85-E2A7028DC969}" type="slidenum">
              <a:rPr lang="en-IE" sz="1400" smtClean="0"/>
              <a:pPr/>
              <a:t>10</a:t>
            </a:fld>
            <a:endParaRPr lang="en-IE" sz="1400" smtClean="0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1042988" y="1849438"/>
            <a:ext cx="7704137" cy="412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en-GB" sz="2800"/>
              <a:t>  public void setName(String nm) { name = nm; }</a:t>
            </a:r>
          </a:p>
          <a:p>
            <a:r>
              <a:rPr lang="en-GB" sz="2800"/>
              <a:t>  </a:t>
            </a:r>
            <a:r>
              <a:rPr lang="en-GB" sz="2600"/>
              <a:t>public void setAddress(String addr) { address = addr; }</a:t>
            </a:r>
            <a:endParaRPr lang="en-GB" sz="2800"/>
          </a:p>
          <a:p>
            <a:r>
              <a:rPr lang="en-GB" sz="2800"/>
              <a:t>  public void setAge(int a) { age=a; }</a:t>
            </a:r>
          </a:p>
          <a:p>
            <a:r>
              <a:rPr lang="en-GB" sz="2800"/>
              <a:t>  public void setHeight(double h) { height=h; }  </a:t>
            </a:r>
          </a:p>
          <a:p>
            <a:r>
              <a:rPr lang="en-GB" sz="2800"/>
              <a:t> </a:t>
            </a:r>
          </a:p>
          <a:p>
            <a:r>
              <a:rPr lang="en-GB" sz="2800"/>
              <a:t>  </a:t>
            </a:r>
            <a:r>
              <a:rPr lang="en-GB"/>
              <a:t>public void setStartWeight(int stones, int pounds){</a:t>
            </a:r>
          </a:p>
          <a:p>
            <a:r>
              <a:rPr lang="en-GB"/>
              <a:t>  	startWgt.setWeight(stones,pounds);</a:t>
            </a:r>
          </a:p>
          <a:p>
            <a:r>
              <a:rPr lang="en-GB"/>
              <a:t>  }</a:t>
            </a:r>
          </a:p>
          <a:p>
            <a:endParaRPr lang="en-GB"/>
          </a:p>
          <a:p>
            <a:r>
              <a:rPr lang="en-GB"/>
              <a:t>  </a:t>
            </a:r>
            <a:endParaRPr lang="en-GB" sz="2800"/>
          </a:p>
        </p:txBody>
      </p: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971550" y="333375"/>
            <a:ext cx="784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3600">
                <a:solidFill>
                  <a:srgbClr val="008000"/>
                </a:solidFill>
                <a:latin typeface="Comic Sans MS" pitchFamily="66" charset="0"/>
              </a:rPr>
              <a:t>‘set’ methods for Trainee</a:t>
            </a:r>
            <a:endParaRPr lang="en-US" sz="360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0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3EA6FC99-DDCE-4923-ACB8-AC913B388EF3}" type="slidenum">
              <a:rPr lang="en-IE" sz="1400" smtClean="0"/>
              <a:pPr/>
              <a:t>11</a:t>
            </a:fld>
            <a:endParaRPr lang="en-IE" sz="140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toString(): re-uses nested toString()</a:t>
            </a:r>
            <a:endParaRPr lang="en-US" sz="4000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33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GB" smtClean="0"/>
              <a:t>public String toString(){</a:t>
            </a:r>
          </a:p>
          <a:p>
            <a:pPr>
              <a:buFontTx/>
              <a:buNone/>
            </a:pPr>
            <a:r>
              <a:rPr lang="en-GB" smtClean="0"/>
              <a:t> return "Name: " + name + "\nAddress: " + address + </a:t>
            </a:r>
          </a:p>
          <a:p>
            <a:pPr>
              <a:buFontTx/>
              <a:buNone/>
            </a:pPr>
            <a:r>
              <a:rPr lang="en-GB" smtClean="0"/>
              <a:t>	 "\nAge: " + age + "\nHeight: " + height +</a:t>
            </a:r>
          </a:p>
          <a:p>
            <a:pPr>
              <a:buFontTx/>
              <a:buNone/>
            </a:pPr>
            <a:r>
              <a:rPr lang="en-GB" smtClean="0"/>
              <a:t>	 "\nStarting weight: " + startWgt.toString() ;</a:t>
            </a:r>
          </a:p>
          <a:p>
            <a:pPr>
              <a:buFontTx/>
              <a:buNone/>
            </a:pPr>
            <a:r>
              <a:rPr lang="en-GB" smtClean="0"/>
              <a:t>     }			</a:t>
            </a:r>
          </a:p>
          <a:p>
            <a:pPr>
              <a:buFontTx/>
              <a:buNone/>
            </a:pPr>
            <a:r>
              <a:rPr lang="en-GB" smtClean="0"/>
              <a:t>}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138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BA783D48-743E-4589-842A-6B1F2441AD68}" type="slidenum">
              <a:rPr lang="en-IE" sz="1400" smtClean="0"/>
              <a:pPr/>
              <a:t>12</a:t>
            </a:fld>
            <a:endParaRPr lang="en-IE" sz="1400" smtClean="0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914400" y="641350"/>
            <a:ext cx="7924800" cy="556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en-GB" sz="2600"/>
              <a:t>/**Driver class to test out the Trainee class functionality*/</a:t>
            </a:r>
            <a:endParaRPr lang="en-GB" sz="2700"/>
          </a:p>
          <a:p>
            <a:endParaRPr lang="en-GB" sz="1000"/>
          </a:p>
          <a:p>
            <a:r>
              <a:rPr lang="en-GB" sz="2800"/>
              <a:t>public class TraineeTest {</a:t>
            </a:r>
          </a:p>
          <a:p>
            <a:r>
              <a:rPr lang="en-GB" sz="2800"/>
              <a:t>      public static void main(String args[]){</a:t>
            </a:r>
          </a:p>
          <a:p>
            <a:r>
              <a:rPr lang="en-GB" sz="2500"/>
              <a:t>           </a:t>
            </a:r>
            <a:r>
              <a:rPr lang="en-GB" sz="2600"/>
              <a:t>System.out.println(“First create a Trainee object </a:t>
            </a:r>
          </a:p>
          <a:p>
            <a:r>
              <a:rPr lang="en-GB" sz="2600"/>
              <a:t>                       via the no-argument constructor...");</a:t>
            </a:r>
            <a:endParaRPr lang="en-GB" sz="2800"/>
          </a:p>
          <a:p>
            <a:r>
              <a:rPr lang="en-GB" sz="2800"/>
              <a:t>          Trainee p1 = new Trainee();</a:t>
            </a:r>
          </a:p>
          <a:p>
            <a:r>
              <a:rPr lang="en-GB" sz="2600"/>
              <a:t>          System.out.println(“Values of Trainee p1:\n" + </a:t>
            </a:r>
          </a:p>
          <a:p>
            <a:r>
              <a:rPr lang="en-GB" sz="2600"/>
              <a:t>                                                                 p1.toString());</a:t>
            </a:r>
            <a:endParaRPr lang="en-GB" sz="2800"/>
          </a:p>
          <a:p>
            <a:r>
              <a:rPr lang="en-GB" sz="2800"/>
              <a:t>        </a:t>
            </a:r>
            <a:r>
              <a:rPr lang="en-GB" sz="2600"/>
              <a:t>System.out.println(“\n\nNow create a second </a:t>
            </a:r>
          </a:p>
          <a:p>
            <a:r>
              <a:rPr lang="en-GB" sz="2600"/>
              <a:t>          Trainee, this time via arguments passed to the </a:t>
            </a:r>
          </a:p>
          <a:p>
            <a:r>
              <a:rPr lang="en-GB" sz="2600"/>
              <a:t>                                                       constructor...");</a:t>
            </a:r>
            <a:endParaRPr lang="en-GB" sz="2800"/>
          </a:p>
          <a:p>
            <a:r>
              <a:rPr lang="en-GB" sz="2800"/>
              <a:t>         Trainee p2 = new Trainee("</a:t>
            </a:r>
            <a:r>
              <a:rPr lang="en-GB" sz="2600"/>
              <a:t>Jerry McGuire“, </a:t>
            </a:r>
          </a:p>
          <a:p>
            <a:r>
              <a:rPr lang="en-GB" sz="2600"/>
              <a:t>                                    "Tralee",  25, 1.8, 15, 10);</a:t>
            </a: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27251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3568A61C-D0D5-45C3-9DB3-0BE4EB98255C}" type="slidenum">
              <a:rPr lang="en-IE" sz="1400" smtClean="0"/>
              <a:pPr/>
              <a:t>13</a:t>
            </a:fld>
            <a:endParaRPr lang="en-IE" sz="1400" smtClean="0"/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1066800" y="468313"/>
            <a:ext cx="7696200" cy="608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en-GB" sz="2800"/>
              <a:t>System.out.println(“Values of Trainee object p2 :\n" + p2.toString());        </a:t>
            </a:r>
          </a:p>
          <a:p>
            <a:r>
              <a:rPr lang="en-GB" sz="2800"/>
              <a:t>					 System.out.println(</a:t>
            </a:r>
            <a:r>
              <a:rPr lang="en-GB" sz="2700"/>
              <a:t>"</a:t>
            </a:r>
            <a:r>
              <a:rPr lang="en-GB" sz="2800"/>
              <a:t>\n\nWill now attempt to check the functionality of the setAddress() method separately by setting the address of p1 to \"Ballyheigue\"");</a:t>
            </a:r>
          </a:p>
          <a:p>
            <a:r>
              <a:rPr lang="en-GB" sz="2800"/>
              <a:t>					 p1.setAddress("Ballyheigue");</a:t>
            </a:r>
          </a:p>
          <a:p>
            <a:r>
              <a:rPr lang="en-GB" sz="2800"/>
              <a:t>					 System.out.println("The address of the Trainee object p1 ( obtained using getAddress() ) is now " + p1.getAddress());</a:t>
            </a:r>
          </a:p>
          <a:p>
            <a:r>
              <a:rPr lang="en-GB" sz="280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164974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0685B167-632D-429C-A942-B00CBB518006}" type="slidenum">
              <a:rPr lang="en-IE" sz="1400" smtClean="0"/>
              <a:pPr/>
              <a:t>14</a:t>
            </a:fld>
            <a:endParaRPr lang="en-IE" sz="1400" smtClean="0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1219200" y="511175"/>
            <a:ext cx="7620000" cy="5889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en-GB" sz="2700"/>
              <a:t>System.out.println("\n\nWill now attempt to check the functionality of the getStartWeight() method separately on p2");</a:t>
            </a:r>
          </a:p>
          <a:p>
            <a:r>
              <a:rPr lang="en-GB" sz="2700"/>
              <a:t>					 System.out.println("Starting weight of the Trainee p2 is " + </a:t>
            </a:r>
            <a:r>
              <a:rPr lang="en-GB" sz="2700" b="1"/>
              <a:t>p2.getStartWeight().</a:t>
            </a:r>
            <a:r>
              <a:rPr lang="en-GB" sz="2700"/>
              <a:t>toString());</a:t>
            </a:r>
          </a:p>
          <a:p>
            <a:endParaRPr lang="en-GB" sz="2700"/>
          </a:p>
          <a:p>
            <a:r>
              <a:rPr lang="en-GB" sz="2700"/>
              <a:t>System.out.println("\n\nCan also set the starting weight of p2 to 14 st 12 lb ");</a:t>
            </a:r>
          </a:p>
          <a:p>
            <a:r>
              <a:rPr lang="en-GB" sz="2700" b="1"/>
              <a:t>p2.setStartWeight</a:t>
            </a:r>
            <a:r>
              <a:rPr lang="en-GB" sz="2700"/>
              <a:t>(14,12);</a:t>
            </a:r>
          </a:p>
          <a:p>
            <a:r>
              <a:rPr lang="en-GB" sz="2700"/>
              <a:t>System.out.println("New starting weight of the Trainee p2 is " + p2.getStartWeight().toString());</a:t>
            </a:r>
            <a:endParaRPr lang="en-GB" sz="2800"/>
          </a:p>
          <a:p>
            <a:r>
              <a:rPr lang="en-GB" sz="2800"/>
              <a:t>   }</a:t>
            </a:r>
          </a:p>
          <a:p>
            <a:r>
              <a:rPr lang="en-GB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4535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B3448EA9-7139-4F74-BD8C-D1BC9D968999}" type="slidenum">
              <a:rPr lang="en-IE" sz="1400" smtClean="0"/>
              <a:pPr/>
              <a:t>15</a:t>
            </a:fld>
            <a:endParaRPr lang="en-IE" sz="1400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228600"/>
            <a:ext cx="8153400" cy="6248400"/>
          </a:xfrm>
          <a:noFill/>
        </p:spPr>
        <p:txBody>
          <a:bodyPr lIns="90488" tIns="44450" rIns="90488" bIns="44450"/>
          <a:lstStyle/>
          <a:p>
            <a:r>
              <a:rPr lang="en-US" sz="2800" smtClean="0"/>
              <a:t>This code shows the constructor for the </a:t>
            </a:r>
            <a:r>
              <a:rPr lang="en-US" sz="2800" smtClean="0">
                <a:latin typeface="Courier New" pitchFamily="49" charset="0"/>
              </a:rPr>
              <a:t>Trainee</a:t>
            </a:r>
            <a:r>
              <a:rPr lang="en-US" sz="2800" smtClean="0"/>
              <a:t> class, taking  arguments, of which the </a:t>
            </a:r>
            <a:r>
              <a:rPr lang="en-US" sz="2800" b="1" smtClean="0"/>
              <a:t>first 4 </a:t>
            </a:r>
            <a:r>
              <a:rPr lang="en-US" sz="2800" smtClean="0"/>
              <a:t>apply to itself directly. These are </a:t>
            </a:r>
            <a:r>
              <a:rPr lang="en-US" sz="2800" b="1" smtClean="0"/>
              <a:t>initialised in the usual way </a:t>
            </a:r>
            <a:r>
              <a:rPr lang="en-US" sz="2800" smtClean="0"/>
              <a:t>within the body of the </a:t>
            </a:r>
            <a:r>
              <a:rPr lang="en-US" sz="2800" smtClean="0">
                <a:latin typeface="Courier New" pitchFamily="49" charset="0"/>
              </a:rPr>
              <a:t>Trainee</a:t>
            </a:r>
            <a:r>
              <a:rPr lang="en-US" sz="2800" smtClean="0"/>
              <a:t> constructor. With the </a:t>
            </a:r>
            <a:r>
              <a:rPr lang="en-US" sz="2800" b="1" smtClean="0"/>
              <a:t>last 2 </a:t>
            </a:r>
            <a:r>
              <a:rPr lang="en-US" sz="2800" smtClean="0"/>
              <a:t>arguments things are </a:t>
            </a:r>
            <a:r>
              <a:rPr lang="en-US" sz="2800" b="1" smtClean="0"/>
              <a:t>completely different</a:t>
            </a:r>
            <a:r>
              <a:rPr lang="en-US" sz="2800" smtClean="0"/>
              <a:t>.</a:t>
            </a:r>
          </a:p>
          <a:p>
            <a:pPr>
              <a:buFontTx/>
              <a:buNone/>
            </a:pPr>
            <a:r>
              <a:rPr lang="en-US" sz="2400" smtClean="0"/>
              <a:t>	</a:t>
            </a:r>
          </a:p>
          <a:p>
            <a:r>
              <a:rPr lang="en-US" sz="2800" smtClean="0"/>
              <a:t>Here </a:t>
            </a:r>
            <a:r>
              <a:rPr lang="en-US" sz="2800" b="1" smtClean="0">
                <a:latin typeface="Courier New" pitchFamily="49" charset="0"/>
              </a:rPr>
              <a:t>stones</a:t>
            </a:r>
            <a:r>
              <a:rPr lang="en-US" sz="2800" smtClean="0"/>
              <a:t> and </a:t>
            </a:r>
            <a:r>
              <a:rPr lang="en-US" sz="2800" b="1" smtClean="0">
                <a:latin typeface="Courier New" pitchFamily="49" charset="0"/>
              </a:rPr>
              <a:t>pounds</a:t>
            </a:r>
            <a:r>
              <a:rPr lang="en-US" sz="2800" smtClean="0"/>
              <a:t> are passed to the </a:t>
            </a:r>
            <a:r>
              <a:rPr lang="en-US" sz="2800" b="1" smtClean="0">
                <a:latin typeface="Courier New" pitchFamily="49" charset="0"/>
              </a:rPr>
              <a:t>2-arg Weight</a:t>
            </a:r>
            <a:r>
              <a:rPr lang="en-US" sz="2800" b="1" smtClean="0"/>
              <a:t> </a:t>
            </a:r>
            <a:r>
              <a:rPr lang="en-US" sz="2800" smtClean="0"/>
              <a:t>constructor to initialise </a:t>
            </a:r>
            <a:r>
              <a:rPr lang="en-US" sz="2800" b="1" smtClean="0">
                <a:latin typeface="Courier New" pitchFamily="49" charset="0"/>
              </a:rPr>
              <a:t>startWgt</a:t>
            </a:r>
            <a:r>
              <a:rPr lang="en-US" sz="2800" smtClean="0"/>
              <a:t>. In this way, the nested </a:t>
            </a:r>
            <a:r>
              <a:rPr lang="en-US" sz="2800" smtClean="0">
                <a:latin typeface="Courier New" pitchFamily="49" charset="0"/>
              </a:rPr>
              <a:t>Weight</a:t>
            </a:r>
            <a:r>
              <a:rPr lang="en-US" sz="2800" smtClean="0"/>
              <a:t> object is eventually initialised.</a:t>
            </a:r>
          </a:p>
        </p:txBody>
      </p:sp>
    </p:spTree>
    <p:extLst>
      <p:ext uri="{BB962C8B-B14F-4D97-AF65-F5344CB8AC3E}">
        <p14:creationId xmlns:p14="http://schemas.microsoft.com/office/powerpoint/2010/main" val="70711011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79D4E7E3-BFA4-4C36-9052-779FE2D5926E}" type="slidenum">
              <a:rPr lang="en-IE" sz="1400" smtClean="0"/>
              <a:pPr/>
              <a:t>16</a:t>
            </a:fld>
            <a:endParaRPr lang="en-IE" sz="1400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sz="4000" smtClean="0"/>
              <a:t>parts of TraineeTest: setting values for a nested object</a:t>
            </a:r>
            <a:endParaRPr lang="en-US" sz="4000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  <a:r>
              <a:rPr lang="en-US" sz="2400" smtClean="0"/>
              <a:t>Trainee p2 = new Trainee("Jerry McGuire", "Tralee", 25, 1.8, 15, 10);</a:t>
            </a:r>
          </a:p>
          <a:p>
            <a:pPr>
              <a:buFontTx/>
              <a:buNone/>
            </a:pPr>
            <a:endParaRPr lang="en-IE" sz="2400" smtClean="0"/>
          </a:p>
          <a:p>
            <a:pPr>
              <a:buFontTx/>
              <a:buNone/>
            </a:pPr>
            <a:r>
              <a:rPr lang="en-IE" sz="2400" smtClean="0"/>
              <a:t>// change the starting weight to 14 st 6 lbs</a:t>
            </a:r>
          </a:p>
          <a:p>
            <a:pPr>
              <a:buFontTx/>
              <a:buNone/>
            </a:pPr>
            <a:r>
              <a:rPr lang="en-US" sz="2400" smtClean="0"/>
              <a:t>  p2. setStartWeight(14 , 6);</a:t>
            </a:r>
          </a:p>
          <a:p>
            <a:pPr>
              <a:buFontTx/>
              <a:buNone/>
            </a:pPr>
            <a:endParaRPr lang="en-GB" sz="2400" smtClean="0"/>
          </a:p>
          <a:p>
            <a:pPr>
              <a:buFontTx/>
              <a:buNone/>
            </a:pPr>
            <a:r>
              <a:rPr lang="en-GB" sz="2400" smtClean="0"/>
              <a:t>this invokes the setWeight(14,6) method of the Weight class</a:t>
            </a:r>
          </a:p>
          <a:p>
            <a:pPr>
              <a:buFontTx/>
              <a:buNone/>
            </a:pPr>
            <a:r>
              <a:rPr lang="en-GB" sz="2400" smtClean="0"/>
              <a:t>which in turn invokes its private setStones() and setPounds() methods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19691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9FF6FE46-3781-4B62-A79E-370EFF3A689D}" type="slidenum">
              <a:rPr lang="en-IE" sz="1400" smtClean="0"/>
              <a:pPr/>
              <a:t>17</a:t>
            </a:fld>
            <a:endParaRPr lang="en-IE" sz="1400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smtClean="0"/>
              <a:t>Showing ‘has-a’ relationships in UML diagrams</a:t>
            </a:r>
            <a:endParaRPr lang="en-US" sz="4000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Aggregation is shown by a connector with a black diamond at one end</a:t>
            </a:r>
          </a:p>
          <a:p>
            <a:r>
              <a:rPr lang="en-GB" smtClean="0"/>
              <a:t>Cardinality (how many) can also be shown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8199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99C6DBD6-70D6-4E2D-AD32-A83A53738BD5}" type="slidenum">
              <a:rPr lang="en-IE" sz="1400" smtClean="0"/>
              <a:pPr/>
              <a:t>18</a:t>
            </a:fld>
            <a:endParaRPr lang="en-IE" sz="1400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Partial VOPC diagram for Trainee</a:t>
            </a:r>
            <a:endParaRPr lang="en-US" sz="4000" smtClean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1187450" y="2492375"/>
            <a:ext cx="2808288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Trainee</a:t>
            </a:r>
            <a:endParaRPr lang="en-US"/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5148263" y="3068638"/>
            <a:ext cx="2735262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Weight</a:t>
            </a:r>
            <a:endParaRPr lang="en-US"/>
          </a:p>
        </p:txBody>
      </p:sp>
      <p:sp>
        <p:nvSpPr>
          <p:cNvPr id="63495" name="Line 6"/>
          <p:cNvSpPr>
            <a:spLocks noChangeShapeType="1"/>
          </p:cNvSpPr>
          <p:nvPr/>
        </p:nvSpPr>
        <p:spPr bwMode="auto">
          <a:xfrm flipH="1" flipV="1">
            <a:off x="3995738" y="2708275"/>
            <a:ext cx="115252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3496" name="Text Box 7"/>
          <p:cNvSpPr txBox="1">
            <a:spLocks noChangeArrowheads="1"/>
          </p:cNvSpPr>
          <p:nvPr/>
        </p:nvSpPr>
        <p:spPr bwMode="auto">
          <a:xfrm>
            <a:off x="4859338" y="2781300"/>
            <a:ext cx="360362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400"/>
              <a:t>1</a:t>
            </a:r>
          </a:p>
          <a:p>
            <a:pPr>
              <a:spcBef>
                <a:spcPct val="50000"/>
              </a:spcBef>
            </a:pPr>
            <a:endParaRPr lang="en-GB" sz="1400"/>
          </a:p>
          <a:p>
            <a:pPr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36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CD09352C-880A-446A-9A08-35264E91A391}" type="slidenum">
              <a:rPr lang="en-IE" sz="1400" smtClean="0"/>
              <a:pPr/>
              <a:t>19</a:t>
            </a:fld>
            <a:endParaRPr lang="en-IE" sz="1400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Desk Exercise</a:t>
            </a:r>
            <a:endParaRPr lang="en-US" sz="4000" smtClean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Draw a detailed VOPC diagram showing all the classes needed for TraineeTest, with full details of all user-written classes and rectangle, classname and package for API classes.  Omit classes from java.lang.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556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849FDCA7-8B30-4419-9511-1C7D23714F30}" type="slidenum">
              <a:rPr lang="en-IE" sz="1400" smtClean="0"/>
              <a:pPr/>
              <a:t>2</a:t>
            </a:fld>
            <a:endParaRPr lang="en-IE" sz="14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Sample Programs</a:t>
            </a:r>
            <a:endParaRPr lang="en-US" sz="4000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 smtClean="0"/>
              <a:t>Trainee.java</a:t>
            </a:r>
          </a:p>
          <a:p>
            <a:pPr>
              <a:lnSpc>
                <a:spcPct val="80000"/>
              </a:lnSpc>
            </a:pPr>
            <a:r>
              <a:rPr lang="en-GB" sz="2800" dirty="0" smtClean="0"/>
              <a:t>Weight.java</a:t>
            </a:r>
          </a:p>
          <a:p>
            <a:pPr>
              <a:lnSpc>
                <a:spcPct val="80000"/>
              </a:lnSpc>
            </a:pPr>
            <a:r>
              <a:rPr lang="en-GB" sz="2800" dirty="0" smtClean="0"/>
              <a:t>TraineeTest.java</a:t>
            </a:r>
          </a:p>
          <a:p>
            <a:pPr>
              <a:lnSpc>
                <a:spcPct val="80000"/>
              </a:lnSpc>
            </a:pPr>
            <a:r>
              <a:rPr lang="en-GB" sz="2800" dirty="0" smtClean="0"/>
              <a:t>Account.java and AccountTest.java</a:t>
            </a:r>
          </a:p>
          <a:p>
            <a:pPr>
              <a:lnSpc>
                <a:spcPct val="80000"/>
              </a:lnSpc>
            </a:pPr>
            <a:r>
              <a:rPr lang="en-GB" sz="2800" dirty="0" smtClean="0"/>
              <a:t>MathTest.java</a:t>
            </a:r>
          </a:p>
          <a:p>
            <a:pPr>
              <a:lnSpc>
                <a:spcPct val="80000"/>
              </a:lnSpc>
            </a:pPr>
            <a:endParaRPr lang="en-GB" sz="2800" dirty="0" smtClean="0"/>
          </a:p>
          <a:p>
            <a:pPr>
              <a:lnSpc>
                <a:spcPct val="80000"/>
              </a:lnSpc>
            </a:pPr>
            <a:endParaRPr lang="en-GB" sz="2800" dirty="0" smtClean="0"/>
          </a:p>
          <a:p>
            <a:pPr>
              <a:lnSpc>
                <a:spcPct val="8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950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6BD264DC-0E6D-41D9-8F53-3973663F3750}" type="slidenum">
              <a:rPr lang="en-IE" sz="1400" smtClean="0"/>
              <a:pPr/>
              <a:t>20</a:t>
            </a:fld>
            <a:endParaRPr lang="en-IE" sz="1400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smtClean="0"/>
              <a:t>Exercise:</a:t>
            </a:r>
            <a:endParaRPr lang="en-US" sz="4000" smtClean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Suppose you have a class called Account, with instance variables name (String) and balance (double):</a:t>
            </a:r>
          </a:p>
          <a:p>
            <a:r>
              <a:rPr lang="en-IE" smtClean="0"/>
              <a:t>How would you modify the Person class so that all persons have Accounts?</a:t>
            </a:r>
          </a:p>
          <a:p>
            <a:r>
              <a:rPr lang="en-IE" smtClean="0"/>
              <a:t>Is there any duplication of information here? (think database normal form rules)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4406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438C2598-E1C4-44F3-BA74-91E6C51DD407}" type="slidenum">
              <a:rPr lang="en-IE" sz="1400" smtClean="0"/>
              <a:pPr/>
              <a:t>21</a:t>
            </a:fld>
            <a:endParaRPr lang="en-IE" sz="1400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GB" smtClean="0"/>
              <a:t>static attributes and methods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8153400" cy="5029200"/>
          </a:xfrm>
        </p:spPr>
        <p:txBody>
          <a:bodyPr/>
          <a:lstStyle/>
          <a:p>
            <a:r>
              <a:rPr lang="en-GB" sz="2800" smtClean="0"/>
              <a:t>Occasionally the need arises to make an attribute or method “</a:t>
            </a:r>
            <a:r>
              <a:rPr lang="en-GB" sz="2800" b="1" smtClean="0"/>
              <a:t>class-wide</a:t>
            </a:r>
            <a:r>
              <a:rPr lang="en-GB" sz="2800" smtClean="0"/>
              <a:t>” or “instance independent” thereby creating </a:t>
            </a:r>
            <a:r>
              <a:rPr lang="en-GB" sz="2800" b="1" smtClean="0"/>
              <a:t>static</a:t>
            </a:r>
            <a:r>
              <a:rPr lang="en-GB" sz="2800" smtClean="0"/>
              <a:t> </a:t>
            </a:r>
            <a:r>
              <a:rPr lang="en-GB" sz="2800" b="1" smtClean="0"/>
              <a:t>(class) attributes</a:t>
            </a:r>
            <a:r>
              <a:rPr lang="en-GB" sz="2800" smtClean="0"/>
              <a:t> and </a:t>
            </a:r>
            <a:r>
              <a:rPr lang="en-GB" sz="2800" b="1" smtClean="0"/>
              <a:t>methods</a:t>
            </a:r>
            <a:r>
              <a:rPr lang="en-GB" sz="2800" smtClean="0"/>
              <a:t> rather than the more common </a:t>
            </a:r>
            <a:r>
              <a:rPr lang="en-GB" sz="2800" b="1" smtClean="0"/>
              <a:t>instance attributes</a:t>
            </a:r>
            <a:r>
              <a:rPr lang="en-GB" sz="2800" smtClean="0"/>
              <a:t> and </a:t>
            </a:r>
            <a:r>
              <a:rPr lang="en-GB" sz="2800" b="1" smtClean="0"/>
              <a:t>instance methods</a:t>
            </a:r>
          </a:p>
          <a:p>
            <a:endParaRPr lang="en-GB" sz="2800" smtClean="0"/>
          </a:p>
          <a:p>
            <a:r>
              <a:rPr lang="en-GB" sz="2800" smtClean="0"/>
              <a:t>This may be the case where an attribute exists where </a:t>
            </a:r>
            <a:r>
              <a:rPr lang="en-GB" sz="2800" b="1" smtClean="0"/>
              <a:t>all instances</a:t>
            </a:r>
            <a:r>
              <a:rPr lang="en-GB" sz="2800" smtClean="0"/>
              <a:t> of the class </a:t>
            </a:r>
            <a:r>
              <a:rPr lang="en-GB" sz="2800" b="1" smtClean="0"/>
              <a:t>need to have access to the same attribute</a:t>
            </a:r>
            <a:r>
              <a:rPr lang="en-GB" sz="2800" smtClean="0"/>
              <a:t> e.g. </a:t>
            </a:r>
          </a:p>
          <a:p>
            <a:endParaRPr lang="en-GB" sz="1200" smtClean="0"/>
          </a:p>
          <a:p>
            <a:pPr>
              <a:buFontTx/>
              <a:buNone/>
            </a:pPr>
            <a:r>
              <a:rPr lang="en-GB" sz="2800" smtClean="0"/>
              <a:t> </a:t>
            </a:r>
            <a:r>
              <a:rPr lang="en-GB" sz="2400" smtClean="0">
                <a:latin typeface="Courier New" pitchFamily="49" charset="0"/>
              </a:rPr>
              <a:t>private </a:t>
            </a:r>
            <a:r>
              <a:rPr lang="en-GB" sz="2400" b="1" smtClean="0">
                <a:latin typeface="Courier New" pitchFamily="49" charset="0"/>
              </a:rPr>
              <a:t>static</a:t>
            </a:r>
            <a:r>
              <a:rPr lang="en-GB" sz="2400" smtClean="0">
                <a:latin typeface="Courier New" pitchFamily="49" charset="0"/>
              </a:rPr>
              <a:t> double interestRate = 3.5;</a:t>
            </a:r>
          </a:p>
          <a:p>
            <a:pPr>
              <a:buFontTx/>
              <a:buNone/>
            </a:pPr>
            <a:endParaRPr lang="en-GB" sz="120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GB" sz="2800" smtClean="0"/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1042988" y="5445125"/>
            <a:ext cx="7696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01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4B9285C7-118A-4434-897C-433B86C37268}" type="slidenum">
              <a:rPr lang="en-IE" sz="1400" smtClean="0"/>
              <a:pPr/>
              <a:t>22</a:t>
            </a:fld>
            <a:endParaRPr lang="en-IE" sz="140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50" y="404813"/>
            <a:ext cx="7772400" cy="5638800"/>
          </a:xfrm>
        </p:spPr>
        <p:txBody>
          <a:bodyPr/>
          <a:lstStyle/>
          <a:p>
            <a:r>
              <a:rPr lang="en-GB" sz="2800" smtClean="0"/>
              <a:t>Rather than having each object with a separate copy of this attribute, only </a:t>
            </a:r>
            <a:r>
              <a:rPr lang="en-GB" sz="2800" b="1" smtClean="0"/>
              <a:t>one copy exists</a:t>
            </a:r>
            <a:r>
              <a:rPr lang="en-GB" sz="2800" smtClean="0"/>
              <a:t> and is effectively “</a:t>
            </a:r>
            <a:r>
              <a:rPr lang="en-GB" sz="2800" b="1" smtClean="0"/>
              <a:t>shared</a:t>
            </a:r>
            <a:r>
              <a:rPr lang="en-GB" sz="2800" smtClean="0"/>
              <a:t>” among all the objects of the class, </a:t>
            </a:r>
            <a:r>
              <a:rPr lang="en-GB" sz="2800" b="1" smtClean="0"/>
              <a:t>saving memory and time</a:t>
            </a:r>
            <a:r>
              <a:rPr lang="en-GB" sz="2800" smtClean="0"/>
              <a:t>.</a:t>
            </a:r>
          </a:p>
          <a:p>
            <a:endParaRPr lang="en-GB" sz="2800" smtClean="0"/>
          </a:p>
          <a:p>
            <a:r>
              <a:rPr lang="en-GB" sz="2800" smtClean="0"/>
              <a:t>‘static’ also applies to </a:t>
            </a:r>
            <a:r>
              <a:rPr lang="en-GB" sz="2800" b="1" smtClean="0"/>
              <a:t>constants,</a:t>
            </a:r>
            <a:r>
              <a:rPr lang="en-GB" sz="2800" smtClean="0"/>
              <a:t> e.g. in the Java API </a:t>
            </a:r>
            <a:r>
              <a:rPr lang="en-GB" sz="2800" smtClean="0">
                <a:latin typeface="Courier New" pitchFamily="49" charset="0"/>
              </a:rPr>
              <a:t>Math</a:t>
            </a:r>
            <a:r>
              <a:rPr lang="en-GB" sz="2800" smtClean="0"/>
              <a:t> class, the constant </a:t>
            </a:r>
            <a:r>
              <a:rPr lang="en-GB" sz="2800" smtClean="0">
                <a:latin typeface="Courier New" pitchFamily="49" charset="0"/>
              </a:rPr>
              <a:t>PI</a:t>
            </a:r>
            <a:r>
              <a:rPr lang="en-GB" sz="2800" smtClean="0"/>
              <a:t> is a </a:t>
            </a:r>
            <a:r>
              <a:rPr lang="en-GB" sz="2800" b="1" smtClean="0"/>
              <a:t>static</a:t>
            </a:r>
            <a:r>
              <a:rPr lang="en-GB" sz="2800" smtClean="0"/>
              <a:t> </a:t>
            </a:r>
            <a:r>
              <a:rPr lang="en-GB" sz="2800" b="1" smtClean="0"/>
              <a:t>class constant</a:t>
            </a:r>
            <a:r>
              <a:rPr lang="en-GB" sz="2800" smtClean="0"/>
              <a:t>, accessible as follows:</a:t>
            </a:r>
          </a:p>
          <a:p>
            <a:endParaRPr lang="en-GB" sz="2800" smtClean="0"/>
          </a:p>
          <a:p>
            <a:pPr>
              <a:buFontTx/>
              <a:buNone/>
            </a:pPr>
            <a:r>
              <a:rPr lang="en-GB" sz="2800" smtClean="0"/>
              <a:t>  </a:t>
            </a:r>
            <a:r>
              <a:rPr lang="en-GB" sz="2600" smtClean="0">
                <a:latin typeface="Courier New" pitchFamily="49" charset="0"/>
              </a:rPr>
              <a:t>circleArea = </a:t>
            </a:r>
            <a:r>
              <a:rPr lang="en-GB" sz="2600" b="1" smtClean="0">
                <a:latin typeface="Courier New" pitchFamily="49" charset="0"/>
              </a:rPr>
              <a:t>Math.PI</a:t>
            </a:r>
            <a:r>
              <a:rPr lang="en-GB" sz="2600" smtClean="0">
                <a:latin typeface="Courier New" pitchFamily="49" charset="0"/>
              </a:rPr>
              <a:t> * radius*radius;</a:t>
            </a:r>
            <a:endParaRPr lang="en-GB" sz="2800" smtClean="0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1258888" y="4508500"/>
            <a:ext cx="7543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3059113" y="5300663"/>
            <a:ext cx="5103812" cy="4667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/>
              <a:t>Note that no object is being created here</a:t>
            </a:r>
          </a:p>
        </p:txBody>
      </p:sp>
      <p:sp>
        <p:nvSpPr>
          <p:cNvPr id="67590" name="Line 5"/>
          <p:cNvSpPr>
            <a:spLocks noChangeShapeType="1"/>
          </p:cNvSpPr>
          <p:nvPr/>
        </p:nvSpPr>
        <p:spPr bwMode="auto">
          <a:xfrm flipH="1" flipV="1">
            <a:off x="4716463" y="4941888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9414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CE853721-B4FE-4BE0-8FD6-C6608A332D19}" type="slidenum">
              <a:rPr lang="en-IE" sz="1400" smtClean="0"/>
              <a:pPr/>
              <a:t>23</a:t>
            </a:fld>
            <a:endParaRPr lang="en-IE" sz="1400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404813"/>
            <a:ext cx="7772400" cy="5791200"/>
          </a:xfrm>
        </p:spPr>
        <p:txBody>
          <a:bodyPr/>
          <a:lstStyle/>
          <a:p>
            <a:r>
              <a:rPr lang="en-GB" sz="2800" smtClean="0"/>
              <a:t>‘Static’ is also used in connection with methods: </a:t>
            </a:r>
            <a:r>
              <a:rPr lang="en-GB" sz="2800" smtClean="0">
                <a:latin typeface="Courier New" pitchFamily="49" charset="0"/>
              </a:rPr>
              <a:t>static</a:t>
            </a:r>
            <a:r>
              <a:rPr lang="en-GB" sz="2800" smtClean="0"/>
              <a:t> </a:t>
            </a:r>
            <a:r>
              <a:rPr lang="en-GB" sz="2800" b="1" smtClean="0"/>
              <a:t>class methods</a:t>
            </a:r>
            <a:r>
              <a:rPr lang="en-GB" sz="2800" smtClean="0"/>
              <a:t> are </a:t>
            </a:r>
            <a:r>
              <a:rPr lang="en-GB" sz="2800" b="1" smtClean="0"/>
              <a:t>bound</a:t>
            </a:r>
            <a:r>
              <a:rPr lang="en-GB" sz="2800" smtClean="0"/>
              <a:t> to their class, eliminating the need for an object to be created at all e.g. the </a:t>
            </a:r>
            <a:r>
              <a:rPr lang="en-GB" sz="2800" smtClean="0">
                <a:latin typeface="Courier New" pitchFamily="49" charset="0"/>
              </a:rPr>
              <a:t>Math</a:t>
            </a:r>
            <a:r>
              <a:rPr lang="en-GB" sz="2800" smtClean="0"/>
              <a:t> class method </a:t>
            </a:r>
            <a:r>
              <a:rPr lang="en-GB" sz="2800" smtClean="0">
                <a:latin typeface="Courier New" pitchFamily="49" charset="0"/>
              </a:rPr>
              <a:t>pow</a:t>
            </a:r>
            <a:r>
              <a:rPr lang="en-GB" sz="2800" smtClean="0"/>
              <a:t>() has the following method definition header:</a:t>
            </a:r>
          </a:p>
          <a:p>
            <a:endParaRPr lang="en-GB" sz="2800" smtClean="0"/>
          </a:p>
          <a:p>
            <a:pPr>
              <a:buFontTx/>
              <a:buNone/>
            </a:pPr>
            <a:r>
              <a:rPr lang="en-GB" sz="2800" smtClean="0">
                <a:latin typeface="Courier New" pitchFamily="49" charset="0"/>
              </a:rPr>
              <a:t>   </a:t>
            </a:r>
            <a:r>
              <a:rPr lang="en-GB" sz="2400" smtClean="0">
                <a:latin typeface="Courier New" pitchFamily="49" charset="0"/>
              </a:rPr>
              <a:t>public </a:t>
            </a:r>
            <a:r>
              <a:rPr lang="en-GB" sz="2400" b="1" smtClean="0">
                <a:latin typeface="Courier New" pitchFamily="49" charset="0"/>
              </a:rPr>
              <a:t>static</a:t>
            </a:r>
            <a:r>
              <a:rPr lang="en-GB" sz="2400" smtClean="0">
                <a:latin typeface="Courier New" pitchFamily="49" charset="0"/>
              </a:rPr>
              <a:t> double pow(double val,</a:t>
            </a:r>
          </a:p>
          <a:p>
            <a:pPr>
              <a:buFontTx/>
              <a:buNone/>
            </a:pPr>
            <a:r>
              <a:rPr lang="en-GB" sz="2400" smtClean="0">
                <a:latin typeface="Courier New" pitchFamily="49" charset="0"/>
              </a:rPr>
              <a:t>                           double power)</a:t>
            </a:r>
          </a:p>
          <a:p>
            <a:pPr>
              <a:buFontTx/>
              <a:buNone/>
            </a:pPr>
            <a:endParaRPr lang="en-GB" sz="2400" smtClean="0">
              <a:latin typeface="Courier New" pitchFamily="49" charset="0"/>
            </a:endParaRPr>
          </a:p>
          <a:p>
            <a:r>
              <a:rPr lang="en-GB" sz="2800" smtClean="0"/>
              <a:t>When the method is called in a client application it can be done as follows:</a:t>
            </a:r>
            <a:endParaRPr lang="en-GB" smtClean="0"/>
          </a:p>
          <a:p>
            <a:pPr>
              <a:buFontTx/>
              <a:buNone/>
            </a:pPr>
            <a:r>
              <a:rPr lang="en-GB" sz="2800" smtClean="0">
                <a:latin typeface="Courier New" pitchFamily="49" charset="0"/>
              </a:rPr>
              <a:t>   squareOfX = </a:t>
            </a:r>
            <a:r>
              <a:rPr lang="en-GB" sz="2800" b="1" smtClean="0">
                <a:latin typeface="Courier New" pitchFamily="49" charset="0"/>
              </a:rPr>
              <a:t>Math.pow</a:t>
            </a:r>
            <a:r>
              <a:rPr lang="en-GB" sz="2800" smtClean="0">
                <a:latin typeface="Courier New" pitchFamily="49" charset="0"/>
              </a:rPr>
              <a:t>(x,2);</a:t>
            </a:r>
            <a:endParaRPr lang="en-GB" smtClean="0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1908175" y="3141663"/>
            <a:ext cx="6840538" cy="935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1476375" y="5516563"/>
            <a:ext cx="6858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08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773B004E-04BC-448C-A790-4501FD292696}" type="slidenum">
              <a:rPr lang="en-IE" sz="1400" smtClean="0"/>
              <a:pPr/>
              <a:t>24</a:t>
            </a:fld>
            <a:endParaRPr lang="en-IE" sz="1400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73163" y="457200"/>
            <a:ext cx="77724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smtClean="0">
                <a:latin typeface="Courier New" pitchFamily="49" charset="0"/>
              </a:rPr>
              <a:t>static</a:t>
            </a:r>
            <a:r>
              <a:rPr lang="en-GB" sz="2800" smtClean="0"/>
              <a:t> attributes and methods are a </a:t>
            </a:r>
            <a:r>
              <a:rPr lang="en-GB" sz="2800" b="1" smtClean="0"/>
              <a:t>design decision</a:t>
            </a:r>
            <a:r>
              <a:rPr lang="en-GB" sz="2800" smtClean="0"/>
              <a:t>. The programmer needs to think about when they can be used to effect and when it makes sense to use them.</a:t>
            </a:r>
          </a:p>
          <a:p>
            <a:pPr>
              <a:lnSpc>
                <a:spcPct val="90000"/>
              </a:lnSpc>
            </a:pPr>
            <a:r>
              <a:rPr lang="en-GB" sz="2800" smtClean="0"/>
              <a:t>It would not make any sense to have the </a:t>
            </a:r>
            <a:r>
              <a:rPr lang="en-GB" sz="2800" smtClean="0">
                <a:latin typeface="Courier New" pitchFamily="49" charset="0"/>
              </a:rPr>
              <a:t>age</a:t>
            </a:r>
            <a:r>
              <a:rPr lang="en-GB" sz="2800" smtClean="0"/>
              <a:t> attribute and </a:t>
            </a:r>
            <a:r>
              <a:rPr lang="en-GB" sz="2800" smtClean="0">
                <a:latin typeface="Courier New" pitchFamily="49" charset="0"/>
              </a:rPr>
              <a:t>setAge()</a:t>
            </a:r>
            <a:r>
              <a:rPr lang="en-GB" sz="2800" smtClean="0"/>
              <a:t> method of the </a:t>
            </a:r>
            <a:r>
              <a:rPr lang="en-GB" sz="2800" smtClean="0">
                <a:latin typeface="Courier New" pitchFamily="49" charset="0"/>
              </a:rPr>
              <a:t>Trainee</a:t>
            </a:r>
            <a:r>
              <a:rPr lang="en-GB" sz="2800" smtClean="0"/>
              <a:t> class defined as </a:t>
            </a:r>
            <a:r>
              <a:rPr lang="en-GB" sz="2800" smtClean="0">
                <a:latin typeface="Courier New" pitchFamily="49" charset="0"/>
              </a:rPr>
              <a:t>static</a:t>
            </a:r>
            <a:r>
              <a:rPr lang="en-GB" sz="2800" smtClean="0"/>
              <a:t> since then all persons would end up having the same age.</a:t>
            </a:r>
          </a:p>
          <a:p>
            <a:pPr>
              <a:lnSpc>
                <a:spcPct val="90000"/>
              </a:lnSpc>
            </a:pPr>
            <a:r>
              <a:rPr lang="en-IE" sz="2800" smtClean="0"/>
              <a:t>It would make perfect sense to have a static method called </a:t>
            </a:r>
            <a:r>
              <a:rPr lang="en-IE" sz="2800" smtClean="0">
                <a:latin typeface="Courier New" pitchFamily="49" charset="0"/>
              </a:rPr>
              <a:t>setInterestRate()</a:t>
            </a:r>
            <a:r>
              <a:rPr lang="en-IE" sz="2800" smtClean="0"/>
              <a:t> in a class which would allow the static </a:t>
            </a:r>
            <a:r>
              <a:rPr lang="en-IE" sz="2800" smtClean="0">
                <a:latin typeface="Courier New" pitchFamily="49" charset="0"/>
              </a:rPr>
              <a:t>interestRate </a:t>
            </a:r>
            <a:r>
              <a:rPr lang="en-IE" sz="2800" smtClean="0"/>
              <a:t>attribute to be set to a particular value, shared by all objects of the class.</a:t>
            </a:r>
          </a:p>
          <a:p>
            <a:pPr>
              <a:lnSpc>
                <a:spcPct val="90000"/>
              </a:lnSpc>
            </a:pPr>
            <a:endParaRPr lang="en-GB" sz="2800" smtClean="0"/>
          </a:p>
        </p:txBody>
      </p:sp>
    </p:spTree>
    <p:extLst>
      <p:ext uri="{BB962C8B-B14F-4D97-AF65-F5344CB8AC3E}">
        <p14:creationId xmlns:p14="http://schemas.microsoft.com/office/powerpoint/2010/main" val="3979874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4BAD1490-C9C9-429B-91FA-ADB4DA7AD480}" type="slidenum">
              <a:rPr lang="en-IE" sz="1400" smtClean="0"/>
              <a:pPr/>
              <a:t>25</a:t>
            </a:fld>
            <a:endParaRPr lang="en-IE" sz="1400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970838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smtClean="0">
                <a:latin typeface="Arial" pitchFamily="34" charset="0"/>
              </a:rPr>
              <a:t>Rules governing the use of </a:t>
            </a:r>
            <a:r>
              <a:rPr lang="en-GB" sz="4000" smtClean="0">
                <a:latin typeface="Courier New" pitchFamily="49" charset="0"/>
              </a:rPr>
              <a:t>static</a:t>
            </a:r>
            <a:endParaRPr lang="en-GB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41438"/>
            <a:ext cx="8153400" cy="4754562"/>
          </a:xfrm>
        </p:spPr>
        <p:txBody>
          <a:bodyPr>
            <a:normAutofit lnSpcReduction="10000"/>
          </a:bodyPr>
          <a:lstStyle/>
          <a:p>
            <a:r>
              <a:rPr lang="en-GB" sz="2800" smtClean="0"/>
              <a:t>In a class definition, a static method can only make calls to other static methods and refer only to static attributes.</a:t>
            </a:r>
          </a:p>
          <a:p>
            <a:endParaRPr lang="en-GB" sz="1000" smtClean="0"/>
          </a:p>
          <a:p>
            <a:r>
              <a:rPr lang="en-GB" sz="2800" smtClean="0"/>
              <a:t>The </a:t>
            </a:r>
            <a:r>
              <a:rPr lang="en-GB" sz="2800" b="1" smtClean="0"/>
              <a:t>main()</a:t>
            </a:r>
            <a:r>
              <a:rPr lang="en-GB" sz="2800" smtClean="0"/>
              <a:t> method which controls the execution of the program is always </a:t>
            </a:r>
            <a:r>
              <a:rPr lang="en-GB" sz="2800" b="1" smtClean="0"/>
              <a:t>static</a:t>
            </a:r>
            <a:r>
              <a:rPr lang="en-GB" sz="2800" smtClean="0"/>
              <a:t>.</a:t>
            </a:r>
          </a:p>
          <a:p>
            <a:r>
              <a:rPr lang="en-GB" sz="2800" smtClean="0"/>
              <a:t>Static methods and attributes exist, and can (should) be used, independently of any objects of a class.</a:t>
            </a:r>
          </a:p>
          <a:p>
            <a:r>
              <a:rPr lang="en-GB" sz="2800" b="1" smtClean="0"/>
              <a:t>Classes</a:t>
            </a:r>
            <a:r>
              <a:rPr lang="en-GB" sz="2800" smtClean="0"/>
              <a:t> themselves </a:t>
            </a:r>
            <a:r>
              <a:rPr lang="en-GB" sz="2800" b="1" smtClean="0"/>
              <a:t>cannot be static</a:t>
            </a:r>
          </a:p>
          <a:p>
            <a:r>
              <a:rPr lang="en-GB" sz="2800" smtClean="0"/>
              <a:t>If some of the action in main() is relegated to another method, that method must itself be static</a:t>
            </a:r>
          </a:p>
        </p:txBody>
      </p:sp>
    </p:spTree>
    <p:extLst>
      <p:ext uri="{BB962C8B-B14F-4D97-AF65-F5344CB8AC3E}">
        <p14:creationId xmlns:p14="http://schemas.microsoft.com/office/powerpoint/2010/main" val="3535847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262A13CF-DA00-45DD-BD6B-BC2E70FAD1CE}" type="slidenum">
              <a:rPr lang="en-IE" sz="1400" smtClean="0"/>
              <a:pPr/>
              <a:t>26</a:t>
            </a:fld>
            <a:endParaRPr lang="en-IE" sz="1400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smtClean="0"/>
              <a:t>Example, static attribute and methods, instantiable class</a:t>
            </a:r>
            <a:endParaRPr lang="en-US" sz="4000" smtClean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Account.java models a bank account, with</a:t>
            </a:r>
          </a:p>
          <a:p>
            <a:pPr>
              <a:lnSpc>
                <a:spcPct val="90000"/>
              </a:lnSpc>
            </a:pPr>
            <a:r>
              <a:rPr lang="en-GB" smtClean="0"/>
              <a:t>an instance attribute balance, of which each object has its own copy</a:t>
            </a:r>
          </a:p>
          <a:p>
            <a:pPr>
              <a:lnSpc>
                <a:spcPct val="90000"/>
              </a:lnSpc>
            </a:pPr>
            <a:r>
              <a:rPr lang="en-GB" smtClean="0"/>
              <a:t>a class attribute interestRate, shared by all accounts</a:t>
            </a:r>
          </a:p>
          <a:p>
            <a:pPr>
              <a:lnSpc>
                <a:spcPct val="90000"/>
              </a:lnSpc>
            </a:pPr>
            <a:endParaRPr lang="en-GB" smtClean="0"/>
          </a:p>
          <a:p>
            <a:pPr>
              <a:lnSpc>
                <a:spcPct val="90000"/>
              </a:lnSpc>
            </a:pPr>
            <a:r>
              <a:rPr lang="en-GB" smtClean="0"/>
              <a:t>See also AccountTest.java, a driver for Account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5035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F7B99B09-E69E-4786-A0C3-0AED203B73FA}" type="slidenum">
              <a:rPr lang="en-IE" sz="1400" smtClean="0"/>
              <a:pPr/>
              <a:t>27</a:t>
            </a:fld>
            <a:endParaRPr lang="en-IE" sz="1400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smtClean="0"/>
              <a:t>Account.java</a:t>
            </a:r>
            <a:endParaRPr lang="en-US" sz="4000" smtClean="0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/>
              <a:t>public class Account{</a:t>
            </a:r>
          </a:p>
          <a:p>
            <a:pPr>
              <a:buFontTx/>
              <a:buNone/>
            </a:pPr>
            <a:r>
              <a:rPr lang="en-US" sz="2800" smtClean="0"/>
              <a:t>	</a:t>
            </a:r>
            <a:r>
              <a:rPr lang="en-US" sz="2400" smtClean="0"/>
              <a:t>private String name;</a:t>
            </a:r>
          </a:p>
          <a:p>
            <a:pPr>
              <a:buFontTx/>
              <a:buNone/>
            </a:pPr>
            <a:r>
              <a:rPr lang="en-US" sz="2400" smtClean="0"/>
              <a:t>	private double balance;</a:t>
            </a:r>
          </a:p>
          <a:p>
            <a:pPr>
              <a:buFontTx/>
              <a:buNone/>
            </a:pPr>
            <a:r>
              <a:rPr lang="en-US" sz="2400" smtClean="0"/>
              <a:t>	private static double interestRate = 0.05;</a:t>
            </a:r>
          </a:p>
          <a:p>
            <a:pPr>
              <a:buFontTx/>
              <a:buNone/>
            </a:pPr>
            <a:r>
              <a:rPr lang="en-US" sz="2400" smtClean="0"/>
              <a:t>	</a:t>
            </a:r>
          </a:p>
          <a:p>
            <a:pPr>
              <a:buFontTx/>
              <a:buNone/>
            </a:pPr>
            <a:r>
              <a:rPr lang="en-US" sz="2400" smtClean="0"/>
              <a:t>	public String getName(){ return name;	}</a:t>
            </a:r>
          </a:p>
          <a:p>
            <a:pPr>
              <a:buFontTx/>
              <a:buNone/>
            </a:pPr>
            <a:r>
              <a:rPr lang="en-US" sz="2400" smtClean="0"/>
              <a:t>	public double getBalance(){ return balance;	}</a:t>
            </a:r>
          </a:p>
          <a:p>
            <a:pPr>
              <a:buFontTx/>
              <a:buNone/>
            </a:pPr>
            <a:r>
              <a:rPr lang="en-US" sz="2400" smtClean="0"/>
              <a:t>	public static double getInterestRate(){ return interestRate;}</a:t>
            </a:r>
          </a:p>
        </p:txBody>
      </p:sp>
    </p:spTree>
    <p:extLst>
      <p:ext uri="{BB962C8B-B14F-4D97-AF65-F5344CB8AC3E}">
        <p14:creationId xmlns:p14="http://schemas.microsoft.com/office/powerpoint/2010/main" val="2296648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7174C76E-6493-481E-AED1-0CBBEDFA3047}" type="slidenum">
              <a:rPr lang="en-IE" sz="1400" smtClean="0"/>
              <a:pPr/>
              <a:t>28</a:t>
            </a:fld>
            <a:endParaRPr lang="en-IE" sz="1400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smtClean="0"/>
              <a:t>AccountTest.java</a:t>
            </a:r>
            <a:endParaRPr lang="en-US" sz="4000" smtClean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public static void main (String args[]){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Account a1 = new Account();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a1.setName("Mary");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</a:t>
            </a:r>
            <a:r>
              <a:rPr lang="en-US" sz="2400" smtClean="0">
                <a:solidFill>
                  <a:srgbClr val="FF0066"/>
                </a:solidFill>
              </a:rPr>
              <a:t>a1.</a:t>
            </a:r>
            <a:r>
              <a:rPr lang="en-US" sz="2400" smtClean="0"/>
              <a:t>lodge(100);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System.out.println(“Details before interest " + a1);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</a:t>
            </a:r>
            <a:r>
              <a:rPr lang="en-US" sz="2400" smtClean="0">
                <a:solidFill>
                  <a:srgbClr val="FF0066"/>
                </a:solidFill>
              </a:rPr>
              <a:t>Account.</a:t>
            </a:r>
            <a:r>
              <a:rPr lang="en-US" sz="2400" smtClean="0"/>
              <a:t>setInterestRate(5);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System.out.println("\nInterest rate on accounts” 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             Account.getInterestRate());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a1.addInterest();</a:t>
            </a:r>
          </a:p>
        </p:txBody>
      </p:sp>
    </p:spTree>
    <p:extLst>
      <p:ext uri="{BB962C8B-B14F-4D97-AF65-F5344CB8AC3E}">
        <p14:creationId xmlns:p14="http://schemas.microsoft.com/office/powerpoint/2010/main" val="3784188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9AF5B4C0-F0B6-4B70-BEF6-FECE1247B4ED}" type="slidenum">
              <a:rPr lang="en-IE" sz="1400" smtClean="0"/>
              <a:pPr/>
              <a:t>29</a:t>
            </a:fld>
            <a:endParaRPr lang="en-IE" sz="1400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smtClean="0"/>
              <a:t>Exercise</a:t>
            </a:r>
            <a:endParaRPr lang="en-US" sz="4000" smtClean="0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IE" sz="2800" smtClean="0"/>
              <a:t>Suppose Bicycles are charged a parking fee per day at I.T.T.</a:t>
            </a:r>
          </a:p>
          <a:p>
            <a:pPr>
              <a:lnSpc>
                <a:spcPct val="80000"/>
              </a:lnSpc>
            </a:pPr>
            <a:r>
              <a:rPr lang="en-IE" sz="2800" smtClean="0"/>
              <a:t>All Bicycles are charged at the same rate.</a:t>
            </a:r>
          </a:p>
          <a:p>
            <a:pPr>
              <a:lnSpc>
                <a:spcPct val="80000"/>
              </a:lnSpc>
            </a:pPr>
            <a:r>
              <a:rPr lang="en-IE" sz="2800" smtClean="0"/>
              <a:t>Should the attribute </a:t>
            </a:r>
            <a:r>
              <a:rPr lang="en-IE" sz="1800" smtClean="0">
                <a:latin typeface="Courier New" pitchFamily="49" charset="0"/>
              </a:rPr>
              <a:t>double parkCharge</a:t>
            </a:r>
            <a:r>
              <a:rPr lang="en-IE" sz="2800" smtClean="0"/>
              <a:t> be declared as static?</a:t>
            </a:r>
          </a:p>
          <a:p>
            <a:pPr>
              <a:lnSpc>
                <a:spcPct val="80000"/>
              </a:lnSpc>
            </a:pPr>
            <a:r>
              <a:rPr lang="en-IE" sz="2800" smtClean="0"/>
              <a:t>What about the methods </a:t>
            </a:r>
            <a:r>
              <a:rPr lang="en-IE" sz="1800" smtClean="0">
                <a:latin typeface="Courier New" pitchFamily="49" charset="0"/>
              </a:rPr>
              <a:t>getParkCharge()</a:t>
            </a:r>
            <a:r>
              <a:rPr lang="en-IE" sz="2800" smtClean="0"/>
              <a:t> and </a:t>
            </a:r>
            <a:r>
              <a:rPr lang="en-IE" sz="1800" smtClean="0">
                <a:latin typeface="Courier New" pitchFamily="49" charset="0"/>
              </a:rPr>
              <a:t>setParkCharge()?</a:t>
            </a:r>
          </a:p>
          <a:p>
            <a:pPr>
              <a:lnSpc>
                <a:spcPct val="80000"/>
              </a:lnSpc>
            </a:pPr>
            <a:r>
              <a:rPr lang="en-IE" sz="2800" smtClean="0"/>
              <a:t>Write an application which declares two Bicycles, sets the parking charge to 10 euro, then calculates the charge for both bicycles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38688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3F5CA9CC-BC58-4596-9A46-A063EE4671AE}" type="slidenum">
              <a:rPr lang="en-IE" sz="1400" smtClean="0"/>
              <a:pPr/>
              <a:t>3</a:t>
            </a:fld>
            <a:endParaRPr lang="en-IE" sz="140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90600"/>
          </a:xfrm>
          <a:noFill/>
        </p:spPr>
        <p:txBody>
          <a:bodyPr lIns="90488" tIns="44450" rIns="90488" bIns="44450"/>
          <a:lstStyle/>
          <a:p>
            <a:pPr algn="ctr"/>
            <a:r>
              <a:rPr lang="en-US" sz="4000" b="1" smtClean="0"/>
              <a:t>Aggregate (Composite) Classes</a:t>
            </a:r>
            <a:endParaRPr lang="en-US" sz="3200" b="1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60575"/>
            <a:ext cx="7993062" cy="2879725"/>
          </a:xfrm>
          <a:noFill/>
        </p:spPr>
        <p:txBody>
          <a:bodyPr lIns="90488" tIns="44450" rIns="90488" bIns="44450">
            <a:normAutofit lnSpcReduction="10000"/>
          </a:bodyPr>
          <a:lstStyle/>
          <a:p>
            <a:r>
              <a:rPr lang="en-US" sz="2800" smtClean="0"/>
              <a:t>A class where some or all of the attributes are other than the fundamental (built-in) Java types is called an </a:t>
            </a:r>
            <a:r>
              <a:rPr lang="en-US" sz="2800" b="1" smtClean="0"/>
              <a:t>aggregate (</a:t>
            </a:r>
            <a:r>
              <a:rPr lang="en-US" sz="2800" smtClean="0"/>
              <a:t>or</a:t>
            </a:r>
            <a:r>
              <a:rPr lang="en-US" sz="2800" b="1" smtClean="0"/>
              <a:t> composite) class</a:t>
            </a:r>
            <a:r>
              <a:rPr lang="en-US" sz="2800" smtClean="0"/>
              <a:t>. Implicitly, an aggregate class is a form of </a:t>
            </a:r>
            <a:r>
              <a:rPr lang="en-US" sz="2800" b="1" smtClean="0"/>
              <a:t>software re-use</a:t>
            </a:r>
            <a:r>
              <a:rPr lang="en-US" sz="2800" smtClean="0"/>
              <a:t>.</a:t>
            </a:r>
          </a:p>
          <a:p>
            <a:pPr>
              <a:buFontTx/>
              <a:buNone/>
            </a:pPr>
            <a:r>
              <a:rPr lang="en-US" sz="2400" smtClean="0"/>
              <a:t>						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							</a:t>
            </a:r>
          </a:p>
          <a:p>
            <a:endParaRPr lang="en-US" sz="2400" smtClean="0"/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900113" y="1989138"/>
            <a:ext cx="7848600" cy="223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727E1CCB-8D0F-40FA-8BF1-62EDC542FFCD}" type="slidenum">
              <a:rPr lang="en-IE" sz="1400" smtClean="0"/>
              <a:pPr/>
              <a:t>30</a:t>
            </a:fld>
            <a:endParaRPr lang="en-IE" sz="1400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GB" sz="4000" smtClean="0"/>
              <a:t>Example, use of static constants, and subdivision of main() into methods</a:t>
            </a:r>
            <a:endParaRPr lang="en-US" sz="4000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743200"/>
            <a:ext cx="7559675" cy="3349625"/>
          </a:xfrm>
        </p:spPr>
        <p:txBody>
          <a:bodyPr/>
          <a:lstStyle/>
          <a:p>
            <a:r>
              <a:rPr lang="en-GB" smtClean="0"/>
              <a:t>MathTest.java is a stand-alone application that prints out the value of the constant PI from the Math class, and uses it to calculate the area of a circle.  A static method within the same class is used to do the calculation.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9190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A708DD26-70B8-462E-A128-F4E45331E641}" type="slidenum">
              <a:rPr lang="en-IE" sz="1400" smtClean="0"/>
              <a:pPr/>
              <a:t>31</a:t>
            </a:fld>
            <a:endParaRPr lang="en-IE" sz="1400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MathTest.java</a:t>
            </a:r>
            <a:endParaRPr lang="en-US" sz="4000" smtClean="0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public class MathTest{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    public static void main (String args[]){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double circleRadius = 5.0;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  System.out.printf("Value of PI: %f rounded to 2dp: %.3f\n\n",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	                                                          Math.PI, Math.PI);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  // calculate the area of the circle, and display it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  calcAndPrintArea(circleRadius);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public static void calcAndPrintArea(double radius){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   System.out.printf(“Area of circ with rad %.1f cm: %.3f sq cm\n\n",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	                     radius,Math.PI * Math.pow(radius, 2));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7735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400D2EB4-2666-426B-ABDF-E6741C6CCB91}" type="slidenum">
              <a:rPr lang="en-IE" sz="1400" smtClean="0"/>
              <a:pPr/>
              <a:t>32</a:t>
            </a:fld>
            <a:endParaRPr lang="en-IE" sz="1400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smtClean="0"/>
              <a:t>Exercise</a:t>
            </a:r>
            <a:endParaRPr lang="en-US" sz="4000" smtClean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800" smtClean="0"/>
              <a:t>Investigate the documentation for Math: what is the name of the other constant defined in this class?  Write a short app to display its value.</a:t>
            </a:r>
          </a:p>
          <a:p>
            <a:r>
              <a:rPr lang="en-IE" sz="2800" smtClean="0"/>
              <a:t>The JOptionPane class contains a number of int constants.  Locate the names of some of them by looking in the ‘Fields’ part of the doc file, then write a program to print out the actual int value of two of them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48841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09E85307-D39B-403F-9EDD-E2F891A0888B}" type="slidenum">
              <a:rPr lang="en-IE" sz="1400" smtClean="0"/>
              <a:pPr/>
              <a:t>4</a:t>
            </a:fld>
            <a:endParaRPr lang="en-IE" sz="14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11163"/>
          </a:xfrm>
        </p:spPr>
        <p:txBody>
          <a:bodyPr>
            <a:normAutofit fontScale="90000"/>
          </a:bodyPr>
          <a:lstStyle/>
          <a:p>
            <a:pPr algn="ctr"/>
            <a:r>
              <a:rPr lang="en-GB" smtClean="0"/>
              <a:t>“has-a” Relationships via Aggregation (composition)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 smtClean="0"/>
              <a:t>Aggregation automatically means that a </a:t>
            </a:r>
            <a:r>
              <a:rPr lang="en-GB" sz="2800" b="1" smtClean="0"/>
              <a:t>relationship</a:t>
            </a:r>
            <a:r>
              <a:rPr lang="en-GB" sz="2800" smtClean="0"/>
              <a:t> exists between the “owning class” and the “nested class”. This is said to be a “</a:t>
            </a:r>
            <a:r>
              <a:rPr lang="en-GB" sz="2800" b="1" smtClean="0"/>
              <a:t>has-a</a:t>
            </a:r>
            <a:r>
              <a:rPr lang="en-GB" sz="2800" smtClean="0"/>
              <a:t>” relationship e.g. a </a:t>
            </a:r>
            <a:r>
              <a:rPr lang="en-GB" sz="2800" smtClean="0">
                <a:latin typeface="Courier New" pitchFamily="49" charset="0"/>
              </a:rPr>
              <a:t>Trainee</a:t>
            </a:r>
            <a:r>
              <a:rPr lang="en-GB" sz="2800" smtClean="0"/>
              <a:t> has a </a:t>
            </a:r>
            <a:r>
              <a:rPr lang="en-GB" sz="2800" smtClean="0">
                <a:latin typeface="Courier New" pitchFamily="49" charset="0"/>
              </a:rPr>
              <a:t>Weight</a:t>
            </a:r>
            <a:r>
              <a:rPr lang="en-GB" sz="2800" smtClean="0"/>
              <a:t>, a </a:t>
            </a:r>
            <a:r>
              <a:rPr lang="en-GB" sz="2800" smtClean="0">
                <a:latin typeface="Courier New" pitchFamily="49" charset="0"/>
              </a:rPr>
              <a:t>Car</a:t>
            </a:r>
            <a:r>
              <a:rPr lang="en-GB" sz="2800" smtClean="0"/>
              <a:t> has an </a:t>
            </a:r>
            <a:r>
              <a:rPr lang="en-GB" sz="2800" smtClean="0">
                <a:latin typeface="Courier New" pitchFamily="49" charset="0"/>
              </a:rPr>
              <a:t>Engine</a:t>
            </a:r>
            <a:r>
              <a:rPr lang="en-GB" sz="2800" smtClean="0"/>
              <a:t>, a </a:t>
            </a:r>
            <a:r>
              <a:rPr lang="en-GB" sz="2800" smtClean="0">
                <a:latin typeface="Courier New" pitchFamily="49" charset="0"/>
              </a:rPr>
              <a:t>Bank</a:t>
            </a:r>
            <a:r>
              <a:rPr lang="en-GB" sz="2800" smtClean="0"/>
              <a:t> has </a:t>
            </a:r>
            <a:r>
              <a:rPr lang="en-GB" sz="2800" smtClean="0">
                <a:latin typeface="Courier New" pitchFamily="49" charset="0"/>
              </a:rPr>
              <a:t>Employee</a:t>
            </a:r>
            <a:r>
              <a:rPr lang="en-GB" sz="2800" smtClean="0"/>
              <a:t>s</a:t>
            </a:r>
          </a:p>
          <a:p>
            <a:pPr>
              <a:lnSpc>
                <a:spcPct val="80000"/>
              </a:lnSpc>
            </a:pPr>
            <a:endParaRPr lang="en-GB" sz="2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e.g. consider a </a:t>
            </a:r>
            <a:r>
              <a:rPr lang="en-US" sz="2800" b="1" smtClean="0"/>
              <a:t>Trainee</a:t>
            </a:r>
            <a:r>
              <a:rPr lang="en-US" sz="2800" smtClean="0"/>
              <a:t> class  to model an athlete having, among others, an attribute called </a:t>
            </a:r>
            <a:r>
              <a:rPr lang="en-US" sz="2800" smtClean="0">
                <a:latin typeface="Courier New" pitchFamily="49" charset="0"/>
              </a:rPr>
              <a:t>startWgt</a:t>
            </a:r>
            <a:r>
              <a:rPr lang="en-US" sz="2800" smtClean="0"/>
              <a:t> of type </a:t>
            </a:r>
            <a:r>
              <a:rPr lang="en-US" sz="2800" b="1" smtClean="0">
                <a:latin typeface="Courier New" pitchFamily="49" charset="0"/>
              </a:rPr>
              <a:t>Weight</a:t>
            </a:r>
            <a:r>
              <a:rPr lang="en-US" sz="2800" smtClean="0"/>
              <a:t> (as defined earlier).</a:t>
            </a:r>
          </a:p>
          <a:p>
            <a:pPr>
              <a:lnSpc>
                <a:spcPct val="80000"/>
              </a:lnSpc>
            </a:pPr>
            <a:endParaRPr lang="en-GB" sz="2800" smtClean="0"/>
          </a:p>
        </p:txBody>
      </p:sp>
    </p:spTree>
    <p:extLst>
      <p:ext uri="{BB962C8B-B14F-4D97-AF65-F5344CB8AC3E}">
        <p14:creationId xmlns:p14="http://schemas.microsoft.com/office/powerpoint/2010/main" val="232038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DB458C10-2A4C-4EE6-8E0A-7B788E4109C3}" type="slidenum">
              <a:rPr lang="en-IE" sz="1400" smtClean="0"/>
              <a:pPr/>
              <a:t>5</a:t>
            </a:fld>
            <a:endParaRPr lang="en-IE" sz="1400" smtClean="0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990600" y="1023938"/>
            <a:ext cx="7772400" cy="4799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en-GB" sz="2800"/>
              <a:t>/**Aggregate (composite) class that contains a </a:t>
            </a:r>
          </a:p>
          <a:p>
            <a:r>
              <a:rPr lang="en-GB" sz="2800"/>
              <a:t>nested Weight object as an attribute*/</a:t>
            </a:r>
          </a:p>
          <a:p>
            <a:r>
              <a:rPr lang="en-GB" sz="2800"/>
              <a:t>public class Trainee {</a:t>
            </a:r>
          </a:p>
          <a:p>
            <a:r>
              <a:rPr lang="en-GB" sz="2800"/>
              <a:t>	private String name;</a:t>
            </a:r>
          </a:p>
          <a:p>
            <a:r>
              <a:rPr lang="en-GB" sz="2800"/>
              <a:t>  	private String address;</a:t>
            </a:r>
          </a:p>
          <a:p>
            <a:r>
              <a:rPr lang="en-GB" sz="2800"/>
              <a:t>  	private int age;					 </a:t>
            </a:r>
          </a:p>
          <a:p>
            <a:r>
              <a:rPr lang="en-GB" sz="2800"/>
              <a:t>  	private double height;				 </a:t>
            </a:r>
          </a:p>
          <a:p>
            <a:r>
              <a:rPr lang="en-GB" sz="2800"/>
              <a:t>  	</a:t>
            </a:r>
            <a:r>
              <a:rPr lang="en-GB" sz="2800" b="1"/>
              <a:t>private Weight startWgt;</a:t>
            </a:r>
            <a:r>
              <a:rPr lang="en-GB" sz="2800"/>
              <a:t> //nested object 	      		</a:t>
            </a:r>
          </a:p>
          <a:p>
            <a:r>
              <a:rPr lang="en-GB" sz="2800"/>
              <a:t>  		</a:t>
            </a:r>
          </a:p>
          <a:p>
            <a:r>
              <a:rPr lang="en-GB" sz="280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6100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533AA16D-5445-4833-B549-3DC87B4C131C}" type="slidenum">
              <a:rPr lang="en-IE" sz="1400" smtClean="0"/>
              <a:pPr/>
              <a:t>6</a:t>
            </a:fld>
            <a:endParaRPr lang="en-IE" sz="1400" smtClean="0"/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1066800" y="995363"/>
            <a:ext cx="7958138" cy="484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en-GB" b="1"/>
              <a:t>public Trainee() </a:t>
            </a:r>
          </a:p>
          <a:p>
            <a:r>
              <a:rPr lang="en-GB" b="1"/>
              <a:t>    {</a:t>
            </a:r>
          </a:p>
          <a:p>
            <a:r>
              <a:rPr lang="en-GB" b="1"/>
              <a:t>	    name = “name unknown";</a:t>
            </a:r>
          </a:p>
          <a:p>
            <a:r>
              <a:rPr lang="en-GB" b="1"/>
              <a:t>	    address = “address unkown";</a:t>
            </a:r>
          </a:p>
          <a:p>
            <a:r>
              <a:rPr lang="en-GB" b="1"/>
              <a:t>	    age = 0;</a:t>
            </a:r>
          </a:p>
          <a:p>
            <a:r>
              <a:rPr lang="en-GB" b="1"/>
              <a:t>	    height = 0.0;</a:t>
            </a:r>
          </a:p>
          <a:p>
            <a:r>
              <a:rPr lang="en-GB" b="1"/>
              <a:t>	    startWgt = new Weight();</a:t>
            </a:r>
          </a:p>
          <a:p>
            <a:r>
              <a:rPr lang="en-GB" b="1"/>
              <a:t>     }</a:t>
            </a:r>
          </a:p>
          <a:p>
            <a:endParaRPr lang="en-GB" b="1"/>
          </a:p>
          <a:p>
            <a:r>
              <a:rPr lang="en-GB" b="1"/>
              <a:t>public Trainee(String nm,String addr,int a,double h,</a:t>
            </a:r>
          </a:p>
          <a:p>
            <a:r>
              <a:rPr lang="en-GB" b="1"/>
              <a:t>	int stones,int pounds) {</a:t>
            </a:r>
          </a:p>
          <a:p>
            <a:r>
              <a:rPr lang="en-GB" b="1"/>
              <a:t>	     setName(nm);</a:t>
            </a:r>
          </a:p>
          <a:p>
            <a:r>
              <a:rPr lang="en-GB" b="1"/>
              <a:t>	     setAddress(addr);</a:t>
            </a:r>
          </a:p>
        </p:txBody>
      </p:sp>
    </p:spTree>
    <p:extLst>
      <p:ext uri="{BB962C8B-B14F-4D97-AF65-F5344CB8AC3E}">
        <p14:creationId xmlns:p14="http://schemas.microsoft.com/office/powerpoint/2010/main" val="397449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FAE8A418-A72C-42A8-B9A3-6B52E3FB113A}" type="slidenum">
              <a:rPr lang="en-IE" sz="1400" smtClean="0"/>
              <a:pPr/>
              <a:t>7</a:t>
            </a:fld>
            <a:endParaRPr lang="en-IE" sz="1400" smtClean="0"/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1066800" y="1141413"/>
            <a:ext cx="7772400" cy="4494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en-GB" sz="2800"/>
              <a:t>	 setAge(a);</a:t>
            </a:r>
          </a:p>
          <a:p>
            <a:r>
              <a:rPr lang="en-GB" sz="2800"/>
              <a:t>	 setHeight(h);</a:t>
            </a:r>
          </a:p>
          <a:p>
            <a:r>
              <a:rPr lang="en-GB" sz="2800"/>
              <a:t>	 startWgt = new Weight(</a:t>
            </a:r>
            <a:r>
              <a:rPr lang="en-GB" sz="2700"/>
              <a:t>stones,pounds</a:t>
            </a:r>
            <a:r>
              <a:rPr lang="en-GB" sz="2800"/>
              <a:t>);  </a:t>
            </a:r>
          </a:p>
          <a:p>
            <a:r>
              <a:rPr lang="en-GB" sz="2800"/>
              <a:t>	 }</a:t>
            </a:r>
          </a:p>
          <a:p>
            <a:endParaRPr lang="en-GB" sz="1000"/>
          </a:p>
          <a:p>
            <a:r>
              <a:rPr lang="en-GB" sz="2800"/>
              <a:t>   public String getName() { return name;}</a:t>
            </a:r>
          </a:p>
          <a:p>
            <a:r>
              <a:rPr lang="en-GB" sz="2800"/>
              <a:t>   public String getAddress() {return address;}</a:t>
            </a:r>
          </a:p>
          <a:p>
            <a:r>
              <a:rPr lang="en-GB" sz="2800"/>
              <a:t>   public int getAge() {return age;}</a:t>
            </a:r>
            <a:endParaRPr lang="en-GB" sz="200"/>
          </a:p>
          <a:p>
            <a:r>
              <a:rPr lang="en-GB" sz="2800"/>
              <a:t>   public double getHeight() { return height; }</a:t>
            </a:r>
          </a:p>
          <a:p>
            <a:r>
              <a:rPr lang="en-GB" sz="2800"/>
              <a:t>   public Weight getStartWeight() {return startWgt; }</a:t>
            </a:r>
          </a:p>
          <a:p>
            <a:endParaRPr lang="en-GB" sz="2600"/>
          </a:p>
        </p:txBody>
      </p:sp>
    </p:spTree>
    <p:extLst>
      <p:ext uri="{BB962C8B-B14F-4D97-AF65-F5344CB8AC3E}">
        <p14:creationId xmlns:p14="http://schemas.microsoft.com/office/powerpoint/2010/main" val="228065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400D55C8-874B-41B9-9154-CC947EABD40C}" type="slidenum">
              <a:rPr lang="en-IE" sz="1400" smtClean="0"/>
              <a:pPr/>
              <a:t>8</a:t>
            </a:fld>
            <a:endParaRPr lang="en-IE" sz="1400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0"/>
            <a:ext cx="8001000" cy="6400800"/>
          </a:xfrm>
          <a:noFill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sz="2400" smtClean="0"/>
              <a:t>		</a:t>
            </a:r>
            <a:r>
              <a:rPr lang="en-US" sz="2400" b="1" smtClean="0"/>
              <a:t>				</a:t>
            </a:r>
          </a:p>
          <a:p>
            <a:r>
              <a:rPr lang="en-US" sz="2800" smtClean="0"/>
              <a:t>Note the structure of the first </a:t>
            </a:r>
            <a:r>
              <a:rPr lang="en-US" sz="2800" smtClean="0">
                <a:latin typeface="Courier New" pitchFamily="49" charset="0"/>
              </a:rPr>
              <a:t>Trainee</a:t>
            </a:r>
            <a:r>
              <a:rPr lang="en-US" sz="2800" smtClean="0"/>
              <a:t> constructor. This is the no-argument constructor and we simply call the </a:t>
            </a:r>
            <a:r>
              <a:rPr lang="en-US" sz="2800" smtClean="0">
                <a:latin typeface="Courier New" pitchFamily="49" charset="0"/>
              </a:rPr>
              <a:t>Weight</a:t>
            </a:r>
            <a:r>
              <a:rPr lang="en-US" sz="2800" smtClean="0"/>
              <a:t> no-arg constructor to initialise the nested </a:t>
            </a:r>
            <a:r>
              <a:rPr lang="en-US" sz="2800" smtClean="0">
                <a:latin typeface="Courier New" pitchFamily="49" charset="0"/>
              </a:rPr>
              <a:t>Weight</a:t>
            </a:r>
            <a:r>
              <a:rPr lang="en-US" sz="2800" smtClean="0"/>
              <a:t> object with zero values. </a:t>
            </a:r>
          </a:p>
          <a:p>
            <a:endParaRPr lang="en-US" sz="2800" smtClean="0"/>
          </a:p>
          <a:p>
            <a:r>
              <a:rPr lang="en-US" sz="2800" smtClean="0"/>
              <a:t>In the second </a:t>
            </a:r>
            <a:r>
              <a:rPr lang="en-US" sz="2800" smtClean="0">
                <a:latin typeface="Courier New" pitchFamily="49" charset="0"/>
              </a:rPr>
              <a:t>Trainee</a:t>
            </a:r>
            <a:r>
              <a:rPr lang="en-US" sz="2800" smtClean="0"/>
              <a:t> constructor, which takes arguments, we must allocate </a:t>
            </a:r>
            <a:r>
              <a:rPr lang="en-US" sz="2800" b="1" smtClean="0"/>
              <a:t>2 extra integer arguments </a:t>
            </a:r>
            <a:r>
              <a:rPr lang="en-US" sz="2800" smtClean="0"/>
              <a:t>to accommodate the </a:t>
            </a:r>
            <a:r>
              <a:rPr lang="en-US" sz="2800" b="1" smtClean="0"/>
              <a:t>nested </a:t>
            </a:r>
            <a:r>
              <a:rPr lang="en-US" sz="2800" b="1" smtClean="0">
                <a:latin typeface="Courier New" pitchFamily="49" charset="0"/>
              </a:rPr>
              <a:t>Weight</a:t>
            </a:r>
            <a:r>
              <a:rPr lang="en-US" sz="2800" b="1" smtClean="0"/>
              <a:t> object</a:t>
            </a:r>
            <a:r>
              <a:rPr lang="en-US" sz="2800" smtClean="0"/>
              <a:t>. Note that we make a call to the </a:t>
            </a:r>
            <a:r>
              <a:rPr lang="en-US" sz="2800" smtClean="0">
                <a:latin typeface="Courier New" pitchFamily="49" charset="0"/>
              </a:rPr>
              <a:t>Weight</a:t>
            </a:r>
            <a:r>
              <a:rPr lang="en-US" sz="2800" smtClean="0"/>
              <a:t> </a:t>
            </a:r>
            <a:r>
              <a:rPr lang="en-US" sz="2800" b="1" smtClean="0"/>
              <a:t>2-arg constructor</a:t>
            </a:r>
            <a:r>
              <a:rPr lang="en-US" sz="2800" smtClean="0"/>
              <a:t> here and pass to it the appropriate arguments relating to starting weight.</a:t>
            </a:r>
            <a:r>
              <a:rPr lang="en-US" sz="240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96102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A10801FC-C813-4B7F-8137-6F856A9D1637}" type="slidenum">
              <a:rPr lang="en-IE" sz="1400" smtClean="0"/>
              <a:pPr/>
              <a:t>9</a:t>
            </a:fld>
            <a:endParaRPr lang="en-IE" sz="140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Security Note</a:t>
            </a:r>
            <a:endParaRPr lang="en-US" sz="4000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smtClean="0"/>
              <a:t>Returning a Weight object in a ‘get’ method as in: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smtClean="0">
                <a:latin typeface="Courier New" pitchFamily="49" charset="0"/>
              </a:rPr>
              <a:t>    public Weight getStartWeight() {return startWgt;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smtClean="0"/>
              <a:t>    presents a slight security risk, as what is returned is not a copy of the Weight, but a reference to it. This allows the application to change it without passing through the ‘set’ method for Trainees.</a:t>
            </a:r>
          </a:p>
          <a:p>
            <a:pPr>
              <a:lnSpc>
                <a:spcPct val="90000"/>
              </a:lnSpc>
            </a:pPr>
            <a:r>
              <a:rPr lang="en-GB" sz="2800" smtClean="0"/>
              <a:t>A more secure approach is to return a clone of the startWgt.  This would require the Weight class to implement the clone() method, which is beyond the scope of this module.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00807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1799</Words>
  <Application>Microsoft Office PowerPoint</Application>
  <PresentationFormat>On-screen Show (4:3)</PresentationFormat>
  <Paragraphs>343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Comic Sans MS</vt:lpstr>
      <vt:lpstr>Courier New</vt:lpstr>
      <vt:lpstr>Times New Roman</vt:lpstr>
      <vt:lpstr>Office Theme</vt:lpstr>
      <vt:lpstr>Composite classes and ‘static’</vt:lpstr>
      <vt:lpstr>Sample Programs</vt:lpstr>
      <vt:lpstr>Aggregate (Composite) Classes</vt:lpstr>
      <vt:lpstr>“has-a” Relationships via Aggregation (composition)</vt:lpstr>
      <vt:lpstr>PowerPoint Presentation</vt:lpstr>
      <vt:lpstr>PowerPoint Presentation</vt:lpstr>
      <vt:lpstr>PowerPoint Presentation</vt:lpstr>
      <vt:lpstr>PowerPoint Presentation</vt:lpstr>
      <vt:lpstr>Security Note</vt:lpstr>
      <vt:lpstr>PowerPoint Presentation</vt:lpstr>
      <vt:lpstr>toString(): re-uses nested toString()</vt:lpstr>
      <vt:lpstr>PowerPoint Presentation</vt:lpstr>
      <vt:lpstr>PowerPoint Presentation</vt:lpstr>
      <vt:lpstr>PowerPoint Presentation</vt:lpstr>
      <vt:lpstr>PowerPoint Presentation</vt:lpstr>
      <vt:lpstr>parts of TraineeTest: setting values for a nested object</vt:lpstr>
      <vt:lpstr>Showing ‘has-a’ relationships in UML diagrams</vt:lpstr>
      <vt:lpstr>Partial VOPC diagram for Trainee</vt:lpstr>
      <vt:lpstr>Desk Exercise</vt:lpstr>
      <vt:lpstr>Exercise:</vt:lpstr>
      <vt:lpstr>static attributes and methods</vt:lpstr>
      <vt:lpstr>PowerPoint Presentation</vt:lpstr>
      <vt:lpstr>PowerPoint Presentation</vt:lpstr>
      <vt:lpstr>PowerPoint Presentation</vt:lpstr>
      <vt:lpstr>Rules governing the use of static</vt:lpstr>
      <vt:lpstr>Example, static attribute and methods, instantiable class</vt:lpstr>
      <vt:lpstr>Account.java</vt:lpstr>
      <vt:lpstr>AccountTest.java</vt:lpstr>
      <vt:lpstr>Exercise</vt:lpstr>
      <vt:lpstr>Example, use of static constants, and subdivision of main() into methods</vt:lpstr>
      <vt:lpstr>MathTest.java</vt:lpstr>
      <vt:lpstr>Exercise</vt:lpstr>
    </vt:vector>
  </TitlesOfParts>
  <Company>IT Tralee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9: composite classes and ‘static’</dc:title>
  <dc:creator>Computer Services</dc:creator>
  <cp:lastModifiedBy>John Walsh</cp:lastModifiedBy>
  <cp:revision>3</cp:revision>
  <dcterms:created xsi:type="dcterms:W3CDTF">2011-09-29T08:38:44Z</dcterms:created>
  <dcterms:modified xsi:type="dcterms:W3CDTF">2014-10-07T13:38:55Z</dcterms:modified>
</cp:coreProperties>
</file>