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63" r:id="rId15"/>
    <p:sldId id="264" r:id="rId16"/>
    <p:sldId id="271" r:id="rId17"/>
    <p:sldId id="280" r:id="rId18"/>
    <p:sldId id="281" r:id="rId19"/>
    <p:sldId id="282" r:id="rId20"/>
    <p:sldId id="283" r:id="rId21"/>
    <p:sldId id="284" r:id="rId22"/>
    <p:sldId id="285" r:id="rId23"/>
    <p:sldId id="275" r:id="rId24"/>
    <p:sldId id="276" r:id="rId25"/>
    <p:sldId id="277" r:id="rId26"/>
    <p:sldId id="278" r:id="rId27"/>
    <p:sldId id="287" r:id="rId28"/>
    <p:sldId id="279" r:id="rId29"/>
    <p:sldId id="286" r:id="rId30"/>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59" autoAdjust="0"/>
  </p:normalViewPr>
  <p:slideViewPr>
    <p:cSldViewPr>
      <p:cViewPr varScale="1">
        <p:scale>
          <a:sx n="36" d="100"/>
          <a:sy n="36" d="100"/>
        </p:scale>
        <p:origin x="-14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4FFFB988-D353-42DB-A56C-0D86617400A7}" type="datetimeFigureOut">
              <a:rPr lang="en-IE" smtClean="0"/>
              <a:t>05/10/2014</a:t>
            </a:fld>
            <a:endParaRPr lang="en-IE"/>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987EF491-B8A8-4E70-AE29-7412344A8DD3}" type="slidenum">
              <a:rPr lang="en-IE" smtClean="0"/>
              <a:t>‹#›</a:t>
            </a:fld>
            <a:endParaRPr lang="en-IE"/>
          </a:p>
        </p:txBody>
      </p:sp>
    </p:spTree>
    <p:extLst>
      <p:ext uri="{BB962C8B-B14F-4D97-AF65-F5344CB8AC3E}">
        <p14:creationId xmlns:p14="http://schemas.microsoft.com/office/powerpoint/2010/main" val="41886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987EF491-B8A8-4E70-AE29-7412344A8DD3}" type="slidenum">
              <a:rPr lang="en-IE" smtClean="0"/>
              <a:t>2</a:t>
            </a:fld>
            <a:endParaRPr lang="en-IE"/>
          </a:p>
        </p:txBody>
      </p:sp>
    </p:spTree>
    <p:extLst>
      <p:ext uri="{BB962C8B-B14F-4D97-AF65-F5344CB8AC3E}">
        <p14:creationId xmlns:p14="http://schemas.microsoft.com/office/powerpoint/2010/main" val="35670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87EF491-B8A8-4E70-AE29-7412344A8DD3}" type="slidenum">
              <a:rPr lang="en-IE" smtClean="0"/>
              <a:t>3</a:t>
            </a:fld>
            <a:endParaRPr lang="en-IE"/>
          </a:p>
        </p:txBody>
      </p:sp>
    </p:spTree>
    <p:extLst>
      <p:ext uri="{BB962C8B-B14F-4D97-AF65-F5344CB8AC3E}">
        <p14:creationId xmlns:p14="http://schemas.microsoft.com/office/powerpoint/2010/main" val="275178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987EF491-B8A8-4E70-AE29-7412344A8DD3}" type="slidenum">
              <a:rPr lang="en-IE" smtClean="0"/>
              <a:t>6</a:t>
            </a:fld>
            <a:endParaRPr lang="en-IE"/>
          </a:p>
        </p:txBody>
      </p:sp>
    </p:spTree>
    <p:extLst>
      <p:ext uri="{BB962C8B-B14F-4D97-AF65-F5344CB8AC3E}">
        <p14:creationId xmlns:p14="http://schemas.microsoft.com/office/powerpoint/2010/main" val="45810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987EF491-B8A8-4E70-AE29-7412344A8DD3}" type="slidenum">
              <a:rPr lang="en-IE" smtClean="0"/>
              <a:t>13</a:t>
            </a:fld>
            <a:endParaRPr lang="en-IE"/>
          </a:p>
        </p:txBody>
      </p:sp>
    </p:spTree>
    <p:extLst>
      <p:ext uri="{BB962C8B-B14F-4D97-AF65-F5344CB8AC3E}">
        <p14:creationId xmlns:p14="http://schemas.microsoft.com/office/powerpoint/2010/main" val="193755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return statement can be used to exit a function at any time.</a:t>
            </a:r>
          </a:p>
          <a:p>
            <a:r>
              <a:rPr lang="en-US" sz="1200" kern="1200" dirty="0" smtClean="0">
                <a:solidFill>
                  <a:schemeClr val="tx1"/>
                </a:solidFill>
                <a:effectLst/>
                <a:latin typeface="+mn-lt"/>
                <a:ea typeface="+mn-ea"/>
                <a:cs typeface="+mn-cs"/>
              </a:rPr>
              <a:t>The return statement can be used to return a value from a function.</a:t>
            </a:r>
          </a:p>
          <a:p>
            <a:r>
              <a:rPr lang="en-US" sz="1200" kern="1200" dirty="0" smtClean="0">
                <a:solidFill>
                  <a:schemeClr val="tx1"/>
                </a:solidFill>
                <a:effectLst/>
                <a:latin typeface="+mn-lt"/>
                <a:ea typeface="+mn-ea"/>
                <a:cs typeface="+mn-cs"/>
              </a:rPr>
              <a:t>There can be 0, 1 or more return statements in a function.</a:t>
            </a:r>
          </a:p>
          <a:p>
            <a:r>
              <a:rPr lang="en-US" sz="1200" kern="1200" dirty="0" smtClean="0">
                <a:solidFill>
                  <a:schemeClr val="tx1"/>
                </a:solidFill>
                <a:effectLst/>
                <a:latin typeface="+mn-lt"/>
                <a:ea typeface="+mn-ea"/>
                <a:cs typeface="+mn-cs"/>
              </a:rPr>
              <a:t>Return</a:t>
            </a:r>
            <a:r>
              <a:rPr lang="en-US" sz="1200" kern="1200" baseline="0" dirty="0" smtClean="0">
                <a:solidFill>
                  <a:schemeClr val="tx1"/>
                </a:solidFill>
                <a:effectLst/>
                <a:latin typeface="+mn-lt"/>
                <a:ea typeface="+mn-ea"/>
                <a:cs typeface="+mn-cs"/>
              </a:rPr>
              <a:t> 1 value or an array of values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IE" dirty="0"/>
          </a:p>
        </p:txBody>
      </p:sp>
      <p:sp>
        <p:nvSpPr>
          <p:cNvPr id="4" name="Slide Number Placeholder 3"/>
          <p:cNvSpPr>
            <a:spLocks noGrp="1"/>
          </p:cNvSpPr>
          <p:nvPr>
            <p:ph type="sldNum" sz="quarter" idx="10"/>
          </p:nvPr>
        </p:nvSpPr>
        <p:spPr/>
        <p:txBody>
          <a:bodyPr/>
          <a:lstStyle/>
          <a:p>
            <a:fld id="{987EF491-B8A8-4E70-AE29-7412344A8DD3}" type="slidenum">
              <a:rPr lang="en-IE" smtClean="0"/>
              <a:t>14</a:t>
            </a:fld>
            <a:endParaRPr lang="en-IE"/>
          </a:p>
        </p:txBody>
      </p:sp>
    </p:spTree>
    <p:extLst>
      <p:ext uri="{BB962C8B-B14F-4D97-AF65-F5344CB8AC3E}">
        <p14:creationId xmlns:p14="http://schemas.microsoft.com/office/powerpoint/2010/main" val="30443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987EF491-B8A8-4E70-AE29-7412344A8DD3}" type="slidenum">
              <a:rPr lang="en-IE" smtClean="0"/>
              <a:t>15</a:t>
            </a:fld>
            <a:endParaRPr lang="en-IE"/>
          </a:p>
        </p:txBody>
      </p:sp>
    </p:spTree>
    <p:extLst>
      <p:ext uri="{BB962C8B-B14F-4D97-AF65-F5344CB8AC3E}">
        <p14:creationId xmlns:p14="http://schemas.microsoft.com/office/powerpoint/2010/main" val="236967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E032EC7-C45A-4150-9B64-626A2FD59314}" type="datetime1">
              <a:rPr lang="en-IE" smtClean="0"/>
              <a:t>05/10/2014</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AA74B8-8E44-47E4-A290-7B1FC184C876}"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CD2055-0745-4245-8726-6FBF1737B785}" type="datetime1">
              <a:rPr lang="en-IE" smtClean="0"/>
              <a:t>05/10/2014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AA74B8-8E44-47E4-A290-7B1FC184C876}"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5F2A45-7689-4955-9D50-62D08FA4456F}" type="datetime1">
              <a:rPr lang="en-IE" smtClean="0"/>
              <a:t>05/10/2014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AA74B8-8E44-47E4-A290-7B1FC184C876}"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DE1824B-2596-4D46-86BD-55D95ADFE61E}" type="datetime1">
              <a:rPr lang="en-IE" smtClean="0"/>
              <a:t>05/10/2014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EAA74B8-8E44-47E4-A290-7B1FC184C876}"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F071D5-D3F9-46F2-9825-F9F13D77B9B6}" type="datetime1">
              <a:rPr lang="en-IE" smtClean="0"/>
              <a:t>05/10/2014</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AA74B8-8E44-47E4-A290-7B1FC184C876}"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CCA20F-17B5-4239-8D3C-BCC089B884A3}" type="datetime1">
              <a:rPr lang="en-IE" smtClean="0"/>
              <a:t>05/10/2014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EAA74B8-8E44-47E4-A290-7B1FC184C876}"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E83A6C8-A56A-48CE-9E8E-435B86AD75F0}" type="datetime1">
              <a:rPr lang="en-IE" smtClean="0"/>
              <a:t>05/10/2014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EAA74B8-8E44-47E4-A290-7B1FC184C876}"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1068116-3EE9-4904-9B90-2A2DDC45E264}" type="datetime1">
              <a:rPr lang="en-IE" smtClean="0"/>
              <a:t>05/10/2014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EAA74B8-8E44-47E4-A290-7B1FC184C876}"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187BE-4C17-40B4-A289-FA5018388113}" type="datetime1">
              <a:rPr lang="en-IE" smtClean="0"/>
              <a:t>05/10/2014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EAA74B8-8E44-47E4-A290-7B1FC184C876}"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AE8B73-0B74-49B6-B7F4-011303AE7447}" type="datetime1">
              <a:rPr lang="en-IE" smtClean="0"/>
              <a:t>05/10/2014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EAA74B8-8E44-47E4-A290-7B1FC184C876}"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A3EF143-219F-478A-A2AF-E2D5D4EF900F}" type="datetime1">
              <a:rPr lang="en-IE" smtClean="0"/>
              <a:t>05/10/2014</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6EAA74B8-8E44-47E4-A290-7B1FC184C876}"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6AFB347-B0E2-4545-B5F5-C734C84B43CF}" type="datetime1">
              <a:rPr lang="en-IE" smtClean="0"/>
              <a:t>05/10/2014</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AA74B8-8E44-47E4-A290-7B1FC184C876}"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E"/>
          </a:p>
        </p:txBody>
      </p:sp>
      <p:sp>
        <p:nvSpPr>
          <p:cNvPr id="2" name="Title 1"/>
          <p:cNvSpPr>
            <a:spLocks noGrp="1"/>
          </p:cNvSpPr>
          <p:nvPr>
            <p:ph type="ctrTitle"/>
          </p:nvPr>
        </p:nvSpPr>
        <p:spPr/>
        <p:txBody>
          <a:bodyPr/>
          <a:lstStyle/>
          <a:p>
            <a:r>
              <a:rPr lang="en-IE" b="1" dirty="0">
                <a:latin typeface="Calibri"/>
                <a:ea typeface="Calibri"/>
                <a:cs typeface="Times New Roman"/>
              </a:rPr>
              <a:t>PHP </a:t>
            </a:r>
            <a:r>
              <a:rPr lang="en-IE" b="1" dirty="0" smtClean="0">
                <a:latin typeface="Calibri"/>
                <a:ea typeface="Calibri"/>
                <a:cs typeface="Times New Roman"/>
              </a:rPr>
              <a:t>Functions - Lecture 4</a:t>
            </a:r>
            <a:endParaRPr lang="en-IE" dirty="0"/>
          </a:p>
        </p:txBody>
      </p:sp>
    </p:spTree>
    <p:extLst>
      <p:ext uri="{BB962C8B-B14F-4D97-AF65-F5344CB8AC3E}">
        <p14:creationId xmlns:p14="http://schemas.microsoft.com/office/powerpoint/2010/main" val="685302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EAA74B8-8E44-47E4-A290-7B1FC184C876}" type="slidenum">
              <a:rPr lang="en-IE" smtClean="0"/>
              <a:t>10</a:t>
            </a:fld>
            <a:endParaRPr lang="en-IE"/>
          </a:p>
        </p:txBody>
      </p:sp>
      <p:sp>
        <p:nvSpPr>
          <p:cNvPr id="5" name="TextBox 4"/>
          <p:cNvSpPr txBox="1"/>
          <p:nvPr/>
        </p:nvSpPr>
        <p:spPr>
          <a:xfrm>
            <a:off x="1619672" y="1972303"/>
            <a:ext cx="6264696" cy="3785652"/>
          </a:xfrm>
          <a:prstGeom prst="rect">
            <a:avLst/>
          </a:prstGeom>
          <a:noFill/>
          <a:ln>
            <a:solidFill>
              <a:schemeClr val="bg1">
                <a:lumMod val="65000"/>
              </a:schemeClr>
            </a:solidFill>
          </a:ln>
        </p:spPr>
        <p:txBody>
          <a:bodyPr wrap="square" rtlCol="0">
            <a:spAutoFit/>
          </a:bodyPr>
          <a:lstStyle/>
          <a:p>
            <a:r>
              <a:rPr lang="en-IE" sz="2400" dirty="0">
                <a:solidFill>
                  <a:schemeClr val="bg2">
                    <a:lumMod val="50000"/>
                  </a:schemeClr>
                </a:solidFill>
              </a:rPr>
              <a:t>function </a:t>
            </a:r>
            <a:r>
              <a:rPr lang="en-IE" sz="2400" dirty="0" err="1">
                <a:solidFill>
                  <a:schemeClr val="bg2">
                    <a:lumMod val="50000"/>
                  </a:schemeClr>
                </a:solidFill>
              </a:rPr>
              <a:t>sayHelloTo</a:t>
            </a:r>
            <a:r>
              <a:rPr lang="en-IE" sz="2400" dirty="0">
                <a:solidFill>
                  <a:schemeClr val="bg2">
                    <a:lumMod val="50000"/>
                  </a:schemeClr>
                </a:solidFill>
              </a:rPr>
              <a:t>( $</a:t>
            </a:r>
            <a:r>
              <a:rPr lang="en-IE" sz="2400" dirty="0" err="1">
                <a:solidFill>
                  <a:schemeClr val="bg2">
                    <a:lumMod val="50000"/>
                  </a:schemeClr>
                </a:solidFill>
              </a:rPr>
              <a:t>firstName</a:t>
            </a:r>
            <a:r>
              <a:rPr lang="en-IE" sz="2400" dirty="0">
                <a:solidFill>
                  <a:schemeClr val="bg2">
                    <a:lumMod val="50000"/>
                  </a:schemeClr>
                </a:solidFill>
              </a:rPr>
              <a:t>, $</a:t>
            </a:r>
            <a:r>
              <a:rPr lang="en-IE" sz="2400" dirty="0" err="1">
                <a:solidFill>
                  <a:schemeClr val="bg2">
                    <a:lumMod val="50000"/>
                  </a:schemeClr>
                </a:solidFill>
              </a:rPr>
              <a:t>lastName</a:t>
            </a:r>
            <a:r>
              <a:rPr lang="en-IE" sz="2400" dirty="0">
                <a:solidFill>
                  <a:schemeClr val="bg2">
                    <a:lumMod val="50000"/>
                  </a:schemeClr>
                </a:solidFill>
              </a:rPr>
              <a:t> ) </a:t>
            </a:r>
            <a:endParaRPr lang="en-IE" sz="2400" dirty="0" smtClean="0">
              <a:solidFill>
                <a:schemeClr val="bg2">
                  <a:lumMod val="50000"/>
                </a:schemeClr>
              </a:solidFill>
            </a:endParaRPr>
          </a:p>
          <a:p>
            <a:r>
              <a:rPr lang="en-IE" sz="2400" dirty="0" smtClean="0">
                <a:solidFill>
                  <a:schemeClr val="bg2">
                    <a:lumMod val="50000"/>
                  </a:schemeClr>
                </a:solidFill>
              </a:rPr>
              <a:t>{</a:t>
            </a:r>
          </a:p>
          <a:p>
            <a:r>
              <a:rPr lang="en-IE" sz="2400" dirty="0" smtClean="0">
                <a:solidFill>
                  <a:schemeClr val="bg2">
                    <a:lumMod val="50000"/>
                  </a:schemeClr>
                </a:solidFill>
              </a:rPr>
              <a:t> </a:t>
            </a:r>
            <a:r>
              <a:rPr lang="en-IE" sz="2400" dirty="0">
                <a:solidFill>
                  <a:schemeClr val="bg2">
                    <a:lumMod val="50000"/>
                  </a:schemeClr>
                </a:solidFill>
              </a:rPr>
              <a:t>echo "Hello, $</a:t>
            </a:r>
            <a:r>
              <a:rPr lang="en-IE" sz="2400" dirty="0" err="1">
                <a:solidFill>
                  <a:schemeClr val="bg2">
                    <a:lumMod val="50000"/>
                  </a:schemeClr>
                </a:solidFill>
              </a:rPr>
              <a:t>firstName</a:t>
            </a:r>
            <a:r>
              <a:rPr lang="en-IE" sz="2400" dirty="0">
                <a:solidFill>
                  <a:schemeClr val="bg2">
                    <a:lumMod val="50000"/>
                  </a:schemeClr>
                </a:solidFill>
              </a:rPr>
              <a:t> $</a:t>
            </a:r>
            <a:r>
              <a:rPr lang="en-IE" sz="2400" dirty="0" err="1">
                <a:solidFill>
                  <a:schemeClr val="bg2">
                    <a:lumMod val="50000"/>
                  </a:schemeClr>
                </a:solidFill>
              </a:rPr>
              <a:t>lastName</a:t>
            </a:r>
            <a:r>
              <a:rPr lang="en-IE" sz="2400" dirty="0">
                <a:solidFill>
                  <a:schemeClr val="bg2">
                    <a:lumMod val="50000"/>
                  </a:schemeClr>
                </a:solidFill>
              </a:rPr>
              <a:t>!&lt;</a:t>
            </a:r>
            <a:r>
              <a:rPr lang="en-IE" sz="2400" dirty="0" err="1" smtClean="0">
                <a:solidFill>
                  <a:schemeClr val="bg2">
                    <a:lumMod val="50000"/>
                  </a:schemeClr>
                </a:solidFill>
              </a:rPr>
              <a:t>br</a:t>
            </a:r>
            <a:r>
              <a:rPr lang="en-IE" sz="2400" dirty="0" smtClean="0">
                <a:solidFill>
                  <a:schemeClr val="bg2">
                    <a:lumMod val="50000"/>
                  </a:schemeClr>
                </a:solidFill>
              </a:rPr>
              <a:t> /&gt;"; </a:t>
            </a:r>
          </a:p>
          <a:p>
            <a:r>
              <a:rPr lang="en-IE" sz="2400" dirty="0" smtClean="0">
                <a:solidFill>
                  <a:schemeClr val="bg2">
                    <a:lumMod val="50000"/>
                  </a:schemeClr>
                </a:solidFill>
              </a:rPr>
              <a:t>} </a:t>
            </a:r>
          </a:p>
          <a:p>
            <a:endParaRPr lang="en-IE" sz="2400" dirty="0">
              <a:solidFill>
                <a:schemeClr val="bg2">
                  <a:lumMod val="50000"/>
                </a:schemeClr>
              </a:solidFill>
            </a:endParaRPr>
          </a:p>
          <a:p>
            <a:r>
              <a:rPr lang="en-IE" sz="2400" dirty="0" smtClean="0">
                <a:solidFill>
                  <a:schemeClr val="bg2">
                    <a:lumMod val="50000"/>
                  </a:schemeClr>
                </a:solidFill>
              </a:rPr>
              <a:t>// </a:t>
            </a:r>
            <a:r>
              <a:rPr lang="en-IE" sz="2400" dirty="0">
                <a:solidFill>
                  <a:schemeClr val="bg2">
                    <a:lumMod val="50000"/>
                  </a:schemeClr>
                </a:solidFill>
              </a:rPr>
              <a:t>Displays: "Hello, John Smith!" </a:t>
            </a:r>
            <a:endParaRPr lang="en-IE" sz="2400" dirty="0" smtClean="0">
              <a:solidFill>
                <a:schemeClr val="bg2">
                  <a:lumMod val="50000"/>
                </a:schemeClr>
              </a:solidFill>
            </a:endParaRPr>
          </a:p>
          <a:p>
            <a:r>
              <a:rPr lang="en-IE" sz="2400" dirty="0" err="1" smtClean="0">
                <a:solidFill>
                  <a:schemeClr val="bg2">
                    <a:lumMod val="50000"/>
                  </a:schemeClr>
                </a:solidFill>
              </a:rPr>
              <a:t>sayHelloTo</a:t>
            </a:r>
            <a:r>
              <a:rPr lang="en-IE" sz="2400" dirty="0">
                <a:solidFill>
                  <a:schemeClr val="bg2">
                    <a:lumMod val="50000"/>
                  </a:schemeClr>
                </a:solidFill>
              </a:rPr>
              <a:t>( "John", "Smith" ); </a:t>
            </a:r>
            <a:endParaRPr lang="en-IE" sz="2400" dirty="0" smtClean="0">
              <a:solidFill>
                <a:schemeClr val="bg2">
                  <a:lumMod val="50000"/>
                </a:schemeClr>
              </a:solidFill>
            </a:endParaRPr>
          </a:p>
          <a:p>
            <a:endParaRPr lang="en-IE" sz="2400" dirty="0">
              <a:solidFill>
                <a:schemeClr val="bg2">
                  <a:lumMod val="50000"/>
                </a:schemeClr>
              </a:solidFill>
            </a:endParaRPr>
          </a:p>
          <a:p>
            <a:r>
              <a:rPr lang="en-IE" sz="2400" dirty="0" smtClean="0">
                <a:solidFill>
                  <a:schemeClr val="bg2">
                    <a:lumMod val="50000"/>
                  </a:schemeClr>
                </a:solidFill>
              </a:rPr>
              <a:t>// </a:t>
            </a:r>
            <a:r>
              <a:rPr lang="en-IE" sz="2400" dirty="0">
                <a:solidFill>
                  <a:schemeClr val="bg2">
                    <a:lumMod val="50000"/>
                  </a:schemeClr>
                </a:solidFill>
              </a:rPr>
              <a:t>Displays: "Hello, Mary White!" </a:t>
            </a:r>
            <a:endParaRPr lang="en-IE" sz="2400" dirty="0" smtClean="0">
              <a:solidFill>
                <a:schemeClr val="bg2">
                  <a:lumMod val="50000"/>
                </a:schemeClr>
              </a:solidFill>
            </a:endParaRPr>
          </a:p>
          <a:p>
            <a:r>
              <a:rPr lang="en-IE" sz="2400" dirty="0" err="1" smtClean="0">
                <a:solidFill>
                  <a:schemeClr val="bg2">
                    <a:lumMod val="50000"/>
                  </a:schemeClr>
                </a:solidFill>
              </a:rPr>
              <a:t>sayHelloTo</a:t>
            </a:r>
            <a:r>
              <a:rPr lang="en-IE" sz="2400" dirty="0">
                <a:solidFill>
                  <a:schemeClr val="bg2">
                    <a:lumMod val="50000"/>
                  </a:schemeClr>
                </a:solidFill>
              </a:rPr>
              <a:t>( "Mary", "White" ); </a:t>
            </a:r>
          </a:p>
        </p:txBody>
      </p:sp>
    </p:spTree>
    <p:extLst>
      <p:ext uri="{BB962C8B-B14F-4D97-AF65-F5344CB8AC3E}">
        <p14:creationId xmlns:p14="http://schemas.microsoft.com/office/powerpoint/2010/main" val="82464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EAA74B8-8E44-47E4-A290-7B1FC184C876}" type="slidenum">
              <a:rPr lang="en-IE" smtClean="0"/>
              <a:t>11</a:t>
            </a:fld>
            <a:endParaRPr lang="en-IE"/>
          </a:p>
        </p:txBody>
      </p:sp>
      <p:sp>
        <p:nvSpPr>
          <p:cNvPr id="4" name="Content Placeholder 3"/>
          <p:cNvSpPr>
            <a:spLocks noGrp="1"/>
          </p:cNvSpPr>
          <p:nvPr>
            <p:ph sz="quarter" idx="1"/>
          </p:nvPr>
        </p:nvSpPr>
        <p:spPr/>
        <p:txBody>
          <a:bodyPr>
            <a:normAutofit fontScale="92500" lnSpcReduction="10000"/>
          </a:bodyPr>
          <a:lstStyle/>
          <a:p>
            <a:r>
              <a:rPr lang="en-IE" dirty="0"/>
              <a:t>Here's how the above code works:</a:t>
            </a:r>
          </a:p>
          <a:p>
            <a:pPr marL="514350" indent="-514350">
              <a:buFont typeface="+mj-lt"/>
              <a:buAutoNum type="arabicPeriod"/>
            </a:pPr>
            <a:r>
              <a:rPr lang="en-IE" dirty="0"/>
              <a:t>First we create a function called </a:t>
            </a:r>
            <a:r>
              <a:rPr lang="en-IE" dirty="0" err="1">
                <a:solidFill>
                  <a:schemeClr val="bg2">
                    <a:lumMod val="50000"/>
                  </a:schemeClr>
                </a:solidFill>
              </a:rPr>
              <a:t>sayHelloTo</a:t>
            </a:r>
            <a:r>
              <a:rPr lang="en-IE" dirty="0">
                <a:solidFill>
                  <a:schemeClr val="bg2">
                    <a:lumMod val="50000"/>
                  </a:schemeClr>
                </a:solidFill>
              </a:rPr>
              <a:t>() </a:t>
            </a:r>
            <a:r>
              <a:rPr lang="en-IE" dirty="0"/>
              <a:t>that has 2 parameters, </a:t>
            </a:r>
            <a:r>
              <a:rPr lang="en-IE" dirty="0">
                <a:solidFill>
                  <a:schemeClr val="bg2">
                    <a:lumMod val="50000"/>
                  </a:schemeClr>
                </a:solidFill>
              </a:rPr>
              <a:t>$</a:t>
            </a:r>
            <a:r>
              <a:rPr lang="en-IE" dirty="0" err="1">
                <a:solidFill>
                  <a:schemeClr val="bg2">
                    <a:lumMod val="50000"/>
                  </a:schemeClr>
                </a:solidFill>
              </a:rPr>
              <a:t>firstName</a:t>
            </a:r>
            <a:r>
              <a:rPr lang="en-IE" dirty="0">
                <a:solidFill>
                  <a:schemeClr val="bg2">
                    <a:lumMod val="50000"/>
                  </a:schemeClr>
                </a:solidFill>
              </a:rPr>
              <a:t> </a:t>
            </a:r>
            <a:r>
              <a:rPr lang="en-IE" dirty="0"/>
              <a:t>and </a:t>
            </a:r>
            <a:r>
              <a:rPr lang="en-IE" dirty="0">
                <a:solidFill>
                  <a:schemeClr val="bg2">
                    <a:lumMod val="50000"/>
                  </a:schemeClr>
                </a:solidFill>
              </a:rPr>
              <a:t>$</a:t>
            </a:r>
            <a:r>
              <a:rPr lang="en-IE" dirty="0" err="1">
                <a:solidFill>
                  <a:schemeClr val="bg2">
                    <a:lumMod val="50000"/>
                  </a:schemeClr>
                </a:solidFill>
              </a:rPr>
              <a:t>lastName</a:t>
            </a:r>
            <a:r>
              <a:rPr lang="en-IE" dirty="0"/>
              <a:t>. The function code displays these 2 values using </a:t>
            </a:r>
            <a:r>
              <a:rPr lang="en-IE" dirty="0">
                <a:solidFill>
                  <a:schemeClr val="bg2">
                    <a:lumMod val="50000"/>
                  </a:schemeClr>
                </a:solidFill>
              </a:rPr>
              <a:t>echo</a:t>
            </a:r>
            <a:r>
              <a:rPr lang="en-IE" dirty="0"/>
              <a:t>.</a:t>
            </a:r>
          </a:p>
          <a:p>
            <a:pPr marL="514350" indent="-514350">
              <a:buFont typeface="+mj-lt"/>
              <a:buAutoNum type="arabicPeriod"/>
            </a:pPr>
            <a:r>
              <a:rPr lang="en-IE" dirty="0"/>
              <a:t>We then call the function, passing in the values "John" and "Smith". </a:t>
            </a:r>
            <a:r>
              <a:rPr lang="en-IE" dirty="0" smtClean="0"/>
              <a:t> The </a:t>
            </a:r>
            <a:r>
              <a:rPr lang="en-IE" dirty="0"/>
              <a:t>value "John" is transferred to the </a:t>
            </a:r>
            <a:r>
              <a:rPr lang="en-IE" dirty="0">
                <a:solidFill>
                  <a:schemeClr val="bg2">
                    <a:lumMod val="50000"/>
                  </a:schemeClr>
                </a:solidFill>
              </a:rPr>
              <a:t>$</a:t>
            </a:r>
            <a:r>
              <a:rPr lang="en-IE" dirty="0" err="1">
                <a:solidFill>
                  <a:schemeClr val="bg2">
                    <a:lumMod val="50000"/>
                  </a:schemeClr>
                </a:solidFill>
              </a:rPr>
              <a:t>firstName</a:t>
            </a:r>
            <a:r>
              <a:rPr lang="en-IE" dirty="0">
                <a:solidFill>
                  <a:schemeClr val="bg2">
                    <a:lumMod val="50000"/>
                  </a:schemeClr>
                </a:solidFill>
              </a:rPr>
              <a:t> </a:t>
            </a:r>
            <a:r>
              <a:rPr lang="en-IE" dirty="0"/>
              <a:t>parameter, and "Smith" is transferred to </a:t>
            </a:r>
            <a:r>
              <a:rPr lang="en-IE" dirty="0">
                <a:solidFill>
                  <a:schemeClr val="bg2">
                    <a:lumMod val="50000"/>
                  </a:schemeClr>
                </a:solidFill>
              </a:rPr>
              <a:t>$</a:t>
            </a:r>
            <a:r>
              <a:rPr lang="en-IE" dirty="0" err="1">
                <a:solidFill>
                  <a:schemeClr val="bg2">
                    <a:lumMod val="50000"/>
                  </a:schemeClr>
                </a:solidFill>
              </a:rPr>
              <a:t>lastName</a:t>
            </a:r>
            <a:r>
              <a:rPr lang="en-IE" dirty="0"/>
              <a:t>. The end result is that the function displays "Hello, John Smith!".</a:t>
            </a:r>
          </a:p>
          <a:p>
            <a:pPr marL="514350" indent="-514350">
              <a:buFont typeface="+mj-lt"/>
              <a:buAutoNum type="arabicPeriod"/>
            </a:pPr>
            <a:r>
              <a:rPr lang="en-IE" dirty="0"/>
              <a:t>We then call the function again with different arguments, producing a different result: "Hello, Mary White!".</a:t>
            </a:r>
          </a:p>
          <a:p>
            <a:r>
              <a:rPr lang="en-IE" dirty="0"/>
              <a:t>So by adding parameters to our </a:t>
            </a:r>
            <a:r>
              <a:rPr lang="en-IE" dirty="0" err="1">
                <a:solidFill>
                  <a:schemeClr val="bg2">
                    <a:lumMod val="50000"/>
                  </a:schemeClr>
                </a:solidFill>
              </a:rPr>
              <a:t>sayHelloTo</a:t>
            </a:r>
            <a:r>
              <a:rPr lang="en-IE" dirty="0">
                <a:solidFill>
                  <a:schemeClr val="bg2">
                    <a:lumMod val="50000"/>
                  </a:schemeClr>
                </a:solidFill>
              </a:rPr>
              <a:t>() </a:t>
            </a:r>
            <a:r>
              <a:rPr lang="en-IE" dirty="0"/>
              <a:t>function, we've made the function much more flexible. It can now say hi to anybody!</a:t>
            </a:r>
          </a:p>
          <a:p>
            <a:endParaRPr lang="en-IE" dirty="0"/>
          </a:p>
        </p:txBody>
      </p:sp>
    </p:spTree>
    <p:extLst>
      <p:ext uri="{BB962C8B-B14F-4D97-AF65-F5344CB8AC3E}">
        <p14:creationId xmlns:p14="http://schemas.microsoft.com/office/powerpoint/2010/main" val="194276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Creating optional </a:t>
            </a:r>
            <a:r>
              <a:rPr lang="en-IE" b="1" dirty="0" smtClean="0"/>
              <a:t>parameters</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12</a:t>
            </a:fld>
            <a:endParaRPr lang="en-IE"/>
          </a:p>
        </p:txBody>
      </p:sp>
      <p:sp>
        <p:nvSpPr>
          <p:cNvPr id="4" name="Content Placeholder 3"/>
          <p:cNvSpPr>
            <a:spLocks noGrp="1"/>
          </p:cNvSpPr>
          <p:nvPr>
            <p:ph sz="quarter" idx="1"/>
          </p:nvPr>
        </p:nvSpPr>
        <p:spPr/>
        <p:txBody>
          <a:bodyPr/>
          <a:lstStyle/>
          <a:p>
            <a:r>
              <a:rPr lang="en-IE" dirty="0" smtClean="0"/>
              <a:t>Sometimes </a:t>
            </a:r>
            <a:r>
              <a:rPr lang="en-IE" dirty="0"/>
              <a:t>it's useful to make parameters optional. When you make a parameter optional, you also give it a default value</a:t>
            </a:r>
            <a:r>
              <a:rPr lang="en-IE" dirty="0" smtClean="0"/>
              <a:t>.</a:t>
            </a:r>
          </a:p>
          <a:p>
            <a:r>
              <a:rPr lang="en-IE" dirty="0" smtClean="0"/>
              <a:t>If </a:t>
            </a:r>
            <a:r>
              <a:rPr lang="en-IE" dirty="0"/>
              <a:t>the calling code doesn't pass a value for that parameter, the default value is used instead.</a:t>
            </a:r>
          </a:p>
          <a:p>
            <a:r>
              <a:rPr lang="en-IE" dirty="0"/>
              <a:t>Here's how to define an optional parameter</a:t>
            </a:r>
            <a:r>
              <a:rPr lang="en-IE" dirty="0" smtClean="0"/>
              <a:t>:</a:t>
            </a:r>
          </a:p>
          <a:p>
            <a:endParaRPr lang="en-IE" dirty="0"/>
          </a:p>
          <a:p>
            <a:pPr marL="274320" lvl="1" indent="0">
              <a:buNone/>
            </a:pPr>
            <a:r>
              <a:rPr lang="en-IE" sz="2200" dirty="0">
                <a:solidFill>
                  <a:schemeClr val="bg2">
                    <a:lumMod val="50000"/>
                  </a:schemeClr>
                </a:solidFill>
              </a:rPr>
              <a:t>function </a:t>
            </a:r>
            <a:r>
              <a:rPr lang="en-IE" sz="2200" dirty="0" err="1">
                <a:solidFill>
                  <a:schemeClr val="bg2">
                    <a:lumMod val="50000"/>
                  </a:schemeClr>
                </a:solidFill>
              </a:rPr>
              <a:t>myFunctionName</a:t>
            </a:r>
            <a:r>
              <a:rPr lang="en-IE" sz="2200" dirty="0">
                <a:solidFill>
                  <a:schemeClr val="bg2">
                    <a:lumMod val="50000"/>
                  </a:schemeClr>
                </a:solidFill>
              </a:rPr>
              <a:t>( </a:t>
            </a:r>
            <a:r>
              <a:rPr lang="en-IE" sz="2200" i="1" dirty="0" err="1">
                <a:solidFill>
                  <a:schemeClr val="bg2">
                    <a:lumMod val="50000"/>
                  </a:schemeClr>
                </a:solidFill>
              </a:rPr>
              <a:t>parameterName</a:t>
            </a:r>
            <a:r>
              <a:rPr lang="en-IE" sz="2200" dirty="0">
                <a:solidFill>
                  <a:schemeClr val="bg2">
                    <a:lumMod val="50000"/>
                  </a:schemeClr>
                </a:solidFill>
              </a:rPr>
              <a:t>=</a:t>
            </a:r>
            <a:r>
              <a:rPr lang="en-IE" sz="2200" i="1" dirty="0" err="1">
                <a:solidFill>
                  <a:schemeClr val="bg2">
                    <a:lumMod val="50000"/>
                  </a:schemeClr>
                </a:solidFill>
              </a:rPr>
              <a:t>defaultValue</a:t>
            </a:r>
            <a:r>
              <a:rPr lang="en-IE" sz="2200" dirty="0">
                <a:solidFill>
                  <a:schemeClr val="bg2">
                    <a:lumMod val="50000"/>
                  </a:schemeClr>
                </a:solidFill>
              </a:rPr>
              <a:t> ) </a:t>
            </a:r>
            <a:endParaRPr lang="en-IE" sz="2200" dirty="0" smtClean="0">
              <a:solidFill>
                <a:schemeClr val="bg2">
                  <a:lumMod val="50000"/>
                </a:schemeClr>
              </a:solidFill>
            </a:endParaRPr>
          </a:p>
          <a:p>
            <a:pPr marL="274320" lvl="1" indent="0">
              <a:buNone/>
            </a:pPr>
            <a:r>
              <a:rPr lang="en-IE" sz="2200" dirty="0" smtClean="0">
                <a:solidFill>
                  <a:schemeClr val="bg2">
                    <a:lumMod val="50000"/>
                  </a:schemeClr>
                </a:solidFill>
              </a:rPr>
              <a:t>{ </a:t>
            </a:r>
            <a:r>
              <a:rPr lang="en-IE" sz="2200" dirty="0">
                <a:solidFill>
                  <a:schemeClr val="bg2">
                    <a:lumMod val="50000"/>
                  </a:schemeClr>
                </a:solidFill>
              </a:rPr>
              <a:t>// (Your function code goes here) </a:t>
            </a:r>
            <a:r>
              <a:rPr lang="en-IE" sz="2200" dirty="0" smtClean="0">
                <a:solidFill>
                  <a:schemeClr val="bg2">
                    <a:lumMod val="50000"/>
                  </a:schemeClr>
                </a:solidFill>
              </a:rPr>
              <a:t>}</a:t>
            </a:r>
            <a:endParaRPr lang="en-IE" sz="2200" dirty="0">
              <a:solidFill>
                <a:schemeClr val="bg2">
                  <a:lumMod val="50000"/>
                </a:schemeClr>
              </a:solidFill>
            </a:endParaRPr>
          </a:p>
        </p:txBody>
      </p:sp>
    </p:spTree>
    <p:extLst>
      <p:ext uri="{BB962C8B-B14F-4D97-AF65-F5344CB8AC3E}">
        <p14:creationId xmlns:p14="http://schemas.microsoft.com/office/powerpoint/2010/main" val="3906737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EAA74B8-8E44-47E4-A290-7B1FC184C876}" type="slidenum">
              <a:rPr lang="en-IE" smtClean="0"/>
              <a:t>13</a:t>
            </a:fld>
            <a:endParaRPr lang="en-IE"/>
          </a:p>
        </p:txBody>
      </p:sp>
      <p:sp>
        <p:nvSpPr>
          <p:cNvPr id="4" name="Content Placeholder 3"/>
          <p:cNvSpPr>
            <a:spLocks noGrp="1"/>
          </p:cNvSpPr>
          <p:nvPr>
            <p:ph sz="quarter" idx="1"/>
          </p:nvPr>
        </p:nvSpPr>
        <p:spPr>
          <a:xfrm>
            <a:off x="914400" y="1447800"/>
            <a:ext cx="7772400" cy="5005536"/>
          </a:xfrm>
        </p:spPr>
        <p:txBody>
          <a:bodyPr>
            <a:normAutofit/>
          </a:bodyPr>
          <a:lstStyle/>
          <a:p>
            <a:r>
              <a:rPr lang="en-IE" dirty="0"/>
              <a:t>Let's make an example that uses optional parameters. </a:t>
            </a:r>
            <a:r>
              <a:rPr lang="en-IE" dirty="0"/>
              <a:t>Optional parameter is always last on </a:t>
            </a:r>
            <a:r>
              <a:rPr lang="en-IE" dirty="0" smtClean="0"/>
              <a:t>list</a:t>
            </a:r>
            <a:endParaRPr lang="en-IE" dirty="0" smtClean="0"/>
          </a:p>
          <a:p>
            <a:r>
              <a:rPr lang="en-IE" dirty="0" smtClean="0"/>
              <a:t>We'll </a:t>
            </a:r>
            <a:r>
              <a:rPr lang="en-IE" dirty="0"/>
              <a:t>take the </a:t>
            </a:r>
            <a:r>
              <a:rPr lang="en-IE" dirty="0" err="1">
                <a:solidFill>
                  <a:schemeClr val="bg2">
                    <a:lumMod val="50000"/>
                  </a:schemeClr>
                </a:solidFill>
              </a:rPr>
              <a:t>sayHelloTo</a:t>
            </a:r>
            <a:r>
              <a:rPr lang="en-IE" dirty="0">
                <a:solidFill>
                  <a:schemeClr val="bg2">
                    <a:lumMod val="50000"/>
                  </a:schemeClr>
                </a:solidFill>
              </a:rPr>
              <a:t>() </a:t>
            </a:r>
            <a:r>
              <a:rPr lang="en-IE" dirty="0" smtClean="0"/>
              <a:t>function, </a:t>
            </a:r>
            <a:r>
              <a:rPr lang="en-IE" dirty="0"/>
              <a:t>and add an optional parameter for a custom greeting. </a:t>
            </a:r>
            <a:endParaRPr lang="en-IE" dirty="0" smtClean="0"/>
          </a:p>
          <a:p>
            <a:r>
              <a:rPr lang="en-IE" dirty="0" smtClean="0"/>
              <a:t>If </a:t>
            </a:r>
            <a:r>
              <a:rPr lang="en-IE" dirty="0"/>
              <a:t>the calling code doesn't pass a value for the parameter, we'll default to "Hello</a:t>
            </a:r>
            <a:r>
              <a:rPr lang="en-IE" dirty="0" smtClean="0"/>
              <a:t>":</a:t>
            </a:r>
            <a:endParaRPr lang="en-IE" dirty="0"/>
          </a:p>
        </p:txBody>
      </p:sp>
      <p:sp>
        <p:nvSpPr>
          <p:cNvPr id="5" name="TextBox 4"/>
          <p:cNvSpPr txBox="1"/>
          <p:nvPr/>
        </p:nvSpPr>
        <p:spPr>
          <a:xfrm>
            <a:off x="1158619" y="4005064"/>
            <a:ext cx="6480720" cy="2585323"/>
          </a:xfrm>
          <a:prstGeom prst="rect">
            <a:avLst/>
          </a:prstGeom>
          <a:noFill/>
          <a:ln>
            <a:solidFill>
              <a:schemeClr val="bg1">
                <a:lumMod val="65000"/>
              </a:schemeClr>
            </a:solidFill>
          </a:ln>
        </p:spPr>
        <p:txBody>
          <a:bodyPr wrap="square" rtlCol="0">
            <a:spAutoFit/>
          </a:bodyPr>
          <a:lstStyle/>
          <a:p>
            <a:r>
              <a:rPr lang="en-IE" dirty="0">
                <a:solidFill>
                  <a:schemeClr val="bg2">
                    <a:lumMod val="50000"/>
                  </a:schemeClr>
                </a:solidFill>
              </a:rPr>
              <a:t>function </a:t>
            </a:r>
            <a:r>
              <a:rPr lang="en-IE" dirty="0" err="1">
                <a:solidFill>
                  <a:schemeClr val="bg2">
                    <a:lumMod val="50000"/>
                  </a:schemeClr>
                </a:solidFill>
              </a:rPr>
              <a:t>sayHelloTo</a:t>
            </a:r>
            <a:r>
              <a:rPr lang="en-IE" dirty="0">
                <a:solidFill>
                  <a:schemeClr val="bg2">
                    <a:lumMod val="50000"/>
                  </a:schemeClr>
                </a:solidFill>
              </a:rPr>
              <a:t>( $</a:t>
            </a:r>
            <a:r>
              <a:rPr lang="en-IE" dirty="0" err="1">
                <a:solidFill>
                  <a:schemeClr val="bg2">
                    <a:lumMod val="50000"/>
                  </a:schemeClr>
                </a:solidFill>
              </a:rPr>
              <a:t>firstName</a:t>
            </a:r>
            <a:r>
              <a:rPr lang="en-IE" dirty="0">
                <a:solidFill>
                  <a:schemeClr val="bg2">
                    <a:lumMod val="50000"/>
                  </a:schemeClr>
                </a:solidFill>
              </a:rPr>
              <a:t>, $</a:t>
            </a:r>
            <a:r>
              <a:rPr lang="en-IE" dirty="0" err="1">
                <a:solidFill>
                  <a:schemeClr val="bg2">
                    <a:lumMod val="50000"/>
                  </a:schemeClr>
                </a:solidFill>
              </a:rPr>
              <a:t>lastName</a:t>
            </a:r>
            <a:r>
              <a:rPr lang="en-IE" dirty="0">
                <a:solidFill>
                  <a:schemeClr val="bg2">
                    <a:lumMod val="50000"/>
                  </a:schemeClr>
                </a:solidFill>
              </a:rPr>
              <a:t>, $greeting="Hello" ) </a:t>
            </a:r>
          </a:p>
          <a:p>
            <a:r>
              <a:rPr lang="en-IE" dirty="0">
                <a:solidFill>
                  <a:schemeClr val="bg2">
                    <a:lumMod val="50000"/>
                  </a:schemeClr>
                </a:solidFill>
              </a:rPr>
              <a:t>{ </a:t>
            </a:r>
          </a:p>
          <a:p>
            <a:r>
              <a:rPr lang="en-IE" dirty="0">
                <a:solidFill>
                  <a:schemeClr val="bg2">
                    <a:lumMod val="50000"/>
                  </a:schemeClr>
                </a:solidFill>
              </a:rPr>
              <a:t>echo "$greeting, $</a:t>
            </a:r>
            <a:r>
              <a:rPr lang="en-IE" dirty="0" err="1">
                <a:solidFill>
                  <a:schemeClr val="bg2">
                    <a:lumMod val="50000"/>
                  </a:schemeClr>
                </a:solidFill>
              </a:rPr>
              <a:t>firstName</a:t>
            </a:r>
            <a:r>
              <a:rPr lang="en-IE" dirty="0">
                <a:solidFill>
                  <a:schemeClr val="bg2">
                    <a:lumMod val="50000"/>
                  </a:schemeClr>
                </a:solidFill>
              </a:rPr>
              <a:t> $</a:t>
            </a:r>
            <a:r>
              <a:rPr lang="en-IE" dirty="0" err="1">
                <a:solidFill>
                  <a:schemeClr val="bg2">
                    <a:lumMod val="50000"/>
                  </a:schemeClr>
                </a:solidFill>
              </a:rPr>
              <a:t>lastName</a:t>
            </a:r>
            <a:r>
              <a:rPr lang="en-IE" dirty="0">
                <a:solidFill>
                  <a:schemeClr val="bg2">
                    <a:lumMod val="50000"/>
                  </a:schemeClr>
                </a:solidFill>
              </a:rPr>
              <a:t>!&lt;</a:t>
            </a:r>
            <a:r>
              <a:rPr lang="en-IE" dirty="0" err="1">
                <a:solidFill>
                  <a:schemeClr val="bg2">
                    <a:lumMod val="50000"/>
                  </a:schemeClr>
                </a:solidFill>
              </a:rPr>
              <a:t>br</a:t>
            </a:r>
            <a:r>
              <a:rPr lang="en-IE" dirty="0">
                <a:solidFill>
                  <a:schemeClr val="bg2">
                    <a:lumMod val="50000"/>
                  </a:schemeClr>
                </a:solidFill>
              </a:rPr>
              <a:t>&gt;"; </a:t>
            </a:r>
          </a:p>
          <a:p>
            <a:r>
              <a:rPr lang="en-IE" dirty="0">
                <a:solidFill>
                  <a:schemeClr val="bg2">
                    <a:lumMod val="50000"/>
                  </a:schemeClr>
                </a:solidFill>
              </a:rPr>
              <a:t>}</a:t>
            </a:r>
          </a:p>
          <a:p>
            <a:r>
              <a:rPr lang="en-IE" dirty="0">
                <a:solidFill>
                  <a:schemeClr val="bg2">
                    <a:lumMod val="50000"/>
                  </a:schemeClr>
                </a:solidFill>
              </a:rPr>
              <a:t> // Displays: "Hello, John Smith!" </a:t>
            </a:r>
          </a:p>
          <a:p>
            <a:r>
              <a:rPr lang="en-IE" dirty="0" err="1">
                <a:solidFill>
                  <a:schemeClr val="bg2">
                    <a:lumMod val="50000"/>
                  </a:schemeClr>
                </a:solidFill>
              </a:rPr>
              <a:t>sayHelloTo</a:t>
            </a:r>
            <a:r>
              <a:rPr lang="en-IE" dirty="0">
                <a:solidFill>
                  <a:schemeClr val="bg2">
                    <a:lumMod val="50000"/>
                  </a:schemeClr>
                </a:solidFill>
              </a:rPr>
              <a:t>( "John", "Smith" ); </a:t>
            </a:r>
          </a:p>
          <a:p>
            <a:endParaRPr lang="en-IE" dirty="0">
              <a:solidFill>
                <a:schemeClr val="bg2">
                  <a:lumMod val="50000"/>
                </a:schemeClr>
              </a:solidFill>
            </a:endParaRPr>
          </a:p>
          <a:p>
            <a:r>
              <a:rPr lang="en-IE" dirty="0">
                <a:solidFill>
                  <a:schemeClr val="bg2">
                    <a:lumMod val="50000"/>
                  </a:schemeClr>
                </a:solidFill>
              </a:rPr>
              <a:t>// Displays: "Howdy, Mary White!" </a:t>
            </a:r>
          </a:p>
          <a:p>
            <a:r>
              <a:rPr lang="en-IE" dirty="0" err="1">
                <a:solidFill>
                  <a:schemeClr val="bg2">
                    <a:lumMod val="50000"/>
                  </a:schemeClr>
                </a:solidFill>
              </a:rPr>
              <a:t>sayHelloTo</a:t>
            </a:r>
            <a:r>
              <a:rPr lang="en-IE" dirty="0">
                <a:solidFill>
                  <a:schemeClr val="bg2">
                    <a:lumMod val="50000"/>
                  </a:schemeClr>
                </a:solidFill>
              </a:rPr>
              <a:t>( "Mary", "White", "Howdy" ); </a:t>
            </a:r>
          </a:p>
        </p:txBody>
      </p:sp>
    </p:spTree>
    <p:extLst>
      <p:ext uri="{BB962C8B-B14F-4D97-AF65-F5344CB8AC3E}">
        <p14:creationId xmlns:p14="http://schemas.microsoft.com/office/powerpoint/2010/main" val="2059450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772400" cy="1143000"/>
          </a:xfrm>
        </p:spPr>
        <p:txBody>
          <a:bodyPr>
            <a:normAutofit fontScale="90000"/>
          </a:bodyPr>
          <a:lstStyle/>
          <a:p>
            <a:r>
              <a:rPr lang="en-IE" b="1" dirty="0"/>
              <a:t>Returning a Value from a PHP </a:t>
            </a:r>
            <a:r>
              <a:rPr lang="en-IE" b="1" dirty="0" smtClean="0"/>
              <a:t>Function</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14</a:t>
            </a:fld>
            <a:endParaRPr lang="en-IE"/>
          </a:p>
        </p:txBody>
      </p:sp>
      <p:sp>
        <p:nvSpPr>
          <p:cNvPr id="4" name="Content Placeholder 3"/>
          <p:cNvSpPr>
            <a:spLocks noGrp="1"/>
          </p:cNvSpPr>
          <p:nvPr>
            <p:ph sz="quarter" idx="1"/>
          </p:nvPr>
        </p:nvSpPr>
        <p:spPr>
          <a:xfrm>
            <a:off x="899592" y="1340768"/>
            <a:ext cx="7772400" cy="5256584"/>
          </a:xfrm>
        </p:spPr>
        <p:txBody>
          <a:bodyPr>
            <a:normAutofit fontScale="77500" lnSpcReduction="20000"/>
          </a:bodyPr>
          <a:lstStyle/>
          <a:p>
            <a:r>
              <a:rPr lang="en-IE" dirty="0" smtClean="0"/>
              <a:t>To </a:t>
            </a:r>
            <a:r>
              <a:rPr lang="en-IE" dirty="0"/>
              <a:t>make your functions even more versatile, you can get them to </a:t>
            </a:r>
            <a:r>
              <a:rPr lang="en-IE" i="1" dirty="0">
                <a:solidFill>
                  <a:schemeClr val="bg2">
                    <a:lumMod val="50000"/>
                  </a:schemeClr>
                </a:solidFill>
              </a:rPr>
              <a:t>return</a:t>
            </a:r>
            <a:r>
              <a:rPr lang="en-IE" dirty="0">
                <a:solidFill>
                  <a:schemeClr val="bg2">
                    <a:lumMod val="50000"/>
                  </a:schemeClr>
                </a:solidFill>
              </a:rPr>
              <a:t> </a:t>
            </a:r>
            <a:r>
              <a:rPr lang="en-IE" dirty="0"/>
              <a:t>values back to your calling </a:t>
            </a:r>
            <a:r>
              <a:rPr lang="en-IE" dirty="0" smtClean="0"/>
              <a:t>code.</a:t>
            </a:r>
          </a:p>
          <a:p>
            <a:r>
              <a:rPr lang="en-IE" dirty="0" smtClean="0"/>
              <a:t>A </a:t>
            </a:r>
            <a:r>
              <a:rPr lang="en-IE" dirty="0"/>
              <a:t>single value may be returned from a PHP function to the script from which it was called. </a:t>
            </a:r>
            <a:endParaRPr lang="en-IE" dirty="0" smtClean="0"/>
          </a:p>
          <a:p>
            <a:r>
              <a:rPr lang="en-IE" dirty="0" smtClean="0"/>
              <a:t>The </a:t>
            </a:r>
            <a:r>
              <a:rPr lang="en-IE" dirty="0"/>
              <a:t>returned value can be any variable type of your choice. </a:t>
            </a:r>
            <a:endParaRPr lang="en-IE" dirty="0" smtClean="0"/>
          </a:p>
          <a:p>
            <a:r>
              <a:rPr lang="en-IE" dirty="0"/>
              <a:t>The </a:t>
            </a:r>
            <a:r>
              <a:rPr lang="en-IE" i="1" dirty="0">
                <a:solidFill>
                  <a:schemeClr val="bg2">
                    <a:lumMod val="50000"/>
                  </a:schemeClr>
                </a:solidFill>
              </a:rPr>
              <a:t>return</a:t>
            </a:r>
            <a:r>
              <a:rPr lang="en-IE" dirty="0">
                <a:solidFill>
                  <a:schemeClr val="bg2">
                    <a:lumMod val="50000"/>
                  </a:schemeClr>
                </a:solidFill>
              </a:rPr>
              <a:t> </a:t>
            </a:r>
            <a:r>
              <a:rPr lang="en-IE" dirty="0"/>
              <a:t>keyword is used to return the value</a:t>
            </a:r>
            <a:r>
              <a:rPr lang="en-IE" dirty="0" smtClean="0"/>
              <a:t>:</a:t>
            </a:r>
          </a:p>
          <a:p>
            <a:endParaRPr lang="en-IE" dirty="0"/>
          </a:p>
          <a:p>
            <a:endParaRPr lang="en-IE" dirty="0" smtClean="0"/>
          </a:p>
          <a:p>
            <a:endParaRPr lang="en-IE" dirty="0"/>
          </a:p>
          <a:p>
            <a:endParaRPr lang="en-IE" dirty="0" smtClean="0"/>
          </a:p>
          <a:p>
            <a:endParaRPr lang="en-IE" dirty="0"/>
          </a:p>
          <a:p>
            <a:endParaRPr lang="en-IE" dirty="0" smtClean="0"/>
          </a:p>
          <a:p>
            <a:endParaRPr lang="en-IE" dirty="0"/>
          </a:p>
          <a:p>
            <a:r>
              <a:rPr lang="en-IE" dirty="0" smtClean="0"/>
              <a:t>When </a:t>
            </a:r>
            <a:r>
              <a:rPr lang="en-IE" dirty="0"/>
              <a:t>you call </a:t>
            </a:r>
            <a:r>
              <a:rPr lang="en-IE" dirty="0">
                <a:solidFill>
                  <a:schemeClr val="bg2">
                    <a:lumMod val="50000"/>
                  </a:schemeClr>
                </a:solidFill>
              </a:rPr>
              <a:t>return</a:t>
            </a:r>
            <a:r>
              <a:rPr lang="en-IE" dirty="0"/>
              <a:t> with a value, the function immediately exits at that point and returns the value. </a:t>
            </a:r>
          </a:p>
          <a:p>
            <a:r>
              <a:rPr lang="en-IE" dirty="0"/>
              <a:t>You can also call </a:t>
            </a:r>
            <a:r>
              <a:rPr lang="en-IE" dirty="0">
                <a:solidFill>
                  <a:schemeClr val="bg2">
                    <a:lumMod val="50000"/>
                  </a:schemeClr>
                </a:solidFill>
              </a:rPr>
              <a:t>return</a:t>
            </a:r>
            <a:r>
              <a:rPr lang="en-IE" dirty="0"/>
              <a:t> without a value, in which case the function simply exits at that point.</a:t>
            </a:r>
          </a:p>
          <a:p>
            <a:endParaRPr lang="en-IE" dirty="0"/>
          </a:p>
          <a:p>
            <a:endParaRPr lang="en-IE" dirty="0"/>
          </a:p>
          <a:p>
            <a:endParaRPr lang="en-IE" dirty="0"/>
          </a:p>
        </p:txBody>
      </p:sp>
      <p:sp>
        <p:nvSpPr>
          <p:cNvPr id="5" name="TextBox 4"/>
          <p:cNvSpPr txBox="1"/>
          <p:nvPr/>
        </p:nvSpPr>
        <p:spPr>
          <a:xfrm>
            <a:off x="1679934" y="3186262"/>
            <a:ext cx="3900178" cy="2031325"/>
          </a:xfrm>
          <a:prstGeom prst="rect">
            <a:avLst/>
          </a:prstGeom>
          <a:noFill/>
          <a:ln>
            <a:solidFill>
              <a:schemeClr val="bg1">
                <a:lumMod val="65000"/>
              </a:schemeClr>
            </a:solidFill>
          </a:ln>
        </p:spPr>
        <p:txBody>
          <a:bodyPr wrap="square" rtlCol="0">
            <a:spAutoFit/>
          </a:bodyPr>
          <a:lstStyle/>
          <a:p>
            <a:pPr marL="91440" lvl="1"/>
            <a:r>
              <a:rPr lang="en-IE" dirty="0" smtClean="0">
                <a:solidFill>
                  <a:schemeClr val="bg2">
                    <a:lumMod val="50000"/>
                  </a:schemeClr>
                </a:solidFill>
              </a:rPr>
              <a:t>&lt;?</a:t>
            </a:r>
            <a:r>
              <a:rPr lang="en-IE" dirty="0" err="1">
                <a:solidFill>
                  <a:schemeClr val="bg2">
                    <a:lumMod val="50000"/>
                  </a:schemeClr>
                </a:solidFill>
              </a:rPr>
              <a:t>php</a:t>
            </a:r>
            <a:endParaRPr lang="en-IE" dirty="0">
              <a:solidFill>
                <a:schemeClr val="bg2">
                  <a:lumMod val="50000"/>
                </a:schemeClr>
              </a:solidFill>
            </a:endParaRPr>
          </a:p>
          <a:p>
            <a:pPr marL="91440" lvl="1"/>
            <a:r>
              <a:rPr lang="en-IE" dirty="0">
                <a:solidFill>
                  <a:schemeClr val="bg2">
                    <a:lumMod val="50000"/>
                  </a:schemeClr>
                </a:solidFill>
              </a:rPr>
              <a:t>function </a:t>
            </a:r>
            <a:r>
              <a:rPr lang="en-IE" dirty="0" err="1">
                <a:solidFill>
                  <a:schemeClr val="bg2">
                    <a:lumMod val="50000"/>
                  </a:schemeClr>
                </a:solidFill>
              </a:rPr>
              <a:t>returnTen</a:t>
            </a:r>
            <a:r>
              <a:rPr lang="en-IE" dirty="0">
                <a:solidFill>
                  <a:schemeClr val="bg2">
                    <a:lumMod val="50000"/>
                  </a:schemeClr>
                </a:solidFill>
              </a:rPr>
              <a:t> ()</a:t>
            </a:r>
          </a:p>
          <a:p>
            <a:pPr marL="91440" lvl="1"/>
            <a:r>
              <a:rPr lang="en-IE" dirty="0">
                <a:solidFill>
                  <a:schemeClr val="bg2">
                    <a:lumMod val="50000"/>
                  </a:schemeClr>
                </a:solidFill>
              </a:rPr>
              <a:t>{</a:t>
            </a:r>
          </a:p>
          <a:p>
            <a:pPr marL="91440" lvl="1"/>
            <a:r>
              <a:rPr lang="en-IE" dirty="0">
                <a:solidFill>
                  <a:schemeClr val="bg2">
                    <a:lumMod val="50000"/>
                  </a:schemeClr>
                </a:solidFill>
              </a:rPr>
              <a:t>     return 10;</a:t>
            </a:r>
          </a:p>
          <a:p>
            <a:pPr marL="91440" lvl="1"/>
            <a:r>
              <a:rPr lang="en-IE" dirty="0">
                <a:solidFill>
                  <a:schemeClr val="bg2">
                    <a:lumMod val="50000"/>
                  </a:schemeClr>
                </a:solidFill>
              </a:rPr>
              <a:t>}</a:t>
            </a:r>
          </a:p>
          <a:p>
            <a:pPr marL="91440" lvl="1"/>
            <a:r>
              <a:rPr lang="en-IE" dirty="0">
                <a:solidFill>
                  <a:schemeClr val="bg2">
                    <a:lumMod val="50000"/>
                  </a:schemeClr>
                </a:solidFill>
              </a:rPr>
              <a:t> </a:t>
            </a:r>
            <a:r>
              <a:rPr lang="en-IE" dirty="0" smtClean="0">
                <a:solidFill>
                  <a:schemeClr val="bg2">
                    <a:lumMod val="50000"/>
                  </a:schemeClr>
                </a:solidFill>
              </a:rPr>
              <a:t>echo </a:t>
            </a:r>
            <a:r>
              <a:rPr lang="en-IE" dirty="0">
                <a:solidFill>
                  <a:schemeClr val="bg2">
                    <a:lumMod val="50000"/>
                  </a:schemeClr>
                </a:solidFill>
              </a:rPr>
              <a:t>"The result is " . </a:t>
            </a:r>
            <a:r>
              <a:rPr lang="en-IE" dirty="0" err="1">
                <a:solidFill>
                  <a:schemeClr val="bg2">
                    <a:lumMod val="50000"/>
                  </a:schemeClr>
                </a:solidFill>
              </a:rPr>
              <a:t>returnTen</a:t>
            </a:r>
            <a:r>
              <a:rPr lang="en-IE" dirty="0">
                <a:solidFill>
                  <a:schemeClr val="bg2">
                    <a:lumMod val="50000"/>
                  </a:schemeClr>
                </a:solidFill>
              </a:rPr>
              <a:t>();</a:t>
            </a:r>
          </a:p>
          <a:p>
            <a:pPr marL="91440" lvl="1"/>
            <a:r>
              <a:rPr lang="en-IE" dirty="0" smtClean="0">
                <a:solidFill>
                  <a:schemeClr val="bg2">
                    <a:lumMod val="50000"/>
                  </a:schemeClr>
                </a:solidFill>
              </a:rPr>
              <a:t>?&gt;</a:t>
            </a:r>
            <a:endParaRPr lang="en-IE" dirty="0"/>
          </a:p>
        </p:txBody>
      </p:sp>
      <p:sp>
        <p:nvSpPr>
          <p:cNvPr id="6" name="Rectangle 5"/>
          <p:cNvSpPr/>
          <p:nvPr/>
        </p:nvSpPr>
        <p:spPr>
          <a:xfrm>
            <a:off x="5724128" y="4001869"/>
            <a:ext cx="2551019" cy="400110"/>
          </a:xfrm>
          <a:prstGeom prst="rect">
            <a:avLst/>
          </a:prstGeom>
        </p:spPr>
        <p:txBody>
          <a:bodyPr wrap="none">
            <a:spAutoFit/>
          </a:bodyPr>
          <a:lstStyle/>
          <a:p>
            <a:r>
              <a:rPr lang="en-IE" sz="2000" dirty="0">
                <a:solidFill>
                  <a:schemeClr val="bg2">
                    <a:lumMod val="50000"/>
                  </a:schemeClr>
                </a:solidFill>
              </a:rPr>
              <a:t>return values are optional</a:t>
            </a:r>
          </a:p>
        </p:txBody>
      </p:sp>
    </p:spTree>
    <p:extLst>
      <p:ext uri="{BB962C8B-B14F-4D97-AF65-F5344CB8AC3E}">
        <p14:creationId xmlns:p14="http://schemas.microsoft.com/office/powerpoint/2010/main" val="2160858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Try these</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15</a:t>
            </a:fld>
            <a:endParaRPr lang="en-IE"/>
          </a:p>
        </p:txBody>
      </p:sp>
      <p:sp>
        <p:nvSpPr>
          <p:cNvPr id="4" name="Content Placeholder 3"/>
          <p:cNvSpPr>
            <a:spLocks noGrp="1"/>
          </p:cNvSpPr>
          <p:nvPr>
            <p:ph sz="quarter" idx="1"/>
          </p:nvPr>
        </p:nvSpPr>
        <p:spPr/>
        <p:txBody>
          <a:bodyPr>
            <a:normAutofit lnSpcReduction="10000"/>
          </a:bodyPr>
          <a:lstStyle/>
          <a:p>
            <a:r>
              <a:rPr lang="en-IE" dirty="0" smtClean="0"/>
              <a:t>Create a function called </a:t>
            </a:r>
            <a:r>
              <a:rPr lang="en-IE" dirty="0" err="1">
                <a:solidFill>
                  <a:schemeClr val="bg2">
                    <a:lumMod val="50000"/>
                  </a:schemeClr>
                </a:solidFill>
              </a:rPr>
              <a:t>subtractNumbers</a:t>
            </a:r>
            <a:r>
              <a:rPr lang="en-IE" dirty="0">
                <a:solidFill>
                  <a:schemeClr val="bg2">
                    <a:lumMod val="50000"/>
                  </a:schemeClr>
                </a:solidFill>
              </a:rPr>
              <a:t> </a:t>
            </a:r>
            <a:r>
              <a:rPr lang="en-IE" dirty="0"/>
              <a:t>that will subtract 2 numbers and return the result.  Call the function, passing through the values contained in $var1 and $var2 as </a:t>
            </a:r>
            <a:r>
              <a:rPr lang="en-IE" dirty="0" smtClean="0"/>
              <a:t>arguments.</a:t>
            </a:r>
          </a:p>
          <a:p>
            <a:r>
              <a:rPr lang="en-IE" dirty="0" smtClean="0"/>
              <a:t>Create a function called </a:t>
            </a:r>
            <a:r>
              <a:rPr lang="en-IE" dirty="0" err="1" smtClean="0">
                <a:solidFill>
                  <a:schemeClr val="bg2">
                    <a:lumMod val="50000"/>
                  </a:schemeClr>
                </a:solidFill>
              </a:rPr>
              <a:t>calcPay</a:t>
            </a:r>
            <a:r>
              <a:rPr lang="en-IE" dirty="0" smtClean="0">
                <a:solidFill>
                  <a:schemeClr val="bg2">
                    <a:lumMod val="50000"/>
                  </a:schemeClr>
                </a:solidFill>
              </a:rPr>
              <a:t> </a:t>
            </a:r>
            <a:r>
              <a:rPr lang="en-IE" dirty="0" smtClean="0"/>
              <a:t>that takes as parameters the number of hours worked and an hourly rate and returns the pay. </a:t>
            </a:r>
          </a:p>
          <a:p>
            <a:pPr lvl="1"/>
            <a:r>
              <a:rPr lang="en-IE" dirty="0" smtClean="0"/>
              <a:t>According to the </a:t>
            </a:r>
            <a:r>
              <a:rPr lang="en-IE" dirty="0" err="1" smtClean="0"/>
              <a:t>companys</a:t>
            </a:r>
            <a:r>
              <a:rPr lang="en-IE" dirty="0" smtClean="0"/>
              <a:t> rules, no employee may be paid for more than 60 hours at which point the hours are capped and a message stating that is displayed.  This validation is done within the function. The pay returned from the function is displayed in the main body of the program.</a:t>
            </a:r>
            <a:endParaRPr lang="en-IE" dirty="0"/>
          </a:p>
        </p:txBody>
      </p:sp>
    </p:spTree>
    <p:extLst>
      <p:ext uri="{BB962C8B-B14F-4D97-AF65-F5344CB8AC3E}">
        <p14:creationId xmlns:p14="http://schemas.microsoft.com/office/powerpoint/2010/main" val="903466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Functions and Variable Scope </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16</a:t>
            </a:fld>
            <a:endParaRPr lang="en-IE"/>
          </a:p>
        </p:txBody>
      </p:sp>
      <p:sp>
        <p:nvSpPr>
          <p:cNvPr id="4" name="Content Placeholder 3"/>
          <p:cNvSpPr>
            <a:spLocks noGrp="1"/>
          </p:cNvSpPr>
          <p:nvPr>
            <p:ph sz="quarter" idx="1"/>
          </p:nvPr>
        </p:nvSpPr>
        <p:spPr/>
        <p:txBody>
          <a:bodyPr>
            <a:normAutofit/>
          </a:bodyPr>
          <a:lstStyle/>
          <a:p>
            <a:r>
              <a:rPr lang="en-IE" dirty="0" smtClean="0"/>
              <a:t>Now </a:t>
            </a:r>
            <a:r>
              <a:rPr lang="en-IE" dirty="0"/>
              <a:t>that we have covered PHP functions it is time to address an issue relating to variable scope. </a:t>
            </a:r>
            <a:endParaRPr lang="en-IE" dirty="0" smtClean="0"/>
          </a:p>
          <a:p>
            <a:r>
              <a:rPr lang="en-IE" dirty="0" smtClean="0"/>
              <a:t>When </a:t>
            </a:r>
            <a:r>
              <a:rPr lang="en-IE" dirty="0"/>
              <a:t>a variable is declared outside of a function it is said to have </a:t>
            </a:r>
            <a:r>
              <a:rPr lang="en-IE" i="1" dirty="0">
                <a:solidFill>
                  <a:schemeClr val="bg2">
                    <a:lumMod val="50000"/>
                  </a:schemeClr>
                </a:solidFill>
              </a:rPr>
              <a:t>global</a:t>
            </a:r>
            <a:r>
              <a:rPr lang="en-IE" dirty="0">
                <a:solidFill>
                  <a:schemeClr val="bg2">
                    <a:lumMod val="50000"/>
                  </a:schemeClr>
                </a:solidFill>
              </a:rPr>
              <a:t> </a:t>
            </a:r>
            <a:r>
              <a:rPr lang="en-IE" dirty="0"/>
              <a:t>scope. </a:t>
            </a:r>
            <a:endParaRPr lang="en-IE" dirty="0" smtClean="0"/>
          </a:p>
          <a:p>
            <a:pPr lvl="1"/>
            <a:r>
              <a:rPr lang="en-IE" dirty="0" smtClean="0"/>
              <a:t>That </a:t>
            </a:r>
            <a:r>
              <a:rPr lang="en-IE" dirty="0"/>
              <a:t>is, it is accessible to any part of the PHP script in which it is declared. </a:t>
            </a:r>
            <a:endParaRPr lang="en-IE" dirty="0" smtClean="0"/>
          </a:p>
          <a:p>
            <a:r>
              <a:rPr lang="en-IE" dirty="0" smtClean="0"/>
              <a:t>Conversely</a:t>
            </a:r>
            <a:r>
              <a:rPr lang="en-IE" dirty="0"/>
              <a:t>, when a variable is declared inside a function it is said to have </a:t>
            </a:r>
            <a:r>
              <a:rPr lang="en-IE" i="1" dirty="0">
                <a:solidFill>
                  <a:schemeClr val="bg2">
                    <a:lumMod val="50000"/>
                  </a:schemeClr>
                </a:solidFill>
              </a:rPr>
              <a:t>local</a:t>
            </a:r>
            <a:r>
              <a:rPr lang="en-IE" dirty="0">
                <a:solidFill>
                  <a:schemeClr val="bg2">
                    <a:lumMod val="50000"/>
                  </a:schemeClr>
                </a:solidFill>
              </a:rPr>
              <a:t> </a:t>
            </a:r>
            <a:r>
              <a:rPr lang="en-IE" dirty="0"/>
              <a:t>scope, </a:t>
            </a:r>
            <a:r>
              <a:rPr lang="en-IE" dirty="0" smtClean="0"/>
              <a:t> the </a:t>
            </a:r>
            <a:r>
              <a:rPr lang="en-IE" dirty="0"/>
              <a:t>variable is only accessible from within the function </a:t>
            </a:r>
            <a:r>
              <a:rPr lang="en-IE" dirty="0" smtClean="0"/>
              <a:t>that </a:t>
            </a:r>
            <a:r>
              <a:rPr lang="en-IE" dirty="0"/>
              <a:t>created it </a:t>
            </a:r>
            <a:r>
              <a:rPr lang="en-IE" dirty="0" smtClean="0"/>
              <a:t>.</a:t>
            </a:r>
            <a:endParaRPr lang="en-IE" dirty="0"/>
          </a:p>
        </p:txBody>
      </p:sp>
    </p:spTree>
    <p:extLst>
      <p:ext uri="{BB962C8B-B14F-4D97-AF65-F5344CB8AC3E}">
        <p14:creationId xmlns:p14="http://schemas.microsoft.com/office/powerpoint/2010/main" val="2754680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EAA74B8-8E44-47E4-A290-7B1FC184C876}" type="slidenum">
              <a:rPr lang="en-IE" smtClean="0"/>
              <a:t>17</a:t>
            </a:fld>
            <a:endParaRPr lang="en-IE"/>
          </a:p>
        </p:txBody>
      </p:sp>
      <p:sp>
        <p:nvSpPr>
          <p:cNvPr id="4" name="Content Placeholder 3"/>
          <p:cNvSpPr>
            <a:spLocks noGrp="1"/>
          </p:cNvSpPr>
          <p:nvPr>
            <p:ph sz="quarter" idx="1"/>
          </p:nvPr>
        </p:nvSpPr>
        <p:spPr>
          <a:xfrm>
            <a:off x="914400" y="1447800"/>
            <a:ext cx="7772400" cy="5005536"/>
          </a:xfrm>
        </p:spPr>
        <p:txBody>
          <a:bodyPr>
            <a:normAutofit fontScale="85000" lnSpcReduction="20000"/>
          </a:bodyPr>
          <a:lstStyle/>
          <a:p>
            <a:pPr marL="0" indent="0">
              <a:buNone/>
            </a:pPr>
            <a:endParaRPr lang="en-IE" dirty="0" smtClean="0"/>
          </a:p>
          <a:p>
            <a:pPr marL="0" indent="0">
              <a:buNone/>
            </a:pPr>
            <a:endParaRPr lang="en-IE" dirty="0"/>
          </a:p>
          <a:p>
            <a:pPr marL="0" indent="0">
              <a:buNone/>
            </a:pPr>
            <a:endParaRPr lang="en-IE" dirty="0" smtClean="0"/>
          </a:p>
          <a:p>
            <a:pPr marL="0" indent="0">
              <a:buNone/>
            </a:pPr>
            <a:endParaRPr lang="en-IE" dirty="0"/>
          </a:p>
          <a:p>
            <a:pPr marL="0" indent="0">
              <a:buNone/>
            </a:pPr>
            <a:endParaRPr lang="en-IE" dirty="0" smtClean="0"/>
          </a:p>
          <a:p>
            <a:pPr marL="0" indent="0">
              <a:buNone/>
            </a:pPr>
            <a:endParaRPr lang="en-IE" dirty="0"/>
          </a:p>
          <a:p>
            <a:pPr marL="0" indent="0">
              <a:buNone/>
            </a:pPr>
            <a:endParaRPr lang="en-IE" dirty="0" smtClean="0"/>
          </a:p>
          <a:p>
            <a:pPr marL="0" indent="0">
              <a:buNone/>
            </a:pPr>
            <a:endParaRPr lang="en-IE" dirty="0"/>
          </a:p>
          <a:p>
            <a:pPr marL="0" indent="0">
              <a:buNone/>
            </a:pPr>
            <a:endParaRPr lang="en-IE" dirty="0" smtClean="0"/>
          </a:p>
          <a:p>
            <a:pPr marL="0" indent="0">
              <a:buNone/>
            </a:pPr>
            <a:endParaRPr lang="en-IE" dirty="0"/>
          </a:p>
          <a:p>
            <a:pPr marL="274320" lvl="1" indent="0">
              <a:buNone/>
            </a:pPr>
            <a:endParaRPr lang="en-IE" dirty="0" smtClean="0">
              <a:solidFill>
                <a:schemeClr val="bg2">
                  <a:lumMod val="50000"/>
                </a:schemeClr>
              </a:solidFill>
            </a:endParaRPr>
          </a:p>
          <a:p>
            <a:pPr marL="274320" lvl="1" indent="0">
              <a:buNone/>
            </a:pPr>
            <a:r>
              <a:rPr lang="en-IE" b="1" dirty="0" smtClean="0"/>
              <a:t>Output is:</a:t>
            </a:r>
          </a:p>
          <a:p>
            <a:pPr marL="274320" lvl="1" indent="0">
              <a:buNone/>
            </a:pPr>
            <a:r>
              <a:rPr lang="en-IE" dirty="0" smtClean="0">
                <a:solidFill>
                  <a:schemeClr val="bg2">
                    <a:lumMod val="50000"/>
                  </a:schemeClr>
                </a:solidFill>
              </a:rPr>
              <a:t>Hello</a:t>
            </a:r>
            <a:r>
              <a:rPr lang="en-IE" dirty="0">
                <a:solidFill>
                  <a:schemeClr val="bg2">
                    <a:lumMod val="50000"/>
                  </a:schemeClr>
                </a:solidFill>
              </a:rPr>
              <a:t>, Harry!</a:t>
            </a:r>
            <a:br>
              <a:rPr lang="en-IE" dirty="0">
                <a:solidFill>
                  <a:schemeClr val="bg2">
                    <a:lumMod val="50000"/>
                  </a:schemeClr>
                </a:solidFill>
              </a:rPr>
            </a:br>
            <a:r>
              <a:rPr lang="en-IE" dirty="0">
                <a:solidFill>
                  <a:schemeClr val="bg2">
                    <a:lumMod val="50000"/>
                  </a:schemeClr>
                </a:solidFill>
              </a:rPr>
              <a:t>The value of $</a:t>
            </a:r>
            <a:r>
              <a:rPr lang="en-IE" dirty="0" err="1">
                <a:solidFill>
                  <a:schemeClr val="bg2">
                    <a:lumMod val="50000"/>
                  </a:schemeClr>
                </a:solidFill>
              </a:rPr>
              <a:t>globalName</a:t>
            </a:r>
            <a:r>
              <a:rPr lang="en-IE" dirty="0">
                <a:solidFill>
                  <a:schemeClr val="bg2">
                    <a:lumMod val="50000"/>
                  </a:schemeClr>
                </a:solidFill>
              </a:rPr>
              <a:t> is: Zoe </a:t>
            </a:r>
            <a:br>
              <a:rPr lang="en-IE" dirty="0">
                <a:solidFill>
                  <a:schemeClr val="bg2">
                    <a:lumMod val="50000"/>
                  </a:schemeClr>
                </a:solidFill>
              </a:rPr>
            </a:br>
            <a:r>
              <a:rPr lang="en-IE" dirty="0">
                <a:solidFill>
                  <a:schemeClr val="bg2">
                    <a:lumMod val="50000"/>
                  </a:schemeClr>
                </a:solidFill>
              </a:rPr>
              <a:t>The value of $</a:t>
            </a:r>
            <a:r>
              <a:rPr lang="en-IE" dirty="0" err="1">
                <a:solidFill>
                  <a:schemeClr val="bg2">
                    <a:lumMod val="50000"/>
                  </a:schemeClr>
                </a:solidFill>
              </a:rPr>
              <a:t>localName</a:t>
            </a:r>
            <a:r>
              <a:rPr lang="en-IE" dirty="0">
                <a:solidFill>
                  <a:schemeClr val="bg2">
                    <a:lumMod val="50000"/>
                  </a:schemeClr>
                </a:solidFill>
              </a:rPr>
              <a:t> is:</a:t>
            </a:r>
          </a:p>
        </p:txBody>
      </p:sp>
      <p:sp>
        <p:nvSpPr>
          <p:cNvPr id="5" name="TextBox 4"/>
          <p:cNvSpPr txBox="1"/>
          <p:nvPr/>
        </p:nvSpPr>
        <p:spPr>
          <a:xfrm>
            <a:off x="1040874" y="1628800"/>
            <a:ext cx="7488832" cy="3477875"/>
          </a:xfrm>
          <a:prstGeom prst="rect">
            <a:avLst/>
          </a:prstGeom>
          <a:noFill/>
          <a:ln>
            <a:solidFill>
              <a:schemeClr val="bg1">
                <a:lumMod val="65000"/>
              </a:schemeClr>
            </a:solidFill>
          </a:ln>
        </p:spPr>
        <p:txBody>
          <a:bodyPr wrap="square" rtlCol="0">
            <a:spAutoFit/>
          </a:bodyPr>
          <a:lstStyle/>
          <a:p>
            <a:r>
              <a:rPr lang="en-IE" sz="2000" dirty="0">
                <a:solidFill>
                  <a:schemeClr val="bg2">
                    <a:lumMod val="50000"/>
                  </a:schemeClr>
                </a:solidFill>
              </a:rPr>
              <a:t>&lt;?</a:t>
            </a:r>
            <a:r>
              <a:rPr lang="en-IE" sz="2000" dirty="0" err="1">
                <a:solidFill>
                  <a:schemeClr val="bg2">
                    <a:lumMod val="50000"/>
                  </a:schemeClr>
                </a:solidFill>
              </a:rPr>
              <a:t>php</a:t>
            </a:r>
            <a:r>
              <a:rPr lang="en-IE" sz="2000" dirty="0">
                <a:solidFill>
                  <a:schemeClr val="bg2">
                    <a:lumMod val="50000"/>
                  </a:schemeClr>
                </a:solidFill>
              </a:rPr>
              <a:t> </a:t>
            </a:r>
          </a:p>
          <a:p>
            <a:r>
              <a:rPr lang="en-IE" sz="2000" dirty="0">
                <a:solidFill>
                  <a:schemeClr val="bg2">
                    <a:lumMod val="50000"/>
                  </a:schemeClr>
                </a:solidFill>
              </a:rPr>
              <a:t>$</a:t>
            </a:r>
            <a:r>
              <a:rPr lang="en-IE" sz="2000" dirty="0" err="1">
                <a:solidFill>
                  <a:schemeClr val="bg2">
                    <a:lumMod val="50000"/>
                  </a:schemeClr>
                </a:solidFill>
              </a:rPr>
              <a:t>globalName</a:t>
            </a:r>
            <a:r>
              <a:rPr lang="en-IE" sz="2000" dirty="0">
                <a:solidFill>
                  <a:schemeClr val="bg2">
                    <a:lumMod val="50000"/>
                  </a:schemeClr>
                </a:solidFill>
              </a:rPr>
              <a:t> = "Zoe"; </a:t>
            </a:r>
          </a:p>
          <a:p>
            <a:r>
              <a:rPr lang="en-IE" sz="2000" dirty="0">
                <a:solidFill>
                  <a:schemeClr val="bg2">
                    <a:lumMod val="50000"/>
                  </a:schemeClr>
                </a:solidFill>
              </a:rPr>
              <a:t>function </a:t>
            </a:r>
            <a:r>
              <a:rPr lang="en-IE" sz="2000" dirty="0" err="1">
                <a:solidFill>
                  <a:schemeClr val="bg2">
                    <a:lumMod val="50000"/>
                  </a:schemeClr>
                </a:solidFill>
              </a:rPr>
              <a:t>sayHello</a:t>
            </a:r>
            <a:r>
              <a:rPr lang="en-IE" sz="2000" dirty="0">
                <a:solidFill>
                  <a:schemeClr val="bg2">
                    <a:lumMod val="50000"/>
                  </a:schemeClr>
                </a:solidFill>
              </a:rPr>
              <a:t>() </a:t>
            </a:r>
          </a:p>
          <a:p>
            <a:r>
              <a:rPr lang="en-IE" sz="2000" dirty="0">
                <a:solidFill>
                  <a:schemeClr val="bg2">
                    <a:lumMod val="50000"/>
                  </a:schemeClr>
                </a:solidFill>
              </a:rPr>
              <a:t>{ </a:t>
            </a:r>
          </a:p>
          <a:p>
            <a:r>
              <a:rPr lang="en-IE" sz="2000" dirty="0">
                <a:solidFill>
                  <a:schemeClr val="bg2">
                    <a:lumMod val="50000"/>
                  </a:schemeClr>
                </a:solidFill>
              </a:rPr>
              <a:t>$</a:t>
            </a:r>
            <a:r>
              <a:rPr lang="en-IE" sz="2000" dirty="0" err="1">
                <a:solidFill>
                  <a:schemeClr val="bg2">
                    <a:lumMod val="50000"/>
                  </a:schemeClr>
                </a:solidFill>
              </a:rPr>
              <a:t>localName</a:t>
            </a:r>
            <a:r>
              <a:rPr lang="en-IE" sz="2000" dirty="0">
                <a:solidFill>
                  <a:schemeClr val="bg2">
                    <a:lumMod val="50000"/>
                  </a:schemeClr>
                </a:solidFill>
              </a:rPr>
              <a:t> = "Harry"; </a:t>
            </a:r>
          </a:p>
          <a:p>
            <a:r>
              <a:rPr lang="en-IE" sz="2000" dirty="0">
                <a:solidFill>
                  <a:schemeClr val="bg2">
                    <a:lumMod val="50000"/>
                  </a:schemeClr>
                </a:solidFill>
              </a:rPr>
              <a:t>echo("Hello, $</a:t>
            </a:r>
            <a:r>
              <a:rPr lang="en-IE" sz="2000" dirty="0" err="1">
                <a:solidFill>
                  <a:schemeClr val="bg2">
                    <a:lumMod val="50000"/>
                  </a:schemeClr>
                </a:solidFill>
              </a:rPr>
              <a:t>localName</a:t>
            </a:r>
            <a:r>
              <a:rPr lang="en-IE" sz="2000" dirty="0">
                <a:solidFill>
                  <a:schemeClr val="bg2">
                    <a:lumMod val="50000"/>
                  </a:schemeClr>
                </a:solidFill>
              </a:rPr>
              <a:t>!&lt;</a:t>
            </a:r>
            <a:r>
              <a:rPr lang="en-IE" sz="2000" dirty="0" err="1">
                <a:solidFill>
                  <a:schemeClr val="bg2">
                    <a:lumMod val="50000"/>
                  </a:schemeClr>
                </a:solidFill>
              </a:rPr>
              <a:t>br</a:t>
            </a:r>
            <a:r>
              <a:rPr lang="en-IE" sz="2000" dirty="0">
                <a:solidFill>
                  <a:schemeClr val="bg2">
                    <a:lumMod val="50000"/>
                  </a:schemeClr>
                </a:solidFill>
              </a:rPr>
              <a:t> /&gt;");</a:t>
            </a:r>
          </a:p>
          <a:p>
            <a:r>
              <a:rPr lang="en-IE" sz="2000" dirty="0">
                <a:solidFill>
                  <a:schemeClr val="bg2">
                    <a:lumMod val="50000"/>
                  </a:schemeClr>
                </a:solidFill>
              </a:rPr>
              <a:t> } </a:t>
            </a:r>
          </a:p>
          <a:p>
            <a:r>
              <a:rPr lang="en-IE" sz="2000" dirty="0" err="1">
                <a:solidFill>
                  <a:schemeClr val="bg2">
                    <a:lumMod val="50000"/>
                  </a:schemeClr>
                </a:solidFill>
              </a:rPr>
              <a:t>sayHello</a:t>
            </a:r>
            <a:r>
              <a:rPr lang="en-IE" sz="2000" dirty="0">
                <a:solidFill>
                  <a:schemeClr val="bg2">
                    <a:lumMod val="50000"/>
                  </a:schemeClr>
                </a:solidFill>
              </a:rPr>
              <a:t>(); </a:t>
            </a:r>
          </a:p>
          <a:p>
            <a:r>
              <a:rPr lang="en-IE" sz="2000" dirty="0">
                <a:solidFill>
                  <a:schemeClr val="bg2">
                    <a:lumMod val="50000"/>
                  </a:schemeClr>
                </a:solidFill>
              </a:rPr>
              <a:t>echo("The value of \$</a:t>
            </a:r>
            <a:r>
              <a:rPr lang="en-IE" sz="2000" dirty="0" err="1">
                <a:solidFill>
                  <a:schemeClr val="bg2">
                    <a:lumMod val="50000"/>
                  </a:schemeClr>
                </a:solidFill>
              </a:rPr>
              <a:t>globalName</a:t>
            </a:r>
            <a:r>
              <a:rPr lang="en-IE" sz="2000" dirty="0">
                <a:solidFill>
                  <a:schemeClr val="bg2">
                    <a:lumMod val="50000"/>
                  </a:schemeClr>
                </a:solidFill>
              </a:rPr>
              <a:t> is: $</a:t>
            </a:r>
            <a:r>
              <a:rPr lang="en-IE" sz="2000" dirty="0" err="1">
                <a:solidFill>
                  <a:schemeClr val="bg2">
                    <a:lumMod val="50000"/>
                  </a:schemeClr>
                </a:solidFill>
              </a:rPr>
              <a:t>globalName</a:t>
            </a:r>
            <a:r>
              <a:rPr lang="en-IE" sz="2000" dirty="0">
                <a:solidFill>
                  <a:schemeClr val="bg2">
                    <a:lumMod val="50000"/>
                  </a:schemeClr>
                </a:solidFill>
              </a:rPr>
              <a:t> &lt;</a:t>
            </a:r>
            <a:r>
              <a:rPr lang="en-IE" sz="2000" dirty="0" err="1">
                <a:solidFill>
                  <a:schemeClr val="bg2">
                    <a:lumMod val="50000"/>
                  </a:schemeClr>
                </a:solidFill>
              </a:rPr>
              <a:t>br</a:t>
            </a:r>
            <a:r>
              <a:rPr lang="en-IE" sz="2000" dirty="0">
                <a:solidFill>
                  <a:schemeClr val="bg2">
                    <a:lumMod val="50000"/>
                  </a:schemeClr>
                </a:solidFill>
              </a:rPr>
              <a:t> /&gt;"); </a:t>
            </a:r>
          </a:p>
          <a:p>
            <a:r>
              <a:rPr lang="en-IE" sz="2000" dirty="0">
                <a:solidFill>
                  <a:schemeClr val="bg2">
                    <a:lumMod val="50000"/>
                  </a:schemeClr>
                </a:solidFill>
              </a:rPr>
              <a:t>echo("The value of \$</a:t>
            </a:r>
            <a:r>
              <a:rPr lang="en-IE" sz="2000" dirty="0" err="1">
                <a:solidFill>
                  <a:schemeClr val="bg2">
                    <a:lumMod val="50000"/>
                  </a:schemeClr>
                </a:solidFill>
              </a:rPr>
              <a:t>localName</a:t>
            </a:r>
            <a:r>
              <a:rPr lang="en-IE" sz="2000" dirty="0">
                <a:solidFill>
                  <a:schemeClr val="bg2">
                    <a:lumMod val="50000"/>
                  </a:schemeClr>
                </a:solidFill>
              </a:rPr>
              <a:t> is: $</a:t>
            </a:r>
            <a:r>
              <a:rPr lang="en-IE" sz="2000" dirty="0" err="1">
                <a:solidFill>
                  <a:schemeClr val="bg2">
                    <a:lumMod val="50000"/>
                  </a:schemeClr>
                </a:solidFill>
              </a:rPr>
              <a:t>localName</a:t>
            </a:r>
            <a:r>
              <a:rPr lang="en-IE" sz="2000" dirty="0">
                <a:solidFill>
                  <a:schemeClr val="bg2">
                    <a:lumMod val="50000"/>
                  </a:schemeClr>
                </a:solidFill>
              </a:rPr>
              <a:t> &lt;</a:t>
            </a:r>
            <a:r>
              <a:rPr lang="en-IE" sz="2000" dirty="0" err="1">
                <a:solidFill>
                  <a:schemeClr val="bg2">
                    <a:lumMod val="50000"/>
                  </a:schemeClr>
                </a:solidFill>
              </a:rPr>
              <a:t>br</a:t>
            </a:r>
            <a:r>
              <a:rPr lang="en-IE" sz="2000" dirty="0">
                <a:solidFill>
                  <a:schemeClr val="bg2">
                    <a:lumMod val="50000"/>
                  </a:schemeClr>
                </a:solidFill>
              </a:rPr>
              <a:t> /&gt;"); </a:t>
            </a:r>
          </a:p>
          <a:p>
            <a:r>
              <a:rPr lang="en-IE" sz="2000" dirty="0">
                <a:solidFill>
                  <a:schemeClr val="bg2">
                    <a:lumMod val="50000"/>
                  </a:schemeClr>
                </a:solidFill>
              </a:rPr>
              <a:t>?&gt;</a:t>
            </a:r>
            <a:endParaRPr lang="en-IE" dirty="0"/>
          </a:p>
        </p:txBody>
      </p:sp>
    </p:spTree>
    <p:extLst>
      <p:ext uri="{BB962C8B-B14F-4D97-AF65-F5344CB8AC3E}">
        <p14:creationId xmlns:p14="http://schemas.microsoft.com/office/powerpoint/2010/main" val="4099746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18</a:t>
            </a:fld>
            <a:endParaRPr lang="en-IE"/>
          </a:p>
        </p:txBody>
      </p:sp>
      <p:sp>
        <p:nvSpPr>
          <p:cNvPr id="4" name="Content Placeholder 3"/>
          <p:cNvSpPr>
            <a:spLocks noGrp="1"/>
          </p:cNvSpPr>
          <p:nvPr>
            <p:ph sz="quarter" idx="1"/>
          </p:nvPr>
        </p:nvSpPr>
        <p:spPr>
          <a:xfrm>
            <a:off x="914400" y="1447800"/>
            <a:ext cx="7772400" cy="5005536"/>
          </a:xfrm>
        </p:spPr>
        <p:txBody>
          <a:bodyPr>
            <a:normAutofit fontScale="85000" lnSpcReduction="20000"/>
          </a:bodyPr>
          <a:lstStyle/>
          <a:p>
            <a:r>
              <a:rPr lang="en-IE" dirty="0" smtClean="0"/>
              <a:t>In this script, we create 2 variables:</a:t>
            </a:r>
          </a:p>
          <a:p>
            <a:r>
              <a:rPr lang="en-IE" b="1" dirty="0" smtClean="0">
                <a:solidFill>
                  <a:schemeClr val="bg2">
                    <a:lumMod val="50000"/>
                  </a:schemeClr>
                </a:solidFill>
              </a:rPr>
              <a:t>$</a:t>
            </a:r>
            <a:r>
              <a:rPr lang="en-IE" b="1" dirty="0" err="1">
                <a:solidFill>
                  <a:schemeClr val="bg2">
                    <a:lumMod val="50000"/>
                  </a:schemeClr>
                </a:solidFill>
              </a:rPr>
              <a:t>globalName</a:t>
            </a:r>
            <a:r>
              <a:rPr lang="en-IE" dirty="0">
                <a:solidFill>
                  <a:schemeClr val="bg2">
                    <a:lumMod val="50000"/>
                  </a:schemeClr>
                </a:solidFill>
              </a:rPr>
              <a:t> </a:t>
            </a:r>
            <a:r>
              <a:rPr lang="en-IE" dirty="0"/>
              <a:t>is a </a:t>
            </a:r>
            <a:r>
              <a:rPr lang="en-IE" i="1" dirty="0">
                <a:solidFill>
                  <a:schemeClr val="bg2">
                    <a:lumMod val="50000"/>
                  </a:schemeClr>
                </a:solidFill>
              </a:rPr>
              <a:t>global</a:t>
            </a:r>
            <a:r>
              <a:rPr lang="en-IE" dirty="0">
                <a:solidFill>
                  <a:schemeClr val="bg2">
                    <a:lumMod val="50000"/>
                  </a:schemeClr>
                </a:solidFill>
              </a:rPr>
              <a:t> </a:t>
            </a:r>
            <a:r>
              <a:rPr lang="en-IE" dirty="0"/>
              <a:t>variable since it's not created inside any function.</a:t>
            </a:r>
          </a:p>
          <a:p>
            <a:r>
              <a:rPr lang="en-IE" b="1" dirty="0"/>
              <a:t>$</a:t>
            </a:r>
            <a:r>
              <a:rPr lang="en-IE" b="1" dirty="0" err="1">
                <a:solidFill>
                  <a:schemeClr val="bg2">
                    <a:lumMod val="50000"/>
                  </a:schemeClr>
                </a:solidFill>
              </a:rPr>
              <a:t>localName</a:t>
            </a:r>
            <a:r>
              <a:rPr lang="en-IE" dirty="0">
                <a:solidFill>
                  <a:schemeClr val="bg2">
                    <a:lumMod val="50000"/>
                  </a:schemeClr>
                </a:solidFill>
              </a:rPr>
              <a:t> </a:t>
            </a:r>
            <a:r>
              <a:rPr lang="en-IE" dirty="0"/>
              <a:t>is a </a:t>
            </a:r>
            <a:r>
              <a:rPr lang="en-IE" i="1" dirty="0">
                <a:solidFill>
                  <a:schemeClr val="bg2">
                    <a:lumMod val="50000"/>
                  </a:schemeClr>
                </a:solidFill>
              </a:rPr>
              <a:t>local</a:t>
            </a:r>
            <a:r>
              <a:rPr lang="en-IE" dirty="0">
                <a:solidFill>
                  <a:schemeClr val="bg2">
                    <a:lumMod val="50000"/>
                  </a:schemeClr>
                </a:solidFill>
              </a:rPr>
              <a:t> </a:t>
            </a:r>
            <a:r>
              <a:rPr lang="en-IE" dirty="0"/>
              <a:t>variable, created and used inside the function </a:t>
            </a:r>
            <a:r>
              <a:rPr lang="en-IE" dirty="0" err="1">
                <a:solidFill>
                  <a:schemeClr val="bg2">
                    <a:lumMod val="50000"/>
                  </a:schemeClr>
                </a:solidFill>
              </a:rPr>
              <a:t>sayHello</a:t>
            </a:r>
            <a:r>
              <a:rPr lang="en-IE" dirty="0">
                <a:solidFill>
                  <a:schemeClr val="bg2">
                    <a:lumMod val="50000"/>
                  </a:schemeClr>
                </a:solidFill>
              </a:rPr>
              <a:t>().</a:t>
            </a:r>
          </a:p>
          <a:p>
            <a:r>
              <a:rPr lang="en-IE" dirty="0"/>
              <a:t>After creating the global variable and the function, the script calls </a:t>
            </a:r>
            <a:r>
              <a:rPr lang="en-IE" dirty="0" err="1">
                <a:solidFill>
                  <a:schemeClr val="bg2">
                    <a:lumMod val="50000"/>
                  </a:schemeClr>
                </a:solidFill>
              </a:rPr>
              <a:t>sayHello</a:t>
            </a:r>
            <a:r>
              <a:rPr lang="en-IE" dirty="0">
                <a:solidFill>
                  <a:schemeClr val="bg2">
                    <a:lumMod val="50000"/>
                  </a:schemeClr>
                </a:solidFill>
              </a:rPr>
              <a:t>()</a:t>
            </a:r>
            <a:r>
              <a:rPr lang="en-IE" dirty="0"/>
              <a:t>,</a:t>
            </a:r>
            <a:r>
              <a:rPr lang="en-IE" dirty="0">
                <a:solidFill>
                  <a:schemeClr val="bg2">
                    <a:lumMod val="50000"/>
                  </a:schemeClr>
                </a:solidFill>
              </a:rPr>
              <a:t> </a:t>
            </a:r>
            <a:r>
              <a:rPr lang="en-IE" dirty="0"/>
              <a:t>which displays 'Hello, Harry!'. The script then attempts to display the values of the 2 variables by using </a:t>
            </a:r>
            <a:r>
              <a:rPr lang="en-IE" dirty="0">
                <a:solidFill>
                  <a:schemeClr val="bg2">
                    <a:lumMod val="50000"/>
                  </a:schemeClr>
                </a:solidFill>
              </a:rPr>
              <a:t>echo</a:t>
            </a:r>
            <a:r>
              <a:rPr lang="en-IE" dirty="0"/>
              <a:t>. Here's what happens:</a:t>
            </a:r>
          </a:p>
          <a:p>
            <a:pPr lvl="1"/>
            <a:r>
              <a:rPr lang="en-IE" dirty="0"/>
              <a:t>Since </a:t>
            </a:r>
            <a:r>
              <a:rPr lang="en-IE" b="1" dirty="0">
                <a:solidFill>
                  <a:schemeClr val="bg2">
                    <a:lumMod val="50000"/>
                  </a:schemeClr>
                </a:solidFill>
              </a:rPr>
              <a:t>$</a:t>
            </a:r>
            <a:r>
              <a:rPr lang="en-IE" b="1" dirty="0" err="1">
                <a:solidFill>
                  <a:schemeClr val="bg2">
                    <a:lumMod val="50000"/>
                  </a:schemeClr>
                </a:solidFill>
              </a:rPr>
              <a:t>globalName</a:t>
            </a:r>
            <a:r>
              <a:rPr lang="en-IE" dirty="0">
                <a:solidFill>
                  <a:schemeClr val="bg2">
                    <a:lumMod val="50000"/>
                  </a:schemeClr>
                </a:solidFill>
              </a:rPr>
              <a:t> </a:t>
            </a:r>
            <a:r>
              <a:rPr lang="en-IE" dirty="0"/>
              <a:t>was created outside the function, it is accessible from anywhere in the script — including this point — so its value, 'Zoe', is displayed.</a:t>
            </a:r>
          </a:p>
          <a:p>
            <a:pPr lvl="1"/>
            <a:r>
              <a:rPr lang="en-IE" b="1" dirty="0">
                <a:solidFill>
                  <a:schemeClr val="bg2">
                    <a:lumMod val="50000"/>
                  </a:schemeClr>
                </a:solidFill>
              </a:rPr>
              <a:t>$</a:t>
            </a:r>
            <a:r>
              <a:rPr lang="en-IE" b="1" dirty="0" err="1">
                <a:solidFill>
                  <a:schemeClr val="bg2">
                    <a:lumMod val="50000"/>
                  </a:schemeClr>
                </a:solidFill>
              </a:rPr>
              <a:t>localName</a:t>
            </a:r>
            <a:r>
              <a:rPr lang="en-IE" dirty="0"/>
              <a:t>, on the other hand, is only accessible from within the </a:t>
            </a:r>
            <a:r>
              <a:rPr lang="en-IE" dirty="0" err="1">
                <a:solidFill>
                  <a:schemeClr val="bg2">
                    <a:lumMod val="50000"/>
                  </a:schemeClr>
                </a:solidFill>
              </a:rPr>
              <a:t>sayHello</a:t>
            </a:r>
            <a:r>
              <a:rPr lang="en-IE" dirty="0">
                <a:solidFill>
                  <a:schemeClr val="bg2">
                    <a:lumMod val="50000"/>
                  </a:schemeClr>
                </a:solidFill>
              </a:rPr>
              <a:t>() </a:t>
            </a:r>
            <a:r>
              <a:rPr lang="en-IE" dirty="0"/>
              <a:t>function. Since the </a:t>
            </a:r>
            <a:r>
              <a:rPr lang="en-IE" dirty="0">
                <a:solidFill>
                  <a:schemeClr val="bg2">
                    <a:lumMod val="50000"/>
                  </a:schemeClr>
                </a:solidFill>
              </a:rPr>
              <a:t>echo</a:t>
            </a:r>
            <a:r>
              <a:rPr lang="en-IE" dirty="0"/>
              <a:t> statement is outside the function, PHP won't let the code access this local variable. Instead, PHP assumes that the code wants to create a </a:t>
            </a:r>
            <a:r>
              <a:rPr lang="en-IE" i="1" dirty="0">
                <a:solidFill>
                  <a:schemeClr val="bg2">
                    <a:lumMod val="50000"/>
                  </a:schemeClr>
                </a:solidFill>
              </a:rPr>
              <a:t>new</a:t>
            </a:r>
            <a:r>
              <a:rPr lang="en-IE" dirty="0">
                <a:solidFill>
                  <a:schemeClr val="bg2">
                    <a:lumMod val="50000"/>
                  </a:schemeClr>
                </a:solidFill>
              </a:rPr>
              <a:t> </a:t>
            </a:r>
            <a:r>
              <a:rPr lang="en-IE" dirty="0"/>
              <a:t>global variable called </a:t>
            </a:r>
            <a:r>
              <a:rPr lang="en-IE" dirty="0">
                <a:solidFill>
                  <a:schemeClr val="bg2">
                    <a:lumMod val="50000"/>
                  </a:schemeClr>
                </a:solidFill>
              </a:rPr>
              <a:t>$</a:t>
            </a:r>
            <a:r>
              <a:rPr lang="en-IE" dirty="0" err="1">
                <a:solidFill>
                  <a:schemeClr val="bg2">
                    <a:lumMod val="50000"/>
                  </a:schemeClr>
                </a:solidFill>
              </a:rPr>
              <a:t>localName</a:t>
            </a:r>
            <a:r>
              <a:rPr lang="en-IE" dirty="0"/>
              <a:t>, which it sets to the default value of an empty string. This is why the second call to </a:t>
            </a:r>
            <a:r>
              <a:rPr lang="en-IE" dirty="0">
                <a:solidFill>
                  <a:schemeClr val="bg2">
                    <a:lumMod val="50000"/>
                  </a:schemeClr>
                </a:solidFill>
              </a:rPr>
              <a:t>echo</a:t>
            </a:r>
            <a:r>
              <a:rPr lang="en-IE" dirty="0"/>
              <a:t> displays the value of </a:t>
            </a:r>
            <a:r>
              <a:rPr lang="en-IE" dirty="0">
                <a:solidFill>
                  <a:schemeClr val="bg2">
                    <a:lumMod val="50000"/>
                  </a:schemeClr>
                </a:solidFill>
              </a:rPr>
              <a:t>$</a:t>
            </a:r>
            <a:r>
              <a:rPr lang="en-IE" dirty="0" err="1">
                <a:solidFill>
                  <a:schemeClr val="bg2">
                    <a:lumMod val="50000"/>
                  </a:schemeClr>
                </a:solidFill>
              </a:rPr>
              <a:t>localName</a:t>
            </a:r>
            <a:r>
              <a:rPr lang="en-IE" dirty="0">
                <a:solidFill>
                  <a:schemeClr val="bg2">
                    <a:lumMod val="50000"/>
                  </a:schemeClr>
                </a:solidFill>
              </a:rPr>
              <a:t> </a:t>
            </a:r>
            <a:r>
              <a:rPr lang="en-IE" dirty="0"/>
              <a:t>as </a:t>
            </a:r>
            <a:r>
              <a:rPr lang="en-IE" dirty="0" smtClean="0"/>
              <a:t>''.</a:t>
            </a:r>
            <a:endParaRPr lang="en-IE" dirty="0"/>
          </a:p>
        </p:txBody>
      </p:sp>
    </p:spTree>
    <p:extLst>
      <p:ext uri="{BB962C8B-B14F-4D97-AF65-F5344CB8AC3E}">
        <p14:creationId xmlns:p14="http://schemas.microsoft.com/office/powerpoint/2010/main" val="4088572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Accessing global variables from within </a:t>
            </a:r>
            <a:r>
              <a:rPr lang="en-IE" b="1" dirty="0" smtClean="0"/>
              <a:t>functions</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19</a:t>
            </a:fld>
            <a:endParaRPr lang="en-IE"/>
          </a:p>
        </p:txBody>
      </p:sp>
      <p:sp>
        <p:nvSpPr>
          <p:cNvPr id="4" name="Content Placeholder 3"/>
          <p:cNvSpPr>
            <a:spLocks noGrp="1"/>
          </p:cNvSpPr>
          <p:nvPr>
            <p:ph sz="quarter" idx="1"/>
          </p:nvPr>
        </p:nvSpPr>
        <p:spPr>
          <a:xfrm>
            <a:off x="1108430" y="1447800"/>
            <a:ext cx="7578370" cy="5005536"/>
          </a:xfrm>
        </p:spPr>
        <p:txBody>
          <a:bodyPr>
            <a:normAutofit lnSpcReduction="10000"/>
          </a:bodyPr>
          <a:lstStyle/>
          <a:p>
            <a:r>
              <a:rPr lang="en-IE" dirty="0"/>
              <a:t>As I mentioned above, you can read and change a global variable's value from anywhere in your script.</a:t>
            </a:r>
          </a:p>
          <a:p>
            <a:r>
              <a:rPr lang="en-IE" dirty="0"/>
              <a:t>To access a global variable from </a:t>
            </a:r>
            <a:r>
              <a:rPr lang="en-IE" i="1" dirty="0">
                <a:solidFill>
                  <a:schemeClr val="bg2">
                    <a:lumMod val="50000"/>
                  </a:schemeClr>
                </a:solidFill>
              </a:rPr>
              <a:t>outside</a:t>
            </a:r>
            <a:r>
              <a:rPr lang="en-IE" dirty="0">
                <a:solidFill>
                  <a:schemeClr val="bg2">
                    <a:lumMod val="50000"/>
                  </a:schemeClr>
                </a:solidFill>
              </a:rPr>
              <a:t> </a:t>
            </a:r>
            <a:r>
              <a:rPr lang="en-IE" dirty="0"/>
              <a:t>a function, just write the variable's name. </a:t>
            </a:r>
            <a:endParaRPr lang="en-IE" dirty="0" smtClean="0"/>
          </a:p>
          <a:p>
            <a:r>
              <a:rPr lang="en-IE" dirty="0" smtClean="0"/>
              <a:t>To </a:t>
            </a:r>
            <a:r>
              <a:rPr lang="en-IE" dirty="0"/>
              <a:t>access a global variable from </a:t>
            </a:r>
            <a:r>
              <a:rPr lang="en-IE" i="1" dirty="0">
                <a:solidFill>
                  <a:schemeClr val="bg2">
                    <a:lumMod val="50000"/>
                  </a:schemeClr>
                </a:solidFill>
              </a:rPr>
              <a:t>within</a:t>
            </a:r>
            <a:r>
              <a:rPr lang="en-IE" dirty="0">
                <a:solidFill>
                  <a:schemeClr val="bg2">
                    <a:lumMod val="50000"/>
                  </a:schemeClr>
                </a:solidFill>
              </a:rPr>
              <a:t> </a:t>
            </a:r>
            <a:r>
              <a:rPr lang="en-IE" dirty="0"/>
              <a:t>a function, however, you first need to declare the variable as </a:t>
            </a:r>
            <a:r>
              <a:rPr lang="en-IE" dirty="0">
                <a:solidFill>
                  <a:schemeClr val="bg2">
                    <a:lumMod val="50000"/>
                  </a:schemeClr>
                </a:solidFill>
              </a:rPr>
              <a:t>global</a:t>
            </a:r>
            <a:r>
              <a:rPr lang="en-IE" dirty="0"/>
              <a:t> within the function by using the </a:t>
            </a:r>
            <a:r>
              <a:rPr lang="en-IE" dirty="0">
                <a:solidFill>
                  <a:schemeClr val="bg2">
                    <a:lumMod val="50000"/>
                  </a:schemeClr>
                </a:solidFill>
              </a:rPr>
              <a:t>global</a:t>
            </a:r>
            <a:r>
              <a:rPr lang="en-IE" dirty="0"/>
              <a:t> keyword</a:t>
            </a:r>
            <a:r>
              <a:rPr lang="en-IE" dirty="0" smtClean="0"/>
              <a:t>:</a:t>
            </a:r>
          </a:p>
          <a:p>
            <a:endParaRPr lang="en-IE" dirty="0"/>
          </a:p>
          <a:p>
            <a:endParaRPr lang="en-IE" dirty="0" smtClean="0"/>
          </a:p>
          <a:p>
            <a:endParaRPr lang="en-IE" dirty="0" smtClean="0"/>
          </a:p>
          <a:p>
            <a:r>
              <a:rPr lang="en-IE" dirty="0" smtClean="0"/>
              <a:t>If </a:t>
            </a:r>
            <a:r>
              <a:rPr lang="en-IE" dirty="0"/>
              <a:t>you don't do this then PHP assumes you're trying to create or use a local variable.</a:t>
            </a:r>
          </a:p>
          <a:p>
            <a:endParaRPr lang="en-IE" dirty="0"/>
          </a:p>
          <a:p>
            <a:endParaRPr lang="en-IE" dirty="0"/>
          </a:p>
        </p:txBody>
      </p:sp>
      <p:sp>
        <p:nvSpPr>
          <p:cNvPr id="5" name="TextBox 4"/>
          <p:cNvSpPr txBox="1"/>
          <p:nvPr/>
        </p:nvSpPr>
        <p:spPr>
          <a:xfrm>
            <a:off x="1475656" y="4386265"/>
            <a:ext cx="3766609" cy="923330"/>
          </a:xfrm>
          <a:prstGeom prst="rect">
            <a:avLst/>
          </a:prstGeom>
          <a:noFill/>
          <a:ln>
            <a:solidFill>
              <a:schemeClr val="bg1">
                <a:lumMod val="65000"/>
              </a:schemeClr>
            </a:solidFill>
          </a:ln>
        </p:spPr>
        <p:txBody>
          <a:bodyPr wrap="none" rtlCol="0">
            <a:spAutoFit/>
          </a:bodyPr>
          <a:lstStyle/>
          <a:p>
            <a:r>
              <a:rPr lang="en-IE" dirty="0">
                <a:solidFill>
                  <a:schemeClr val="bg2">
                    <a:lumMod val="50000"/>
                  </a:schemeClr>
                </a:solidFill>
              </a:rPr>
              <a:t>function </a:t>
            </a:r>
            <a:r>
              <a:rPr lang="en-IE" dirty="0" err="1">
                <a:solidFill>
                  <a:schemeClr val="bg2">
                    <a:lumMod val="50000"/>
                  </a:schemeClr>
                </a:solidFill>
              </a:rPr>
              <a:t>myFunction</a:t>
            </a:r>
            <a:r>
              <a:rPr lang="en-IE" dirty="0">
                <a:solidFill>
                  <a:schemeClr val="bg2">
                    <a:lumMod val="50000"/>
                  </a:schemeClr>
                </a:solidFill>
              </a:rPr>
              <a:t>() { </a:t>
            </a:r>
            <a:endParaRPr lang="en-IE" dirty="0" smtClean="0">
              <a:solidFill>
                <a:schemeClr val="bg2">
                  <a:lumMod val="50000"/>
                </a:schemeClr>
              </a:solidFill>
            </a:endParaRPr>
          </a:p>
          <a:p>
            <a:r>
              <a:rPr lang="en-IE" dirty="0" smtClean="0">
                <a:solidFill>
                  <a:schemeClr val="bg2">
                    <a:lumMod val="50000"/>
                  </a:schemeClr>
                </a:solidFill>
              </a:rPr>
              <a:t>global </a:t>
            </a:r>
            <a:r>
              <a:rPr lang="en-IE" dirty="0">
                <a:solidFill>
                  <a:schemeClr val="bg2">
                    <a:lumMod val="50000"/>
                  </a:schemeClr>
                </a:solidFill>
              </a:rPr>
              <a:t>$</a:t>
            </a:r>
            <a:r>
              <a:rPr lang="en-IE" dirty="0" err="1">
                <a:solidFill>
                  <a:schemeClr val="bg2">
                    <a:lumMod val="50000"/>
                  </a:schemeClr>
                </a:solidFill>
              </a:rPr>
              <a:t>globalVariable</a:t>
            </a:r>
            <a:r>
              <a:rPr lang="en-IE" dirty="0">
                <a:solidFill>
                  <a:schemeClr val="bg2">
                    <a:lumMod val="50000"/>
                  </a:schemeClr>
                </a:solidFill>
              </a:rPr>
              <a:t>; </a:t>
            </a:r>
            <a:endParaRPr lang="en-IE" dirty="0" smtClean="0">
              <a:solidFill>
                <a:schemeClr val="bg2">
                  <a:lumMod val="50000"/>
                </a:schemeClr>
              </a:solidFill>
            </a:endParaRPr>
          </a:p>
          <a:p>
            <a:r>
              <a:rPr lang="en-IE" dirty="0" smtClean="0">
                <a:solidFill>
                  <a:schemeClr val="bg2">
                    <a:lumMod val="50000"/>
                  </a:schemeClr>
                </a:solidFill>
              </a:rPr>
              <a:t>// </a:t>
            </a:r>
            <a:r>
              <a:rPr lang="en-IE" dirty="0">
                <a:solidFill>
                  <a:schemeClr val="bg2">
                    <a:lumMod val="50000"/>
                  </a:schemeClr>
                </a:solidFill>
              </a:rPr>
              <a:t>Access the variable as $</a:t>
            </a:r>
            <a:r>
              <a:rPr lang="en-IE" dirty="0" err="1">
                <a:solidFill>
                  <a:schemeClr val="bg2">
                    <a:lumMod val="50000"/>
                  </a:schemeClr>
                </a:solidFill>
              </a:rPr>
              <a:t>globalVariable</a:t>
            </a:r>
            <a:r>
              <a:rPr lang="en-IE" dirty="0">
                <a:solidFill>
                  <a:schemeClr val="bg2">
                    <a:lumMod val="50000"/>
                  </a:schemeClr>
                </a:solidFill>
              </a:rPr>
              <a:t> } </a:t>
            </a:r>
          </a:p>
        </p:txBody>
      </p:sp>
    </p:spTree>
    <p:extLst>
      <p:ext uri="{BB962C8B-B14F-4D97-AF65-F5344CB8AC3E}">
        <p14:creationId xmlns:p14="http://schemas.microsoft.com/office/powerpoint/2010/main" val="2740489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are Functions</a:t>
            </a:r>
            <a:endParaRPr lang="en-IE" dirty="0"/>
          </a:p>
        </p:txBody>
      </p:sp>
      <p:sp>
        <p:nvSpPr>
          <p:cNvPr id="3" name="Content Placeholder 2"/>
          <p:cNvSpPr>
            <a:spLocks noGrp="1"/>
          </p:cNvSpPr>
          <p:nvPr>
            <p:ph sz="quarter" idx="1"/>
          </p:nvPr>
        </p:nvSpPr>
        <p:spPr/>
        <p:txBody>
          <a:bodyPr/>
          <a:lstStyle/>
          <a:p>
            <a:r>
              <a:rPr lang="en-IE" dirty="0"/>
              <a:t>In the world of programming and scripting there are two ways to write code. </a:t>
            </a:r>
            <a:endParaRPr lang="en-IE" dirty="0" smtClean="0"/>
          </a:p>
          <a:p>
            <a:pPr marL="514350" indent="-514350">
              <a:buFont typeface="+mj-lt"/>
              <a:buAutoNum type="arabicPeriod"/>
            </a:pPr>
            <a:r>
              <a:rPr lang="en-IE" dirty="0" smtClean="0"/>
              <a:t>One </a:t>
            </a:r>
            <a:r>
              <a:rPr lang="en-IE" dirty="0"/>
              <a:t>way is to write long, sprawling and monolithic sections of script. </a:t>
            </a:r>
            <a:endParaRPr lang="en-IE" dirty="0" smtClean="0"/>
          </a:p>
          <a:p>
            <a:pPr marL="514350" indent="-514350">
              <a:buFont typeface="+mj-lt"/>
              <a:buAutoNum type="arabicPeriod"/>
            </a:pPr>
            <a:r>
              <a:rPr lang="en-IE" dirty="0" smtClean="0"/>
              <a:t>Another </a:t>
            </a:r>
            <a:r>
              <a:rPr lang="en-IE" dirty="0"/>
              <a:t>is to break the scripts up into tidy, self contained modules that can be re-used without having to re-invent the same code over and over again. </a:t>
            </a:r>
            <a:endParaRPr lang="en-IE" dirty="0" smtClean="0"/>
          </a:p>
          <a:p>
            <a:r>
              <a:rPr lang="en-IE" dirty="0" smtClean="0"/>
              <a:t>Obviously </a:t>
            </a:r>
            <a:r>
              <a:rPr lang="en-IE" dirty="0"/>
              <a:t>the latter is highly preferable to the former, and the fundamental building block of this approach to writing PHP scripts is the </a:t>
            </a:r>
            <a:r>
              <a:rPr lang="en-IE" i="1" dirty="0">
                <a:solidFill>
                  <a:schemeClr val="bg2">
                    <a:lumMod val="50000"/>
                  </a:schemeClr>
                </a:solidFill>
              </a:rPr>
              <a:t>function</a:t>
            </a:r>
            <a:r>
              <a:rPr lang="en-IE" dirty="0"/>
              <a:t>.</a:t>
            </a:r>
          </a:p>
          <a:p>
            <a:endParaRPr lang="en-IE" dirty="0"/>
          </a:p>
        </p:txBody>
      </p:sp>
      <p:sp>
        <p:nvSpPr>
          <p:cNvPr id="4" name="Slide Number Placeholder 3"/>
          <p:cNvSpPr>
            <a:spLocks noGrp="1"/>
          </p:cNvSpPr>
          <p:nvPr>
            <p:ph type="sldNum" sz="quarter" idx="12"/>
          </p:nvPr>
        </p:nvSpPr>
        <p:spPr/>
        <p:txBody>
          <a:bodyPr/>
          <a:lstStyle/>
          <a:p>
            <a:fld id="{6EAA74B8-8E44-47E4-A290-7B1FC184C876}" type="slidenum">
              <a:rPr lang="en-IE" smtClean="0"/>
              <a:t>2</a:t>
            </a:fld>
            <a:endParaRPr lang="en-IE"/>
          </a:p>
        </p:txBody>
      </p:sp>
    </p:spTree>
    <p:extLst>
      <p:ext uri="{BB962C8B-B14F-4D97-AF65-F5344CB8AC3E}">
        <p14:creationId xmlns:p14="http://schemas.microsoft.com/office/powerpoint/2010/main" val="217643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AA74B8-8E44-47E4-A290-7B1FC184C876}" type="slidenum">
              <a:rPr lang="en-IE" smtClean="0"/>
              <a:t>20</a:t>
            </a:fld>
            <a:endParaRPr lang="en-IE"/>
          </a:p>
        </p:txBody>
      </p:sp>
      <p:sp>
        <p:nvSpPr>
          <p:cNvPr id="4" name="Content Placeholder 3"/>
          <p:cNvSpPr>
            <a:spLocks noGrp="1"/>
          </p:cNvSpPr>
          <p:nvPr>
            <p:ph sz="quarter" idx="1"/>
          </p:nvPr>
        </p:nvSpPr>
        <p:spPr>
          <a:xfrm>
            <a:off x="971600" y="692696"/>
            <a:ext cx="7772400" cy="5904656"/>
          </a:xfrm>
        </p:spPr>
        <p:txBody>
          <a:bodyPr>
            <a:normAutofit/>
          </a:bodyPr>
          <a:lstStyle/>
          <a:p>
            <a:endParaRPr lang="en-IE" dirty="0" smtClean="0"/>
          </a:p>
          <a:p>
            <a:endParaRPr lang="en-IE" dirty="0"/>
          </a:p>
          <a:p>
            <a:endParaRPr lang="en-IE" dirty="0" smtClean="0"/>
          </a:p>
          <a:p>
            <a:endParaRPr lang="en-IE" dirty="0"/>
          </a:p>
          <a:p>
            <a:endParaRPr lang="en-IE" dirty="0" smtClean="0"/>
          </a:p>
          <a:p>
            <a:endParaRPr lang="en-IE" dirty="0"/>
          </a:p>
          <a:p>
            <a:r>
              <a:rPr lang="en-IE" dirty="0" smtClean="0"/>
              <a:t>This </a:t>
            </a:r>
            <a:r>
              <a:rPr lang="en-IE" dirty="0"/>
              <a:t>script produces the following output</a:t>
            </a:r>
            <a:r>
              <a:rPr lang="en-IE" dirty="0" smtClean="0"/>
              <a:t>:</a:t>
            </a:r>
          </a:p>
          <a:p>
            <a:pPr marL="548640" lvl="2" indent="0">
              <a:buNone/>
            </a:pPr>
            <a:r>
              <a:rPr lang="en-IE" dirty="0" smtClean="0">
                <a:solidFill>
                  <a:schemeClr val="bg2">
                    <a:lumMod val="50000"/>
                  </a:schemeClr>
                </a:solidFill>
              </a:rPr>
              <a:t>Hello</a:t>
            </a:r>
            <a:r>
              <a:rPr lang="en-IE" dirty="0">
                <a:solidFill>
                  <a:schemeClr val="bg2">
                    <a:lumMod val="50000"/>
                  </a:schemeClr>
                </a:solidFill>
              </a:rPr>
              <a:t>, Harry! </a:t>
            </a:r>
            <a:endParaRPr lang="en-IE" dirty="0" smtClean="0">
              <a:solidFill>
                <a:schemeClr val="bg2">
                  <a:lumMod val="50000"/>
                </a:schemeClr>
              </a:solidFill>
            </a:endParaRPr>
          </a:p>
          <a:p>
            <a:pPr marL="548640" lvl="2" indent="0">
              <a:buNone/>
            </a:pPr>
            <a:r>
              <a:rPr lang="en-IE" dirty="0" smtClean="0">
                <a:solidFill>
                  <a:schemeClr val="bg2">
                    <a:lumMod val="50000"/>
                  </a:schemeClr>
                </a:solidFill>
              </a:rPr>
              <a:t>Hello</a:t>
            </a:r>
            <a:r>
              <a:rPr lang="en-IE" dirty="0">
                <a:solidFill>
                  <a:schemeClr val="bg2">
                    <a:lumMod val="50000"/>
                  </a:schemeClr>
                </a:solidFill>
              </a:rPr>
              <a:t>, Zoe! </a:t>
            </a:r>
            <a:endParaRPr lang="en-IE" dirty="0" smtClean="0">
              <a:solidFill>
                <a:schemeClr val="bg2">
                  <a:lumMod val="50000"/>
                </a:schemeClr>
              </a:solidFill>
            </a:endParaRPr>
          </a:p>
          <a:p>
            <a:r>
              <a:rPr lang="en-IE" dirty="0" smtClean="0"/>
              <a:t>The </a:t>
            </a:r>
            <a:r>
              <a:rPr lang="en-IE" dirty="0" err="1">
                <a:solidFill>
                  <a:schemeClr val="bg2">
                    <a:lumMod val="50000"/>
                  </a:schemeClr>
                </a:solidFill>
              </a:rPr>
              <a:t>sayHello</a:t>
            </a:r>
            <a:r>
              <a:rPr lang="en-IE" dirty="0">
                <a:solidFill>
                  <a:schemeClr val="bg2">
                    <a:lumMod val="50000"/>
                  </a:schemeClr>
                </a:solidFill>
              </a:rPr>
              <a:t>() </a:t>
            </a:r>
            <a:r>
              <a:rPr lang="en-IE" dirty="0"/>
              <a:t>function uses the </a:t>
            </a:r>
            <a:r>
              <a:rPr lang="en-IE" dirty="0">
                <a:solidFill>
                  <a:schemeClr val="bg2">
                    <a:lumMod val="50000"/>
                  </a:schemeClr>
                </a:solidFill>
              </a:rPr>
              <a:t>global</a:t>
            </a:r>
            <a:r>
              <a:rPr lang="en-IE" dirty="0"/>
              <a:t> keyword to declare the </a:t>
            </a:r>
            <a:r>
              <a:rPr lang="en-IE" dirty="0">
                <a:solidFill>
                  <a:schemeClr val="bg2">
                    <a:lumMod val="50000"/>
                  </a:schemeClr>
                </a:solidFill>
              </a:rPr>
              <a:t>$</a:t>
            </a:r>
            <a:r>
              <a:rPr lang="en-IE" dirty="0" err="1">
                <a:solidFill>
                  <a:schemeClr val="bg2">
                    <a:lumMod val="50000"/>
                  </a:schemeClr>
                </a:solidFill>
              </a:rPr>
              <a:t>globalName</a:t>
            </a:r>
            <a:r>
              <a:rPr lang="en-IE" dirty="0">
                <a:solidFill>
                  <a:schemeClr val="bg2">
                    <a:lumMod val="50000"/>
                  </a:schemeClr>
                </a:solidFill>
              </a:rPr>
              <a:t> </a:t>
            </a:r>
            <a:r>
              <a:rPr lang="en-IE" dirty="0"/>
              <a:t>variable as global. It can then access the variable and display its contents ('Zoe').</a:t>
            </a:r>
          </a:p>
          <a:p>
            <a:endParaRPr lang="en-IE" dirty="0"/>
          </a:p>
        </p:txBody>
      </p:sp>
      <p:sp>
        <p:nvSpPr>
          <p:cNvPr id="5" name="TextBox 4"/>
          <p:cNvSpPr txBox="1"/>
          <p:nvPr/>
        </p:nvSpPr>
        <p:spPr>
          <a:xfrm>
            <a:off x="1403648" y="764704"/>
            <a:ext cx="4536504" cy="2585323"/>
          </a:xfrm>
          <a:prstGeom prst="rect">
            <a:avLst/>
          </a:prstGeom>
          <a:noFill/>
          <a:ln>
            <a:solidFill>
              <a:schemeClr val="bg1">
                <a:lumMod val="65000"/>
              </a:schemeClr>
            </a:solidFill>
          </a:ln>
        </p:spPr>
        <p:txBody>
          <a:bodyPr wrap="square" rtlCol="0">
            <a:spAutoFit/>
          </a:bodyPr>
          <a:lstStyle/>
          <a:p>
            <a:r>
              <a:rPr lang="en-IE" dirty="0" smtClean="0">
                <a:solidFill>
                  <a:schemeClr val="bg2">
                    <a:lumMod val="50000"/>
                  </a:schemeClr>
                </a:solidFill>
              </a:rPr>
              <a:t>&lt;?</a:t>
            </a:r>
            <a:r>
              <a:rPr lang="en-IE" dirty="0" err="1">
                <a:solidFill>
                  <a:schemeClr val="bg2">
                    <a:lumMod val="50000"/>
                  </a:schemeClr>
                </a:solidFill>
              </a:rPr>
              <a:t>php</a:t>
            </a:r>
            <a:r>
              <a:rPr lang="en-IE" dirty="0">
                <a:solidFill>
                  <a:schemeClr val="bg2">
                    <a:lumMod val="50000"/>
                  </a:schemeClr>
                </a:solidFill>
              </a:rPr>
              <a:t> </a:t>
            </a:r>
            <a:endParaRPr lang="en-IE" dirty="0" smtClean="0">
              <a:solidFill>
                <a:schemeClr val="bg2">
                  <a:lumMod val="50000"/>
                </a:schemeClr>
              </a:solidFill>
            </a:endParaRPr>
          </a:p>
          <a:p>
            <a:r>
              <a:rPr lang="en-IE" dirty="0" smtClean="0">
                <a:solidFill>
                  <a:schemeClr val="bg2">
                    <a:lumMod val="50000"/>
                  </a:schemeClr>
                </a:solidFill>
              </a:rPr>
              <a:t>$</a:t>
            </a:r>
            <a:r>
              <a:rPr lang="en-IE" dirty="0" err="1">
                <a:solidFill>
                  <a:schemeClr val="bg2">
                    <a:lumMod val="50000"/>
                  </a:schemeClr>
                </a:solidFill>
              </a:rPr>
              <a:t>globalName</a:t>
            </a:r>
            <a:r>
              <a:rPr lang="en-IE" dirty="0">
                <a:solidFill>
                  <a:schemeClr val="bg2">
                    <a:lumMod val="50000"/>
                  </a:schemeClr>
                </a:solidFill>
              </a:rPr>
              <a:t> = "Zoe"; </a:t>
            </a:r>
            <a:endParaRPr lang="en-IE" dirty="0" smtClean="0">
              <a:solidFill>
                <a:schemeClr val="bg2">
                  <a:lumMod val="50000"/>
                </a:schemeClr>
              </a:solidFill>
            </a:endParaRPr>
          </a:p>
          <a:p>
            <a:r>
              <a:rPr lang="en-IE" dirty="0" smtClean="0">
                <a:solidFill>
                  <a:schemeClr val="bg2">
                    <a:lumMod val="50000"/>
                  </a:schemeClr>
                </a:solidFill>
              </a:rPr>
              <a:t>function </a:t>
            </a:r>
            <a:r>
              <a:rPr lang="en-IE" dirty="0" err="1">
                <a:solidFill>
                  <a:schemeClr val="bg2">
                    <a:lumMod val="50000"/>
                  </a:schemeClr>
                </a:solidFill>
              </a:rPr>
              <a:t>sayHello</a:t>
            </a:r>
            <a:r>
              <a:rPr lang="en-IE" dirty="0">
                <a:solidFill>
                  <a:schemeClr val="bg2">
                    <a:lumMod val="50000"/>
                  </a:schemeClr>
                </a:solidFill>
              </a:rPr>
              <a:t>() { </a:t>
            </a:r>
            <a:endParaRPr lang="en-IE" dirty="0" smtClean="0">
              <a:solidFill>
                <a:schemeClr val="bg2">
                  <a:lumMod val="50000"/>
                </a:schemeClr>
              </a:solidFill>
            </a:endParaRPr>
          </a:p>
          <a:p>
            <a:r>
              <a:rPr lang="en-IE" dirty="0" smtClean="0">
                <a:solidFill>
                  <a:schemeClr val="bg2">
                    <a:lumMod val="50000"/>
                  </a:schemeClr>
                </a:solidFill>
              </a:rPr>
              <a:t>$</a:t>
            </a:r>
            <a:r>
              <a:rPr lang="en-IE" dirty="0" err="1">
                <a:solidFill>
                  <a:schemeClr val="bg2">
                    <a:lumMod val="50000"/>
                  </a:schemeClr>
                </a:solidFill>
              </a:rPr>
              <a:t>localName</a:t>
            </a:r>
            <a:r>
              <a:rPr lang="en-IE" dirty="0">
                <a:solidFill>
                  <a:schemeClr val="bg2">
                    <a:lumMod val="50000"/>
                  </a:schemeClr>
                </a:solidFill>
              </a:rPr>
              <a:t> = "Harry"; </a:t>
            </a:r>
            <a:endParaRPr lang="en-IE" dirty="0" smtClean="0">
              <a:solidFill>
                <a:schemeClr val="bg2">
                  <a:lumMod val="50000"/>
                </a:schemeClr>
              </a:solidFill>
            </a:endParaRPr>
          </a:p>
          <a:p>
            <a:r>
              <a:rPr lang="en-IE" dirty="0" smtClean="0">
                <a:solidFill>
                  <a:schemeClr val="bg2">
                    <a:lumMod val="50000"/>
                  </a:schemeClr>
                </a:solidFill>
              </a:rPr>
              <a:t>echo </a:t>
            </a:r>
            <a:r>
              <a:rPr lang="en-IE" dirty="0">
                <a:solidFill>
                  <a:schemeClr val="bg2">
                    <a:lumMod val="50000"/>
                  </a:schemeClr>
                </a:solidFill>
              </a:rPr>
              <a:t>"Hello, $</a:t>
            </a:r>
            <a:r>
              <a:rPr lang="en-IE" dirty="0" err="1">
                <a:solidFill>
                  <a:schemeClr val="bg2">
                    <a:lumMod val="50000"/>
                  </a:schemeClr>
                </a:solidFill>
              </a:rPr>
              <a:t>localName</a:t>
            </a:r>
            <a:r>
              <a:rPr lang="en-IE" dirty="0">
                <a:solidFill>
                  <a:schemeClr val="bg2">
                    <a:lumMod val="50000"/>
                  </a:schemeClr>
                </a:solidFill>
              </a:rPr>
              <a:t>!&lt;</a:t>
            </a:r>
            <a:r>
              <a:rPr lang="en-IE" dirty="0" err="1" smtClean="0">
                <a:solidFill>
                  <a:schemeClr val="bg2">
                    <a:lumMod val="50000"/>
                  </a:schemeClr>
                </a:solidFill>
              </a:rPr>
              <a:t>br</a:t>
            </a:r>
            <a:r>
              <a:rPr lang="en-IE" dirty="0" smtClean="0">
                <a:solidFill>
                  <a:schemeClr val="bg2">
                    <a:lumMod val="50000"/>
                  </a:schemeClr>
                </a:solidFill>
              </a:rPr>
              <a:t> /&gt;"; </a:t>
            </a:r>
          </a:p>
          <a:p>
            <a:r>
              <a:rPr lang="en-IE" dirty="0" smtClean="0">
                <a:solidFill>
                  <a:schemeClr val="bg2">
                    <a:lumMod val="50000"/>
                  </a:schemeClr>
                </a:solidFill>
              </a:rPr>
              <a:t>global </a:t>
            </a:r>
            <a:r>
              <a:rPr lang="en-IE" dirty="0">
                <a:solidFill>
                  <a:schemeClr val="bg2">
                    <a:lumMod val="50000"/>
                  </a:schemeClr>
                </a:solidFill>
              </a:rPr>
              <a:t>$</a:t>
            </a:r>
            <a:r>
              <a:rPr lang="en-IE" dirty="0" err="1">
                <a:solidFill>
                  <a:schemeClr val="bg2">
                    <a:lumMod val="50000"/>
                  </a:schemeClr>
                </a:solidFill>
              </a:rPr>
              <a:t>globalName</a:t>
            </a:r>
            <a:r>
              <a:rPr lang="en-IE" dirty="0">
                <a:solidFill>
                  <a:schemeClr val="bg2">
                    <a:lumMod val="50000"/>
                  </a:schemeClr>
                </a:solidFill>
              </a:rPr>
              <a:t>; </a:t>
            </a:r>
            <a:endParaRPr lang="en-IE" dirty="0" smtClean="0">
              <a:solidFill>
                <a:schemeClr val="bg2">
                  <a:lumMod val="50000"/>
                </a:schemeClr>
              </a:solidFill>
            </a:endParaRPr>
          </a:p>
          <a:p>
            <a:r>
              <a:rPr lang="en-IE" dirty="0" smtClean="0">
                <a:solidFill>
                  <a:schemeClr val="bg2">
                    <a:lumMod val="50000"/>
                  </a:schemeClr>
                </a:solidFill>
              </a:rPr>
              <a:t>echo </a:t>
            </a:r>
            <a:r>
              <a:rPr lang="en-IE" dirty="0">
                <a:solidFill>
                  <a:schemeClr val="bg2">
                    <a:lumMod val="50000"/>
                  </a:schemeClr>
                </a:solidFill>
              </a:rPr>
              <a:t>"Hello, $</a:t>
            </a:r>
            <a:r>
              <a:rPr lang="en-IE" dirty="0" err="1">
                <a:solidFill>
                  <a:schemeClr val="bg2">
                    <a:lumMod val="50000"/>
                  </a:schemeClr>
                </a:solidFill>
              </a:rPr>
              <a:t>globalName</a:t>
            </a:r>
            <a:r>
              <a:rPr lang="en-IE" dirty="0">
                <a:solidFill>
                  <a:schemeClr val="bg2">
                    <a:lumMod val="50000"/>
                  </a:schemeClr>
                </a:solidFill>
              </a:rPr>
              <a:t>!&lt;</a:t>
            </a:r>
            <a:r>
              <a:rPr lang="en-IE" dirty="0" err="1" smtClean="0">
                <a:solidFill>
                  <a:schemeClr val="bg2">
                    <a:lumMod val="50000"/>
                  </a:schemeClr>
                </a:solidFill>
              </a:rPr>
              <a:t>br</a:t>
            </a:r>
            <a:r>
              <a:rPr lang="en-IE" dirty="0" smtClean="0">
                <a:solidFill>
                  <a:schemeClr val="bg2">
                    <a:lumMod val="50000"/>
                  </a:schemeClr>
                </a:solidFill>
              </a:rPr>
              <a:t> /&gt;"; </a:t>
            </a:r>
          </a:p>
          <a:p>
            <a:r>
              <a:rPr lang="en-IE" dirty="0" smtClean="0">
                <a:solidFill>
                  <a:schemeClr val="bg2">
                    <a:lumMod val="50000"/>
                  </a:schemeClr>
                </a:solidFill>
              </a:rPr>
              <a:t>} </a:t>
            </a:r>
          </a:p>
          <a:p>
            <a:r>
              <a:rPr lang="en-IE" dirty="0" err="1" smtClean="0">
                <a:solidFill>
                  <a:schemeClr val="bg2">
                    <a:lumMod val="50000"/>
                  </a:schemeClr>
                </a:solidFill>
              </a:rPr>
              <a:t>sayHello</a:t>
            </a:r>
            <a:r>
              <a:rPr lang="en-IE" dirty="0">
                <a:solidFill>
                  <a:schemeClr val="bg2">
                    <a:lumMod val="50000"/>
                  </a:schemeClr>
                </a:solidFill>
              </a:rPr>
              <a:t>(); ?&gt; </a:t>
            </a:r>
          </a:p>
        </p:txBody>
      </p:sp>
    </p:spTree>
    <p:extLst>
      <p:ext uri="{BB962C8B-B14F-4D97-AF65-F5344CB8AC3E}">
        <p14:creationId xmlns:p14="http://schemas.microsoft.com/office/powerpoint/2010/main" val="3097423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772400" cy="1143000"/>
          </a:xfrm>
        </p:spPr>
        <p:txBody>
          <a:bodyPr>
            <a:normAutofit/>
          </a:bodyPr>
          <a:lstStyle/>
          <a:p>
            <a:r>
              <a:rPr lang="en-IE" b="1" dirty="0" err="1"/>
              <a:t>Superglobals</a:t>
            </a:r>
            <a:r>
              <a:rPr lang="en-IE" b="1" dirty="0"/>
              <a:t> </a:t>
            </a:r>
            <a:r>
              <a:rPr lang="en-IE" b="1" dirty="0" smtClean="0"/>
              <a:t>explained</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21</a:t>
            </a:fld>
            <a:endParaRPr lang="en-IE"/>
          </a:p>
        </p:txBody>
      </p:sp>
      <p:sp>
        <p:nvSpPr>
          <p:cNvPr id="4" name="Content Placeholder 3"/>
          <p:cNvSpPr>
            <a:spLocks noGrp="1"/>
          </p:cNvSpPr>
          <p:nvPr>
            <p:ph sz="quarter" idx="1"/>
          </p:nvPr>
        </p:nvSpPr>
        <p:spPr>
          <a:xfrm>
            <a:off x="899592" y="1340768"/>
            <a:ext cx="7772400" cy="4572000"/>
          </a:xfrm>
        </p:spPr>
        <p:txBody>
          <a:bodyPr>
            <a:normAutofit/>
          </a:bodyPr>
          <a:lstStyle/>
          <a:p>
            <a:r>
              <a:rPr lang="en-IE" dirty="0"/>
              <a:t>PHP provides a special set of predefined global </a:t>
            </a:r>
            <a:r>
              <a:rPr lang="en-IE" dirty="0" smtClean="0"/>
              <a:t>arrays known </a:t>
            </a:r>
            <a:r>
              <a:rPr lang="en-IE" dirty="0"/>
              <a:t>as </a:t>
            </a:r>
            <a:r>
              <a:rPr lang="en-IE" i="1" dirty="0" err="1">
                <a:solidFill>
                  <a:schemeClr val="bg2">
                    <a:lumMod val="50000"/>
                  </a:schemeClr>
                </a:solidFill>
              </a:rPr>
              <a:t>superglobals</a:t>
            </a:r>
            <a:r>
              <a:rPr lang="en-IE" dirty="0">
                <a:solidFill>
                  <a:schemeClr val="bg2">
                    <a:lumMod val="50000"/>
                  </a:schemeClr>
                </a:solidFill>
              </a:rPr>
              <a:t> </a:t>
            </a:r>
            <a:r>
              <a:rPr lang="en-IE" dirty="0" smtClean="0">
                <a:solidFill>
                  <a:schemeClr val="bg2">
                    <a:lumMod val="50000"/>
                  </a:schemeClr>
                </a:solidFill>
              </a:rPr>
              <a:t> - </a:t>
            </a:r>
            <a:r>
              <a:rPr lang="en-IE" dirty="0" smtClean="0"/>
              <a:t>these are accessible </a:t>
            </a:r>
            <a:r>
              <a:rPr lang="en-IE" dirty="0"/>
              <a:t>from anywhere in your script — including inside functions — and you don't need to declare them as global using the </a:t>
            </a:r>
            <a:r>
              <a:rPr lang="en-IE" dirty="0">
                <a:solidFill>
                  <a:schemeClr val="bg2">
                    <a:lumMod val="50000"/>
                  </a:schemeClr>
                </a:solidFill>
              </a:rPr>
              <a:t>global</a:t>
            </a:r>
            <a:r>
              <a:rPr lang="en-IE" dirty="0"/>
              <a:t> keyword</a:t>
            </a:r>
            <a:r>
              <a:rPr lang="en-IE" dirty="0" smtClean="0"/>
              <a:t>. </a:t>
            </a:r>
          </a:p>
          <a:p>
            <a:r>
              <a:rPr lang="en-IE" dirty="0"/>
              <a:t>The</a:t>
            </a:r>
            <a:r>
              <a:rPr lang="en-IE" dirty="0">
                <a:solidFill>
                  <a:schemeClr val="bg2">
                    <a:lumMod val="50000"/>
                  </a:schemeClr>
                </a:solidFill>
              </a:rPr>
              <a:t> $GLOBALS </a:t>
            </a:r>
            <a:r>
              <a:rPr lang="en-IE" dirty="0" err="1"/>
              <a:t>superglobal</a:t>
            </a:r>
            <a:r>
              <a:rPr lang="en-IE" dirty="0"/>
              <a:t> is handy because it lets you access global variables within functions without needing to use the </a:t>
            </a:r>
            <a:r>
              <a:rPr lang="en-IE" dirty="0">
                <a:solidFill>
                  <a:schemeClr val="bg2">
                    <a:lumMod val="50000"/>
                  </a:schemeClr>
                </a:solidFill>
              </a:rPr>
              <a:t>global</a:t>
            </a:r>
            <a:r>
              <a:rPr lang="en-IE" dirty="0"/>
              <a:t> keyword. For example:</a:t>
            </a:r>
          </a:p>
          <a:p>
            <a:endParaRPr lang="en-IE" dirty="0"/>
          </a:p>
        </p:txBody>
      </p:sp>
      <p:sp>
        <p:nvSpPr>
          <p:cNvPr id="5" name="TextBox 4"/>
          <p:cNvSpPr txBox="1"/>
          <p:nvPr/>
        </p:nvSpPr>
        <p:spPr>
          <a:xfrm>
            <a:off x="1342225" y="4365104"/>
            <a:ext cx="4940712" cy="1754326"/>
          </a:xfrm>
          <a:prstGeom prst="rect">
            <a:avLst/>
          </a:prstGeom>
          <a:noFill/>
          <a:ln>
            <a:solidFill>
              <a:schemeClr val="bg1">
                <a:lumMod val="65000"/>
              </a:schemeClr>
            </a:solidFill>
          </a:ln>
        </p:spPr>
        <p:txBody>
          <a:bodyPr wrap="none" rtlCol="0">
            <a:spAutoFit/>
          </a:bodyPr>
          <a:lstStyle/>
          <a:p>
            <a:r>
              <a:rPr lang="en-IE" dirty="0" smtClean="0">
                <a:solidFill>
                  <a:schemeClr val="bg2">
                    <a:lumMod val="50000"/>
                  </a:schemeClr>
                </a:solidFill>
              </a:rPr>
              <a:t>&lt;?</a:t>
            </a:r>
            <a:r>
              <a:rPr lang="en-IE" dirty="0" err="1">
                <a:solidFill>
                  <a:schemeClr val="bg2">
                    <a:lumMod val="50000"/>
                  </a:schemeClr>
                </a:solidFill>
              </a:rPr>
              <a:t>php</a:t>
            </a:r>
            <a:r>
              <a:rPr lang="en-IE" dirty="0">
                <a:solidFill>
                  <a:schemeClr val="bg2">
                    <a:lumMod val="50000"/>
                  </a:schemeClr>
                </a:solidFill>
              </a:rPr>
              <a:t> </a:t>
            </a:r>
          </a:p>
          <a:p>
            <a:r>
              <a:rPr lang="en-IE" dirty="0">
                <a:solidFill>
                  <a:schemeClr val="bg2">
                    <a:lumMod val="50000"/>
                  </a:schemeClr>
                </a:solidFill>
              </a:rPr>
              <a:t>$</a:t>
            </a:r>
            <a:r>
              <a:rPr lang="en-IE" dirty="0" err="1">
                <a:solidFill>
                  <a:schemeClr val="bg2">
                    <a:lumMod val="50000"/>
                  </a:schemeClr>
                </a:solidFill>
              </a:rPr>
              <a:t>globalName</a:t>
            </a:r>
            <a:r>
              <a:rPr lang="en-IE" dirty="0">
                <a:solidFill>
                  <a:schemeClr val="bg2">
                    <a:lumMod val="50000"/>
                  </a:schemeClr>
                </a:solidFill>
              </a:rPr>
              <a:t> = "Zoe"; </a:t>
            </a:r>
          </a:p>
          <a:p>
            <a:r>
              <a:rPr lang="en-IE" dirty="0">
                <a:solidFill>
                  <a:schemeClr val="bg2">
                    <a:lumMod val="50000"/>
                  </a:schemeClr>
                </a:solidFill>
              </a:rPr>
              <a:t>function </a:t>
            </a:r>
            <a:r>
              <a:rPr lang="en-IE" dirty="0" err="1">
                <a:solidFill>
                  <a:schemeClr val="bg2">
                    <a:lumMod val="50000"/>
                  </a:schemeClr>
                </a:solidFill>
              </a:rPr>
              <a:t>sayHello</a:t>
            </a:r>
            <a:r>
              <a:rPr lang="en-IE" dirty="0">
                <a:solidFill>
                  <a:schemeClr val="bg2">
                    <a:lumMod val="50000"/>
                  </a:schemeClr>
                </a:solidFill>
              </a:rPr>
              <a:t>() { </a:t>
            </a:r>
          </a:p>
          <a:p>
            <a:r>
              <a:rPr lang="en-IE" dirty="0">
                <a:solidFill>
                  <a:schemeClr val="bg2">
                    <a:lumMod val="50000"/>
                  </a:schemeClr>
                </a:solidFill>
              </a:rPr>
              <a:t>echo "Hello, " . $GLOBALS['</a:t>
            </a:r>
            <a:r>
              <a:rPr lang="en-IE" dirty="0" err="1">
                <a:solidFill>
                  <a:schemeClr val="bg2">
                    <a:lumMod val="50000"/>
                  </a:schemeClr>
                </a:solidFill>
              </a:rPr>
              <a:t>globalName</a:t>
            </a:r>
            <a:r>
              <a:rPr lang="en-IE" dirty="0">
                <a:solidFill>
                  <a:schemeClr val="bg2">
                    <a:lumMod val="50000"/>
                  </a:schemeClr>
                </a:solidFill>
              </a:rPr>
              <a:t>'] . "!&lt;</a:t>
            </a:r>
            <a:r>
              <a:rPr lang="en-IE" dirty="0" err="1" smtClean="0">
                <a:solidFill>
                  <a:schemeClr val="bg2">
                    <a:lumMod val="50000"/>
                  </a:schemeClr>
                </a:solidFill>
              </a:rPr>
              <a:t>br</a:t>
            </a:r>
            <a:r>
              <a:rPr lang="en-IE" dirty="0" smtClean="0">
                <a:solidFill>
                  <a:schemeClr val="bg2">
                    <a:lumMod val="50000"/>
                  </a:schemeClr>
                </a:solidFill>
              </a:rPr>
              <a:t> /&gt;"; </a:t>
            </a:r>
            <a:endParaRPr lang="en-IE" dirty="0">
              <a:solidFill>
                <a:schemeClr val="bg2">
                  <a:lumMod val="50000"/>
                </a:schemeClr>
              </a:solidFill>
            </a:endParaRPr>
          </a:p>
          <a:p>
            <a:r>
              <a:rPr lang="en-IE" dirty="0">
                <a:solidFill>
                  <a:schemeClr val="bg2">
                    <a:lumMod val="50000"/>
                  </a:schemeClr>
                </a:solidFill>
              </a:rPr>
              <a:t>} </a:t>
            </a:r>
          </a:p>
          <a:p>
            <a:r>
              <a:rPr lang="en-IE" dirty="0" err="1">
                <a:solidFill>
                  <a:schemeClr val="bg2">
                    <a:lumMod val="50000"/>
                  </a:schemeClr>
                </a:solidFill>
              </a:rPr>
              <a:t>sayHello</a:t>
            </a:r>
            <a:r>
              <a:rPr lang="en-IE" dirty="0">
                <a:solidFill>
                  <a:schemeClr val="bg2">
                    <a:lumMod val="50000"/>
                  </a:schemeClr>
                </a:solidFill>
              </a:rPr>
              <a:t>(); // Displays "Hello, Zoe!" ?&gt; </a:t>
            </a:r>
            <a:endParaRPr lang="en-IE" dirty="0"/>
          </a:p>
        </p:txBody>
      </p:sp>
    </p:spTree>
    <p:extLst>
      <p:ext uri="{BB962C8B-B14F-4D97-AF65-F5344CB8AC3E}">
        <p14:creationId xmlns:p14="http://schemas.microsoft.com/office/powerpoint/2010/main" val="2105249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EAA74B8-8E44-47E4-A290-7B1FC184C876}" type="slidenum">
              <a:rPr lang="en-IE" smtClean="0"/>
              <a:t>22</a:t>
            </a:fld>
            <a:endParaRPr lang="en-IE"/>
          </a:p>
        </p:txBody>
      </p:sp>
      <p:sp>
        <p:nvSpPr>
          <p:cNvPr id="4" name="Content Placeholder 3"/>
          <p:cNvSpPr>
            <a:spLocks noGrp="1"/>
          </p:cNvSpPr>
          <p:nvPr>
            <p:ph sz="quarter" idx="1"/>
          </p:nvPr>
        </p:nvSpPr>
        <p:spPr/>
        <p:txBody>
          <a:bodyPr/>
          <a:lstStyle/>
          <a:p>
            <a:r>
              <a:rPr lang="en-IE" dirty="0"/>
              <a:t>When you create a local variable inside a function, that variable only hangs around while the function is being run. As soon as the function exits, the local variable vanishes. When the function is called again, a new local variable is created.</a:t>
            </a:r>
          </a:p>
          <a:p>
            <a:r>
              <a:rPr lang="en-IE" dirty="0"/>
              <a:t>Mostly this is a good thing. It ensures that your functions are self-contained, and that they work the same way each time they're called.</a:t>
            </a:r>
          </a:p>
          <a:p>
            <a:endParaRPr lang="en-IE" dirty="0"/>
          </a:p>
        </p:txBody>
      </p:sp>
    </p:spTree>
    <p:extLst>
      <p:ext uri="{BB962C8B-B14F-4D97-AF65-F5344CB8AC3E}">
        <p14:creationId xmlns:p14="http://schemas.microsoft.com/office/powerpoint/2010/main" val="1310304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Passing Parameters by </a:t>
            </a:r>
            <a:r>
              <a:rPr lang="en-IE" b="1" dirty="0" smtClean="0"/>
              <a:t>Reference</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23</a:t>
            </a:fld>
            <a:endParaRPr lang="en-IE"/>
          </a:p>
        </p:txBody>
      </p:sp>
      <p:sp>
        <p:nvSpPr>
          <p:cNvPr id="4" name="Content Placeholder 3"/>
          <p:cNvSpPr>
            <a:spLocks noGrp="1"/>
          </p:cNvSpPr>
          <p:nvPr>
            <p:ph sz="quarter" idx="1"/>
          </p:nvPr>
        </p:nvSpPr>
        <p:spPr/>
        <p:txBody>
          <a:bodyPr/>
          <a:lstStyle/>
          <a:p>
            <a:r>
              <a:rPr lang="en-IE" dirty="0" smtClean="0"/>
              <a:t>In </a:t>
            </a:r>
            <a:r>
              <a:rPr lang="en-IE" dirty="0"/>
              <a:t>the </a:t>
            </a:r>
            <a:r>
              <a:rPr lang="en-IE" dirty="0" smtClean="0"/>
              <a:t>previous example </a:t>
            </a:r>
            <a:r>
              <a:rPr lang="en-IE" dirty="0"/>
              <a:t>we only passed the values contained in </a:t>
            </a:r>
            <a:r>
              <a:rPr lang="en-IE" dirty="0">
                <a:solidFill>
                  <a:schemeClr val="bg2">
                    <a:lumMod val="50000"/>
                  </a:schemeClr>
                </a:solidFill>
              </a:rPr>
              <a:t>$var1 </a:t>
            </a:r>
            <a:r>
              <a:rPr lang="en-IE" dirty="0"/>
              <a:t>and </a:t>
            </a:r>
            <a:r>
              <a:rPr lang="en-IE" dirty="0">
                <a:solidFill>
                  <a:schemeClr val="bg2">
                    <a:lumMod val="50000"/>
                  </a:schemeClr>
                </a:solidFill>
              </a:rPr>
              <a:t>$var2 </a:t>
            </a:r>
            <a:r>
              <a:rPr lang="en-IE" dirty="0"/>
              <a:t>into the </a:t>
            </a:r>
            <a:r>
              <a:rPr lang="en-IE" dirty="0" err="1" smtClean="0">
                <a:solidFill>
                  <a:schemeClr val="bg2">
                    <a:lumMod val="50000"/>
                  </a:schemeClr>
                </a:solidFill>
              </a:rPr>
              <a:t>subtractNumbers</a:t>
            </a:r>
            <a:r>
              <a:rPr lang="en-IE" dirty="0">
                <a:solidFill>
                  <a:schemeClr val="bg2">
                    <a:lumMod val="50000"/>
                  </a:schemeClr>
                </a:solidFill>
              </a:rPr>
              <a:t>() </a:t>
            </a:r>
            <a:r>
              <a:rPr lang="en-IE" dirty="0"/>
              <a:t>function. </a:t>
            </a:r>
            <a:endParaRPr lang="en-IE" dirty="0" smtClean="0"/>
          </a:p>
          <a:p>
            <a:r>
              <a:rPr lang="en-IE" dirty="0" smtClean="0"/>
              <a:t>Had </a:t>
            </a:r>
            <a:r>
              <a:rPr lang="en-IE" dirty="0"/>
              <a:t>we made any changes to these values in the function the original variables would have remained unchanged. </a:t>
            </a:r>
            <a:endParaRPr lang="en-IE" dirty="0" smtClean="0"/>
          </a:p>
          <a:p>
            <a:r>
              <a:rPr lang="en-IE" dirty="0" smtClean="0"/>
              <a:t>Suppose </a:t>
            </a:r>
            <a:r>
              <a:rPr lang="en-IE" dirty="0"/>
              <a:t>we change our script so that the function adds 10 to each of the parameters passed in. </a:t>
            </a:r>
            <a:endParaRPr lang="en-IE" dirty="0" smtClean="0"/>
          </a:p>
          <a:p>
            <a:r>
              <a:rPr lang="en-IE" dirty="0" smtClean="0"/>
              <a:t>If </a:t>
            </a:r>
            <a:r>
              <a:rPr lang="en-IE" dirty="0"/>
              <a:t>we then check the values of the </a:t>
            </a:r>
            <a:r>
              <a:rPr lang="en-IE" dirty="0">
                <a:solidFill>
                  <a:schemeClr val="bg2">
                    <a:lumMod val="50000"/>
                  </a:schemeClr>
                </a:solidFill>
              </a:rPr>
              <a:t>$var1 </a:t>
            </a:r>
            <a:r>
              <a:rPr lang="en-IE" dirty="0"/>
              <a:t>and </a:t>
            </a:r>
            <a:r>
              <a:rPr lang="en-IE" dirty="0">
                <a:solidFill>
                  <a:schemeClr val="bg2">
                    <a:lumMod val="50000"/>
                  </a:schemeClr>
                </a:solidFill>
              </a:rPr>
              <a:t>$var2 </a:t>
            </a:r>
            <a:r>
              <a:rPr lang="en-IE" dirty="0"/>
              <a:t>variables after the call to the function we will see they have not been changed: </a:t>
            </a:r>
          </a:p>
        </p:txBody>
      </p:sp>
    </p:spTree>
    <p:extLst>
      <p:ext uri="{BB962C8B-B14F-4D97-AF65-F5344CB8AC3E}">
        <p14:creationId xmlns:p14="http://schemas.microsoft.com/office/powerpoint/2010/main" val="1601470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AA74B8-8E44-47E4-A290-7B1FC184C876}" type="slidenum">
              <a:rPr lang="en-IE" smtClean="0"/>
              <a:t>24</a:t>
            </a:fld>
            <a:endParaRPr lang="en-IE"/>
          </a:p>
        </p:txBody>
      </p:sp>
      <p:sp>
        <p:nvSpPr>
          <p:cNvPr id="4" name="Content Placeholder 3"/>
          <p:cNvSpPr>
            <a:spLocks noGrp="1"/>
          </p:cNvSpPr>
          <p:nvPr>
            <p:ph sz="quarter" idx="1"/>
          </p:nvPr>
        </p:nvSpPr>
        <p:spPr/>
        <p:txBody>
          <a:bodyPr>
            <a:normAutofit fontScale="85000" lnSpcReduction="20000"/>
          </a:bodyPr>
          <a:lstStyle/>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endParaRPr lang="en-IE" dirty="0" smtClean="0"/>
          </a:p>
          <a:p>
            <a:endParaRPr lang="en-IE" dirty="0" smtClean="0"/>
          </a:p>
          <a:p>
            <a:r>
              <a:rPr lang="en-IE" dirty="0" smtClean="0"/>
              <a:t>The </a:t>
            </a:r>
            <a:r>
              <a:rPr lang="en-IE" dirty="0"/>
              <a:t>output from the above script will read: </a:t>
            </a:r>
          </a:p>
          <a:p>
            <a:pPr marL="274320" lvl="1" indent="0">
              <a:buNone/>
            </a:pPr>
            <a:r>
              <a:rPr lang="da-DK" dirty="0">
                <a:solidFill>
                  <a:schemeClr val="bg2">
                    <a:lumMod val="50000"/>
                  </a:schemeClr>
                </a:solidFill>
              </a:rPr>
              <a:t>Before var1 = 20, var2 = 10 </a:t>
            </a:r>
            <a:br>
              <a:rPr lang="da-DK" dirty="0">
                <a:solidFill>
                  <a:schemeClr val="bg2">
                    <a:lumMod val="50000"/>
                  </a:schemeClr>
                </a:solidFill>
              </a:rPr>
            </a:br>
            <a:r>
              <a:rPr lang="da-DK" dirty="0" smtClean="0">
                <a:solidFill>
                  <a:schemeClr val="bg2">
                    <a:lumMod val="50000"/>
                  </a:schemeClr>
                </a:solidFill>
              </a:rPr>
              <a:t>subtraction10 </a:t>
            </a:r>
          </a:p>
          <a:p>
            <a:pPr marL="274320" lvl="1" indent="0">
              <a:buNone/>
            </a:pPr>
            <a:r>
              <a:rPr lang="da-DK" dirty="0" smtClean="0">
                <a:solidFill>
                  <a:schemeClr val="bg2">
                    <a:lumMod val="50000"/>
                  </a:schemeClr>
                </a:solidFill>
              </a:rPr>
              <a:t>After </a:t>
            </a:r>
            <a:r>
              <a:rPr lang="da-DK" dirty="0">
                <a:solidFill>
                  <a:schemeClr val="bg2">
                    <a:lumMod val="50000"/>
                  </a:schemeClr>
                </a:solidFill>
              </a:rPr>
              <a:t>var1 = 20, var2 = 10 </a:t>
            </a:r>
            <a:r>
              <a:rPr lang="da-DK" dirty="0"/>
              <a:t/>
            </a:r>
            <a:br>
              <a:rPr lang="da-DK" dirty="0"/>
            </a:br>
            <a:endParaRPr lang="en-IE" dirty="0"/>
          </a:p>
        </p:txBody>
      </p:sp>
      <p:sp>
        <p:nvSpPr>
          <p:cNvPr id="5" name="TextBox 4"/>
          <p:cNvSpPr txBox="1"/>
          <p:nvPr/>
        </p:nvSpPr>
        <p:spPr>
          <a:xfrm>
            <a:off x="899592" y="836712"/>
            <a:ext cx="4841325" cy="3693319"/>
          </a:xfrm>
          <a:prstGeom prst="rect">
            <a:avLst/>
          </a:prstGeom>
          <a:noFill/>
          <a:ln>
            <a:solidFill>
              <a:schemeClr val="bg1">
                <a:lumMod val="65000"/>
              </a:schemeClr>
            </a:solidFill>
          </a:ln>
        </p:spPr>
        <p:txBody>
          <a:bodyPr wrap="none" rtlCol="0">
            <a:spAutoFit/>
          </a:bodyPr>
          <a:lstStyle/>
          <a:p>
            <a:pPr marL="274320" lvl="1" indent="0">
              <a:buNone/>
            </a:pPr>
            <a:r>
              <a:rPr lang="en-IE" dirty="0" smtClean="0">
                <a:solidFill>
                  <a:schemeClr val="bg2">
                    <a:lumMod val="50000"/>
                  </a:schemeClr>
                </a:solidFill>
              </a:rPr>
              <a:t>&lt;?</a:t>
            </a:r>
            <a:r>
              <a:rPr lang="en-IE" dirty="0" err="1">
                <a:solidFill>
                  <a:schemeClr val="bg2">
                    <a:lumMod val="50000"/>
                  </a:schemeClr>
                </a:solidFill>
              </a:rPr>
              <a:t>php</a:t>
            </a:r>
            <a:endParaRPr lang="en-IE" dirty="0">
              <a:solidFill>
                <a:schemeClr val="bg2">
                  <a:lumMod val="50000"/>
                </a:schemeClr>
              </a:solidFill>
            </a:endParaRPr>
          </a:p>
          <a:p>
            <a:pPr marL="274320" lvl="1" indent="0">
              <a:buNone/>
            </a:pPr>
            <a:r>
              <a:rPr lang="en-IE" dirty="0">
                <a:solidFill>
                  <a:schemeClr val="bg2">
                    <a:lumMod val="50000"/>
                  </a:schemeClr>
                </a:solidFill>
              </a:rPr>
              <a:t>function </a:t>
            </a:r>
            <a:r>
              <a:rPr lang="en-IE" dirty="0" err="1">
                <a:solidFill>
                  <a:schemeClr val="bg2">
                    <a:lumMod val="50000"/>
                  </a:schemeClr>
                </a:solidFill>
              </a:rPr>
              <a:t>subtractNumbers</a:t>
            </a:r>
            <a:r>
              <a:rPr lang="en-IE" dirty="0">
                <a:solidFill>
                  <a:schemeClr val="bg2">
                    <a:lumMod val="50000"/>
                  </a:schemeClr>
                </a:solidFill>
              </a:rPr>
              <a:t> ($arg1, $arg2){</a:t>
            </a:r>
          </a:p>
          <a:p>
            <a:pPr marL="274320" lvl="1" indent="0">
              <a:buNone/>
            </a:pPr>
            <a:r>
              <a:rPr lang="en-IE" dirty="0">
                <a:solidFill>
                  <a:schemeClr val="bg2">
                    <a:lumMod val="50000"/>
                  </a:schemeClr>
                </a:solidFill>
              </a:rPr>
              <a:t>$arg1 += 10;</a:t>
            </a:r>
          </a:p>
          <a:p>
            <a:pPr marL="274320" lvl="1" indent="0">
              <a:buNone/>
            </a:pPr>
            <a:r>
              <a:rPr lang="en-IE" dirty="0">
                <a:solidFill>
                  <a:schemeClr val="bg2">
                    <a:lumMod val="50000"/>
                  </a:schemeClr>
                </a:solidFill>
              </a:rPr>
              <a:t>$arg2 += 10;        </a:t>
            </a:r>
          </a:p>
          <a:p>
            <a:pPr marL="274320" lvl="1" indent="0">
              <a:buNone/>
            </a:pPr>
            <a:r>
              <a:rPr lang="en-IE" dirty="0">
                <a:solidFill>
                  <a:schemeClr val="bg2">
                    <a:lumMod val="50000"/>
                  </a:schemeClr>
                </a:solidFill>
              </a:rPr>
              <a:t>return $arg1 - $arg2;</a:t>
            </a:r>
          </a:p>
          <a:p>
            <a:pPr marL="274320" lvl="1" indent="0">
              <a:buNone/>
            </a:pPr>
            <a:r>
              <a:rPr lang="en-IE" dirty="0">
                <a:solidFill>
                  <a:schemeClr val="bg2">
                    <a:lumMod val="50000"/>
                  </a:schemeClr>
                </a:solidFill>
              </a:rPr>
              <a:t>} </a:t>
            </a:r>
          </a:p>
          <a:p>
            <a:pPr marL="274320" lvl="1" indent="0">
              <a:buNone/>
            </a:pPr>
            <a:r>
              <a:rPr lang="en-IE" dirty="0">
                <a:solidFill>
                  <a:schemeClr val="bg2">
                    <a:lumMod val="50000"/>
                  </a:schemeClr>
                </a:solidFill>
              </a:rPr>
              <a:t>$var1 = 20;</a:t>
            </a:r>
          </a:p>
          <a:p>
            <a:pPr marL="274320" lvl="1" indent="0">
              <a:buNone/>
            </a:pPr>
            <a:r>
              <a:rPr lang="en-IE" dirty="0">
                <a:solidFill>
                  <a:schemeClr val="bg2">
                    <a:lumMod val="50000"/>
                  </a:schemeClr>
                </a:solidFill>
              </a:rPr>
              <a:t>$var2 = 10; </a:t>
            </a:r>
          </a:p>
          <a:p>
            <a:pPr marL="274320" lvl="1" indent="0">
              <a:buNone/>
            </a:pPr>
            <a:r>
              <a:rPr lang="en-IE" dirty="0">
                <a:solidFill>
                  <a:schemeClr val="bg2">
                    <a:lumMod val="50000"/>
                  </a:schemeClr>
                </a:solidFill>
              </a:rPr>
              <a:t>echo "Before var1 = $var1, var2 = $var2 &lt;</a:t>
            </a:r>
            <a:r>
              <a:rPr lang="en-IE" dirty="0" err="1">
                <a:solidFill>
                  <a:schemeClr val="bg2">
                    <a:lumMod val="50000"/>
                  </a:schemeClr>
                </a:solidFill>
              </a:rPr>
              <a:t>br</a:t>
            </a:r>
            <a:r>
              <a:rPr lang="en-IE" dirty="0">
                <a:solidFill>
                  <a:schemeClr val="bg2">
                    <a:lumMod val="50000"/>
                  </a:schemeClr>
                </a:solidFill>
              </a:rPr>
              <a:t> /&gt;";</a:t>
            </a:r>
          </a:p>
          <a:p>
            <a:pPr marL="274320" lvl="1" indent="0">
              <a:buNone/>
            </a:pPr>
            <a:r>
              <a:rPr lang="en-IE" dirty="0">
                <a:solidFill>
                  <a:schemeClr val="bg2">
                    <a:lumMod val="50000"/>
                  </a:schemeClr>
                </a:solidFill>
              </a:rPr>
              <a:t>e</a:t>
            </a:r>
            <a:r>
              <a:rPr lang="en-IE" dirty="0" smtClean="0">
                <a:solidFill>
                  <a:schemeClr val="bg2">
                    <a:lumMod val="50000"/>
                  </a:schemeClr>
                </a:solidFill>
              </a:rPr>
              <a:t>cho “subtraction” . </a:t>
            </a:r>
            <a:r>
              <a:rPr lang="en-IE" dirty="0" err="1" smtClean="0">
                <a:solidFill>
                  <a:schemeClr val="bg2">
                    <a:lumMod val="50000"/>
                  </a:schemeClr>
                </a:solidFill>
              </a:rPr>
              <a:t>subtractNumbers</a:t>
            </a:r>
            <a:r>
              <a:rPr lang="en-IE" dirty="0" smtClean="0">
                <a:solidFill>
                  <a:schemeClr val="bg2">
                    <a:lumMod val="50000"/>
                  </a:schemeClr>
                </a:solidFill>
              </a:rPr>
              <a:t> </a:t>
            </a:r>
            <a:r>
              <a:rPr lang="en-IE" dirty="0">
                <a:solidFill>
                  <a:schemeClr val="bg2">
                    <a:lumMod val="50000"/>
                  </a:schemeClr>
                </a:solidFill>
              </a:rPr>
              <a:t>($var1, $var2);</a:t>
            </a:r>
          </a:p>
          <a:p>
            <a:pPr marL="274320" lvl="1" indent="0">
              <a:buNone/>
            </a:pPr>
            <a:r>
              <a:rPr lang="en-IE" dirty="0">
                <a:solidFill>
                  <a:schemeClr val="bg2">
                    <a:lumMod val="50000"/>
                  </a:schemeClr>
                </a:solidFill>
              </a:rPr>
              <a:t>echo "After var1 = $var1, var2 = $var2 &lt;</a:t>
            </a:r>
            <a:r>
              <a:rPr lang="en-IE" dirty="0" err="1">
                <a:solidFill>
                  <a:schemeClr val="bg2">
                    <a:lumMod val="50000"/>
                  </a:schemeClr>
                </a:solidFill>
              </a:rPr>
              <a:t>br</a:t>
            </a:r>
            <a:r>
              <a:rPr lang="en-IE" dirty="0">
                <a:solidFill>
                  <a:schemeClr val="bg2">
                    <a:lumMod val="50000"/>
                  </a:schemeClr>
                </a:solidFill>
              </a:rPr>
              <a:t> /&gt;"; </a:t>
            </a:r>
          </a:p>
          <a:p>
            <a:pPr marL="274320" lvl="1" indent="0">
              <a:buNone/>
            </a:pPr>
            <a:r>
              <a:rPr lang="en-IE" dirty="0">
                <a:solidFill>
                  <a:schemeClr val="bg2">
                    <a:lumMod val="50000"/>
                  </a:schemeClr>
                </a:solidFill>
              </a:rPr>
              <a:t>?&gt;</a:t>
            </a:r>
          </a:p>
          <a:p>
            <a:endParaRPr lang="en-IE" dirty="0"/>
          </a:p>
        </p:txBody>
      </p:sp>
    </p:spTree>
    <p:extLst>
      <p:ext uri="{BB962C8B-B14F-4D97-AF65-F5344CB8AC3E}">
        <p14:creationId xmlns:p14="http://schemas.microsoft.com/office/powerpoint/2010/main" val="2317037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EAA74B8-8E44-47E4-A290-7B1FC184C876}" type="slidenum">
              <a:rPr lang="en-IE" smtClean="0"/>
              <a:t>25</a:t>
            </a:fld>
            <a:endParaRPr lang="en-IE"/>
          </a:p>
        </p:txBody>
      </p:sp>
      <p:sp>
        <p:nvSpPr>
          <p:cNvPr id="4" name="Content Placeholder 3"/>
          <p:cNvSpPr>
            <a:spLocks noGrp="1"/>
          </p:cNvSpPr>
          <p:nvPr>
            <p:ph sz="quarter" idx="1"/>
          </p:nvPr>
        </p:nvSpPr>
        <p:spPr>
          <a:xfrm>
            <a:off x="914400" y="1447800"/>
            <a:ext cx="7978080" cy="4572000"/>
          </a:xfrm>
        </p:spPr>
        <p:txBody>
          <a:bodyPr/>
          <a:lstStyle/>
          <a:p>
            <a:r>
              <a:rPr lang="en-IE" dirty="0"/>
              <a:t>If we wanted the script to work on the actual variables themselves, and change the values of those variables then we do something called </a:t>
            </a:r>
            <a:r>
              <a:rPr lang="en-IE" i="1" dirty="0">
                <a:solidFill>
                  <a:schemeClr val="bg2">
                    <a:lumMod val="50000"/>
                  </a:schemeClr>
                </a:solidFill>
              </a:rPr>
              <a:t>passing by reference</a:t>
            </a:r>
            <a:r>
              <a:rPr lang="en-IE" dirty="0">
                <a:solidFill>
                  <a:schemeClr val="bg2">
                    <a:lumMod val="50000"/>
                  </a:schemeClr>
                </a:solidFill>
              </a:rPr>
              <a:t>. </a:t>
            </a:r>
            <a:endParaRPr lang="en-IE" dirty="0" smtClean="0">
              <a:solidFill>
                <a:schemeClr val="bg2">
                  <a:lumMod val="50000"/>
                </a:schemeClr>
              </a:solidFill>
            </a:endParaRPr>
          </a:p>
          <a:p>
            <a:r>
              <a:rPr lang="en-IE" dirty="0" smtClean="0"/>
              <a:t>This </a:t>
            </a:r>
            <a:r>
              <a:rPr lang="en-IE" dirty="0"/>
              <a:t>has the effect of passing a reference to the actual variable rather than simply passing the value assigned to the variable. </a:t>
            </a:r>
            <a:endParaRPr lang="en-IE" dirty="0" smtClean="0"/>
          </a:p>
          <a:p>
            <a:r>
              <a:rPr lang="en-IE" dirty="0"/>
              <a:t>W</a:t>
            </a:r>
            <a:r>
              <a:rPr lang="en-IE" dirty="0" smtClean="0"/>
              <a:t>e </a:t>
            </a:r>
            <a:r>
              <a:rPr lang="en-IE" dirty="0"/>
              <a:t>specify that we are passing by </a:t>
            </a:r>
            <a:r>
              <a:rPr lang="en-IE" dirty="0">
                <a:solidFill>
                  <a:schemeClr val="bg2">
                    <a:lumMod val="50000"/>
                  </a:schemeClr>
                </a:solidFill>
              </a:rPr>
              <a:t>reference</a:t>
            </a:r>
            <a:r>
              <a:rPr lang="en-IE" dirty="0"/>
              <a:t> by prefixing the variable names in our function definition with an '</a:t>
            </a:r>
            <a:r>
              <a:rPr lang="en-IE" dirty="0">
                <a:solidFill>
                  <a:schemeClr val="bg2">
                    <a:lumMod val="50000"/>
                  </a:schemeClr>
                </a:solidFill>
              </a:rPr>
              <a:t>&amp;</a:t>
            </a:r>
            <a:r>
              <a:rPr lang="en-IE" dirty="0"/>
              <a:t>' character. </a:t>
            </a:r>
            <a:endParaRPr lang="en-IE" dirty="0" smtClean="0"/>
          </a:p>
          <a:p>
            <a:r>
              <a:rPr lang="en-IE" dirty="0"/>
              <a:t>I</a:t>
            </a:r>
            <a:r>
              <a:rPr lang="en-IE" dirty="0" smtClean="0"/>
              <a:t>f </a:t>
            </a:r>
            <a:r>
              <a:rPr lang="en-IE" dirty="0"/>
              <a:t>we modify our previous script so that variables are passed by reference:</a:t>
            </a:r>
          </a:p>
        </p:txBody>
      </p:sp>
    </p:spTree>
    <p:extLst>
      <p:ext uri="{BB962C8B-B14F-4D97-AF65-F5344CB8AC3E}">
        <p14:creationId xmlns:p14="http://schemas.microsoft.com/office/powerpoint/2010/main" val="1749846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AA74B8-8E44-47E4-A290-7B1FC184C876}" type="slidenum">
              <a:rPr lang="en-IE" smtClean="0"/>
              <a:t>26</a:t>
            </a:fld>
            <a:endParaRPr lang="en-IE"/>
          </a:p>
        </p:txBody>
      </p:sp>
      <p:sp>
        <p:nvSpPr>
          <p:cNvPr id="4" name="Content Placeholder 3"/>
          <p:cNvSpPr>
            <a:spLocks noGrp="1"/>
          </p:cNvSpPr>
          <p:nvPr>
            <p:ph sz="quarter" idx="1"/>
          </p:nvPr>
        </p:nvSpPr>
        <p:spPr>
          <a:xfrm>
            <a:off x="914400" y="1447800"/>
            <a:ext cx="7772400" cy="5077544"/>
          </a:xfrm>
        </p:spPr>
        <p:txBody>
          <a:bodyPr>
            <a:normAutofit/>
          </a:bodyPr>
          <a:lstStyle/>
          <a:p>
            <a:endParaRPr lang="en-IE" dirty="0" smtClean="0"/>
          </a:p>
          <a:p>
            <a:endParaRPr lang="en-IE" dirty="0"/>
          </a:p>
          <a:p>
            <a:endParaRPr lang="en-IE" dirty="0" smtClean="0"/>
          </a:p>
          <a:p>
            <a:endParaRPr lang="en-IE" dirty="0"/>
          </a:p>
          <a:p>
            <a:endParaRPr lang="en-IE" dirty="0"/>
          </a:p>
          <a:p>
            <a:r>
              <a:rPr lang="en-IE" dirty="0" smtClean="0"/>
              <a:t>In </a:t>
            </a:r>
            <a:r>
              <a:rPr lang="en-IE" dirty="0"/>
              <a:t>the above example we are now passing by </a:t>
            </a:r>
            <a:r>
              <a:rPr lang="en-IE" dirty="0">
                <a:solidFill>
                  <a:schemeClr val="bg2">
                    <a:lumMod val="50000"/>
                  </a:schemeClr>
                </a:solidFill>
              </a:rPr>
              <a:t>reference</a:t>
            </a:r>
            <a:r>
              <a:rPr lang="en-IE" dirty="0"/>
              <a:t>, so any changes to the variables passed to the function are changes to the values contained in those variables. </a:t>
            </a:r>
            <a:endParaRPr lang="en-IE" dirty="0" smtClean="0"/>
          </a:p>
          <a:p>
            <a:r>
              <a:rPr lang="en-IE" dirty="0" smtClean="0"/>
              <a:t>In </a:t>
            </a:r>
            <a:r>
              <a:rPr lang="en-IE" dirty="0"/>
              <a:t>this case the output will read: </a:t>
            </a:r>
          </a:p>
          <a:p>
            <a:pPr marL="0" indent="0">
              <a:buNone/>
            </a:pPr>
            <a:r>
              <a:rPr lang="en-IE" dirty="0" smtClean="0">
                <a:solidFill>
                  <a:schemeClr val="bg2">
                    <a:lumMod val="50000"/>
                  </a:schemeClr>
                </a:solidFill>
              </a:rPr>
              <a:t>    Before </a:t>
            </a:r>
            <a:r>
              <a:rPr lang="en-IE" dirty="0">
                <a:solidFill>
                  <a:schemeClr val="bg2">
                    <a:lumMod val="50000"/>
                  </a:schemeClr>
                </a:solidFill>
              </a:rPr>
              <a:t>var1 = </a:t>
            </a:r>
            <a:r>
              <a:rPr lang="en-IE" dirty="0" smtClean="0">
                <a:solidFill>
                  <a:schemeClr val="bg2">
                    <a:lumMod val="50000"/>
                  </a:schemeClr>
                </a:solidFill>
              </a:rPr>
              <a:t>20</a:t>
            </a:r>
            <a:r>
              <a:rPr lang="en-IE" dirty="0">
                <a:solidFill>
                  <a:schemeClr val="bg2">
                    <a:lumMod val="50000"/>
                  </a:schemeClr>
                </a:solidFill>
              </a:rPr>
              <a:t>, var2 = </a:t>
            </a:r>
            <a:r>
              <a:rPr lang="en-IE" dirty="0" smtClean="0">
                <a:solidFill>
                  <a:schemeClr val="bg2">
                    <a:lumMod val="50000"/>
                  </a:schemeClr>
                </a:solidFill>
              </a:rPr>
              <a:t>10</a:t>
            </a:r>
          </a:p>
          <a:p>
            <a:pPr marL="0" indent="0">
              <a:buNone/>
            </a:pPr>
            <a:r>
              <a:rPr lang="en-IE" dirty="0">
                <a:solidFill>
                  <a:schemeClr val="bg2">
                    <a:lumMod val="50000"/>
                  </a:schemeClr>
                </a:solidFill>
              </a:rPr>
              <a:t> </a:t>
            </a:r>
            <a:r>
              <a:rPr lang="en-IE" dirty="0" smtClean="0">
                <a:solidFill>
                  <a:schemeClr val="bg2">
                    <a:lumMod val="50000"/>
                  </a:schemeClr>
                </a:solidFill>
              </a:rPr>
              <a:t>   After </a:t>
            </a:r>
            <a:r>
              <a:rPr lang="en-IE" dirty="0">
                <a:solidFill>
                  <a:schemeClr val="bg2">
                    <a:lumMod val="50000"/>
                  </a:schemeClr>
                </a:solidFill>
              </a:rPr>
              <a:t>var1 = </a:t>
            </a:r>
            <a:r>
              <a:rPr lang="en-IE" dirty="0" smtClean="0">
                <a:solidFill>
                  <a:schemeClr val="bg2">
                    <a:lumMod val="50000"/>
                  </a:schemeClr>
                </a:solidFill>
              </a:rPr>
              <a:t>30</a:t>
            </a:r>
            <a:r>
              <a:rPr lang="en-IE" dirty="0">
                <a:solidFill>
                  <a:schemeClr val="bg2">
                    <a:lumMod val="50000"/>
                  </a:schemeClr>
                </a:solidFill>
              </a:rPr>
              <a:t>, var2 = </a:t>
            </a:r>
            <a:r>
              <a:rPr lang="en-IE" dirty="0" smtClean="0">
                <a:solidFill>
                  <a:schemeClr val="bg2">
                    <a:lumMod val="50000"/>
                  </a:schemeClr>
                </a:solidFill>
              </a:rPr>
              <a:t>20</a:t>
            </a:r>
            <a:endParaRPr lang="en-IE" dirty="0">
              <a:solidFill>
                <a:schemeClr val="bg2">
                  <a:lumMod val="50000"/>
                </a:schemeClr>
              </a:solidFill>
            </a:endParaRPr>
          </a:p>
          <a:p>
            <a:endParaRPr lang="en-IE" dirty="0"/>
          </a:p>
        </p:txBody>
      </p:sp>
      <p:sp>
        <p:nvSpPr>
          <p:cNvPr id="5" name="TextBox 4"/>
          <p:cNvSpPr txBox="1"/>
          <p:nvPr/>
        </p:nvSpPr>
        <p:spPr>
          <a:xfrm>
            <a:off x="1062456" y="404664"/>
            <a:ext cx="6389864" cy="3139321"/>
          </a:xfrm>
          <a:prstGeom prst="rect">
            <a:avLst/>
          </a:prstGeom>
          <a:noFill/>
          <a:ln>
            <a:solidFill>
              <a:schemeClr val="bg1">
                <a:lumMod val="65000"/>
              </a:schemeClr>
            </a:solidFill>
          </a:ln>
        </p:spPr>
        <p:txBody>
          <a:bodyPr wrap="square" rtlCol="0">
            <a:spAutoFit/>
          </a:bodyPr>
          <a:lstStyle/>
          <a:p>
            <a:r>
              <a:rPr lang="en-IE" dirty="0" smtClean="0">
                <a:solidFill>
                  <a:schemeClr val="bg2">
                    <a:lumMod val="50000"/>
                  </a:schemeClr>
                </a:solidFill>
              </a:rPr>
              <a:t>&lt;?</a:t>
            </a:r>
            <a:r>
              <a:rPr lang="en-IE" dirty="0" err="1" smtClean="0">
                <a:solidFill>
                  <a:schemeClr val="bg2">
                    <a:lumMod val="50000"/>
                  </a:schemeClr>
                </a:solidFill>
              </a:rPr>
              <a:t>php</a:t>
            </a:r>
            <a:endParaRPr lang="en-IE" dirty="0" smtClean="0">
              <a:solidFill>
                <a:schemeClr val="bg2">
                  <a:lumMod val="50000"/>
                </a:schemeClr>
              </a:solidFill>
            </a:endParaRPr>
          </a:p>
          <a:p>
            <a:r>
              <a:rPr lang="en-IE" dirty="0" smtClean="0">
                <a:solidFill>
                  <a:schemeClr val="bg2">
                    <a:lumMod val="50000"/>
                  </a:schemeClr>
                </a:solidFill>
              </a:rPr>
              <a:t>function </a:t>
            </a:r>
            <a:r>
              <a:rPr lang="en-IE" dirty="0" err="1" smtClean="0">
                <a:solidFill>
                  <a:schemeClr val="bg2">
                    <a:lumMod val="50000"/>
                  </a:schemeClr>
                </a:solidFill>
              </a:rPr>
              <a:t>subtractNumbers</a:t>
            </a:r>
            <a:r>
              <a:rPr lang="en-IE" dirty="0" smtClean="0">
                <a:solidFill>
                  <a:schemeClr val="bg2">
                    <a:lumMod val="50000"/>
                  </a:schemeClr>
                </a:solidFill>
              </a:rPr>
              <a:t> </a:t>
            </a:r>
            <a:r>
              <a:rPr lang="en-IE" dirty="0">
                <a:solidFill>
                  <a:schemeClr val="bg2">
                    <a:lumMod val="50000"/>
                  </a:schemeClr>
                </a:solidFill>
              </a:rPr>
              <a:t>(&amp;$arg1, &amp;$arg2</a:t>
            </a:r>
            <a:r>
              <a:rPr lang="en-IE" dirty="0" smtClean="0">
                <a:solidFill>
                  <a:schemeClr val="bg2">
                    <a:lumMod val="50000"/>
                  </a:schemeClr>
                </a:solidFill>
              </a:rPr>
              <a:t>){</a:t>
            </a:r>
          </a:p>
          <a:p>
            <a:r>
              <a:rPr lang="en-IE" dirty="0" smtClean="0">
                <a:solidFill>
                  <a:schemeClr val="bg2">
                    <a:lumMod val="50000"/>
                  </a:schemeClr>
                </a:solidFill>
              </a:rPr>
              <a:t>$</a:t>
            </a:r>
            <a:r>
              <a:rPr lang="en-IE" dirty="0">
                <a:solidFill>
                  <a:schemeClr val="bg2">
                    <a:lumMod val="50000"/>
                  </a:schemeClr>
                </a:solidFill>
              </a:rPr>
              <a:t>arg1 += 10;        </a:t>
            </a:r>
            <a:endParaRPr lang="en-IE" dirty="0" smtClean="0">
              <a:solidFill>
                <a:schemeClr val="bg2">
                  <a:lumMod val="50000"/>
                </a:schemeClr>
              </a:solidFill>
            </a:endParaRPr>
          </a:p>
          <a:p>
            <a:r>
              <a:rPr lang="en-IE" dirty="0" smtClean="0">
                <a:solidFill>
                  <a:schemeClr val="bg2">
                    <a:lumMod val="50000"/>
                  </a:schemeClr>
                </a:solidFill>
              </a:rPr>
              <a:t>$</a:t>
            </a:r>
            <a:r>
              <a:rPr lang="en-IE" dirty="0">
                <a:solidFill>
                  <a:schemeClr val="bg2">
                    <a:lumMod val="50000"/>
                  </a:schemeClr>
                </a:solidFill>
              </a:rPr>
              <a:t>arg2 += 10;        </a:t>
            </a:r>
            <a:endParaRPr lang="en-IE" dirty="0" smtClean="0">
              <a:solidFill>
                <a:schemeClr val="bg2">
                  <a:lumMod val="50000"/>
                </a:schemeClr>
              </a:solidFill>
            </a:endParaRPr>
          </a:p>
          <a:p>
            <a:r>
              <a:rPr lang="en-IE" dirty="0" smtClean="0">
                <a:solidFill>
                  <a:schemeClr val="bg2">
                    <a:lumMod val="50000"/>
                  </a:schemeClr>
                </a:solidFill>
              </a:rPr>
              <a:t>return </a:t>
            </a:r>
            <a:r>
              <a:rPr lang="en-IE" dirty="0">
                <a:solidFill>
                  <a:schemeClr val="bg2">
                    <a:lumMod val="50000"/>
                  </a:schemeClr>
                </a:solidFill>
              </a:rPr>
              <a:t>$arg1 </a:t>
            </a:r>
            <a:r>
              <a:rPr lang="en-IE" dirty="0" smtClean="0">
                <a:solidFill>
                  <a:schemeClr val="bg2">
                    <a:lumMod val="50000"/>
                  </a:schemeClr>
                </a:solidFill>
              </a:rPr>
              <a:t>- </a:t>
            </a:r>
            <a:r>
              <a:rPr lang="en-IE" dirty="0">
                <a:solidFill>
                  <a:schemeClr val="bg2">
                    <a:lumMod val="50000"/>
                  </a:schemeClr>
                </a:solidFill>
              </a:rPr>
              <a:t>$arg2;} </a:t>
            </a:r>
            <a:endParaRPr lang="en-IE" dirty="0" smtClean="0">
              <a:solidFill>
                <a:schemeClr val="bg2">
                  <a:lumMod val="50000"/>
                </a:schemeClr>
              </a:solidFill>
            </a:endParaRPr>
          </a:p>
          <a:p>
            <a:r>
              <a:rPr lang="en-IE" dirty="0" smtClean="0">
                <a:solidFill>
                  <a:schemeClr val="bg2">
                    <a:lumMod val="50000"/>
                  </a:schemeClr>
                </a:solidFill>
              </a:rPr>
              <a:t>$</a:t>
            </a:r>
            <a:r>
              <a:rPr lang="en-IE" dirty="0">
                <a:solidFill>
                  <a:schemeClr val="bg2">
                    <a:lumMod val="50000"/>
                  </a:schemeClr>
                </a:solidFill>
              </a:rPr>
              <a:t>var1 = </a:t>
            </a:r>
            <a:r>
              <a:rPr lang="en-IE" dirty="0" smtClean="0">
                <a:solidFill>
                  <a:schemeClr val="bg2">
                    <a:lumMod val="50000"/>
                  </a:schemeClr>
                </a:solidFill>
              </a:rPr>
              <a:t>20;</a:t>
            </a:r>
          </a:p>
          <a:p>
            <a:r>
              <a:rPr lang="en-IE" dirty="0" smtClean="0">
                <a:solidFill>
                  <a:schemeClr val="bg2">
                    <a:lumMod val="50000"/>
                  </a:schemeClr>
                </a:solidFill>
              </a:rPr>
              <a:t>$</a:t>
            </a:r>
            <a:r>
              <a:rPr lang="en-IE" dirty="0">
                <a:solidFill>
                  <a:schemeClr val="bg2">
                    <a:lumMod val="50000"/>
                  </a:schemeClr>
                </a:solidFill>
              </a:rPr>
              <a:t>var2 = </a:t>
            </a:r>
            <a:r>
              <a:rPr lang="en-IE" dirty="0" smtClean="0">
                <a:solidFill>
                  <a:schemeClr val="bg2">
                    <a:lumMod val="50000"/>
                  </a:schemeClr>
                </a:solidFill>
              </a:rPr>
              <a:t>10</a:t>
            </a:r>
            <a:r>
              <a:rPr lang="en-IE" dirty="0">
                <a:solidFill>
                  <a:schemeClr val="bg2">
                    <a:lumMod val="50000"/>
                  </a:schemeClr>
                </a:solidFill>
              </a:rPr>
              <a:t>; </a:t>
            </a:r>
            <a:endParaRPr lang="en-IE" dirty="0" smtClean="0">
              <a:solidFill>
                <a:schemeClr val="bg2">
                  <a:lumMod val="50000"/>
                </a:schemeClr>
              </a:solidFill>
            </a:endParaRPr>
          </a:p>
          <a:p>
            <a:r>
              <a:rPr lang="en-IE" dirty="0" smtClean="0">
                <a:solidFill>
                  <a:schemeClr val="bg2">
                    <a:lumMod val="50000"/>
                  </a:schemeClr>
                </a:solidFill>
              </a:rPr>
              <a:t>echo </a:t>
            </a:r>
            <a:r>
              <a:rPr lang="en-IE" dirty="0">
                <a:solidFill>
                  <a:schemeClr val="bg2">
                    <a:lumMod val="50000"/>
                  </a:schemeClr>
                </a:solidFill>
              </a:rPr>
              <a:t>"Before var1 = $var1, var2 = $var2 &lt;</a:t>
            </a:r>
            <a:r>
              <a:rPr lang="en-IE" dirty="0" err="1" smtClean="0">
                <a:solidFill>
                  <a:schemeClr val="bg2">
                    <a:lumMod val="50000"/>
                  </a:schemeClr>
                </a:solidFill>
              </a:rPr>
              <a:t>br</a:t>
            </a:r>
            <a:r>
              <a:rPr lang="en-IE" dirty="0" smtClean="0">
                <a:solidFill>
                  <a:schemeClr val="bg2">
                    <a:lumMod val="50000"/>
                  </a:schemeClr>
                </a:solidFill>
              </a:rPr>
              <a:t> /&gt;";</a:t>
            </a:r>
          </a:p>
          <a:p>
            <a:r>
              <a:rPr lang="en-IE" dirty="0" err="1" smtClean="0">
                <a:solidFill>
                  <a:schemeClr val="bg2">
                    <a:lumMod val="50000"/>
                  </a:schemeClr>
                </a:solidFill>
              </a:rPr>
              <a:t>subtractNumbers</a:t>
            </a:r>
            <a:r>
              <a:rPr lang="en-IE" dirty="0" smtClean="0">
                <a:solidFill>
                  <a:schemeClr val="bg2">
                    <a:lumMod val="50000"/>
                  </a:schemeClr>
                </a:solidFill>
              </a:rPr>
              <a:t> </a:t>
            </a:r>
            <a:r>
              <a:rPr lang="en-IE" dirty="0">
                <a:solidFill>
                  <a:schemeClr val="bg2">
                    <a:lumMod val="50000"/>
                  </a:schemeClr>
                </a:solidFill>
              </a:rPr>
              <a:t>($var1, $var2</a:t>
            </a:r>
            <a:r>
              <a:rPr lang="en-IE" dirty="0" smtClean="0">
                <a:solidFill>
                  <a:schemeClr val="bg2">
                    <a:lumMod val="50000"/>
                  </a:schemeClr>
                </a:solidFill>
              </a:rPr>
              <a:t>);</a:t>
            </a:r>
          </a:p>
          <a:p>
            <a:r>
              <a:rPr lang="en-IE" dirty="0" smtClean="0">
                <a:solidFill>
                  <a:schemeClr val="bg2">
                    <a:lumMod val="50000"/>
                  </a:schemeClr>
                </a:solidFill>
              </a:rPr>
              <a:t>echo </a:t>
            </a:r>
            <a:r>
              <a:rPr lang="en-IE" dirty="0">
                <a:solidFill>
                  <a:schemeClr val="bg2">
                    <a:lumMod val="50000"/>
                  </a:schemeClr>
                </a:solidFill>
              </a:rPr>
              <a:t>"After var1 = $var1, var2 = $var2 &lt;</a:t>
            </a:r>
            <a:r>
              <a:rPr lang="en-IE" dirty="0" err="1" smtClean="0">
                <a:solidFill>
                  <a:schemeClr val="bg2">
                    <a:lumMod val="50000"/>
                  </a:schemeClr>
                </a:solidFill>
              </a:rPr>
              <a:t>br</a:t>
            </a:r>
            <a:r>
              <a:rPr lang="en-IE" dirty="0" smtClean="0">
                <a:solidFill>
                  <a:schemeClr val="bg2">
                    <a:lumMod val="50000"/>
                  </a:schemeClr>
                </a:solidFill>
              </a:rPr>
              <a:t> /&gt;";</a:t>
            </a:r>
          </a:p>
          <a:p>
            <a:r>
              <a:rPr lang="en-IE" dirty="0" smtClean="0">
                <a:solidFill>
                  <a:schemeClr val="bg2">
                    <a:lumMod val="50000"/>
                  </a:schemeClr>
                </a:solidFill>
              </a:rPr>
              <a:t>?&gt;</a:t>
            </a:r>
            <a:endParaRPr lang="en-IE" dirty="0">
              <a:solidFill>
                <a:schemeClr val="bg2">
                  <a:lumMod val="50000"/>
                </a:schemeClr>
              </a:solidFill>
            </a:endParaRPr>
          </a:p>
        </p:txBody>
      </p:sp>
    </p:spTree>
    <p:extLst>
      <p:ext uri="{BB962C8B-B14F-4D97-AF65-F5344CB8AC3E}">
        <p14:creationId xmlns:p14="http://schemas.microsoft.com/office/powerpoint/2010/main" val="220166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AA74B8-8E44-47E4-A290-7B1FC184C876}" type="slidenum">
              <a:rPr lang="en-IE" smtClean="0"/>
              <a:t>27</a:t>
            </a:fld>
            <a:endParaRPr lang="en-IE"/>
          </a:p>
        </p:txBody>
      </p:sp>
      <p:sp>
        <p:nvSpPr>
          <p:cNvPr id="5" name="TextBox 4"/>
          <p:cNvSpPr txBox="1"/>
          <p:nvPr/>
        </p:nvSpPr>
        <p:spPr>
          <a:xfrm>
            <a:off x="2123728" y="323172"/>
            <a:ext cx="4608512" cy="5632311"/>
          </a:xfrm>
          <a:prstGeom prst="rect">
            <a:avLst/>
          </a:prstGeom>
          <a:noFill/>
          <a:ln>
            <a:solidFill>
              <a:schemeClr val="bg1">
                <a:lumMod val="65000"/>
              </a:schemeClr>
            </a:solidFill>
          </a:ln>
        </p:spPr>
        <p:txBody>
          <a:bodyPr wrap="square" rtlCol="0">
            <a:spAutoFit/>
          </a:bodyPr>
          <a:lstStyle/>
          <a:p>
            <a:r>
              <a:rPr lang="en-IE" dirty="0">
                <a:solidFill>
                  <a:schemeClr val="bg2">
                    <a:lumMod val="50000"/>
                  </a:schemeClr>
                </a:solidFill>
              </a:rPr>
              <a:t>&lt;?</a:t>
            </a:r>
            <a:r>
              <a:rPr lang="en-IE" dirty="0" err="1">
                <a:solidFill>
                  <a:schemeClr val="bg2">
                    <a:lumMod val="50000"/>
                  </a:schemeClr>
                </a:solidFill>
              </a:rPr>
              <a:t>php</a:t>
            </a:r>
            <a:endParaRPr lang="en-IE" dirty="0">
              <a:solidFill>
                <a:schemeClr val="bg2">
                  <a:lumMod val="50000"/>
                </a:schemeClr>
              </a:solidFill>
            </a:endParaRPr>
          </a:p>
          <a:p>
            <a:r>
              <a:rPr lang="en-IE" dirty="0" smtClean="0">
                <a:solidFill>
                  <a:schemeClr val="bg2">
                    <a:lumMod val="50000"/>
                  </a:schemeClr>
                </a:solidFill>
              </a:rPr>
              <a:t>function </a:t>
            </a:r>
            <a:r>
              <a:rPr lang="en-IE" dirty="0">
                <a:solidFill>
                  <a:schemeClr val="bg2">
                    <a:lumMod val="50000"/>
                  </a:schemeClr>
                </a:solidFill>
              </a:rPr>
              <a:t>grades ($student, $score, &amp;$grade)  </a:t>
            </a:r>
            <a:r>
              <a:rPr lang="en-IE" dirty="0" smtClean="0">
                <a:solidFill>
                  <a:schemeClr val="bg2">
                    <a:lumMod val="50000"/>
                  </a:schemeClr>
                </a:solidFill>
              </a:rPr>
              <a:t>{</a:t>
            </a:r>
            <a:endParaRPr lang="en-IE" dirty="0">
              <a:solidFill>
                <a:schemeClr val="bg2">
                  <a:lumMod val="50000"/>
                </a:schemeClr>
              </a:solidFill>
            </a:endParaRPr>
          </a:p>
          <a:p>
            <a:endParaRPr lang="en-IE" dirty="0">
              <a:solidFill>
                <a:schemeClr val="bg2">
                  <a:lumMod val="50000"/>
                </a:schemeClr>
              </a:solidFill>
            </a:endParaRPr>
          </a:p>
          <a:p>
            <a:r>
              <a:rPr lang="en-IE" dirty="0">
                <a:solidFill>
                  <a:schemeClr val="bg2">
                    <a:lumMod val="50000"/>
                  </a:schemeClr>
                </a:solidFill>
              </a:rPr>
              <a:t>            if ($score &gt;= 90 )</a:t>
            </a:r>
          </a:p>
          <a:p>
            <a:endParaRPr lang="en-IE" dirty="0">
              <a:solidFill>
                <a:schemeClr val="bg2">
                  <a:lumMod val="50000"/>
                </a:schemeClr>
              </a:solidFill>
            </a:endParaRPr>
          </a:p>
          <a:p>
            <a:r>
              <a:rPr lang="en-IE" dirty="0">
                <a:solidFill>
                  <a:schemeClr val="bg2">
                    <a:lumMod val="50000"/>
                  </a:schemeClr>
                </a:solidFill>
              </a:rPr>
              <a:t>                        $grade = 'A';</a:t>
            </a:r>
          </a:p>
          <a:p>
            <a:endParaRPr lang="en-IE" dirty="0">
              <a:solidFill>
                <a:schemeClr val="bg2">
                  <a:lumMod val="50000"/>
                </a:schemeClr>
              </a:solidFill>
            </a:endParaRPr>
          </a:p>
          <a:p>
            <a:r>
              <a:rPr lang="en-IE" dirty="0">
                <a:solidFill>
                  <a:schemeClr val="bg2">
                    <a:lumMod val="50000"/>
                  </a:schemeClr>
                </a:solidFill>
              </a:rPr>
              <a:t>            else if ($score &gt;= 80 )</a:t>
            </a:r>
          </a:p>
          <a:p>
            <a:endParaRPr lang="en-IE" dirty="0">
              <a:solidFill>
                <a:schemeClr val="bg2">
                  <a:lumMod val="50000"/>
                </a:schemeClr>
              </a:solidFill>
            </a:endParaRPr>
          </a:p>
          <a:p>
            <a:r>
              <a:rPr lang="en-IE" dirty="0">
                <a:solidFill>
                  <a:schemeClr val="bg2">
                    <a:lumMod val="50000"/>
                  </a:schemeClr>
                </a:solidFill>
              </a:rPr>
              <a:t>                        $grade = 'B';</a:t>
            </a:r>
          </a:p>
          <a:p>
            <a:endParaRPr lang="en-IE" dirty="0">
              <a:solidFill>
                <a:schemeClr val="bg2">
                  <a:lumMod val="50000"/>
                </a:schemeClr>
              </a:solidFill>
            </a:endParaRPr>
          </a:p>
          <a:p>
            <a:r>
              <a:rPr lang="en-IE" dirty="0">
                <a:solidFill>
                  <a:schemeClr val="bg2">
                    <a:lumMod val="50000"/>
                  </a:schemeClr>
                </a:solidFill>
              </a:rPr>
              <a:t>            else</a:t>
            </a:r>
          </a:p>
          <a:p>
            <a:endParaRPr lang="en-IE" dirty="0">
              <a:solidFill>
                <a:schemeClr val="bg2">
                  <a:lumMod val="50000"/>
                </a:schemeClr>
              </a:solidFill>
            </a:endParaRPr>
          </a:p>
          <a:p>
            <a:r>
              <a:rPr lang="en-IE" dirty="0">
                <a:solidFill>
                  <a:schemeClr val="bg2">
                    <a:lumMod val="50000"/>
                  </a:schemeClr>
                </a:solidFill>
              </a:rPr>
              <a:t>                        $grade = 'C';  </a:t>
            </a:r>
          </a:p>
          <a:p>
            <a:endParaRPr lang="en-IE" dirty="0">
              <a:solidFill>
                <a:schemeClr val="bg2">
                  <a:lumMod val="50000"/>
                </a:schemeClr>
              </a:solidFill>
            </a:endParaRPr>
          </a:p>
          <a:p>
            <a:r>
              <a:rPr lang="en-IE" dirty="0" smtClean="0">
                <a:solidFill>
                  <a:schemeClr val="bg2">
                    <a:lumMod val="50000"/>
                  </a:schemeClr>
                </a:solidFill>
              </a:rPr>
              <a:t>}                                                                   </a:t>
            </a:r>
            <a:endParaRPr lang="en-IE" dirty="0">
              <a:solidFill>
                <a:schemeClr val="bg2">
                  <a:lumMod val="50000"/>
                </a:schemeClr>
              </a:solidFill>
            </a:endParaRPr>
          </a:p>
          <a:p>
            <a:endParaRPr lang="en-IE" dirty="0">
              <a:solidFill>
                <a:schemeClr val="bg2">
                  <a:lumMod val="50000"/>
                </a:schemeClr>
              </a:solidFill>
            </a:endParaRPr>
          </a:p>
          <a:p>
            <a:r>
              <a:rPr lang="en-IE" dirty="0">
                <a:solidFill>
                  <a:schemeClr val="bg2">
                    <a:lumMod val="50000"/>
                  </a:schemeClr>
                </a:solidFill>
              </a:rPr>
              <a:t>grades("Bob", 91, $</a:t>
            </a:r>
            <a:r>
              <a:rPr lang="en-IE" dirty="0" err="1">
                <a:solidFill>
                  <a:schemeClr val="bg2">
                    <a:lumMod val="50000"/>
                  </a:schemeClr>
                </a:solidFill>
              </a:rPr>
              <a:t>bobsGrade</a:t>
            </a:r>
            <a:r>
              <a:rPr lang="en-IE" dirty="0">
                <a:solidFill>
                  <a:schemeClr val="bg2">
                    <a:lumMod val="50000"/>
                  </a:schemeClr>
                </a:solidFill>
              </a:rPr>
              <a:t>);                                                        </a:t>
            </a:r>
          </a:p>
          <a:p>
            <a:r>
              <a:rPr lang="en-IE" dirty="0" smtClean="0">
                <a:solidFill>
                  <a:schemeClr val="bg2">
                    <a:lumMod val="50000"/>
                  </a:schemeClr>
                </a:solidFill>
              </a:rPr>
              <a:t>echo </a:t>
            </a:r>
            <a:r>
              <a:rPr lang="en-IE" dirty="0">
                <a:solidFill>
                  <a:schemeClr val="bg2">
                    <a:lumMod val="50000"/>
                  </a:schemeClr>
                </a:solidFill>
              </a:rPr>
              <a:t>"Bob's grade is $</a:t>
            </a:r>
            <a:r>
              <a:rPr lang="en-IE" dirty="0" err="1">
                <a:solidFill>
                  <a:schemeClr val="bg2">
                    <a:lumMod val="50000"/>
                  </a:schemeClr>
                </a:solidFill>
              </a:rPr>
              <a:t>bobsGrade</a:t>
            </a:r>
            <a:r>
              <a:rPr lang="en-IE" dirty="0">
                <a:solidFill>
                  <a:schemeClr val="bg2">
                    <a:lumMod val="50000"/>
                  </a:schemeClr>
                </a:solidFill>
              </a:rPr>
              <a:t>&lt;</a:t>
            </a:r>
            <a:r>
              <a:rPr lang="en-IE" dirty="0" err="1">
                <a:solidFill>
                  <a:schemeClr val="bg2">
                    <a:lumMod val="50000"/>
                  </a:schemeClr>
                </a:solidFill>
              </a:rPr>
              <a:t>br</a:t>
            </a:r>
            <a:r>
              <a:rPr lang="en-IE" dirty="0">
                <a:solidFill>
                  <a:schemeClr val="bg2">
                    <a:lumMod val="50000"/>
                  </a:schemeClr>
                </a:solidFill>
              </a:rPr>
              <a:t> /&gt;";                                                      </a:t>
            </a:r>
          </a:p>
          <a:p>
            <a:r>
              <a:rPr lang="en-IE" dirty="0" smtClean="0">
                <a:solidFill>
                  <a:schemeClr val="bg2">
                    <a:lumMod val="50000"/>
                  </a:schemeClr>
                </a:solidFill>
              </a:rPr>
              <a:t>?&gt;</a:t>
            </a:r>
            <a:endParaRPr lang="en-IE" dirty="0"/>
          </a:p>
        </p:txBody>
      </p:sp>
      <p:sp>
        <p:nvSpPr>
          <p:cNvPr id="6" name="Rectangle 5"/>
          <p:cNvSpPr/>
          <p:nvPr/>
        </p:nvSpPr>
        <p:spPr>
          <a:xfrm>
            <a:off x="971600" y="5967366"/>
            <a:ext cx="7571038" cy="707886"/>
          </a:xfrm>
          <a:prstGeom prst="rect">
            <a:avLst/>
          </a:prstGeom>
        </p:spPr>
        <p:txBody>
          <a:bodyPr wrap="square">
            <a:spAutoFit/>
          </a:bodyPr>
          <a:lstStyle/>
          <a:p>
            <a:r>
              <a:rPr lang="en-US" sz="2000" b="1" dirty="0" smtClean="0"/>
              <a:t>*</a:t>
            </a:r>
            <a:r>
              <a:rPr lang="en-US" sz="2000" dirty="0" smtClean="0"/>
              <a:t> Pass </a:t>
            </a:r>
            <a:r>
              <a:rPr lang="en-US" sz="2000" dirty="0"/>
              <a:t>by reference allows the function to change and return a value via the parameter list.</a:t>
            </a:r>
          </a:p>
        </p:txBody>
      </p:sp>
    </p:spTree>
    <p:extLst>
      <p:ext uri="{BB962C8B-B14F-4D97-AF65-F5344CB8AC3E}">
        <p14:creationId xmlns:p14="http://schemas.microsoft.com/office/powerpoint/2010/main" val="4238785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AA74B8-8E44-47E4-A290-7B1FC184C876}" type="slidenum">
              <a:rPr lang="en-IE" smtClean="0"/>
              <a:t>28</a:t>
            </a:fld>
            <a:endParaRPr lang="en-IE"/>
          </a:p>
        </p:txBody>
      </p:sp>
      <p:sp>
        <p:nvSpPr>
          <p:cNvPr id="4" name="Content Placeholder 3"/>
          <p:cNvSpPr>
            <a:spLocks noGrp="1"/>
          </p:cNvSpPr>
          <p:nvPr>
            <p:ph sz="quarter" idx="1"/>
          </p:nvPr>
        </p:nvSpPr>
        <p:spPr>
          <a:xfrm>
            <a:off x="899592" y="764704"/>
            <a:ext cx="7772400" cy="5687144"/>
          </a:xfrm>
        </p:spPr>
        <p:txBody>
          <a:bodyPr>
            <a:normAutofit/>
          </a:bodyPr>
          <a:lstStyle/>
          <a:p>
            <a:r>
              <a:rPr lang="en-IE" dirty="0"/>
              <a:t>Note that in the above examples we have used variable names </a:t>
            </a:r>
            <a:r>
              <a:rPr lang="en-IE" dirty="0">
                <a:solidFill>
                  <a:schemeClr val="bg2">
                    <a:lumMod val="50000"/>
                  </a:schemeClr>
                </a:solidFill>
              </a:rPr>
              <a:t>$arg1 </a:t>
            </a:r>
            <a:r>
              <a:rPr lang="en-IE" dirty="0"/>
              <a:t>and </a:t>
            </a:r>
            <a:r>
              <a:rPr lang="en-IE" dirty="0">
                <a:solidFill>
                  <a:schemeClr val="bg2">
                    <a:lumMod val="50000"/>
                  </a:schemeClr>
                </a:solidFill>
              </a:rPr>
              <a:t>$arg2 </a:t>
            </a:r>
            <a:r>
              <a:rPr lang="en-IE" dirty="0"/>
              <a:t>for the function </a:t>
            </a:r>
            <a:r>
              <a:rPr lang="en-IE" dirty="0" smtClean="0"/>
              <a:t>parameters </a:t>
            </a:r>
            <a:r>
              <a:rPr lang="en-IE" dirty="0"/>
              <a:t>and </a:t>
            </a:r>
            <a:r>
              <a:rPr lang="en-IE" i="1" dirty="0">
                <a:solidFill>
                  <a:schemeClr val="bg2">
                    <a:lumMod val="50000"/>
                  </a:schemeClr>
                </a:solidFill>
              </a:rPr>
              <a:t>$var1</a:t>
            </a:r>
            <a:r>
              <a:rPr lang="en-IE" dirty="0">
                <a:solidFill>
                  <a:schemeClr val="bg2">
                    <a:lumMod val="50000"/>
                  </a:schemeClr>
                </a:solidFill>
              </a:rPr>
              <a:t> </a:t>
            </a:r>
            <a:r>
              <a:rPr lang="en-IE" dirty="0"/>
              <a:t>and </a:t>
            </a:r>
            <a:r>
              <a:rPr lang="en-IE" i="1" dirty="0">
                <a:solidFill>
                  <a:schemeClr val="bg2">
                    <a:lumMod val="50000"/>
                  </a:schemeClr>
                </a:solidFill>
              </a:rPr>
              <a:t>$var2</a:t>
            </a:r>
            <a:r>
              <a:rPr lang="en-IE" dirty="0">
                <a:solidFill>
                  <a:schemeClr val="bg2">
                    <a:lumMod val="50000"/>
                  </a:schemeClr>
                </a:solidFill>
              </a:rPr>
              <a:t> </a:t>
            </a:r>
            <a:r>
              <a:rPr lang="en-IE" dirty="0"/>
              <a:t>for the </a:t>
            </a:r>
            <a:r>
              <a:rPr lang="en-IE" dirty="0" smtClean="0"/>
              <a:t>arguments. </a:t>
            </a:r>
            <a:r>
              <a:rPr lang="en-IE" dirty="0"/>
              <a:t>It is also valid to use the same names for both the </a:t>
            </a:r>
            <a:r>
              <a:rPr lang="en-IE" dirty="0" smtClean="0"/>
              <a:t>parameters and </a:t>
            </a:r>
            <a:r>
              <a:rPr lang="en-IE" dirty="0"/>
              <a:t>the arguments. </a:t>
            </a:r>
            <a:endParaRPr lang="en-IE" dirty="0" smtClean="0"/>
          </a:p>
          <a:p>
            <a:r>
              <a:rPr lang="en-IE" dirty="0" smtClean="0"/>
              <a:t>For </a:t>
            </a:r>
            <a:r>
              <a:rPr lang="en-IE" dirty="0"/>
              <a:t>example, the following is valid syntax</a:t>
            </a:r>
            <a:r>
              <a:rPr lang="en-IE" dirty="0" smtClean="0"/>
              <a:t>:</a:t>
            </a:r>
          </a:p>
          <a:p>
            <a:pPr marL="0" indent="0">
              <a:buNone/>
            </a:pPr>
            <a:r>
              <a:rPr lang="en-IE" dirty="0" smtClean="0"/>
              <a:t> </a:t>
            </a:r>
            <a:endParaRPr lang="en-IE" dirty="0"/>
          </a:p>
          <a:p>
            <a:endParaRPr lang="en-IE" dirty="0"/>
          </a:p>
        </p:txBody>
      </p:sp>
      <p:sp>
        <p:nvSpPr>
          <p:cNvPr id="5" name="TextBox 4"/>
          <p:cNvSpPr txBox="1"/>
          <p:nvPr/>
        </p:nvSpPr>
        <p:spPr>
          <a:xfrm>
            <a:off x="1111633" y="2996952"/>
            <a:ext cx="5904656" cy="2862322"/>
          </a:xfrm>
          <a:prstGeom prst="rect">
            <a:avLst/>
          </a:prstGeom>
          <a:noFill/>
          <a:ln>
            <a:solidFill>
              <a:schemeClr val="bg1">
                <a:lumMod val="65000"/>
              </a:schemeClr>
            </a:solidFill>
          </a:ln>
        </p:spPr>
        <p:txBody>
          <a:bodyPr wrap="square" rtlCol="0">
            <a:spAutoFit/>
          </a:bodyPr>
          <a:lstStyle/>
          <a:p>
            <a:r>
              <a:rPr lang="en-IE" dirty="0">
                <a:solidFill>
                  <a:schemeClr val="bg2">
                    <a:lumMod val="50000"/>
                  </a:schemeClr>
                </a:solidFill>
              </a:rPr>
              <a:t>&lt;?</a:t>
            </a:r>
            <a:r>
              <a:rPr lang="en-IE" dirty="0" err="1">
                <a:solidFill>
                  <a:schemeClr val="bg2">
                    <a:lumMod val="50000"/>
                  </a:schemeClr>
                </a:solidFill>
              </a:rPr>
              <a:t>php</a:t>
            </a:r>
            <a:endParaRPr lang="en-IE" dirty="0">
              <a:solidFill>
                <a:schemeClr val="bg2">
                  <a:lumMod val="50000"/>
                </a:schemeClr>
              </a:solidFill>
            </a:endParaRPr>
          </a:p>
          <a:p>
            <a:r>
              <a:rPr lang="en-IE" dirty="0">
                <a:solidFill>
                  <a:schemeClr val="bg2">
                    <a:lumMod val="50000"/>
                  </a:schemeClr>
                </a:solidFill>
              </a:rPr>
              <a:t>function </a:t>
            </a:r>
            <a:r>
              <a:rPr lang="en-IE" dirty="0" err="1">
                <a:solidFill>
                  <a:schemeClr val="bg2">
                    <a:lumMod val="50000"/>
                  </a:schemeClr>
                </a:solidFill>
              </a:rPr>
              <a:t>addNumbers</a:t>
            </a:r>
            <a:r>
              <a:rPr lang="en-IE" dirty="0">
                <a:solidFill>
                  <a:schemeClr val="bg2">
                    <a:lumMod val="50000"/>
                  </a:schemeClr>
                </a:solidFill>
              </a:rPr>
              <a:t> ($var1, $var2){        </a:t>
            </a:r>
          </a:p>
          <a:p>
            <a:r>
              <a:rPr lang="en-IE" dirty="0">
                <a:solidFill>
                  <a:schemeClr val="bg2">
                    <a:lumMod val="50000"/>
                  </a:schemeClr>
                </a:solidFill>
              </a:rPr>
              <a:t>$var1 += 10;        </a:t>
            </a:r>
          </a:p>
          <a:p>
            <a:r>
              <a:rPr lang="en-IE" dirty="0">
                <a:solidFill>
                  <a:schemeClr val="bg2">
                    <a:lumMod val="50000"/>
                  </a:schemeClr>
                </a:solidFill>
              </a:rPr>
              <a:t>$var2 += 10;       </a:t>
            </a:r>
          </a:p>
          <a:p>
            <a:r>
              <a:rPr lang="en-IE" dirty="0">
                <a:solidFill>
                  <a:schemeClr val="bg2">
                    <a:lumMod val="50000"/>
                  </a:schemeClr>
                </a:solidFill>
              </a:rPr>
              <a:t> return $var1 + $var2;} </a:t>
            </a:r>
          </a:p>
          <a:p>
            <a:r>
              <a:rPr lang="en-IE" dirty="0">
                <a:solidFill>
                  <a:schemeClr val="bg2">
                    <a:lumMod val="50000"/>
                  </a:schemeClr>
                </a:solidFill>
              </a:rPr>
              <a:t>$var1 = 10;$var2 = 20; </a:t>
            </a:r>
          </a:p>
          <a:p>
            <a:r>
              <a:rPr lang="en-IE" dirty="0">
                <a:solidFill>
                  <a:schemeClr val="bg2">
                    <a:lumMod val="50000"/>
                  </a:schemeClr>
                </a:solidFill>
              </a:rPr>
              <a:t>echo "Before var1 = $var1, var2 = $var2 &lt;</a:t>
            </a:r>
            <a:r>
              <a:rPr lang="en-IE" dirty="0" err="1">
                <a:solidFill>
                  <a:schemeClr val="bg2">
                    <a:lumMod val="50000"/>
                  </a:schemeClr>
                </a:solidFill>
              </a:rPr>
              <a:t>br</a:t>
            </a:r>
            <a:r>
              <a:rPr lang="en-IE" dirty="0">
                <a:solidFill>
                  <a:schemeClr val="bg2">
                    <a:lumMod val="50000"/>
                  </a:schemeClr>
                </a:solidFill>
              </a:rPr>
              <a:t> /&gt;";</a:t>
            </a:r>
          </a:p>
          <a:p>
            <a:r>
              <a:rPr lang="en-IE" dirty="0" err="1">
                <a:solidFill>
                  <a:schemeClr val="bg2">
                    <a:lumMod val="50000"/>
                  </a:schemeClr>
                </a:solidFill>
              </a:rPr>
              <a:t>addNumbers</a:t>
            </a:r>
            <a:r>
              <a:rPr lang="en-IE" dirty="0">
                <a:solidFill>
                  <a:schemeClr val="bg2">
                    <a:lumMod val="50000"/>
                  </a:schemeClr>
                </a:solidFill>
              </a:rPr>
              <a:t> ($var1, $var2);</a:t>
            </a:r>
          </a:p>
          <a:p>
            <a:r>
              <a:rPr lang="en-IE" dirty="0">
                <a:solidFill>
                  <a:schemeClr val="bg2">
                    <a:lumMod val="50000"/>
                  </a:schemeClr>
                </a:solidFill>
              </a:rPr>
              <a:t>echo "After var1 = $var1, var2 = $var2 &lt;</a:t>
            </a:r>
            <a:r>
              <a:rPr lang="en-IE" dirty="0" err="1">
                <a:solidFill>
                  <a:schemeClr val="bg2">
                    <a:lumMod val="50000"/>
                  </a:schemeClr>
                </a:solidFill>
              </a:rPr>
              <a:t>br</a:t>
            </a:r>
            <a:r>
              <a:rPr lang="en-IE" dirty="0">
                <a:solidFill>
                  <a:schemeClr val="bg2">
                    <a:lumMod val="50000"/>
                  </a:schemeClr>
                </a:solidFill>
              </a:rPr>
              <a:t> /&gt;";</a:t>
            </a:r>
          </a:p>
          <a:p>
            <a:r>
              <a:rPr lang="en-IE" dirty="0">
                <a:solidFill>
                  <a:schemeClr val="bg2">
                    <a:lumMod val="50000"/>
                  </a:schemeClr>
                </a:solidFill>
              </a:rPr>
              <a:t> </a:t>
            </a:r>
            <a:r>
              <a:rPr lang="en-IE" dirty="0" smtClean="0">
                <a:solidFill>
                  <a:schemeClr val="bg2">
                    <a:lumMod val="50000"/>
                  </a:schemeClr>
                </a:solidFill>
              </a:rPr>
              <a:t>?&gt;</a:t>
            </a:r>
            <a:endParaRPr lang="en-IE" dirty="0"/>
          </a:p>
        </p:txBody>
      </p:sp>
    </p:spTree>
    <p:extLst>
      <p:ext uri="{BB962C8B-B14F-4D97-AF65-F5344CB8AC3E}">
        <p14:creationId xmlns:p14="http://schemas.microsoft.com/office/powerpoint/2010/main" val="583004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Try these</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29</a:t>
            </a:fld>
            <a:endParaRPr lang="en-IE"/>
          </a:p>
        </p:txBody>
      </p:sp>
      <p:sp>
        <p:nvSpPr>
          <p:cNvPr id="4" name="Content Placeholder 3"/>
          <p:cNvSpPr>
            <a:spLocks noGrp="1"/>
          </p:cNvSpPr>
          <p:nvPr>
            <p:ph sz="quarter" idx="1"/>
          </p:nvPr>
        </p:nvSpPr>
        <p:spPr/>
        <p:txBody>
          <a:bodyPr/>
          <a:lstStyle/>
          <a:p>
            <a:r>
              <a:rPr lang="en-IE" dirty="0" smtClean="0"/>
              <a:t>Create a function that takes as arguments:</a:t>
            </a:r>
          </a:p>
          <a:p>
            <a:pPr lvl="1"/>
            <a:r>
              <a:rPr lang="en-IE" dirty="0" smtClean="0"/>
              <a:t>A savings amount</a:t>
            </a:r>
          </a:p>
          <a:p>
            <a:pPr lvl="1"/>
            <a:r>
              <a:rPr lang="en-IE" dirty="0" smtClean="0"/>
              <a:t>Interest rate which should be set to have a default value of 20%</a:t>
            </a:r>
          </a:p>
          <a:p>
            <a:r>
              <a:rPr lang="en-IE" dirty="0" smtClean="0"/>
              <a:t>The function should calculate the new savings amount (get interest rate and add it to the amount) and return it via pass by reference.</a:t>
            </a:r>
          </a:p>
          <a:p>
            <a:r>
              <a:rPr lang="en-IE" dirty="0" smtClean="0"/>
              <a:t>The new savings amount should then be displayed in the main body of the program.</a:t>
            </a:r>
            <a:endParaRPr lang="en-IE" dirty="0"/>
          </a:p>
        </p:txBody>
      </p:sp>
    </p:spTree>
    <p:extLst>
      <p:ext uri="{BB962C8B-B14F-4D97-AF65-F5344CB8AC3E}">
        <p14:creationId xmlns:p14="http://schemas.microsoft.com/office/powerpoint/2010/main" val="4272995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EAA74B8-8E44-47E4-A290-7B1FC184C876}" type="slidenum">
              <a:rPr lang="en-IE" smtClean="0"/>
              <a:t>3</a:t>
            </a:fld>
            <a:endParaRPr lang="en-IE"/>
          </a:p>
        </p:txBody>
      </p:sp>
      <p:sp>
        <p:nvSpPr>
          <p:cNvPr id="4" name="Content Placeholder 3"/>
          <p:cNvSpPr>
            <a:spLocks noGrp="1"/>
          </p:cNvSpPr>
          <p:nvPr>
            <p:ph sz="quarter" idx="1"/>
          </p:nvPr>
        </p:nvSpPr>
        <p:spPr/>
        <p:txBody>
          <a:bodyPr/>
          <a:lstStyle/>
          <a:p>
            <a:r>
              <a:rPr lang="en-IE" dirty="0"/>
              <a:t>Functions are basically named scripts that can be called upon from any other script to perform a specific task. </a:t>
            </a:r>
            <a:endParaRPr lang="en-IE" dirty="0" smtClean="0"/>
          </a:p>
          <a:p>
            <a:r>
              <a:rPr lang="en-IE" dirty="0" smtClean="0"/>
              <a:t>Values </a:t>
            </a:r>
            <a:r>
              <a:rPr lang="en-IE" dirty="0"/>
              <a:t>(known as </a:t>
            </a:r>
            <a:r>
              <a:rPr lang="en-IE" i="1" dirty="0">
                <a:solidFill>
                  <a:schemeClr val="bg2">
                    <a:lumMod val="50000"/>
                  </a:schemeClr>
                </a:solidFill>
              </a:rPr>
              <a:t>arguments</a:t>
            </a:r>
            <a:r>
              <a:rPr lang="en-IE" dirty="0"/>
              <a:t>) can be passed into a function so that they can be used in the function script, and functions can, in turn, return results to the location from which they were called. </a:t>
            </a:r>
          </a:p>
          <a:p>
            <a:r>
              <a:rPr lang="en-IE" dirty="0"/>
              <a:t>PHP functions exist it two </a:t>
            </a:r>
            <a:r>
              <a:rPr lang="en-IE" dirty="0" smtClean="0"/>
              <a:t>forms – </a:t>
            </a:r>
          </a:p>
          <a:p>
            <a:pPr lvl="1"/>
            <a:r>
              <a:rPr lang="en-IE" dirty="0" smtClean="0"/>
              <a:t>functions </a:t>
            </a:r>
            <a:r>
              <a:rPr lang="en-IE" dirty="0"/>
              <a:t>that are provided with PHP to make your life as a web developer easier, </a:t>
            </a:r>
            <a:endParaRPr lang="en-IE" dirty="0" smtClean="0"/>
          </a:p>
          <a:p>
            <a:pPr lvl="1"/>
            <a:r>
              <a:rPr lang="en-IE" dirty="0" smtClean="0"/>
              <a:t>and </a:t>
            </a:r>
            <a:r>
              <a:rPr lang="en-IE" dirty="0"/>
              <a:t>those that you as a web developer create yourself. </a:t>
            </a:r>
          </a:p>
          <a:p>
            <a:endParaRPr lang="en-IE" dirty="0"/>
          </a:p>
        </p:txBody>
      </p:sp>
    </p:spTree>
    <p:extLst>
      <p:ext uri="{BB962C8B-B14F-4D97-AF65-F5344CB8AC3E}">
        <p14:creationId xmlns:p14="http://schemas.microsoft.com/office/powerpoint/2010/main" val="2601845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How to Write a PHP </a:t>
            </a:r>
            <a:r>
              <a:rPr lang="en-IE" b="1" dirty="0" smtClean="0"/>
              <a:t>Function</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4</a:t>
            </a:fld>
            <a:endParaRPr lang="en-IE"/>
          </a:p>
        </p:txBody>
      </p:sp>
      <p:sp>
        <p:nvSpPr>
          <p:cNvPr id="4" name="Content Placeholder 3"/>
          <p:cNvSpPr>
            <a:spLocks noGrp="1"/>
          </p:cNvSpPr>
          <p:nvPr>
            <p:ph sz="quarter" idx="1"/>
          </p:nvPr>
        </p:nvSpPr>
        <p:spPr>
          <a:xfrm>
            <a:off x="914400" y="1447800"/>
            <a:ext cx="8050088" cy="4572000"/>
          </a:xfrm>
        </p:spPr>
        <p:txBody>
          <a:bodyPr/>
          <a:lstStyle/>
          <a:p>
            <a:r>
              <a:rPr lang="en-IE" dirty="0" smtClean="0"/>
              <a:t>Start </a:t>
            </a:r>
            <a:r>
              <a:rPr lang="en-IE" dirty="0"/>
              <a:t>by typing the word </a:t>
            </a:r>
            <a:r>
              <a:rPr lang="en-IE" dirty="0">
                <a:solidFill>
                  <a:schemeClr val="bg2">
                    <a:lumMod val="50000"/>
                  </a:schemeClr>
                </a:solidFill>
              </a:rPr>
              <a:t>function</a:t>
            </a:r>
            <a:r>
              <a:rPr lang="en-IE" dirty="0"/>
              <a:t>. </a:t>
            </a:r>
            <a:endParaRPr lang="en-IE" dirty="0" smtClean="0"/>
          </a:p>
          <a:p>
            <a:r>
              <a:rPr lang="en-IE" dirty="0" smtClean="0"/>
              <a:t>You </a:t>
            </a:r>
            <a:r>
              <a:rPr lang="en-IE" dirty="0"/>
              <a:t>then need to come up with a </a:t>
            </a:r>
            <a:r>
              <a:rPr lang="en-IE" dirty="0">
                <a:solidFill>
                  <a:schemeClr val="bg2">
                    <a:lumMod val="50000"/>
                  </a:schemeClr>
                </a:solidFill>
              </a:rPr>
              <a:t>name</a:t>
            </a:r>
            <a:r>
              <a:rPr lang="en-IE" dirty="0"/>
              <a:t> for your function. </a:t>
            </a:r>
            <a:endParaRPr lang="en-IE" dirty="0" smtClean="0"/>
          </a:p>
          <a:p>
            <a:pPr lvl="1"/>
            <a:r>
              <a:rPr lang="en-IE" dirty="0" smtClean="0"/>
              <a:t>You </a:t>
            </a:r>
            <a:r>
              <a:rPr lang="en-IE" dirty="0"/>
              <a:t>can call </a:t>
            </a:r>
            <a:r>
              <a:rPr lang="en-IE" dirty="0" smtClean="0"/>
              <a:t>it almost </a:t>
            </a:r>
            <a:r>
              <a:rPr lang="en-IE" dirty="0"/>
              <a:t>anything you like. </a:t>
            </a:r>
            <a:endParaRPr lang="en-IE" dirty="0" smtClean="0"/>
          </a:p>
          <a:p>
            <a:pPr lvl="1"/>
            <a:r>
              <a:rPr lang="en-IE" dirty="0" smtClean="0"/>
              <a:t>It's </a:t>
            </a:r>
            <a:r>
              <a:rPr lang="en-IE" dirty="0"/>
              <a:t>just like a variable name. </a:t>
            </a:r>
            <a:endParaRPr lang="en-IE" dirty="0" smtClean="0"/>
          </a:p>
          <a:p>
            <a:pPr lvl="1"/>
            <a:r>
              <a:rPr lang="en-IE" dirty="0" smtClean="0"/>
              <a:t>Ensure </a:t>
            </a:r>
            <a:r>
              <a:rPr lang="en-IE" dirty="0"/>
              <a:t>that your function name does not conflict with any of the PHP built in </a:t>
            </a:r>
            <a:r>
              <a:rPr lang="en-IE" dirty="0" smtClean="0"/>
              <a:t>functions.</a:t>
            </a:r>
            <a:endParaRPr lang="en-IE" dirty="0"/>
          </a:p>
          <a:p>
            <a:r>
              <a:rPr lang="en-IE" dirty="0" smtClean="0"/>
              <a:t>Next</a:t>
            </a:r>
            <a:r>
              <a:rPr lang="en-IE" dirty="0"/>
              <a:t>, you type two round brackets </a:t>
            </a:r>
            <a:r>
              <a:rPr lang="en-IE" dirty="0">
                <a:solidFill>
                  <a:schemeClr val="bg2">
                    <a:lumMod val="50000"/>
                  </a:schemeClr>
                </a:solidFill>
              </a:rPr>
              <a:t>( ). </a:t>
            </a:r>
            <a:endParaRPr lang="en-IE" dirty="0" smtClean="0">
              <a:solidFill>
                <a:schemeClr val="bg2">
                  <a:lumMod val="50000"/>
                </a:schemeClr>
              </a:solidFill>
            </a:endParaRPr>
          </a:p>
          <a:p>
            <a:r>
              <a:rPr lang="en-IE" dirty="0" smtClean="0"/>
              <a:t>Finally</a:t>
            </a:r>
            <a:r>
              <a:rPr lang="en-IE" dirty="0"/>
              <a:t>, you need the two curly brackets as well </a:t>
            </a:r>
            <a:r>
              <a:rPr lang="en-IE" dirty="0">
                <a:solidFill>
                  <a:schemeClr val="bg2">
                    <a:lumMod val="50000"/>
                  </a:schemeClr>
                </a:solidFill>
              </a:rPr>
              <a:t>{ }. </a:t>
            </a:r>
            <a:endParaRPr lang="en-IE" dirty="0" smtClean="0">
              <a:solidFill>
                <a:schemeClr val="bg2">
                  <a:lumMod val="50000"/>
                </a:schemeClr>
              </a:solidFill>
            </a:endParaRPr>
          </a:p>
          <a:p>
            <a:r>
              <a:rPr lang="en-IE" dirty="0" smtClean="0"/>
              <a:t>Whatever your </a:t>
            </a:r>
            <a:r>
              <a:rPr lang="en-IE" dirty="0"/>
              <a:t>function does goes between the curly brackets. </a:t>
            </a:r>
          </a:p>
        </p:txBody>
      </p:sp>
    </p:spTree>
    <p:extLst>
      <p:ext uri="{BB962C8B-B14F-4D97-AF65-F5344CB8AC3E}">
        <p14:creationId xmlns:p14="http://schemas.microsoft.com/office/powerpoint/2010/main" val="2742582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AA74B8-8E44-47E4-A290-7B1FC184C876}" type="slidenum">
              <a:rPr lang="en-IE" smtClean="0"/>
              <a:t>5</a:t>
            </a:fld>
            <a:endParaRPr lang="en-IE"/>
          </a:p>
        </p:txBody>
      </p:sp>
      <p:sp>
        <p:nvSpPr>
          <p:cNvPr id="4" name="Content Placeholder 3"/>
          <p:cNvSpPr>
            <a:spLocks noGrp="1"/>
          </p:cNvSpPr>
          <p:nvPr>
            <p:ph sz="quarter" idx="1"/>
          </p:nvPr>
        </p:nvSpPr>
        <p:spPr>
          <a:xfrm>
            <a:off x="914400" y="548680"/>
            <a:ext cx="7772400" cy="5760640"/>
          </a:xfrm>
        </p:spPr>
        <p:txBody>
          <a:bodyPr>
            <a:normAutofit fontScale="85000" lnSpcReduction="20000"/>
          </a:bodyPr>
          <a:lstStyle/>
          <a:p>
            <a:r>
              <a:rPr lang="en-IE" dirty="0"/>
              <a:t>The following example function simply outputs a string when it is called: (create the following and call it </a:t>
            </a:r>
            <a:r>
              <a:rPr lang="en-IE" dirty="0" err="1" smtClean="0"/>
              <a:t>Hello.php</a:t>
            </a:r>
            <a:r>
              <a:rPr lang="en-IE" dirty="0" smtClean="0"/>
              <a:t>)</a:t>
            </a:r>
          </a:p>
          <a:p>
            <a:endParaRPr lang="en-IE" dirty="0"/>
          </a:p>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r>
              <a:rPr lang="en-IE" dirty="0" smtClean="0"/>
              <a:t>Run </a:t>
            </a:r>
            <a:r>
              <a:rPr lang="en-IE" dirty="0"/>
              <a:t>your script and see what happens. You should find that nothing happens!</a:t>
            </a:r>
          </a:p>
          <a:p>
            <a:r>
              <a:rPr lang="en-IE" dirty="0"/>
              <a:t>The reason that nothing happened is because a function is a separate piece of code. It doesn't run until you tell it to. Just loading the script won't </a:t>
            </a:r>
            <a:r>
              <a:rPr lang="en-IE" dirty="0" smtClean="0"/>
              <a:t>work. You </a:t>
            </a:r>
            <a:r>
              <a:rPr lang="en-IE" dirty="0"/>
              <a:t>have to </a:t>
            </a:r>
            <a:r>
              <a:rPr lang="en-IE" b="1" dirty="0"/>
              <a:t>"tell" </a:t>
            </a:r>
            <a:r>
              <a:rPr lang="en-IE" dirty="0"/>
              <a:t>PHP that you want to use a function that you wrote. </a:t>
            </a:r>
            <a:endParaRPr lang="en-IE" dirty="0" smtClean="0"/>
          </a:p>
          <a:p>
            <a:r>
              <a:rPr lang="en-IE" dirty="0" smtClean="0"/>
              <a:t>You </a:t>
            </a:r>
            <a:r>
              <a:rPr lang="en-IE" dirty="0"/>
              <a:t>do this by simply typing out the name of your function. This is known as "</a:t>
            </a:r>
            <a:r>
              <a:rPr lang="en-IE" dirty="0">
                <a:solidFill>
                  <a:schemeClr val="bg2">
                    <a:lumMod val="50000"/>
                  </a:schemeClr>
                </a:solidFill>
              </a:rPr>
              <a:t>calling</a:t>
            </a:r>
            <a:r>
              <a:rPr lang="en-IE" dirty="0"/>
              <a:t>" a function. </a:t>
            </a:r>
          </a:p>
          <a:p>
            <a:endParaRPr lang="en-IE" dirty="0"/>
          </a:p>
        </p:txBody>
      </p:sp>
      <p:sp>
        <p:nvSpPr>
          <p:cNvPr id="5" name="TextBox 4"/>
          <p:cNvSpPr txBox="1"/>
          <p:nvPr/>
        </p:nvSpPr>
        <p:spPr>
          <a:xfrm>
            <a:off x="1434983" y="1628800"/>
            <a:ext cx="3672408" cy="1754326"/>
          </a:xfrm>
          <a:prstGeom prst="rect">
            <a:avLst/>
          </a:prstGeom>
          <a:noFill/>
          <a:ln>
            <a:solidFill>
              <a:schemeClr val="bg1">
                <a:lumMod val="65000"/>
              </a:schemeClr>
            </a:solidFill>
          </a:ln>
        </p:spPr>
        <p:txBody>
          <a:bodyPr wrap="square" rtlCol="0">
            <a:spAutoFit/>
          </a:bodyPr>
          <a:lstStyle/>
          <a:p>
            <a:pPr marL="274320" lvl="1" indent="0">
              <a:buNone/>
            </a:pPr>
            <a:r>
              <a:rPr lang="en-IE" dirty="0" smtClean="0">
                <a:solidFill>
                  <a:schemeClr val="bg2">
                    <a:lumMod val="50000"/>
                  </a:schemeClr>
                </a:solidFill>
              </a:rPr>
              <a:t>&lt;?</a:t>
            </a:r>
            <a:r>
              <a:rPr lang="en-IE" dirty="0" err="1" smtClean="0">
                <a:solidFill>
                  <a:schemeClr val="bg2">
                    <a:lumMod val="50000"/>
                  </a:schemeClr>
                </a:solidFill>
              </a:rPr>
              <a:t>php</a:t>
            </a:r>
            <a:endParaRPr lang="en-IE" dirty="0" smtClean="0">
              <a:solidFill>
                <a:schemeClr val="bg2">
                  <a:lumMod val="50000"/>
                </a:schemeClr>
              </a:solidFill>
            </a:endParaRPr>
          </a:p>
          <a:p>
            <a:pPr marL="274320" lvl="1" indent="0">
              <a:buNone/>
            </a:pPr>
            <a:r>
              <a:rPr lang="en-IE" dirty="0" smtClean="0">
                <a:solidFill>
                  <a:schemeClr val="bg2">
                    <a:lumMod val="50000"/>
                  </a:schemeClr>
                </a:solidFill>
              </a:rPr>
              <a:t>function </a:t>
            </a:r>
            <a:r>
              <a:rPr lang="en-IE" dirty="0" err="1" smtClean="0">
                <a:solidFill>
                  <a:schemeClr val="bg2">
                    <a:lumMod val="50000"/>
                  </a:schemeClr>
                </a:solidFill>
              </a:rPr>
              <a:t>sayHello</a:t>
            </a:r>
            <a:r>
              <a:rPr lang="en-IE" dirty="0" smtClean="0">
                <a:solidFill>
                  <a:schemeClr val="bg2">
                    <a:lumMod val="50000"/>
                  </a:schemeClr>
                </a:solidFill>
              </a:rPr>
              <a:t>()</a:t>
            </a:r>
          </a:p>
          <a:p>
            <a:pPr marL="274320" lvl="1" indent="0">
              <a:buNone/>
            </a:pPr>
            <a:r>
              <a:rPr lang="en-IE" dirty="0" smtClean="0">
                <a:solidFill>
                  <a:schemeClr val="bg2">
                    <a:lumMod val="50000"/>
                  </a:schemeClr>
                </a:solidFill>
              </a:rPr>
              <a:t>{</a:t>
            </a:r>
          </a:p>
          <a:p>
            <a:pPr marL="274320" lvl="1" indent="0">
              <a:buNone/>
            </a:pPr>
            <a:r>
              <a:rPr lang="en-IE" dirty="0" smtClean="0">
                <a:solidFill>
                  <a:schemeClr val="bg2">
                    <a:lumMod val="50000"/>
                  </a:schemeClr>
                </a:solidFill>
              </a:rPr>
              <a:t>       </a:t>
            </a:r>
            <a:r>
              <a:rPr lang="en-IE" dirty="0" smtClean="0">
                <a:solidFill>
                  <a:schemeClr val="bg2">
                    <a:lumMod val="50000"/>
                  </a:schemeClr>
                </a:solidFill>
              </a:rPr>
              <a:t>echo  </a:t>
            </a:r>
            <a:r>
              <a:rPr lang="en-IE" dirty="0" smtClean="0">
                <a:solidFill>
                  <a:schemeClr val="bg2">
                    <a:lumMod val="50000"/>
                  </a:schemeClr>
                </a:solidFill>
              </a:rPr>
              <a:t>"Hello";</a:t>
            </a:r>
          </a:p>
          <a:p>
            <a:pPr marL="274320" lvl="1" indent="0">
              <a:buNone/>
            </a:pPr>
            <a:r>
              <a:rPr lang="en-IE" dirty="0" smtClean="0">
                <a:solidFill>
                  <a:schemeClr val="bg2">
                    <a:lumMod val="50000"/>
                  </a:schemeClr>
                </a:solidFill>
              </a:rPr>
              <a:t>}</a:t>
            </a:r>
          </a:p>
          <a:p>
            <a:pPr marL="274320" lvl="1" indent="0">
              <a:buNone/>
            </a:pPr>
            <a:r>
              <a:rPr lang="en-IE" dirty="0" smtClean="0">
                <a:solidFill>
                  <a:schemeClr val="bg2">
                    <a:lumMod val="50000"/>
                  </a:schemeClr>
                </a:solidFill>
              </a:rPr>
              <a:t>?&gt;</a:t>
            </a:r>
            <a:endParaRPr lang="en-IE" dirty="0">
              <a:solidFill>
                <a:schemeClr val="bg2">
                  <a:lumMod val="50000"/>
                </a:schemeClr>
              </a:solidFill>
            </a:endParaRPr>
          </a:p>
        </p:txBody>
      </p:sp>
    </p:spTree>
    <p:extLst>
      <p:ext uri="{BB962C8B-B14F-4D97-AF65-F5344CB8AC3E}">
        <p14:creationId xmlns:p14="http://schemas.microsoft.com/office/powerpoint/2010/main" val="2699664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Call a Function</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6</a:t>
            </a:fld>
            <a:endParaRPr lang="en-IE"/>
          </a:p>
        </p:txBody>
      </p:sp>
      <p:sp>
        <p:nvSpPr>
          <p:cNvPr id="6" name="TextBox 5"/>
          <p:cNvSpPr txBox="1"/>
          <p:nvPr/>
        </p:nvSpPr>
        <p:spPr>
          <a:xfrm>
            <a:off x="1259632" y="2492896"/>
            <a:ext cx="5400600" cy="2585323"/>
          </a:xfrm>
          <a:prstGeom prst="rect">
            <a:avLst/>
          </a:prstGeom>
          <a:noFill/>
          <a:ln>
            <a:solidFill>
              <a:schemeClr val="bg1">
                <a:lumMod val="65000"/>
              </a:schemeClr>
            </a:solidFill>
          </a:ln>
        </p:spPr>
        <p:txBody>
          <a:bodyPr wrap="square" rtlCol="0">
            <a:spAutoFit/>
          </a:bodyPr>
          <a:lstStyle/>
          <a:p>
            <a:pPr marL="274320" lvl="1" indent="0">
              <a:buNone/>
            </a:pPr>
            <a:r>
              <a:rPr lang="en-IE" dirty="0" smtClean="0">
                <a:solidFill>
                  <a:schemeClr val="bg2">
                    <a:lumMod val="50000"/>
                  </a:schemeClr>
                </a:solidFill>
              </a:rPr>
              <a:t>&lt;?</a:t>
            </a:r>
            <a:r>
              <a:rPr lang="en-IE" dirty="0" err="1" smtClean="0">
                <a:solidFill>
                  <a:schemeClr val="bg2">
                    <a:lumMod val="50000"/>
                  </a:schemeClr>
                </a:solidFill>
              </a:rPr>
              <a:t>php</a:t>
            </a:r>
            <a:endParaRPr lang="en-IE" dirty="0" smtClean="0">
              <a:solidFill>
                <a:schemeClr val="bg2">
                  <a:lumMod val="50000"/>
                </a:schemeClr>
              </a:solidFill>
            </a:endParaRPr>
          </a:p>
          <a:p>
            <a:pPr marL="274320" lvl="1" indent="0">
              <a:buNone/>
            </a:pPr>
            <a:r>
              <a:rPr lang="en-IE" dirty="0" smtClean="0">
                <a:solidFill>
                  <a:schemeClr val="bg2">
                    <a:lumMod val="50000"/>
                  </a:schemeClr>
                </a:solidFill>
              </a:rPr>
              <a:t>function </a:t>
            </a:r>
            <a:r>
              <a:rPr lang="en-IE" dirty="0" err="1" smtClean="0">
                <a:solidFill>
                  <a:schemeClr val="bg2">
                    <a:lumMod val="50000"/>
                  </a:schemeClr>
                </a:solidFill>
              </a:rPr>
              <a:t>sayHello</a:t>
            </a:r>
            <a:r>
              <a:rPr lang="en-IE" dirty="0" smtClean="0">
                <a:solidFill>
                  <a:schemeClr val="bg2">
                    <a:lumMod val="50000"/>
                  </a:schemeClr>
                </a:solidFill>
              </a:rPr>
              <a:t>()</a:t>
            </a:r>
          </a:p>
          <a:p>
            <a:pPr marL="274320" lvl="1" indent="0">
              <a:buNone/>
            </a:pPr>
            <a:r>
              <a:rPr lang="en-IE" dirty="0" smtClean="0">
                <a:solidFill>
                  <a:schemeClr val="bg2">
                    <a:lumMod val="50000"/>
                  </a:schemeClr>
                </a:solidFill>
              </a:rPr>
              <a:t>{</a:t>
            </a:r>
          </a:p>
          <a:p>
            <a:pPr marL="274320" lvl="1" indent="0">
              <a:buNone/>
            </a:pPr>
            <a:r>
              <a:rPr lang="en-IE" dirty="0" smtClean="0">
                <a:solidFill>
                  <a:schemeClr val="bg2">
                    <a:lumMod val="50000"/>
                  </a:schemeClr>
                </a:solidFill>
              </a:rPr>
              <a:t>       </a:t>
            </a:r>
            <a:r>
              <a:rPr lang="en-IE" dirty="0" smtClean="0">
                <a:solidFill>
                  <a:schemeClr val="bg2">
                    <a:lumMod val="50000"/>
                  </a:schemeClr>
                </a:solidFill>
              </a:rPr>
              <a:t>echo </a:t>
            </a:r>
            <a:r>
              <a:rPr lang="en-IE" dirty="0" smtClean="0">
                <a:solidFill>
                  <a:schemeClr val="bg2">
                    <a:lumMod val="50000"/>
                  </a:schemeClr>
                </a:solidFill>
              </a:rPr>
              <a:t>Hello</a:t>
            </a:r>
            <a:r>
              <a:rPr lang="en-IE" dirty="0" smtClean="0">
                <a:solidFill>
                  <a:schemeClr val="bg2">
                    <a:lumMod val="50000"/>
                  </a:schemeClr>
                </a:solidFill>
              </a:rPr>
              <a:t>";</a:t>
            </a:r>
          </a:p>
          <a:p>
            <a:pPr marL="274320" lvl="1" indent="0">
              <a:buNone/>
            </a:pPr>
            <a:r>
              <a:rPr lang="en-IE" dirty="0" smtClean="0">
                <a:solidFill>
                  <a:schemeClr val="bg2">
                    <a:lumMod val="50000"/>
                  </a:schemeClr>
                </a:solidFill>
              </a:rPr>
              <a:t>}</a:t>
            </a:r>
          </a:p>
          <a:p>
            <a:pPr marL="274320" lvl="1" indent="0">
              <a:buNone/>
            </a:pPr>
            <a:endParaRPr lang="en-IE" dirty="0">
              <a:solidFill>
                <a:schemeClr val="bg2">
                  <a:lumMod val="50000"/>
                </a:schemeClr>
              </a:solidFill>
            </a:endParaRPr>
          </a:p>
          <a:p>
            <a:pPr marL="274320" lvl="1" indent="0">
              <a:buNone/>
            </a:pPr>
            <a:r>
              <a:rPr lang="en-IE" dirty="0" err="1" smtClean="0">
                <a:solidFill>
                  <a:schemeClr val="bg2">
                    <a:lumMod val="50000"/>
                  </a:schemeClr>
                </a:solidFill>
              </a:rPr>
              <a:t>sayHello</a:t>
            </a:r>
            <a:r>
              <a:rPr lang="en-IE" dirty="0" smtClean="0">
                <a:solidFill>
                  <a:schemeClr val="bg2">
                    <a:lumMod val="50000"/>
                  </a:schemeClr>
                </a:solidFill>
              </a:rPr>
              <a:t>();</a:t>
            </a:r>
          </a:p>
          <a:p>
            <a:pPr marL="274320" lvl="1" indent="0">
              <a:buNone/>
            </a:pPr>
            <a:endParaRPr lang="en-IE" dirty="0" smtClean="0">
              <a:solidFill>
                <a:schemeClr val="bg2">
                  <a:lumMod val="50000"/>
                </a:schemeClr>
              </a:solidFill>
            </a:endParaRPr>
          </a:p>
          <a:p>
            <a:pPr marL="274320" lvl="1" indent="0">
              <a:buNone/>
            </a:pPr>
            <a:r>
              <a:rPr lang="en-IE" dirty="0" smtClean="0">
                <a:solidFill>
                  <a:schemeClr val="bg2">
                    <a:lumMod val="50000"/>
                  </a:schemeClr>
                </a:solidFill>
              </a:rPr>
              <a:t>?&gt;</a:t>
            </a:r>
            <a:endParaRPr lang="en-IE" dirty="0">
              <a:solidFill>
                <a:schemeClr val="bg2">
                  <a:lumMod val="50000"/>
                </a:schemeClr>
              </a:solidFill>
            </a:endParaRPr>
          </a:p>
        </p:txBody>
      </p:sp>
      <p:sp>
        <p:nvSpPr>
          <p:cNvPr id="7" name="Content Placeholder 3"/>
          <p:cNvSpPr>
            <a:spLocks noGrp="1"/>
          </p:cNvSpPr>
          <p:nvPr>
            <p:ph sz="quarter" idx="1"/>
          </p:nvPr>
        </p:nvSpPr>
        <p:spPr>
          <a:xfrm>
            <a:off x="899592" y="1628800"/>
            <a:ext cx="7772400" cy="4320480"/>
          </a:xfrm>
        </p:spPr>
        <p:txBody>
          <a:bodyPr>
            <a:normAutofit/>
          </a:bodyPr>
          <a:lstStyle/>
          <a:p>
            <a:r>
              <a:rPr lang="en-IE" dirty="0" smtClean="0"/>
              <a:t>The following code calls the function </a:t>
            </a:r>
            <a:r>
              <a:rPr lang="en-IE" dirty="0" err="1" smtClean="0">
                <a:solidFill>
                  <a:schemeClr val="bg2">
                    <a:lumMod val="50000"/>
                  </a:schemeClr>
                </a:solidFill>
              </a:rPr>
              <a:t>sayHello</a:t>
            </a:r>
            <a:r>
              <a:rPr lang="en-IE" dirty="0" smtClean="0">
                <a:solidFill>
                  <a:schemeClr val="bg2">
                    <a:lumMod val="50000"/>
                  </a:schemeClr>
                </a:solidFill>
              </a:rPr>
              <a:t>() </a:t>
            </a:r>
            <a:endParaRPr lang="en-IE" dirty="0">
              <a:solidFill>
                <a:schemeClr val="bg2">
                  <a:lumMod val="50000"/>
                </a:schemeClr>
              </a:solidFill>
            </a:endParaRPr>
          </a:p>
          <a:p>
            <a:endParaRPr lang="en-IE" dirty="0"/>
          </a:p>
        </p:txBody>
      </p:sp>
      <p:cxnSp>
        <p:nvCxnSpPr>
          <p:cNvPr id="9" name="Straight Arrow Connector 8"/>
          <p:cNvCxnSpPr/>
          <p:nvPr/>
        </p:nvCxnSpPr>
        <p:spPr>
          <a:xfrm flipH="1">
            <a:off x="2771800" y="4437112"/>
            <a:ext cx="36829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274" y="4070708"/>
            <a:ext cx="1591461" cy="369332"/>
          </a:xfrm>
          <a:prstGeom prst="rect">
            <a:avLst/>
          </a:prstGeom>
          <a:noFill/>
        </p:spPr>
        <p:txBody>
          <a:bodyPr wrap="none" rtlCol="0">
            <a:spAutoFit/>
          </a:bodyPr>
          <a:lstStyle/>
          <a:p>
            <a:r>
              <a:rPr lang="en-IE" dirty="0" smtClean="0">
                <a:solidFill>
                  <a:schemeClr val="bg2">
                    <a:lumMod val="50000"/>
                  </a:schemeClr>
                </a:solidFill>
              </a:rPr>
              <a:t>calling statement</a:t>
            </a:r>
            <a:endParaRPr lang="en-IE" dirty="0">
              <a:solidFill>
                <a:schemeClr val="bg2">
                  <a:lumMod val="50000"/>
                </a:schemeClr>
              </a:solidFill>
            </a:endParaRPr>
          </a:p>
        </p:txBody>
      </p:sp>
      <p:sp>
        <p:nvSpPr>
          <p:cNvPr id="4" name="Rectangle 3"/>
          <p:cNvSpPr/>
          <p:nvPr/>
        </p:nvSpPr>
        <p:spPr>
          <a:xfrm>
            <a:off x="925727" y="5229200"/>
            <a:ext cx="7375082" cy="1569660"/>
          </a:xfrm>
          <a:prstGeom prst="rect">
            <a:avLst/>
          </a:prstGeom>
        </p:spPr>
        <p:txBody>
          <a:bodyPr wrap="square">
            <a:spAutoFit/>
          </a:bodyPr>
          <a:lstStyle/>
          <a:p>
            <a:pPr marL="274320" indent="-274320">
              <a:spcBef>
                <a:spcPts val="580"/>
              </a:spcBef>
              <a:buClr>
                <a:schemeClr val="accent1"/>
              </a:buClr>
              <a:buSzPct val="85000"/>
              <a:buFont typeface="Wingdings 2"/>
              <a:buChar char=""/>
            </a:pPr>
            <a:r>
              <a:rPr lang="en-IE" sz="2400" dirty="0"/>
              <a:t>When the PHP engine encounters your function call, it passes control to the function and runs the code inside it. When the function's code has finished, control is returned to the point after your function call.</a:t>
            </a:r>
          </a:p>
        </p:txBody>
      </p:sp>
    </p:spTree>
    <p:extLst>
      <p:ext uri="{BB962C8B-B14F-4D97-AF65-F5344CB8AC3E}">
        <p14:creationId xmlns:p14="http://schemas.microsoft.com/office/powerpoint/2010/main" val="1492637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EAA74B8-8E44-47E4-A290-7B1FC184C876}" type="slidenum">
              <a:rPr lang="en-IE" smtClean="0"/>
              <a:t>7</a:t>
            </a:fld>
            <a:endParaRPr lang="en-IE"/>
          </a:p>
        </p:txBody>
      </p:sp>
      <p:sp>
        <p:nvSpPr>
          <p:cNvPr id="4" name="Content Placeholder 3"/>
          <p:cNvSpPr>
            <a:spLocks noGrp="1"/>
          </p:cNvSpPr>
          <p:nvPr>
            <p:ph sz="quarter" idx="1"/>
          </p:nvPr>
        </p:nvSpPr>
        <p:spPr>
          <a:xfrm>
            <a:off x="914400" y="1447800"/>
            <a:ext cx="7772400" cy="5149552"/>
          </a:xfrm>
        </p:spPr>
        <p:txBody>
          <a:bodyPr>
            <a:normAutofit fontScale="85000" lnSpcReduction="10000"/>
          </a:bodyPr>
          <a:lstStyle/>
          <a:p>
            <a:r>
              <a:rPr lang="en-IE" dirty="0" smtClean="0"/>
              <a:t>Now </a:t>
            </a:r>
            <a:r>
              <a:rPr lang="en-IE" dirty="0"/>
              <a:t>change your code to this, and see what happens</a:t>
            </a:r>
            <a:r>
              <a:rPr lang="en-IE" dirty="0" smtClean="0"/>
              <a:t>:</a:t>
            </a:r>
          </a:p>
          <a:p>
            <a:endParaRPr lang="en-IE" dirty="0"/>
          </a:p>
          <a:p>
            <a:endParaRPr lang="en-IE" dirty="0" smtClean="0"/>
          </a:p>
          <a:p>
            <a:endParaRPr lang="en-IE" dirty="0"/>
          </a:p>
          <a:p>
            <a:endParaRPr lang="en-IE" dirty="0" smtClean="0"/>
          </a:p>
          <a:p>
            <a:endParaRPr lang="en-IE" dirty="0"/>
          </a:p>
          <a:p>
            <a:endParaRPr lang="en-IE" dirty="0" smtClean="0"/>
          </a:p>
          <a:p>
            <a:endParaRPr lang="en-IE" dirty="0"/>
          </a:p>
          <a:p>
            <a:r>
              <a:rPr lang="en-IE" dirty="0" smtClean="0"/>
              <a:t>If </a:t>
            </a:r>
            <a:r>
              <a:rPr lang="en-IE" dirty="0"/>
              <a:t>you have PHP 4 or above, you should see no difference – the function will still get executed with the name above or below the function. </a:t>
            </a:r>
            <a:endParaRPr lang="en-IE" dirty="0" smtClean="0"/>
          </a:p>
          <a:p>
            <a:r>
              <a:rPr lang="en-IE" dirty="0" smtClean="0"/>
              <a:t>But </a:t>
            </a:r>
            <a:r>
              <a:rPr lang="en-IE" dirty="0"/>
              <a:t>for neatness and readability's sake, it's better to put all of your </a:t>
            </a:r>
            <a:r>
              <a:rPr lang="en-IE" dirty="0" smtClean="0"/>
              <a:t>functions </a:t>
            </a:r>
            <a:r>
              <a:rPr lang="en-IE" dirty="0"/>
              <a:t>either at the top or bottom of your scripts. Or better yet, in a separate PHP file. You can then use another inbuilt function called "</a:t>
            </a:r>
            <a:r>
              <a:rPr lang="en-IE" dirty="0" smtClean="0">
                <a:solidFill>
                  <a:schemeClr val="bg2">
                    <a:lumMod val="50000"/>
                  </a:schemeClr>
                </a:solidFill>
              </a:rPr>
              <a:t>Include</a:t>
            </a:r>
            <a:r>
              <a:rPr lang="en-IE" dirty="0" smtClean="0"/>
              <a:t>“ or </a:t>
            </a:r>
            <a:r>
              <a:rPr lang="en-IE" dirty="0" smtClean="0">
                <a:solidFill>
                  <a:schemeClr val="bg2">
                    <a:lumMod val="50000"/>
                  </a:schemeClr>
                </a:solidFill>
              </a:rPr>
              <a:t>“require” </a:t>
            </a:r>
            <a:r>
              <a:rPr lang="en-IE" dirty="0"/>
              <a:t>(which we'll get to soon</a:t>
            </a:r>
            <a:r>
              <a:rPr lang="en-IE" dirty="0" smtClean="0"/>
              <a:t>).</a:t>
            </a:r>
            <a:endParaRPr lang="en-IE" dirty="0"/>
          </a:p>
          <a:p>
            <a:endParaRPr lang="en-IE" dirty="0"/>
          </a:p>
        </p:txBody>
      </p:sp>
      <p:sp>
        <p:nvSpPr>
          <p:cNvPr id="5" name="TextBox 4"/>
          <p:cNvSpPr txBox="1"/>
          <p:nvPr/>
        </p:nvSpPr>
        <p:spPr>
          <a:xfrm>
            <a:off x="1415176" y="2060848"/>
            <a:ext cx="3915554" cy="1754326"/>
          </a:xfrm>
          <a:prstGeom prst="rect">
            <a:avLst/>
          </a:prstGeom>
          <a:noFill/>
          <a:ln>
            <a:solidFill>
              <a:schemeClr val="bg1">
                <a:lumMod val="65000"/>
              </a:schemeClr>
            </a:solidFill>
          </a:ln>
        </p:spPr>
        <p:txBody>
          <a:bodyPr wrap="square" rtlCol="0">
            <a:spAutoFit/>
          </a:bodyPr>
          <a:lstStyle/>
          <a:p>
            <a:pPr marL="274320" lvl="1" indent="0">
              <a:buNone/>
            </a:pPr>
            <a:r>
              <a:rPr lang="en-IE" dirty="0" smtClean="0">
                <a:solidFill>
                  <a:schemeClr val="bg2">
                    <a:lumMod val="50000"/>
                  </a:schemeClr>
                </a:solidFill>
              </a:rPr>
              <a:t>&lt;?</a:t>
            </a:r>
            <a:r>
              <a:rPr lang="en-IE" dirty="0" err="1" smtClean="0">
                <a:solidFill>
                  <a:schemeClr val="bg2">
                    <a:lumMod val="50000"/>
                  </a:schemeClr>
                </a:solidFill>
              </a:rPr>
              <a:t>php</a:t>
            </a:r>
            <a:endParaRPr lang="en-IE" dirty="0" smtClean="0">
              <a:solidFill>
                <a:schemeClr val="bg2">
                  <a:lumMod val="50000"/>
                </a:schemeClr>
              </a:solidFill>
            </a:endParaRPr>
          </a:p>
          <a:p>
            <a:pPr marL="274320" lvl="1" indent="0">
              <a:buNone/>
            </a:pPr>
            <a:r>
              <a:rPr lang="en-IE" dirty="0" err="1" smtClean="0">
                <a:solidFill>
                  <a:schemeClr val="bg2">
                    <a:lumMod val="50000"/>
                  </a:schemeClr>
                </a:solidFill>
              </a:rPr>
              <a:t>sayHello</a:t>
            </a:r>
            <a:r>
              <a:rPr lang="en-IE" dirty="0" smtClean="0">
                <a:solidFill>
                  <a:schemeClr val="bg2">
                    <a:lumMod val="50000"/>
                  </a:schemeClr>
                </a:solidFill>
              </a:rPr>
              <a:t>( );</a:t>
            </a:r>
          </a:p>
          <a:p>
            <a:pPr marL="274320" lvl="1" indent="0">
              <a:buNone/>
            </a:pPr>
            <a:r>
              <a:rPr lang="en-IE" dirty="0" smtClean="0">
                <a:solidFill>
                  <a:schemeClr val="bg2">
                    <a:lumMod val="50000"/>
                  </a:schemeClr>
                </a:solidFill>
              </a:rPr>
              <a:t>function </a:t>
            </a:r>
            <a:r>
              <a:rPr lang="en-IE" dirty="0" err="1" smtClean="0">
                <a:solidFill>
                  <a:schemeClr val="bg2">
                    <a:lumMod val="50000"/>
                  </a:schemeClr>
                </a:solidFill>
              </a:rPr>
              <a:t>sayHello</a:t>
            </a:r>
            <a:r>
              <a:rPr lang="en-IE" dirty="0" smtClean="0">
                <a:solidFill>
                  <a:schemeClr val="bg2">
                    <a:lumMod val="50000"/>
                  </a:schemeClr>
                </a:solidFill>
              </a:rPr>
              <a:t>( ) {</a:t>
            </a:r>
            <a:br>
              <a:rPr lang="en-IE" dirty="0" smtClean="0">
                <a:solidFill>
                  <a:schemeClr val="bg2">
                    <a:lumMod val="50000"/>
                  </a:schemeClr>
                </a:solidFill>
              </a:rPr>
            </a:br>
            <a:r>
              <a:rPr lang="en-IE" dirty="0" smtClean="0">
                <a:solidFill>
                  <a:schemeClr val="bg2">
                    <a:lumMod val="50000"/>
                  </a:schemeClr>
                </a:solidFill>
              </a:rPr>
              <a:t>echo “Hello</a:t>
            </a:r>
            <a:r>
              <a:rPr lang="en-IE" dirty="0" smtClean="0">
                <a:solidFill>
                  <a:schemeClr val="bg2">
                    <a:lumMod val="50000"/>
                  </a:schemeClr>
                </a:solidFill>
              </a:rPr>
              <a:t>”;</a:t>
            </a:r>
            <a:br>
              <a:rPr lang="en-IE" dirty="0" smtClean="0">
                <a:solidFill>
                  <a:schemeClr val="bg2">
                    <a:lumMod val="50000"/>
                  </a:schemeClr>
                </a:solidFill>
              </a:rPr>
            </a:br>
            <a:r>
              <a:rPr lang="en-IE" dirty="0" smtClean="0">
                <a:solidFill>
                  <a:schemeClr val="bg2">
                    <a:lumMod val="50000"/>
                  </a:schemeClr>
                </a:solidFill>
              </a:rPr>
              <a:t>}</a:t>
            </a:r>
          </a:p>
          <a:p>
            <a:pPr marL="274320" lvl="1" indent="0">
              <a:buNone/>
            </a:pPr>
            <a:r>
              <a:rPr lang="en-IE" dirty="0" smtClean="0">
                <a:solidFill>
                  <a:schemeClr val="bg2">
                    <a:lumMod val="50000"/>
                  </a:schemeClr>
                </a:solidFill>
              </a:rPr>
              <a:t>?&gt;</a:t>
            </a:r>
            <a:endParaRPr lang="en-IE" dirty="0"/>
          </a:p>
        </p:txBody>
      </p:sp>
    </p:spTree>
    <p:extLst>
      <p:ext uri="{BB962C8B-B14F-4D97-AF65-F5344CB8AC3E}">
        <p14:creationId xmlns:p14="http://schemas.microsoft.com/office/powerpoint/2010/main" val="3178910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Defining and using </a:t>
            </a:r>
            <a:r>
              <a:rPr lang="en-IE" b="1" dirty="0" smtClean="0"/>
              <a:t>parameters</a:t>
            </a:r>
            <a:endParaRPr lang="en-IE" dirty="0"/>
          </a:p>
        </p:txBody>
      </p:sp>
      <p:sp>
        <p:nvSpPr>
          <p:cNvPr id="3" name="Slide Number Placeholder 2"/>
          <p:cNvSpPr>
            <a:spLocks noGrp="1"/>
          </p:cNvSpPr>
          <p:nvPr>
            <p:ph type="sldNum" sz="quarter" idx="12"/>
          </p:nvPr>
        </p:nvSpPr>
        <p:spPr/>
        <p:txBody>
          <a:bodyPr/>
          <a:lstStyle/>
          <a:p>
            <a:fld id="{6EAA74B8-8E44-47E4-A290-7B1FC184C876}" type="slidenum">
              <a:rPr lang="en-IE" smtClean="0"/>
              <a:t>8</a:t>
            </a:fld>
            <a:endParaRPr lang="en-IE"/>
          </a:p>
        </p:txBody>
      </p:sp>
      <p:sp>
        <p:nvSpPr>
          <p:cNvPr id="4" name="Content Placeholder 3"/>
          <p:cNvSpPr>
            <a:spLocks noGrp="1"/>
          </p:cNvSpPr>
          <p:nvPr>
            <p:ph sz="quarter" idx="1"/>
          </p:nvPr>
        </p:nvSpPr>
        <p:spPr>
          <a:xfrm>
            <a:off x="539552" y="1484784"/>
            <a:ext cx="8352928" cy="4572000"/>
          </a:xfrm>
        </p:spPr>
        <p:txBody>
          <a:bodyPr>
            <a:normAutofit/>
          </a:bodyPr>
          <a:lstStyle/>
          <a:p>
            <a:r>
              <a:rPr lang="en-IE" dirty="0"/>
              <a:t>Reusable functions are great, but in order to make them even more useful and flexible, you can use </a:t>
            </a:r>
            <a:r>
              <a:rPr lang="en-IE" i="1" dirty="0">
                <a:solidFill>
                  <a:schemeClr val="bg2">
                    <a:lumMod val="50000"/>
                  </a:schemeClr>
                </a:solidFill>
              </a:rPr>
              <a:t>parameters</a:t>
            </a:r>
            <a:r>
              <a:rPr lang="en-IE" dirty="0">
                <a:solidFill>
                  <a:schemeClr val="bg2">
                    <a:lumMod val="50000"/>
                  </a:schemeClr>
                </a:solidFill>
              </a:rPr>
              <a:t> </a:t>
            </a:r>
            <a:r>
              <a:rPr lang="en-IE" dirty="0"/>
              <a:t>and </a:t>
            </a:r>
            <a:r>
              <a:rPr lang="en-IE" i="1" dirty="0">
                <a:solidFill>
                  <a:schemeClr val="bg2">
                    <a:lumMod val="50000"/>
                  </a:schemeClr>
                </a:solidFill>
              </a:rPr>
              <a:t>arguments</a:t>
            </a:r>
            <a:r>
              <a:rPr lang="en-IE" dirty="0"/>
              <a:t>:</a:t>
            </a:r>
          </a:p>
          <a:p>
            <a:r>
              <a:rPr lang="en-IE" b="1" dirty="0">
                <a:solidFill>
                  <a:schemeClr val="bg2">
                    <a:lumMod val="50000"/>
                  </a:schemeClr>
                </a:solidFill>
              </a:rPr>
              <a:t>Parameters</a:t>
            </a:r>
            <a:r>
              <a:rPr lang="en-IE" dirty="0">
                <a:solidFill>
                  <a:schemeClr val="bg2">
                    <a:lumMod val="50000"/>
                  </a:schemeClr>
                </a:solidFill>
              </a:rPr>
              <a:t> </a:t>
            </a:r>
            <a:r>
              <a:rPr lang="en-IE" dirty="0"/>
              <a:t>are special variables that you set up when you create your function. These variables can accept values from the code that calls the function. The code inside your function can then work with those values.</a:t>
            </a:r>
          </a:p>
          <a:p>
            <a:r>
              <a:rPr lang="en-IE" b="1" dirty="0">
                <a:solidFill>
                  <a:schemeClr val="bg2">
                    <a:lumMod val="50000"/>
                  </a:schemeClr>
                </a:solidFill>
              </a:rPr>
              <a:t>Arguments</a:t>
            </a:r>
            <a:r>
              <a:rPr lang="en-IE" dirty="0">
                <a:solidFill>
                  <a:schemeClr val="bg2">
                    <a:lumMod val="50000"/>
                  </a:schemeClr>
                </a:solidFill>
              </a:rPr>
              <a:t> </a:t>
            </a:r>
            <a:r>
              <a:rPr lang="en-IE" dirty="0"/>
              <a:t>are those values that you pass to the function when you call it.</a:t>
            </a:r>
          </a:p>
          <a:p>
            <a:r>
              <a:rPr lang="en-IE" dirty="0"/>
              <a:t>This means that your functions can do different things based on the values that you give them, making them much more flexible.</a:t>
            </a:r>
          </a:p>
          <a:p>
            <a:endParaRPr lang="en-IE" dirty="0"/>
          </a:p>
        </p:txBody>
      </p:sp>
    </p:spTree>
    <p:extLst>
      <p:ext uri="{BB962C8B-B14F-4D97-AF65-F5344CB8AC3E}">
        <p14:creationId xmlns:p14="http://schemas.microsoft.com/office/powerpoint/2010/main" val="4028233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Slide Number Placeholder 2"/>
          <p:cNvSpPr>
            <a:spLocks noGrp="1"/>
          </p:cNvSpPr>
          <p:nvPr>
            <p:ph type="sldNum" sz="quarter" idx="12"/>
          </p:nvPr>
        </p:nvSpPr>
        <p:spPr/>
        <p:txBody>
          <a:bodyPr/>
          <a:lstStyle/>
          <a:p>
            <a:fld id="{6EAA74B8-8E44-47E4-A290-7B1FC184C876}" type="slidenum">
              <a:rPr lang="en-IE" smtClean="0"/>
              <a:t>9</a:t>
            </a:fld>
            <a:endParaRPr lang="en-IE"/>
          </a:p>
        </p:txBody>
      </p:sp>
      <p:sp>
        <p:nvSpPr>
          <p:cNvPr id="4" name="Content Placeholder 3"/>
          <p:cNvSpPr>
            <a:spLocks noGrp="1"/>
          </p:cNvSpPr>
          <p:nvPr>
            <p:ph sz="quarter" idx="1"/>
          </p:nvPr>
        </p:nvSpPr>
        <p:spPr/>
        <p:txBody>
          <a:bodyPr>
            <a:normAutofit lnSpcReduction="10000"/>
          </a:bodyPr>
          <a:lstStyle/>
          <a:p>
            <a:r>
              <a:rPr lang="en-IE" dirty="0"/>
              <a:t>To define parameters in a function, you specify the parameter names inside the parentheses when you create the function:</a:t>
            </a:r>
          </a:p>
          <a:p>
            <a:pPr marL="0" indent="0">
              <a:buNone/>
            </a:pPr>
            <a:r>
              <a:rPr lang="en-IE" dirty="0" smtClean="0"/>
              <a:t>   </a:t>
            </a:r>
          </a:p>
          <a:p>
            <a:pPr marL="0" indent="0">
              <a:buNone/>
            </a:pPr>
            <a:r>
              <a:rPr lang="en-IE" dirty="0">
                <a:solidFill>
                  <a:schemeClr val="bg2">
                    <a:lumMod val="50000"/>
                  </a:schemeClr>
                </a:solidFill>
              </a:rPr>
              <a:t> </a:t>
            </a:r>
            <a:r>
              <a:rPr lang="en-IE" dirty="0" smtClean="0">
                <a:solidFill>
                  <a:schemeClr val="bg2">
                    <a:lumMod val="50000"/>
                  </a:schemeClr>
                </a:solidFill>
              </a:rPr>
              <a:t>  function </a:t>
            </a:r>
            <a:r>
              <a:rPr lang="en-IE" dirty="0" err="1">
                <a:solidFill>
                  <a:schemeClr val="bg2">
                    <a:lumMod val="50000"/>
                  </a:schemeClr>
                </a:solidFill>
              </a:rPr>
              <a:t>myFunctionName</a:t>
            </a:r>
            <a:r>
              <a:rPr lang="en-IE" dirty="0">
                <a:solidFill>
                  <a:schemeClr val="bg2">
                    <a:lumMod val="50000"/>
                  </a:schemeClr>
                </a:solidFill>
              </a:rPr>
              <a:t>( </a:t>
            </a:r>
            <a:r>
              <a:rPr lang="en-IE" i="1" dirty="0">
                <a:solidFill>
                  <a:schemeClr val="bg2">
                    <a:lumMod val="50000"/>
                  </a:schemeClr>
                </a:solidFill>
              </a:rPr>
              <a:t>parameter1</a:t>
            </a:r>
            <a:r>
              <a:rPr lang="en-IE" dirty="0">
                <a:solidFill>
                  <a:schemeClr val="bg2">
                    <a:lumMod val="50000"/>
                  </a:schemeClr>
                </a:solidFill>
              </a:rPr>
              <a:t>, </a:t>
            </a:r>
            <a:r>
              <a:rPr lang="en-IE" i="1" dirty="0">
                <a:solidFill>
                  <a:schemeClr val="bg2">
                    <a:lumMod val="50000"/>
                  </a:schemeClr>
                </a:solidFill>
              </a:rPr>
              <a:t>parameter2</a:t>
            </a:r>
            <a:r>
              <a:rPr lang="en-IE" dirty="0">
                <a:solidFill>
                  <a:schemeClr val="bg2">
                    <a:lumMod val="50000"/>
                  </a:schemeClr>
                </a:solidFill>
              </a:rPr>
              <a:t>, ... ) </a:t>
            </a:r>
            <a:endParaRPr lang="en-IE" dirty="0" smtClean="0">
              <a:solidFill>
                <a:schemeClr val="bg2">
                  <a:lumMod val="50000"/>
                </a:schemeClr>
              </a:solidFill>
            </a:endParaRPr>
          </a:p>
          <a:p>
            <a:pPr marL="0" indent="0">
              <a:buNone/>
            </a:pPr>
            <a:r>
              <a:rPr lang="en-IE" dirty="0" smtClean="0">
                <a:solidFill>
                  <a:schemeClr val="bg2">
                    <a:lumMod val="50000"/>
                  </a:schemeClr>
                </a:solidFill>
              </a:rPr>
              <a:t>   { </a:t>
            </a:r>
            <a:r>
              <a:rPr lang="en-IE" dirty="0">
                <a:solidFill>
                  <a:schemeClr val="bg2">
                    <a:lumMod val="50000"/>
                  </a:schemeClr>
                </a:solidFill>
              </a:rPr>
              <a:t>// (Your function code goes here) } </a:t>
            </a:r>
            <a:endParaRPr lang="en-IE" dirty="0" smtClean="0">
              <a:solidFill>
                <a:schemeClr val="bg2">
                  <a:lumMod val="50000"/>
                </a:schemeClr>
              </a:solidFill>
            </a:endParaRPr>
          </a:p>
          <a:p>
            <a:endParaRPr lang="en-IE" dirty="0"/>
          </a:p>
          <a:p>
            <a:r>
              <a:rPr lang="en-IE" dirty="0" smtClean="0"/>
              <a:t>To </a:t>
            </a:r>
            <a:r>
              <a:rPr lang="en-IE" dirty="0"/>
              <a:t>pass values to your function when you call it, you again put them inside the parentheses:</a:t>
            </a:r>
          </a:p>
          <a:p>
            <a:pPr marL="0" indent="0">
              <a:buNone/>
            </a:pPr>
            <a:r>
              <a:rPr lang="en-IE" dirty="0" smtClean="0">
                <a:solidFill>
                  <a:schemeClr val="bg2">
                    <a:lumMod val="50000"/>
                  </a:schemeClr>
                </a:solidFill>
              </a:rPr>
              <a:t>    </a:t>
            </a:r>
          </a:p>
          <a:p>
            <a:pPr marL="0" indent="0">
              <a:buNone/>
            </a:pPr>
            <a:r>
              <a:rPr lang="en-IE" dirty="0">
                <a:solidFill>
                  <a:schemeClr val="bg2">
                    <a:lumMod val="50000"/>
                  </a:schemeClr>
                </a:solidFill>
              </a:rPr>
              <a:t> </a:t>
            </a:r>
            <a:r>
              <a:rPr lang="en-IE" dirty="0" smtClean="0">
                <a:solidFill>
                  <a:schemeClr val="bg2">
                    <a:lumMod val="50000"/>
                  </a:schemeClr>
                </a:solidFill>
              </a:rPr>
              <a:t>   </a:t>
            </a:r>
            <a:r>
              <a:rPr lang="en-IE" dirty="0" err="1" smtClean="0">
                <a:solidFill>
                  <a:schemeClr val="bg2">
                    <a:lumMod val="50000"/>
                  </a:schemeClr>
                </a:solidFill>
              </a:rPr>
              <a:t>myFunctionName</a:t>
            </a:r>
            <a:r>
              <a:rPr lang="en-IE" dirty="0">
                <a:solidFill>
                  <a:schemeClr val="bg2">
                    <a:lumMod val="50000"/>
                  </a:schemeClr>
                </a:solidFill>
              </a:rPr>
              <a:t>( </a:t>
            </a:r>
            <a:r>
              <a:rPr lang="en-IE" i="1" dirty="0">
                <a:solidFill>
                  <a:schemeClr val="bg2">
                    <a:lumMod val="50000"/>
                  </a:schemeClr>
                </a:solidFill>
              </a:rPr>
              <a:t>argument1</a:t>
            </a:r>
            <a:r>
              <a:rPr lang="en-IE" dirty="0">
                <a:solidFill>
                  <a:schemeClr val="bg2">
                    <a:lumMod val="50000"/>
                  </a:schemeClr>
                </a:solidFill>
              </a:rPr>
              <a:t>, </a:t>
            </a:r>
            <a:r>
              <a:rPr lang="en-IE" i="1" dirty="0">
                <a:solidFill>
                  <a:schemeClr val="bg2">
                    <a:lumMod val="50000"/>
                  </a:schemeClr>
                </a:solidFill>
              </a:rPr>
              <a:t>argument2</a:t>
            </a:r>
            <a:r>
              <a:rPr lang="en-IE" dirty="0">
                <a:solidFill>
                  <a:schemeClr val="bg2">
                    <a:lumMod val="50000"/>
                  </a:schemeClr>
                </a:solidFill>
              </a:rPr>
              <a:t>, ... ) </a:t>
            </a:r>
          </a:p>
        </p:txBody>
      </p:sp>
    </p:spTree>
    <p:extLst>
      <p:ext uri="{BB962C8B-B14F-4D97-AF65-F5344CB8AC3E}">
        <p14:creationId xmlns:p14="http://schemas.microsoft.com/office/powerpoint/2010/main" val="111518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3617</TotalTime>
  <Words>2733</Words>
  <Application>Microsoft Office PowerPoint</Application>
  <PresentationFormat>On-screen Show (4:3)</PresentationFormat>
  <Paragraphs>347</Paragraphs>
  <Slides>29</Slides>
  <Notes>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PHP Functions - Lecture 4</vt:lpstr>
      <vt:lpstr>What are Functions</vt:lpstr>
      <vt:lpstr>PowerPoint Presentation</vt:lpstr>
      <vt:lpstr>How to Write a PHP Function</vt:lpstr>
      <vt:lpstr>PowerPoint Presentation</vt:lpstr>
      <vt:lpstr>Call a Function</vt:lpstr>
      <vt:lpstr>PowerPoint Presentation</vt:lpstr>
      <vt:lpstr>Defining and using parameters</vt:lpstr>
      <vt:lpstr>PowerPoint Presentation</vt:lpstr>
      <vt:lpstr>PowerPoint Presentation</vt:lpstr>
      <vt:lpstr>PowerPoint Presentation</vt:lpstr>
      <vt:lpstr>Creating optional parameters</vt:lpstr>
      <vt:lpstr>PowerPoint Presentation</vt:lpstr>
      <vt:lpstr>Returning a Value from a PHP Function</vt:lpstr>
      <vt:lpstr>Try these</vt:lpstr>
      <vt:lpstr>Functions and Variable Scope </vt:lpstr>
      <vt:lpstr>PowerPoint Presentation</vt:lpstr>
      <vt:lpstr>PowerPoint Presentation</vt:lpstr>
      <vt:lpstr>Accessing global variables from within functions</vt:lpstr>
      <vt:lpstr>PowerPoint Presentation</vt:lpstr>
      <vt:lpstr>Superglobals explained</vt:lpstr>
      <vt:lpstr>PowerPoint Presentation</vt:lpstr>
      <vt:lpstr>Passing Parameters by Reference</vt:lpstr>
      <vt:lpstr>PowerPoint Presentation</vt:lpstr>
      <vt:lpstr>PowerPoint Presentation</vt:lpstr>
      <vt:lpstr>PowerPoint Presentation</vt:lpstr>
      <vt:lpstr>PowerPoint Presentation</vt:lpstr>
      <vt:lpstr>PowerPoint Presentation</vt:lpstr>
      <vt:lpstr>Try these</vt:lpstr>
    </vt:vector>
  </TitlesOfParts>
  <Company>IT Tralee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Functions - Lecture 4</dc:title>
  <dc:creator>t00036645</dc:creator>
  <cp:lastModifiedBy>Computer Services</cp:lastModifiedBy>
  <cp:revision>48</cp:revision>
  <cp:lastPrinted>2011-02-15T09:55:55Z</cp:lastPrinted>
  <dcterms:created xsi:type="dcterms:W3CDTF">2011-02-01T13:31:55Z</dcterms:created>
  <dcterms:modified xsi:type="dcterms:W3CDTF">2014-10-05T20:39:29Z</dcterms:modified>
</cp:coreProperties>
</file>