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22"/>
  </p:handoutMasterIdLst>
  <p:sldIdLst>
    <p:sldId id="268" r:id="rId2"/>
    <p:sldId id="269" r:id="rId3"/>
    <p:sldId id="282" r:id="rId4"/>
    <p:sldId id="271" r:id="rId5"/>
    <p:sldId id="272" r:id="rId6"/>
    <p:sldId id="273" r:id="rId7"/>
    <p:sldId id="274" r:id="rId8"/>
    <p:sldId id="275" r:id="rId9"/>
    <p:sldId id="276" r:id="rId10"/>
    <p:sldId id="277" r:id="rId11"/>
    <p:sldId id="278" r:id="rId12"/>
    <p:sldId id="279" r:id="rId13"/>
    <p:sldId id="287" r:id="rId14"/>
    <p:sldId id="280" r:id="rId15"/>
    <p:sldId id="281" r:id="rId16"/>
    <p:sldId id="286" r:id="rId17"/>
    <p:sldId id="288" r:id="rId18"/>
    <p:sldId id="283" r:id="rId19"/>
    <p:sldId id="284" r:id="rId20"/>
    <p:sldId id="285" r:id="rId21"/>
  </p:sldIdLst>
  <p:sldSz cx="9144000" cy="6858000" type="screen4x3"/>
  <p:notesSz cx="6718300" cy="985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1475" cy="493713"/>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05238" y="0"/>
            <a:ext cx="2911475" cy="493713"/>
          </a:xfrm>
          <a:prstGeom prst="rect">
            <a:avLst/>
          </a:prstGeom>
        </p:spPr>
        <p:txBody>
          <a:bodyPr vert="horz" lIns="91440" tIns="45720" rIns="91440" bIns="45720" rtlCol="0"/>
          <a:lstStyle>
            <a:lvl1pPr algn="r">
              <a:defRPr sz="1200"/>
            </a:lvl1pPr>
          </a:lstStyle>
          <a:p>
            <a:fld id="{90347E34-6872-467E-BC81-3D85F6E9D4E4}" type="datetimeFigureOut">
              <a:rPr lang="en-IE" smtClean="0"/>
              <a:t>06/10/2014</a:t>
            </a:fld>
            <a:endParaRPr lang="en-IE"/>
          </a:p>
        </p:txBody>
      </p:sp>
      <p:sp>
        <p:nvSpPr>
          <p:cNvPr id="4" name="Footer Placeholder 3"/>
          <p:cNvSpPr>
            <a:spLocks noGrp="1"/>
          </p:cNvSpPr>
          <p:nvPr>
            <p:ph type="ftr" sz="quarter" idx="2"/>
          </p:nvPr>
        </p:nvSpPr>
        <p:spPr>
          <a:xfrm>
            <a:off x="0" y="9361488"/>
            <a:ext cx="2911475" cy="493712"/>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05238" y="9361488"/>
            <a:ext cx="2911475" cy="493712"/>
          </a:xfrm>
          <a:prstGeom prst="rect">
            <a:avLst/>
          </a:prstGeom>
        </p:spPr>
        <p:txBody>
          <a:bodyPr vert="horz" lIns="91440" tIns="45720" rIns="91440" bIns="45720" rtlCol="0" anchor="b"/>
          <a:lstStyle>
            <a:lvl1pPr algn="r">
              <a:defRPr sz="1200"/>
            </a:lvl1pPr>
          </a:lstStyle>
          <a:p>
            <a:fld id="{DA61E085-0253-4DE9-A8F7-A9AC6E59EC67}" type="slidenum">
              <a:rPr lang="en-IE" smtClean="0"/>
              <a:t>‹#›</a:t>
            </a:fld>
            <a:endParaRPr lang="en-IE"/>
          </a:p>
        </p:txBody>
      </p:sp>
    </p:spTree>
    <p:extLst>
      <p:ext uri="{BB962C8B-B14F-4D97-AF65-F5344CB8AC3E}">
        <p14:creationId xmlns:p14="http://schemas.microsoft.com/office/powerpoint/2010/main" val="28711534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309E81C-94A2-40AC-B631-CD5B2206D118}" type="datetimeFigureOut">
              <a:rPr lang="en-IE" smtClean="0"/>
              <a:t>06/10/2014</a:t>
            </a:fld>
            <a:endParaRPr lang="en-IE"/>
          </a:p>
        </p:txBody>
      </p:sp>
      <p:sp>
        <p:nvSpPr>
          <p:cNvPr id="17" name="Footer Placeholder 16"/>
          <p:cNvSpPr>
            <a:spLocks noGrp="1"/>
          </p:cNvSpPr>
          <p:nvPr>
            <p:ph type="ftr" sz="quarter" idx="11"/>
          </p:nvPr>
        </p:nvSpPr>
        <p:spPr/>
        <p:txBody>
          <a:bodyPr/>
          <a:lstStyle/>
          <a:p>
            <a:endParaRPr lang="en-IE"/>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C3950A3-76F7-4098-8C68-BDE506171C48}" type="slidenum">
              <a:rPr lang="en-IE" smtClean="0"/>
              <a:t>‹#›</a:t>
            </a:fld>
            <a:endParaRPr lang="en-IE"/>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09E81C-94A2-40AC-B631-CD5B2206D118}" type="datetimeFigureOut">
              <a:rPr lang="en-IE" smtClean="0"/>
              <a:t>06/10/2014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C3950A3-76F7-4098-8C68-BDE506171C48}"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09E81C-94A2-40AC-B631-CD5B2206D118}" type="datetimeFigureOut">
              <a:rPr lang="en-IE" smtClean="0"/>
              <a:t>06/10/2014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C3950A3-76F7-4098-8C68-BDE506171C48}"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309E81C-94A2-40AC-B631-CD5B2206D118}" type="datetimeFigureOut">
              <a:rPr lang="en-IE" smtClean="0"/>
              <a:t>06/10/2014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C3950A3-76F7-4098-8C68-BDE506171C48}" type="slidenum">
              <a:rPr lang="en-IE" smtClean="0"/>
              <a:t>‹#›</a:t>
            </a:fld>
            <a:endParaRPr lang="en-IE"/>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09E81C-94A2-40AC-B631-CD5B2206D118}" type="datetimeFigureOut">
              <a:rPr lang="en-IE" smtClean="0"/>
              <a:t>06/10/2014</a:t>
            </a:fld>
            <a:endParaRPr lang="en-IE"/>
          </a:p>
        </p:txBody>
      </p:sp>
      <p:sp>
        <p:nvSpPr>
          <p:cNvPr id="5" name="Footer Placeholder 4"/>
          <p:cNvSpPr>
            <a:spLocks noGrp="1"/>
          </p:cNvSpPr>
          <p:nvPr>
            <p:ph type="ftr" sz="quarter" idx="11"/>
          </p:nvPr>
        </p:nvSpPr>
        <p:spPr>
          <a:xfrm>
            <a:off x="800100" y="6172200"/>
            <a:ext cx="4000500" cy="457200"/>
          </a:xfrm>
        </p:spPr>
        <p:txBody>
          <a:bodyPr/>
          <a:lstStyle/>
          <a:p>
            <a:endParaRPr lang="en-IE"/>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C3950A3-76F7-4098-8C68-BDE506171C48}"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309E81C-94A2-40AC-B631-CD5B2206D118}" type="datetimeFigureOut">
              <a:rPr lang="en-IE" smtClean="0"/>
              <a:t>06/10/2014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C3950A3-76F7-4098-8C68-BDE506171C48}" type="slidenum">
              <a:rPr lang="en-IE" smtClean="0"/>
              <a:t>‹#›</a:t>
            </a:fld>
            <a:endParaRPr lang="en-IE"/>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309E81C-94A2-40AC-B631-CD5B2206D118}" type="datetimeFigureOut">
              <a:rPr lang="en-IE" smtClean="0"/>
              <a:t>06/10/2014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CC3950A3-76F7-4098-8C68-BDE506171C48}" type="slidenum">
              <a:rPr lang="en-IE" smtClean="0"/>
              <a:t>‹#›</a:t>
            </a:fld>
            <a:endParaRPr lang="en-IE"/>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09E81C-94A2-40AC-B631-CD5B2206D118}" type="datetimeFigureOut">
              <a:rPr lang="en-IE" smtClean="0"/>
              <a:t>06/10/2014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C3950A3-76F7-4098-8C68-BDE506171C48}"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9E81C-94A2-40AC-B631-CD5B2206D118}" type="datetimeFigureOut">
              <a:rPr lang="en-IE" smtClean="0"/>
              <a:t>06/10/2014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CC3950A3-76F7-4098-8C68-BDE506171C48}"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09E81C-94A2-40AC-B631-CD5B2206D118}" type="datetimeFigureOut">
              <a:rPr lang="en-IE" smtClean="0"/>
              <a:t>06/10/2014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C3950A3-76F7-4098-8C68-BDE506171C48}" type="slidenum">
              <a:rPr lang="en-IE" smtClean="0"/>
              <a:t>‹#›</a:t>
            </a:fld>
            <a:endParaRPr lang="en-IE"/>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09E81C-94A2-40AC-B631-CD5B2206D118}" type="datetimeFigureOut">
              <a:rPr lang="en-IE" smtClean="0"/>
              <a:t>06/10/2014</a:t>
            </a:fld>
            <a:endParaRPr lang="en-IE"/>
          </a:p>
        </p:txBody>
      </p:sp>
      <p:sp>
        <p:nvSpPr>
          <p:cNvPr id="6" name="Footer Placeholder 5"/>
          <p:cNvSpPr>
            <a:spLocks noGrp="1"/>
          </p:cNvSpPr>
          <p:nvPr>
            <p:ph type="ftr" sz="quarter" idx="11"/>
          </p:nvPr>
        </p:nvSpPr>
        <p:spPr>
          <a:xfrm>
            <a:off x="914400" y="6172200"/>
            <a:ext cx="3886200" cy="457200"/>
          </a:xfrm>
        </p:spPr>
        <p:txBody>
          <a:bodyPr/>
          <a:lstStyle/>
          <a:p>
            <a:endParaRPr lang="en-IE"/>
          </a:p>
        </p:txBody>
      </p:sp>
      <p:sp>
        <p:nvSpPr>
          <p:cNvPr id="7" name="Slide Number Placeholder 6"/>
          <p:cNvSpPr>
            <a:spLocks noGrp="1"/>
          </p:cNvSpPr>
          <p:nvPr>
            <p:ph type="sldNum" sz="quarter" idx="12"/>
          </p:nvPr>
        </p:nvSpPr>
        <p:spPr>
          <a:xfrm>
            <a:off x="146304" y="6208776"/>
            <a:ext cx="457200" cy="457200"/>
          </a:xfrm>
        </p:spPr>
        <p:txBody>
          <a:bodyPr/>
          <a:lstStyle/>
          <a:p>
            <a:fld id="{CC3950A3-76F7-4098-8C68-BDE506171C48}" type="slidenum">
              <a:rPr lang="en-IE" smtClean="0"/>
              <a:t>‹#›</a:t>
            </a:fld>
            <a:endParaRPr lang="en-IE"/>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309E81C-94A2-40AC-B631-CD5B2206D118}" type="datetimeFigureOut">
              <a:rPr lang="en-IE" smtClean="0"/>
              <a:t>06/10/2014</a:t>
            </a:fld>
            <a:endParaRPr lang="en-IE"/>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E"/>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C3950A3-76F7-4098-8C68-BDE506171C48}"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subTitle" idx="1"/>
          </p:nvPr>
        </p:nvSpPr>
        <p:spPr/>
        <p:txBody>
          <a:bodyPr/>
          <a:lstStyle/>
          <a:p>
            <a:pPr eaLnBrk="1" hangingPunct="1"/>
            <a:endParaRPr lang="en-US" dirty="0" smtClean="0"/>
          </a:p>
        </p:txBody>
      </p:sp>
      <p:sp>
        <p:nvSpPr>
          <p:cNvPr id="4" name="Slide Number Placeholder 5"/>
          <p:cNvSpPr>
            <a:spLocks noGrp="1"/>
          </p:cNvSpPr>
          <p:nvPr>
            <p:ph type="sldNum" sz="quarter" idx="12"/>
          </p:nvPr>
        </p:nvSpPr>
        <p:spPr/>
        <p:txBody>
          <a:bodyPr/>
          <a:lstStyle/>
          <a:p>
            <a:pPr>
              <a:defRPr/>
            </a:pPr>
            <a:fld id="{72FB2CBB-C82E-459C-A9FF-D5BE18EF04C8}" type="slidenum">
              <a:rPr lang="en-GB"/>
              <a:pPr>
                <a:defRPr/>
              </a:pPr>
              <a:t>1</a:t>
            </a:fld>
            <a:endParaRPr lang="en-GB"/>
          </a:p>
        </p:txBody>
      </p:sp>
      <p:sp>
        <p:nvSpPr>
          <p:cNvPr id="6148" name="Rectangle 2"/>
          <p:cNvSpPr>
            <a:spLocks noGrp="1" noChangeArrowheads="1"/>
          </p:cNvSpPr>
          <p:nvPr>
            <p:ph type="ctrTitle"/>
          </p:nvPr>
        </p:nvSpPr>
        <p:spPr/>
        <p:txBody>
          <a:bodyPr/>
          <a:lstStyle/>
          <a:p>
            <a:pPr eaLnBrk="1" hangingPunct="1"/>
            <a:r>
              <a:rPr dirty="0" smtClean="0">
                <a:latin typeface="Comic Sans MS" pitchFamily="66" charset="0"/>
              </a:rPr>
              <a:t>General Concepts &amp; Functions</a:t>
            </a:r>
            <a:endParaRPr lang="en-GB" dirty="0" smtClean="0">
              <a:latin typeface="Comic Sans MS" pitchFamily="66" charset="0"/>
            </a:endParaRPr>
          </a:p>
        </p:txBody>
      </p:sp>
    </p:spTree>
    <p:extLst>
      <p:ext uri="{BB962C8B-B14F-4D97-AF65-F5344CB8AC3E}">
        <p14:creationId xmlns:p14="http://schemas.microsoft.com/office/powerpoint/2010/main" val="3731290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Typecasting-Integers</a:t>
            </a:r>
            <a:endParaRPr lang="en-US" dirty="0"/>
          </a:p>
        </p:txBody>
      </p:sp>
      <p:sp>
        <p:nvSpPr>
          <p:cNvPr id="3" name="Content Placeholder 2"/>
          <p:cNvSpPr>
            <a:spLocks noGrp="1"/>
          </p:cNvSpPr>
          <p:nvPr>
            <p:ph sz="quarter" idx="1"/>
          </p:nvPr>
        </p:nvSpPr>
        <p:spPr>
          <a:xfrm>
            <a:off x="612648" y="1600200"/>
            <a:ext cx="8153400" cy="4953000"/>
          </a:xfrm>
        </p:spPr>
        <p:txBody>
          <a:bodyPr>
            <a:normAutofit lnSpcReduction="10000"/>
          </a:bodyPr>
          <a:lstStyle/>
          <a:p>
            <a:r>
              <a:rPr lang="en-US" dirty="0" smtClean="0"/>
              <a:t>You can typecast any variable to an integer using the </a:t>
            </a:r>
            <a:r>
              <a:rPr lang="en-US" dirty="0" smtClean="0">
                <a:solidFill>
                  <a:schemeClr val="accent1">
                    <a:lumMod val="60000"/>
                    <a:lumOff val="40000"/>
                  </a:schemeClr>
                </a:solidFill>
              </a:rPr>
              <a:t>(</a:t>
            </a:r>
            <a:r>
              <a:rPr lang="en-US" dirty="0" err="1" smtClean="0">
                <a:solidFill>
                  <a:schemeClr val="accent1">
                    <a:lumMod val="60000"/>
                    <a:lumOff val="40000"/>
                  </a:schemeClr>
                </a:solidFill>
              </a:rPr>
              <a:t>int</a:t>
            </a:r>
            <a:r>
              <a:rPr lang="en-US" dirty="0" smtClean="0">
                <a:solidFill>
                  <a:schemeClr val="accent1">
                    <a:lumMod val="60000"/>
                    <a:lumOff val="40000"/>
                  </a:schemeClr>
                </a:solidFill>
              </a:rPr>
              <a:t>) </a:t>
            </a:r>
            <a:r>
              <a:rPr lang="en-US" dirty="0" smtClean="0"/>
              <a:t>operator.</a:t>
            </a:r>
          </a:p>
          <a:p>
            <a:r>
              <a:rPr lang="en-US" dirty="0" smtClean="0"/>
              <a:t>Floats are truncated so that only their integer portion is maintained.</a:t>
            </a:r>
          </a:p>
          <a:p>
            <a:pPr marL="320040" lvl="1" indent="0">
              <a:buNone/>
            </a:pPr>
            <a:r>
              <a:rPr lang="en-US" dirty="0" smtClean="0">
                <a:solidFill>
                  <a:schemeClr val="accent1">
                    <a:lumMod val="60000"/>
                    <a:lumOff val="40000"/>
                  </a:schemeClr>
                </a:solidFill>
              </a:rPr>
              <a:t>	</a:t>
            </a:r>
            <a:r>
              <a:rPr lang="en-US" sz="2000" dirty="0" smtClean="0">
                <a:solidFill>
                  <a:schemeClr val="accent1">
                    <a:lumMod val="60000"/>
                    <a:lumOff val="40000"/>
                  </a:schemeClr>
                </a:solidFill>
              </a:rPr>
              <a:t>echo (</a:t>
            </a:r>
            <a:r>
              <a:rPr lang="en-US" sz="2000" dirty="0" err="1" smtClean="0">
                <a:solidFill>
                  <a:schemeClr val="accent1">
                    <a:lumMod val="60000"/>
                    <a:lumOff val="40000"/>
                  </a:schemeClr>
                </a:solidFill>
              </a:rPr>
              <a:t>int</a:t>
            </a:r>
            <a:r>
              <a:rPr lang="en-US" sz="2000" dirty="0" smtClean="0">
                <a:solidFill>
                  <a:schemeClr val="accent1">
                    <a:lumMod val="60000"/>
                    <a:lumOff val="40000"/>
                  </a:schemeClr>
                </a:solidFill>
              </a:rPr>
              <a:t>) 99.99; 	 //99</a:t>
            </a:r>
          </a:p>
          <a:p>
            <a:pPr lvl="0"/>
            <a:r>
              <a:rPr lang="en-US" dirty="0" smtClean="0"/>
              <a:t>Booleans are cast to either one or zero</a:t>
            </a:r>
          </a:p>
          <a:p>
            <a:pPr marL="868680" lvl="3" indent="0">
              <a:buNone/>
            </a:pPr>
            <a:r>
              <a:rPr lang="en-US" dirty="0" smtClean="0">
                <a:solidFill>
                  <a:schemeClr val="accent1">
                    <a:lumMod val="60000"/>
                    <a:lumOff val="40000"/>
                  </a:schemeClr>
                </a:solidFill>
              </a:rPr>
              <a:t>echo (</a:t>
            </a:r>
            <a:r>
              <a:rPr lang="en-US" dirty="0" err="1" smtClean="0">
                <a:solidFill>
                  <a:schemeClr val="accent1">
                    <a:lumMod val="60000"/>
                    <a:lumOff val="40000"/>
                  </a:schemeClr>
                </a:solidFill>
              </a:rPr>
              <a:t>int</a:t>
            </a:r>
            <a:r>
              <a:rPr lang="en-US" dirty="0" smtClean="0">
                <a:solidFill>
                  <a:schemeClr val="accent1">
                    <a:lumMod val="60000"/>
                    <a:lumOff val="40000"/>
                  </a:schemeClr>
                </a:solidFill>
              </a:rPr>
              <a:t>) TRUE                                //1</a:t>
            </a:r>
          </a:p>
          <a:p>
            <a:pPr marL="868680" lvl="3" indent="0">
              <a:buNone/>
            </a:pPr>
            <a:r>
              <a:rPr lang="en-US" dirty="0" smtClean="0">
                <a:solidFill>
                  <a:schemeClr val="accent1">
                    <a:lumMod val="60000"/>
                    <a:lumOff val="40000"/>
                  </a:schemeClr>
                </a:solidFill>
              </a:rPr>
              <a:t>echo (</a:t>
            </a:r>
            <a:r>
              <a:rPr lang="en-US" dirty="0" err="1" smtClean="0">
                <a:solidFill>
                  <a:schemeClr val="accent1">
                    <a:lumMod val="60000"/>
                    <a:lumOff val="40000"/>
                  </a:schemeClr>
                </a:solidFill>
              </a:rPr>
              <a:t>int</a:t>
            </a:r>
            <a:r>
              <a:rPr lang="en-US" dirty="0" smtClean="0">
                <a:solidFill>
                  <a:schemeClr val="accent1">
                    <a:lumMod val="60000"/>
                    <a:lumOff val="40000"/>
                  </a:schemeClr>
                </a:solidFill>
              </a:rPr>
              <a:t>) FALSE </a:t>
            </a:r>
            <a:r>
              <a:rPr lang="en-US" dirty="0">
                <a:solidFill>
                  <a:schemeClr val="accent1">
                    <a:lumMod val="60000"/>
                    <a:lumOff val="40000"/>
                  </a:schemeClr>
                </a:solidFill>
              </a:rPr>
              <a:t> </a:t>
            </a:r>
            <a:r>
              <a:rPr lang="en-US" dirty="0" smtClean="0">
                <a:solidFill>
                  <a:schemeClr val="accent1">
                    <a:lumMod val="60000"/>
                    <a:lumOff val="40000"/>
                  </a:schemeClr>
                </a:solidFill>
              </a:rPr>
              <a:t>                            // 0</a:t>
            </a:r>
          </a:p>
          <a:p>
            <a:pPr lvl="0"/>
            <a:r>
              <a:rPr lang="en-US" dirty="0" smtClean="0"/>
              <a:t>Strings are converted to their integer equivalent</a:t>
            </a:r>
          </a:p>
          <a:p>
            <a:pPr marL="868680" lvl="3" indent="0">
              <a:buNone/>
            </a:pPr>
            <a:r>
              <a:rPr lang="en-US" dirty="0" smtClean="0">
                <a:solidFill>
                  <a:schemeClr val="accent1">
                    <a:lumMod val="60000"/>
                    <a:lumOff val="40000"/>
                  </a:schemeClr>
                </a:solidFill>
              </a:rPr>
              <a:t>echo (</a:t>
            </a:r>
            <a:r>
              <a:rPr lang="en-US" dirty="0" err="1" smtClean="0">
                <a:solidFill>
                  <a:schemeClr val="accent1">
                    <a:lumMod val="60000"/>
                    <a:lumOff val="40000"/>
                  </a:schemeClr>
                </a:solidFill>
              </a:rPr>
              <a:t>int</a:t>
            </a:r>
            <a:r>
              <a:rPr lang="en-US" dirty="0" smtClean="0">
                <a:solidFill>
                  <a:schemeClr val="accent1">
                    <a:lumMod val="60000"/>
                    <a:lumOff val="40000"/>
                  </a:schemeClr>
                </a:solidFill>
              </a:rPr>
              <a:t>) “test 123” ;                //0</a:t>
            </a:r>
          </a:p>
          <a:p>
            <a:pPr marL="868680" lvl="3" indent="0">
              <a:buNone/>
            </a:pPr>
            <a:r>
              <a:rPr lang="en-US" dirty="0" smtClean="0">
                <a:solidFill>
                  <a:schemeClr val="accent1">
                    <a:lumMod val="60000"/>
                    <a:lumOff val="40000"/>
                  </a:schemeClr>
                </a:solidFill>
              </a:rPr>
              <a:t>echo (</a:t>
            </a:r>
            <a:r>
              <a:rPr lang="en-US" dirty="0" err="1" smtClean="0">
                <a:solidFill>
                  <a:schemeClr val="accent1">
                    <a:lumMod val="60000"/>
                    <a:lumOff val="40000"/>
                  </a:schemeClr>
                </a:solidFill>
              </a:rPr>
              <a:t>int</a:t>
            </a:r>
            <a:r>
              <a:rPr lang="en-US" dirty="0" smtClean="0">
                <a:solidFill>
                  <a:schemeClr val="accent1">
                    <a:lumMod val="60000"/>
                    <a:lumOff val="40000"/>
                  </a:schemeClr>
                </a:solidFill>
              </a:rPr>
              <a:t>) “123”;</a:t>
            </a:r>
          </a:p>
          <a:p>
            <a:pPr marL="868680" lvl="3" indent="0">
              <a:buNone/>
            </a:pPr>
            <a:r>
              <a:rPr lang="en-US" dirty="0" smtClean="0">
                <a:solidFill>
                  <a:schemeClr val="accent1">
                    <a:lumMod val="60000"/>
                    <a:lumOff val="40000"/>
                  </a:schemeClr>
                </a:solidFill>
              </a:rPr>
              <a:t>echo (</a:t>
            </a:r>
            <a:r>
              <a:rPr lang="en-US" dirty="0" err="1" smtClean="0">
                <a:solidFill>
                  <a:schemeClr val="accent1">
                    <a:lumMod val="60000"/>
                    <a:lumOff val="40000"/>
                  </a:schemeClr>
                </a:solidFill>
              </a:rPr>
              <a:t>int</a:t>
            </a:r>
            <a:r>
              <a:rPr lang="en-US" dirty="0" smtClean="0">
                <a:solidFill>
                  <a:schemeClr val="accent1">
                    <a:lumMod val="60000"/>
                    <a:lumOff val="40000"/>
                  </a:schemeClr>
                </a:solidFill>
              </a:rPr>
              <a:t>) “123test”;</a:t>
            </a:r>
          </a:p>
          <a:p>
            <a:pPr marL="868680" lvl="3" indent="0">
              <a:buNone/>
            </a:pPr>
            <a:r>
              <a:rPr lang="en-US" dirty="0" smtClean="0">
                <a:solidFill>
                  <a:schemeClr val="accent1">
                    <a:lumMod val="60000"/>
                    <a:lumOff val="40000"/>
                  </a:schemeClr>
                </a:solidFill>
              </a:rPr>
              <a:t>NULL always evaluates to zero.</a:t>
            </a:r>
          </a:p>
        </p:txBody>
      </p:sp>
    </p:spTree>
    <p:extLst>
      <p:ext uri="{BB962C8B-B14F-4D97-AF65-F5344CB8AC3E}">
        <p14:creationId xmlns:p14="http://schemas.microsoft.com/office/powerpoint/2010/main" val="3748070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Typecasting Booleans</a:t>
            </a:r>
            <a:endParaRPr lang="en-US" dirty="0"/>
          </a:p>
        </p:txBody>
      </p:sp>
      <p:sp>
        <p:nvSpPr>
          <p:cNvPr id="3" name="Content Placeholder 2"/>
          <p:cNvSpPr>
            <a:spLocks noGrp="1"/>
          </p:cNvSpPr>
          <p:nvPr>
            <p:ph sz="quarter" idx="1"/>
          </p:nvPr>
        </p:nvSpPr>
        <p:spPr/>
        <p:txBody>
          <a:bodyPr/>
          <a:lstStyle/>
          <a:p>
            <a:r>
              <a:rPr lang="en-US" dirty="0" smtClean="0"/>
              <a:t>Data is cast to Boolean using the (</a:t>
            </a:r>
            <a:r>
              <a:rPr lang="en-US" dirty="0" err="1" smtClean="0"/>
              <a:t>bool</a:t>
            </a:r>
            <a:r>
              <a:rPr lang="en-US" dirty="0" smtClean="0"/>
              <a:t>) operator</a:t>
            </a:r>
          </a:p>
          <a:p>
            <a:pPr marL="594360" lvl="2" indent="0">
              <a:buNone/>
            </a:pPr>
            <a:r>
              <a:rPr lang="en-US" sz="2400" dirty="0" smtClean="0">
                <a:solidFill>
                  <a:schemeClr val="accent1">
                    <a:lumMod val="60000"/>
                    <a:lumOff val="40000"/>
                  </a:schemeClr>
                </a:solidFill>
              </a:rPr>
              <a:t>echo (</a:t>
            </a:r>
            <a:r>
              <a:rPr lang="en-US" sz="2400" dirty="0" err="1" smtClean="0">
                <a:solidFill>
                  <a:schemeClr val="accent1">
                    <a:lumMod val="60000"/>
                    <a:lumOff val="40000"/>
                  </a:schemeClr>
                </a:solidFill>
              </a:rPr>
              <a:t>bool</a:t>
            </a:r>
            <a:r>
              <a:rPr lang="en-US" sz="2400" dirty="0" smtClean="0">
                <a:solidFill>
                  <a:schemeClr val="accent1">
                    <a:lumMod val="60000"/>
                    <a:lumOff val="40000"/>
                  </a:schemeClr>
                </a:solidFill>
              </a:rPr>
              <a:t>) 1;   //true</a:t>
            </a:r>
          </a:p>
          <a:p>
            <a:pPr lvl="0"/>
            <a:r>
              <a:rPr lang="en-US" dirty="0" smtClean="0"/>
              <a:t>Numeric values are always TRUE unless they evaluate to zero</a:t>
            </a:r>
          </a:p>
          <a:p>
            <a:pPr lvl="0"/>
            <a:r>
              <a:rPr lang="en-US" dirty="0" smtClean="0"/>
              <a:t>Strings are always TRUE unless they are empty</a:t>
            </a:r>
          </a:p>
          <a:p>
            <a:pPr marL="594360" lvl="2" indent="0">
              <a:buNone/>
            </a:pPr>
            <a:r>
              <a:rPr lang="en-US" sz="2400" dirty="0" smtClean="0">
                <a:solidFill>
                  <a:schemeClr val="accent1">
                    <a:lumMod val="60000"/>
                    <a:lumOff val="40000"/>
                  </a:schemeClr>
                </a:solidFill>
              </a:rPr>
              <a:t>echo (</a:t>
            </a:r>
            <a:r>
              <a:rPr lang="en-US" sz="2400" dirty="0" err="1" smtClean="0">
                <a:solidFill>
                  <a:schemeClr val="accent1">
                    <a:lumMod val="60000"/>
                    <a:lumOff val="40000"/>
                  </a:schemeClr>
                </a:solidFill>
              </a:rPr>
              <a:t>bool</a:t>
            </a:r>
            <a:r>
              <a:rPr lang="en-US" sz="2400" dirty="0" smtClean="0">
                <a:solidFill>
                  <a:schemeClr val="accent1">
                    <a:lumMod val="60000"/>
                    <a:lumOff val="40000"/>
                  </a:schemeClr>
                </a:solidFill>
              </a:rPr>
              <a:t>) “ABC</a:t>
            </a:r>
            <a:r>
              <a:rPr lang="en-US" sz="2400" dirty="0">
                <a:solidFill>
                  <a:schemeClr val="accent1">
                    <a:lumMod val="60000"/>
                    <a:lumOff val="40000"/>
                  </a:schemeClr>
                </a:solidFill>
              </a:rPr>
              <a:t>” //</a:t>
            </a:r>
            <a:r>
              <a:rPr lang="en-US" sz="2400" dirty="0" smtClean="0">
                <a:solidFill>
                  <a:schemeClr val="accent1">
                    <a:lumMod val="60000"/>
                    <a:lumOff val="40000"/>
                  </a:schemeClr>
                </a:solidFill>
              </a:rPr>
              <a:t>true</a:t>
            </a:r>
          </a:p>
          <a:p>
            <a:pPr lvl="0"/>
            <a:r>
              <a:rPr lang="en-US" dirty="0" smtClean="0"/>
              <a:t>Null always evaluates</a:t>
            </a:r>
            <a:r>
              <a:rPr lang="en-US" baseline="0" dirty="0" smtClean="0"/>
              <a:t> to FALSE.</a:t>
            </a:r>
            <a:endParaRPr lang="en-US" dirty="0" smtClean="0"/>
          </a:p>
          <a:p>
            <a:pPr lvl="1"/>
            <a:endParaRPr lang="en-US" dirty="0"/>
          </a:p>
        </p:txBody>
      </p:sp>
    </p:spTree>
    <p:extLst>
      <p:ext uri="{BB962C8B-B14F-4D97-AF65-F5344CB8AC3E}">
        <p14:creationId xmlns:p14="http://schemas.microsoft.com/office/powerpoint/2010/main" val="1052967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Typecasting- Strings</a:t>
            </a:r>
            <a:endParaRPr lang="en-US" dirty="0"/>
          </a:p>
        </p:txBody>
      </p:sp>
      <p:sp>
        <p:nvSpPr>
          <p:cNvPr id="3" name="Content Placeholder 2"/>
          <p:cNvSpPr>
            <a:spLocks noGrp="1"/>
          </p:cNvSpPr>
          <p:nvPr>
            <p:ph sz="quarter" idx="1"/>
          </p:nvPr>
        </p:nvSpPr>
        <p:spPr/>
        <p:txBody>
          <a:bodyPr/>
          <a:lstStyle/>
          <a:p>
            <a:r>
              <a:rPr lang="en-US" dirty="0" smtClean="0"/>
              <a:t>Data is typecast to a string using the (string) operator:</a:t>
            </a:r>
          </a:p>
          <a:p>
            <a:pPr marL="594360" lvl="2" indent="0">
              <a:buNone/>
            </a:pPr>
            <a:r>
              <a:rPr lang="en-US" sz="2400" dirty="0" smtClean="0">
                <a:solidFill>
                  <a:schemeClr val="accent1">
                    <a:lumMod val="60000"/>
                    <a:lumOff val="40000"/>
                  </a:schemeClr>
                </a:solidFill>
              </a:rPr>
              <a:t>echo (string) 123;        </a:t>
            </a:r>
            <a:r>
              <a:rPr lang="en-US" sz="2400" dirty="0" smtClean="0">
                <a:solidFill>
                  <a:schemeClr val="accent1">
                    <a:lumMod val="60000"/>
                    <a:lumOff val="40000"/>
                  </a:schemeClr>
                </a:solidFill>
              </a:rPr>
              <a:t>// “123”</a:t>
            </a:r>
            <a:endParaRPr lang="en-US" sz="2400" dirty="0" smtClean="0">
              <a:solidFill>
                <a:schemeClr val="accent1">
                  <a:lumMod val="60000"/>
                  <a:lumOff val="40000"/>
                </a:schemeClr>
              </a:solidFill>
            </a:endParaRPr>
          </a:p>
          <a:p>
            <a:pPr lvl="0"/>
            <a:r>
              <a:rPr lang="en-US" dirty="0" smtClean="0"/>
              <a:t>Numeric</a:t>
            </a:r>
            <a:r>
              <a:rPr lang="en-US" baseline="0" dirty="0" smtClean="0"/>
              <a:t> values are converted to their decimal string equivalent:</a:t>
            </a:r>
          </a:p>
          <a:p>
            <a:pPr marL="594360" lvl="2" indent="0">
              <a:buNone/>
            </a:pPr>
            <a:r>
              <a:rPr lang="en-US" sz="2400" dirty="0" smtClean="0">
                <a:solidFill>
                  <a:schemeClr val="accent1">
                    <a:lumMod val="60000"/>
                    <a:lumOff val="40000"/>
                  </a:schemeClr>
                </a:solidFill>
              </a:rPr>
              <a:t>echo (string) 123.1       //</a:t>
            </a:r>
            <a:r>
              <a:rPr lang="en-US" sz="2400" baseline="0" dirty="0" smtClean="0">
                <a:solidFill>
                  <a:schemeClr val="accent1">
                    <a:lumMod val="60000"/>
                    <a:lumOff val="40000"/>
                  </a:schemeClr>
                </a:solidFill>
              </a:rPr>
              <a:t> “123.1”;</a:t>
            </a:r>
          </a:p>
          <a:p>
            <a:pPr lvl="0"/>
            <a:r>
              <a:rPr lang="en-US" baseline="0" dirty="0" smtClean="0"/>
              <a:t>Booleans evaluate to either “1” (TRUE) or an empty string (FALSE)</a:t>
            </a:r>
          </a:p>
          <a:p>
            <a:pPr lvl="0"/>
            <a:r>
              <a:rPr lang="en-US" baseline="0" dirty="0" smtClean="0"/>
              <a:t>NULL values evaluates to an empty string.</a:t>
            </a:r>
          </a:p>
          <a:p>
            <a:pPr lvl="1"/>
            <a:endParaRPr lang="en-US" dirty="0" smtClean="0"/>
          </a:p>
          <a:p>
            <a:pPr lvl="1"/>
            <a:endParaRPr lang="en-US" dirty="0"/>
          </a:p>
        </p:txBody>
      </p:sp>
    </p:spTree>
    <p:extLst>
      <p:ext uri="{BB962C8B-B14F-4D97-AF65-F5344CB8AC3E}">
        <p14:creationId xmlns:p14="http://schemas.microsoft.com/office/powerpoint/2010/main" val="1805466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Typecasting </a:t>
            </a:r>
            <a:endParaRPr lang="en-IE" dirty="0"/>
          </a:p>
        </p:txBody>
      </p:sp>
      <p:sp>
        <p:nvSpPr>
          <p:cNvPr id="3" name="Content Placeholder 2"/>
          <p:cNvSpPr>
            <a:spLocks noGrp="1"/>
          </p:cNvSpPr>
          <p:nvPr>
            <p:ph sz="quarter" idx="1"/>
          </p:nvPr>
        </p:nvSpPr>
        <p:spPr/>
        <p:txBody>
          <a:bodyPr/>
          <a:lstStyle/>
          <a:p>
            <a:r>
              <a:rPr lang="en-IE" dirty="0"/>
              <a:t>The casts allowed are: </a:t>
            </a:r>
          </a:p>
          <a:p>
            <a:pPr lvl="1"/>
            <a:r>
              <a:rPr lang="en-IE" dirty="0"/>
              <a:t>(</a:t>
            </a:r>
            <a:r>
              <a:rPr lang="en-IE" dirty="0" err="1"/>
              <a:t>int</a:t>
            </a:r>
            <a:r>
              <a:rPr lang="en-IE" dirty="0"/>
              <a:t>), (integer) - cast to </a:t>
            </a:r>
            <a:r>
              <a:rPr lang="en-IE" dirty="0">
                <a:solidFill>
                  <a:schemeClr val="accent1">
                    <a:lumMod val="60000"/>
                    <a:lumOff val="40000"/>
                  </a:schemeClr>
                </a:solidFill>
              </a:rPr>
              <a:t>integer</a:t>
            </a:r>
          </a:p>
          <a:p>
            <a:pPr lvl="1"/>
            <a:r>
              <a:rPr lang="en-IE" dirty="0"/>
              <a:t>(bool), (boolean) - cast to </a:t>
            </a:r>
            <a:r>
              <a:rPr lang="en-IE" dirty="0">
                <a:solidFill>
                  <a:schemeClr val="accent1">
                    <a:lumMod val="60000"/>
                    <a:lumOff val="40000"/>
                  </a:schemeClr>
                </a:solidFill>
              </a:rPr>
              <a:t>boolean</a:t>
            </a:r>
          </a:p>
          <a:p>
            <a:pPr lvl="1"/>
            <a:r>
              <a:rPr lang="en-IE" dirty="0"/>
              <a:t>(float), (double), (real) - cast to </a:t>
            </a:r>
            <a:r>
              <a:rPr lang="en-IE" dirty="0">
                <a:solidFill>
                  <a:schemeClr val="accent1">
                    <a:lumMod val="60000"/>
                    <a:lumOff val="40000"/>
                  </a:schemeClr>
                </a:solidFill>
              </a:rPr>
              <a:t>float</a:t>
            </a:r>
          </a:p>
          <a:p>
            <a:pPr lvl="1"/>
            <a:r>
              <a:rPr lang="en-IE" dirty="0"/>
              <a:t>(string) - cast to </a:t>
            </a:r>
            <a:r>
              <a:rPr lang="en-IE" dirty="0">
                <a:solidFill>
                  <a:schemeClr val="accent1">
                    <a:lumMod val="60000"/>
                    <a:lumOff val="40000"/>
                  </a:schemeClr>
                </a:solidFill>
              </a:rPr>
              <a:t>string</a:t>
            </a:r>
          </a:p>
          <a:p>
            <a:pPr lvl="1"/>
            <a:r>
              <a:rPr lang="en-IE" dirty="0"/>
              <a:t>(array) - cast to </a:t>
            </a:r>
            <a:r>
              <a:rPr lang="en-IE" dirty="0">
                <a:solidFill>
                  <a:schemeClr val="accent1">
                    <a:lumMod val="60000"/>
                    <a:lumOff val="40000"/>
                  </a:schemeClr>
                </a:solidFill>
              </a:rPr>
              <a:t>array</a:t>
            </a:r>
          </a:p>
          <a:p>
            <a:pPr lvl="1"/>
            <a:r>
              <a:rPr lang="en-IE" dirty="0"/>
              <a:t>(object) - cast to </a:t>
            </a:r>
            <a:r>
              <a:rPr lang="en-IE" dirty="0">
                <a:solidFill>
                  <a:schemeClr val="accent1">
                    <a:lumMod val="60000"/>
                    <a:lumOff val="40000"/>
                  </a:schemeClr>
                </a:solidFill>
              </a:rPr>
              <a:t>object</a:t>
            </a:r>
          </a:p>
          <a:p>
            <a:pPr lvl="1"/>
            <a:r>
              <a:rPr lang="en-IE" dirty="0"/>
              <a:t>(unset) - cast to </a:t>
            </a:r>
            <a:r>
              <a:rPr lang="en-IE" dirty="0">
                <a:solidFill>
                  <a:schemeClr val="accent1">
                    <a:lumMod val="60000"/>
                    <a:lumOff val="40000"/>
                  </a:schemeClr>
                </a:solidFill>
              </a:rPr>
              <a:t>NULL</a:t>
            </a:r>
            <a:r>
              <a:rPr lang="en-IE" dirty="0"/>
              <a:t> (PHP 5)</a:t>
            </a:r>
          </a:p>
          <a:p>
            <a:pPr lvl="1"/>
            <a:r>
              <a:rPr lang="en-IE" dirty="0"/>
              <a:t>(binary) </a:t>
            </a:r>
            <a:r>
              <a:rPr lang="en-IE" dirty="0" smtClean="0"/>
              <a:t>casting (since PHP 5”</a:t>
            </a:r>
            <a:endParaRPr lang="en-IE" dirty="0"/>
          </a:p>
          <a:p>
            <a:endParaRPr lang="en-IE" dirty="0"/>
          </a:p>
        </p:txBody>
      </p:sp>
    </p:spTree>
    <p:extLst>
      <p:ext uri="{BB962C8B-B14F-4D97-AF65-F5344CB8AC3E}">
        <p14:creationId xmlns:p14="http://schemas.microsoft.com/office/powerpoint/2010/main" val="893076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ettype</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Gets the type of a variable</a:t>
            </a:r>
          </a:p>
          <a:p>
            <a:r>
              <a:rPr lang="en-US" dirty="0" smtClean="0"/>
              <a:t>Returns “</a:t>
            </a:r>
            <a:r>
              <a:rPr lang="en-US" dirty="0" err="1" smtClean="0"/>
              <a:t>boolean</a:t>
            </a:r>
            <a:r>
              <a:rPr lang="en-US" dirty="0" smtClean="0"/>
              <a:t>”, “integer”, “double”, “string”, “array”, “object”, “resource”, “NULL”.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48568154"/>
              </p:ext>
            </p:extLst>
          </p:nvPr>
        </p:nvGraphicFramePr>
        <p:xfrm>
          <a:off x="1187624" y="3356992"/>
          <a:ext cx="8229600" cy="3124200"/>
        </p:xfrm>
        <a:graphic>
          <a:graphicData uri="http://schemas.openxmlformats.org/drawingml/2006/table">
            <a:tbl>
              <a:tblPr firstRow="1" bandRow="1">
                <a:tableStyleId>{5C22544A-7EE6-4342-B048-85BDC9FD1C3A}</a:tableStyleId>
              </a:tblPr>
              <a:tblGrid>
                <a:gridCol w="8229600"/>
              </a:tblGrid>
              <a:tr h="3124200">
                <a:tc>
                  <a:txBody>
                    <a:bodyPr/>
                    <a:lstStyle/>
                    <a:p>
                      <a:r>
                        <a:rPr lang="en-US" sz="2000" dirty="0" smtClean="0">
                          <a:solidFill>
                            <a:schemeClr val="accent1">
                              <a:lumMod val="60000"/>
                              <a:lumOff val="40000"/>
                            </a:schemeClr>
                          </a:solidFill>
                          <a:latin typeface="Courier New" pitchFamily="49" charset="0"/>
                          <a:cs typeface="Courier New" pitchFamily="49" charset="0"/>
                        </a:rPr>
                        <a:t>&lt;?</a:t>
                      </a:r>
                      <a:r>
                        <a:rPr lang="en-US" sz="2000" dirty="0" err="1" smtClean="0">
                          <a:solidFill>
                            <a:schemeClr val="accent1">
                              <a:lumMod val="60000"/>
                              <a:lumOff val="40000"/>
                            </a:schemeClr>
                          </a:solidFill>
                          <a:latin typeface="Courier New" pitchFamily="49" charset="0"/>
                          <a:cs typeface="Courier New" pitchFamily="49" charset="0"/>
                        </a:rPr>
                        <a:t>php</a:t>
                      </a:r>
                      <a:endParaRPr lang="en-US" sz="2000" dirty="0" smtClean="0">
                        <a:solidFill>
                          <a:schemeClr val="accent1">
                            <a:lumMod val="60000"/>
                            <a:lumOff val="40000"/>
                          </a:schemeClr>
                        </a:solidFill>
                        <a:latin typeface="Courier New" pitchFamily="49" charset="0"/>
                        <a:cs typeface="Courier New" pitchFamily="49" charset="0"/>
                      </a:endParaRPr>
                    </a:p>
                    <a:p>
                      <a:r>
                        <a:rPr lang="en-US" sz="2000" dirty="0" smtClean="0">
                          <a:solidFill>
                            <a:schemeClr val="accent1">
                              <a:lumMod val="60000"/>
                              <a:lumOff val="40000"/>
                            </a:schemeClr>
                          </a:solidFill>
                          <a:latin typeface="Courier New" pitchFamily="49" charset="0"/>
                          <a:cs typeface="Courier New" pitchFamily="49" charset="0"/>
                        </a:rPr>
                        <a:t>$</a:t>
                      </a:r>
                      <a:r>
                        <a:rPr lang="en-US" sz="2000" dirty="0" err="1" smtClean="0">
                          <a:solidFill>
                            <a:schemeClr val="accent1">
                              <a:lumMod val="60000"/>
                              <a:lumOff val="40000"/>
                            </a:schemeClr>
                          </a:solidFill>
                          <a:latin typeface="Courier New" pitchFamily="49" charset="0"/>
                          <a:cs typeface="Courier New" pitchFamily="49" charset="0"/>
                        </a:rPr>
                        <a:t>foo</a:t>
                      </a:r>
                      <a:r>
                        <a:rPr lang="en-US" sz="2000" baseline="0" dirty="0" smtClean="0">
                          <a:solidFill>
                            <a:schemeClr val="accent1">
                              <a:lumMod val="60000"/>
                              <a:lumOff val="40000"/>
                            </a:schemeClr>
                          </a:solidFill>
                          <a:latin typeface="Courier New" pitchFamily="49" charset="0"/>
                          <a:cs typeface="Courier New" pitchFamily="49" charset="0"/>
                        </a:rPr>
                        <a:t> = 2.5; //$</a:t>
                      </a:r>
                      <a:r>
                        <a:rPr lang="en-US" sz="2000" baseline="0" dirty="0" err="1" smtClean="0">
                          <a:solidFill>
                            <a:schemeClr val="accent1">
                              <a:lumMod val="60000"/>
                              <a:lumOff val="40000"/>
                            </a:schemeClr>
                          </a:solidFill>
                          <a:latin typeface="Courier New" pitchFamily="49" charset="0"/>
                          <a:cs typeface="Courier New" pitchFamily="49" charset="0"/>
                        </a:rPr>
                        <a:t>foo</a:t>
                      </a:r>
                      <a:r>
                        <a:rPr lang="en-US" sz="2000" baseline="0" dirty="0" smtClean="0">
                          <a:solidFill>
                            <a:schemeClr val="accent1">
                              <a:lumMod val="60000"/>
                              <a:lumOff val="40000"/>
                            </a:schemeClr>
                          </a:solidFill>
                          <a:latin typeface="Courier New" pitchFamily="49" charset="0"/>
                          <a:cs typeface="Courier New" pitchFamily="49" charset="0"/>
                        </a:rPr>
                        <a:t> is a float</a:t>
                      </a:r>
                    </a:p>
                    <a:p>
                      <a:r>
                        <a:rPr lang="en-US" sz="2000" baseline="0" dirty="0" smtClean="0">
                          <a:solidFill>
                            <a:schemeClr val="accent1">
                              <a:lumMod val="60000"/>
                              <a:lumOff val="40000"/>
                            </a:schemeClr>
                          </a:solidFill>
                          <a:latin typeface="Courier New" pitchFamily="49" charset="0"/>
                          <a:cs typeface="Courier New" pitchFamily="49" charset="0"/>
                        </a:rPr>
                        <a:t>$bar =(</a:t>
                      </a:r>
                      <a:r>
                        <a:rPr lang="en-US" sz="2000" baseline="0" dirty="0" err="1" smtClean="0">
                          <a:solidFill>
                            <a:schemeClr val="accent1">
                              <a:lumMod val="60000"/>
                              <a:lumOff val="40000"/>
                            </a:schemeClr>
                          </a:solidFill>
                          <a:latin typeface="Courier New" pitchFamily="49" charset="0"/>
                          <a:cs typeface="Courier New" pitchFamily="49" charset="0"/>
                        </a:rPr>
                        <a:t>int</a:t>
                      </a:r>
                      <a:r>
                        <a:rPr lang="en-US" sz="2000" baseline="0" dirty="0" smtClean="0">
                          <a:solidFill>
                            <a:schemeClr val="accent1">
                              <a:lumMod val="60000"/>
                              <a:lumOff val="40000"/>
                            </a:schemeClr>
                          </a:solidFill>
                          <a:latin typeface="Courier New" pitchFamily="49" charset="0"/>
                          <a:cs typeface="Courier New" pitchFamily="49" charset="0"/>
                        </a:rPr>
                        <a:t>) $foo+1; // $bar is an </a:t>
                      </a:r>
                      <a:r>
                        <a:rPr lang="en-US" sz="2000" baseline="0" dirty="0" err="1" smtClean="0">
                          <a:solidFill>
                            <a:schemeClr val="accent1">
                              <a:lumMod val="60000"/>
                              <a:lumOff val="40000"/>
                            </a:schemeClr>
                          </a:solidFill>
                          <a:latin typeface="Courier New" pitchFamily="49" charset="0"/>
                          <a:cs typeface="Courier New" pitchFamily="49" charset="0"/>
                        </a:rPr>
                        <a:t>int</a:t>
                      </a:r>
                      <a:r>
                        <a:rPr lang="en-US" sz="2000" baseline="0" dirty="0" smtClean="0">
                          <a:solidFill>
                            <a:schemeClr val="accent1">
                              <a:lumMod val="60000"/>
                              <a:lumOff val="40000"/>
                            </a:schemeClr>
                          </a:solidFill>
                          <a:latin typeface="Courier New" pitchFamily="49" charset="0"/>
                          <a:cs typeface="Courier New" pitchFamily="49" charset="0"/>
                        </a:rPr>
                        <a:t> (3)</a:t>
                      </a:r>
                    </a:p>
                    <a:p>
                      <a:endParaRPr lang="en-US" sz="2000" baseline="0" dirty="0" smtClean="0">
                        <a:solidFill>
                          <a:schemeClr val="accent1">
                            <a:lumMod val="60000"/>
                            <a:lumOff val="40000"/>
                          </a:schemeClr>
                        </a:solidFill>
                        <a:latin typeface="Courier New" pitchFamily="49" charset="0"/>
                        <a:cs typeface="Courier New" pitchFamily="49" charset="0"/>
                      </a:endParaRPr>
                    </a:p>
                    <a:p>
                      <a:r>
                        <a:rPr lang="en-US" sz="2000" baseline="0" dirty="0" smtClean="0">
                          <a:solidFill>
                            <a:schemeClr val="accent1">
                              <a:lumMod val="60000"/>
                              <a:lumOff val="40000"/>
                            </a:schemeClr>
                          </a:solidFill>
                          <a:latin typeface="Courier New" pitchFamily="49" charset="0"/>
                          <a:cs typeface="Courier New" pitchFamily="49" charset="0"/>
                        </a:rPr>
                        <a:t>//outputs: $bar=3, </a:t>
                      </a:r>
                      <a:r>
                        <a:rPr lang="en-US" sz="2000" baseline="0" dirty="0" err="1" smtClean="0">
                          <a:solidFill>
                            <a:schemeClr val="accent1">
                              <a:lumMod val="60000"/>
                              <a:lumOff val="40000"/>
                            </a:schemeClr>
                          </a:solidFill>
                          <a:latin typeface="Courier New" pitchFamily="49" charset="0"/>
                          <a:cs typeface="Courier New" pitchFamily="49" charset="0"/>
                        </a:rPr>
                        <a:t>type:integer</a:t>
                      </a:r>
                      <a:endParaRPr lang="en-US" sz="2000" baseline="0" dirty="0" smtClean="0">
                        <a:solidFill>
                          <a:schemeClr val="accent1">
                            <a:lumMod val="60000"/>
                            <a:lumOff val="40000"/>
                          </a:schemeClr>
                        </a:solidFill>
                        <a:latin typeface="Courier New" pitchFamily="49" charset="0"/>
                        <a:cs typeface="Courier New" pitchFamily="49" charset="0"/>
                      </a:endParaRPr>
                    </a:p>
                    <a:p>
                      <a:r>
                        <a:rPr lang="en-US" sz="2000" baseline="0" dirty="0" smtClean="0">
                          <a:solidFill>
                            <a:schemeClr val="accent1">
                              <a:lumMod val="60000"/>
                              <a:lumOff val="40000"/>
                            </a:schemeClr>
                          </a:solidFill>
                          <a:latin typeface="Courier New" pitchFamily="49" charset="0"/>
                          <a:cs typeface="Courier New" pitchFamily="49" charset="0"/>
                        </a:rPr>
                        <a:t>echo ‘$bar = ‘.$bar. </a:t>
                      </a:r>
                      <a:r>
                        <a:rPr lang="en-US" sz="2000" baseline="0" dirty="0" smtClean="0">
                          <a:solidFill>
                            <a:schemeClr val="accent1">
                              <a:lumMod val="60000"/>
                              <a:lumOff val="40000"/>
                            </a:schemeClr>
                          </a:solidFill>
                          <a:latin typeface="Courier New" pitchFamily="49" charset="0"/>
                          <a:cs typeface="Courier New" pitchFamily="49" charset="0"/>
                        </a:rPr>
                        <a:t>‘, </a:t>
                      </a:r>
                      <a:r>
                        <a:rPr lang="en-US" sz="2000" baseline="0" dirty="0" smtClean="0">
                          <a:solidFill>
                            <a:schemeClr val="accent1">
                              <a:lumMod val="60000"/>
                              <a:lumOff val="40000"/>
                            </a:schemeClr>
                          </a:solidFill>
                          <a:latin typeface="Courier New" pitchFamily="49" charset="0"/>
                          <a:cs typeface="Courier New" pitchFamily="49" charset="0"/>
                        </a:rPr>
                        <a:t>type: </a:t>
                      </a:r>
                      <a:r>
                        <a:rPr lang="en-US" sz="2000" baseline="0" dirty="0" smtClean="0">
                          <a:solidFill>
                            <a:schemeClr val="accent1">
                              <a:lumMod val="60000"/>
                              <a:lumOff val="40000"/>
                            </a:schemeClr>
                          </a:solidFill>
                          <a:latin typeface="Courier New" pitchFamily="49" charset="0"/>
                          <a:cs typeface="Courier New" pitchFamily="49" charset="0"/>
                        </a:rPr>
                        <a:t>‘ </a:t>
                      </a:r>
                      <a:r>
                        <a:rPr lang="en-US" sz="2000" baseline="0" dirty="0" smtClean="0">
                          <a:solidFill>
                            <a:schemeClr val="accent1">
                              <a:lumMod val="60000"/>
                              <a:lumOff val="40000"/>
                            </a:schemeClr>
                          </a:solidFill>
                          <a:latin typeface="Courier New" pitchFamily="49" charset="0"/>
                          <a:cs typeface="Courier New" pitchFamily="49" charset="0"/>
                        </a:rPr>
                        <a:t>.</a:t>
                      </a:r>
                      <a:r>
                        <a:rPr lang="en-US" sz="2000" baseline="0" dirty="0" err="1" smtClean="0">
                          <a:solidFill>
                            <a:schemeClr val="accent1">
                              <a:lumMod val="60000"/>
                              <a:lumOff val="40000"/>
                            </a:schemeClr>
                          </a:solidFill>
                          <a:latin typeface="Courier New" pitchFamily="49" charset="0"/>
                          <a:cs typeface="Courier New" pitchFamily="49" charset="0"/>
                        </a:rPr>
                        <a:t>gettype</a:t>
                      </a:r>
                      <a:r>
                        <a:rPr lang="en-US" sz="2000" baseline="0" dirty="0" smtClean="0">
                          <a:solidFill>
                            <a:schemeClr val="accent1">
                              <a:lumMod val="60000"/>
                              <a:lumOff val="40000"/>
                            </a:schemeClr>
                          </a:solidFill>
                          <a:latin typeface="Courier New" pitchFamily="49" charset="0"/>
                          <a:cs typeface="Courier New" pitchFamily="49" charset="0"/>
                        </a:rPr>
                        <a:t>($bar);</a:t>
                      </a:r>
                    </a:p>
                    <a:p>
                      <a:endParaRPr lang="en-US" sz="2000" baseline="0" dirty="0" smtClean="0">
                        <a:solidFill>
                          <a:schemeClr val="accent1">
                            <a:lumMod val="60000"/>
                            <a:lumOff val="40000"/>
                          </a:schemeClr>
                        </a:solidFill>
                        <a:latin typeface="Courier New" pitchFamily="49" charset="0"/>
                        <a:cs typeface="Courier New" pitchFamily="49" charset="0"/>
                      </a:endParaRPr>
                    </a:p>
                    <a:p>
                      <a:r>
                        <a:rPr lang="en-US" sz="2000" baseline="0" dirty="0" smtClean="0">
                          <a:solidFill>
                            <a:schemeClr val="accent1">
                              <a:lumMod val="60000"/>
                              <a:lumOff val="40000"/>
                            </a:schemeClr>
                          </a:solidFill>
                          <a:latin typeface="Courier New" pitchFamily="49" charset="0"/>
                          <a:cs typeface="Courier New" pitchFamily="49" charset="0"/>
                        </a:rPr>
                        <a:t>//outputs: $</a:t>
                      </a:r>
                      <a:r>
                        <a:rPr lang="en-US" sz="2000" baseline="0" dirty="0" err="1" smtClean="0">
                          <a:solidFill>
                            <a:schemeClr val="accent1">
                              <a:lumMod val="60000"/>
                              <a:lumOff val="40000"/>
                            </a:schemeClr>
                          </a:solidFill>
                          <a:latin typeface="Courier New" pitchFamily="49" charset="0"/>
                          <a:cs typeface="Courier New" pitchFamily="49" charset="0"/>
                        </a:rPr>
                        <a:t>foo</a:t>
                      </a:r>
                      <a:r>
                        <a:rPr lang="en-US" sz="2000" baseline="0" dirty="0" smtClean="0">
                          <a:solidFill>
                            <a:schemeClr val="accent1">
                              <a:lumMod val="60000"/>
                              <a:lumOff val="40000"/>
                            </a:schemeClr>
                          </a:solidFill>
                          <a:latin typeface="Courier New" pitchFamily="49" charset="0"/>
                          <a:cs typeface="Courier New" pitchFamily="49" charset="0"/>
                        </a:rPr>
                        <a:t>= 2.5, type: double</a:t>
                      </a:r>
                    </a:p>
                    <a:p>
                      <a:r>
                        <a:rPr lang="en-US" sz="2000" baseline="0" dirty="0" smtClean="0">
                          <a:solidFill>
                            <a:schemeClr val="accent1">
                              <a:lumMod val="60000"/>
                              <a:lumOff val="40000"/>
                            </a:schemeClr>
                          </a:solidFill>
                          <a:latin typeface="Courier New" pitchFamily="49" charset="0"/>
                          <a:cs typeface="Courier New" pitchFamily="49" charset="0"/>
                        </a:rPr>
                        <a:t>echo ‘$</a:t>
                      </a:r>
                      <a:r>
                        <a:rPr lang="en-US" sz="2000" baseline="0" dirty="0" err="1" smtClean="0">
                          <a:solidFill>
                            <a:schemeClr val="accent1">
                              <a:lumMod val="60000"/>
                              <a:lumOff val="40000"/>
                            </a:schemeClr>
                          </a:solidFill>
                          <a:latin typeface="Courier New" pitchFamily="49" charset="0"/>
                          <a:cs typeface="Courier New" pitchFamily="49" charset="0"/>
                        </a:rPr>
                        <a:t>foo</a:t>
                      </a:r>
                      <a:r>
                        <a:rPr lang="en-US" sz="2000" baseline="0" dirty="0" smtClean="0">
                          <a:solidFill>
                            <a:schemeClr val="accent1">
                              <a:lumMod val="60000"/>
                              <a:lumOff val="40000"/>
                            </a:schemeClr>
                          </a:solidFill>
                          <a:latin typeface="Courier New" pitchFamily="49" charset="0"/>
                          <a:cs typeface="Courier New" pitchFamily="49" charset="0"/>
                        </a:rPr>
                        <a:t> = ‘ . $foo . </a:t>
                      </a:r>
                      <a:r>
                        <a:rPr lang="en-US" sz="2000" baseline="0" dirty="0" smtClean="0">
                          <a:solidFill>
                            <a:schemeClr val="accent1">
                              <a:lumMod val="60000"/>
                              <a:lumOff val="40000"/>
                            </a:schemeClr>
                          </a:solidFill>
                          <a:latin typeface="Courier New" pitchFamily="49" charset="0"/>
                          <a:cs typeface="Courier New" pitchFamily="49" charset="0"/>
                        </a:rPr>
                        <a:t>‘, </a:t>
                      </a:r>
                      <a:r>
                        <a:rPr lang="en-US" sz="2000" baseline="0" dirty="0" smtClean="0">
                          <a:solidFill>
                            <a:schemeClr val="accent1">
                              <a:lumMod val="60000"/>
                              <a:lumOff val="40000"/>
                            </a:schemeClr>
                          </a:solidFill>
                          <a:latin typeface="Courier New" pitchFamily="49" charset="0"/>
                          <a:cs typeface="Courier New" pitchFamily="49" charset="0"/>
                        </a:rPr>
                        <a:t>type: </a:t>
                      </a:r>
                      <a:r>
                        <a:rPr lang="en-US" sz="2000" baseline="0" dirty="0" smtClean="0">
                          <a:solidFill>
                            <a:schemeClr val="accent1">
                              <a:lumMod val="60000"/>
                              <a:lumOff val="40000"/>
                            </a:schemeClr>
                          </a:solidFill>
                          <a:latin typeface="Courier New" pitchFamily="49" charset="0"/>
                          <a:cs typeface="Courier New" pitchFamily="49" charset="0"/>
                        </a:rPr>
                        <a:t>‘.</a:t>
                      </a:r>
                      <a:r>
                        <a:rPr lang="en-US" sz="2000" baseline="0" dirty="0" err="1" smtClean="0">
                          <a:solidFill>
                            <a:schemeClr val="accent1">
                              <a:lumMod val="60000"/>
                              <a:lumOff val="40000"/>
                            </a:schemeClr>
                          </a:solidFill>
                          <a:latin typeface="Courier New" pitchFamily="49" charset="0"/>
                          <a:cs typeface="Courier New" pitchFamily="49" charset="0"/>
                        </a:rPr>
                        <a:t>gettype</a:t>
                      </a:r>
                      <a:r>
                        <a:rPr lang="en-US" sz="2000" baseline="0" dirty="0" smtClean="0">
                          <a:solidFill>
                            <a:schemeClr val="accent1">
                              <a:lumMod val="60000"/>
                              <a:lumOff val="40000"/>
                            </a:schemeClr>
                          </a:solidFill>
                          <a:latin typeface="Courier New" pitchFamily="49" charset="0"/>
                          <a:cs typeface="Courier New" pitchFamily="49" charset="0"/>
                        </a:rPr>
                        <a:t>($foo);</a:t>
                      </a:r>
                      <a:endParaRPr lang="en-US" sz="2000" dirty="0">
                        <a:solidFill>
                          <a:schemeClr val="accent1">
                            <a:lumMod val="60000"/>
                            <a:lumOff val="40000"/>
                          </a:schemeClr>
                        </a:solidFill>
                        <a:latin typeface="Courier New" pitchFamily="49" charset="0"/>
                        <a:cs typeface="Courier New" pitchFamily="49" charset="0"/>
                      </a:endParaRPr>
                    </a:p>
                  </a:txBody>
                  <a:tcPr>
                    <a:noFill/>
                  </a:tcPr>
                </a:tc>
              </a:tr>
            </a:tbl>
          </a:graphicData>
        </a:graphic>
      </p:graphicFrame>
    </p:spTree>
    <p:extLst>
      <p:ext uri="{BB962C8B-B14F-4D97-AF65-F5344CB8AC3E}">
        <p14:creationId xmlns:p14="http://schemas.microsoft.com/office/powerpoint/2010/main" val="3051997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settype</a:t>
            </a:r>
            <a:r>
              <a:rPr lang="en-US" dirty="0" smtClean="0"/>
              <a:t>()</a:t>
            </a:r>
            <a:endParaRPr lang="en-US" dirty="0"/>
          </a:p>
        </p:txBody>
      </p:sp>
      <p:sp>
        <p:nvSpPr>
          <p:cNvPr id="3" name="Content Placeholder 2"/>
          <p:cNvSpPr>
            <a:spLocks noGrp="1"/>
          </p:cNvSpPr>
          <p:nvPr>
            <p:ph sz="quarter" idx="1"/>
          </p:nvPr>
        </p:nvSpPr>
        <p:spPr/>
        <p:txBody>
          <a:bodyPr/>
          <a:lstStyle/>
          <a:p>
            <a:r>
              <a:rPr lang="en-IE" sz="2400" dirty="0" smtClean="0"/>
              <a:t>This is the second way </a:t>
            </a:r>
            <a:r>
              <a:rPr lang="en-IE" sz="2400" dirty="0"/>
              <a:t>to cast a variable in PHP as a specific </a:t>
            </a:r>
            <a:r>
              <a:rPr lang="en-IE" sz="2400" dirty="0" smtClean="0"/>
              <a:t>type</a:t>
            </a:r>
            <a:endParaRPr lang="en-US" sz="2400" dirty="0" smtClean="0"/>
          </a:p>
          <a:p>
            <a:r>
              <a:rPr lang="en-US" sz="2400" dirty="0" smtClean="0"/>
              <a:t>Sets the type of a variable</a:t>
            </a:r>
          </a:p>
          <a:p>
            <a:r>
              <a:rPr lang="en-US" sz="2400" dirty="0" smtClean="0"/>
              <a:t>“</a:t>
            </a:r>
            <a:r>
              <a:rPr lang="en-US" sz="2400" dirty="0" err="1" smtClean="0"/>
              <a:t>boolean</a:t>
            </a:r>
            <a:r>
              <a:rPr lang="en-US" sz="2400" dirty="0" smtClean="0"/>
              <a:t>”, “integer”, “double”, “string”, “array”, “object”, “resource”, “NULL”</a:t>
            </a:r>
          </a:p>
          <a:p>
            <a:pPr>
              <a:buNone/>
            </a:pP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19669580"/>
              </p:ext>
            </p:extLst>
          </p:nvPr>
        </p:nvGraphicFramePr>
        <p:xfrm>
          <a:off x="910559" y="3284984"/>
          <a:ext cx="8001000" cy="3124200"/>
        </p:xfrm>
        <a:graphic>
          <a:graphicData uri="http://schemas.openxmlformats.org/drawingml/2006/table">
            <a:tbl>
              <a:tblPr firstRow="1" bandRow="1">
                <a:tableStyleId>{5C22544A-7EE6-4342-B048-85BDC9FD1C3A}</a:tableStyleId>
              </a:tblPr>
              <a:tblGrid>
                <a:gridCol w="8001000"/>
              </a:tblGrid>
              <a:tr h="3124200">
                <a:tc>
                  <a:txBody>
                    <a:bodyPr/>
                    <a:lstStyle/>
                    <a:p>
                      <a:r>
                        <a:rPr lang="en-US" dirty="0" smtClean="0">
                          <a:solidFill>
                            <a:schemeClr val="accent1">
                              <a:lumMod val="60000"/>
                              <a:lumOff val="40000"/>
                            </a:schemeClr>
                          </a:solidFill>
                          <a:latin typeface="Courier New" pitchFamily="49" charset="0"/>
                          <a:cs typeface="Courier New" pitchFamily="49" charset="0"/>
                        </a:rPr>
                        <a:t>&lt;?</a:t>
                      </a:r>
                      <a:r>
                        <a:rPr lang="en-US" dirty="0" err="1" smtClean="0">
                          <a:solidFill>
                            <a:schemeClr val="accent1">
                              <a:lumMod val="60000"/>
                              <a:lumOff val="40000"/>
                            </a:schemeClr>
                          </a:solidFill>
                          <a:latin typeface="Courier New" pitchFamily="49" charset="0"/>
                          <a:cs typeface="Courier New" pitchFamily="49" charset="0"/>
                        </a:rPr>
                        <a:t>php</a:t>
                      </a:r>
                      <a:endParaRPr lang="en-US" dirty="0" smtClean="0">
                        <a:solidFill>
                          <a:schemeClr val="accent1">
                            <a:lumMod val="60000"/>
                            <a:lumOff val="40000"/>
                          </a:schemeClr>
                        </a:solidFill>
                        <a:latin typeface="Courier New" pitchFamily="49" charset="0"/>
                        <a:cs typeface="Courier New" pitchFamily="49" charset="0"/>
                      </a:endParaRPr>
                    </a:p>
                    <a:p>
                      <a:r>
                        <a:rPr lang="en-US" dirty="0" smtClean="0">
                          <a:solidFill>
                            <a:schemeClr val="accent1">
                              <a:lumMod val="60000"/>
                              <a:lumOff val="40000"/>
                            </a:schemeClr>
                          </a:solidFill>
                          <a:latin typeface="Courier New" pitchFamily="49" charset="0"/>
                          <a:cs typeface="Courier New" pitchFamily="49" charset="0"/>
                        </a:rPr>
                        <a:t>$</a:t>
                      </a:r>
                      <a:r>
                        <a:rPr lang="en-US" dirty="0" err="1" smtClean="0">
                          <a:solidFill>
                            <a:schemeClr val="accent1">
                              <a:lumMod val="60000"/>
                              <a:lumOff val="40000"/>
                            </a:schemeClr>
                          </a:solidFill>
                          <a:latin typeface="Courier New" pitchFamily="49" charset="0"/>
                          <a:cs typeface="Courier New" pitchFamily="49" charset="0"/>
                        </a:rPr>
                        <a:t>foo</a:t>
                      </a:r>
                      <a:r>
                        <a:rPr lang="en-US" dirty="0" smtClean="0">
                          <a:solidFill>
                            <a:schemeClr val="accent1">
                              <a:lumMod val="60000"/>
                              <a:lumOff val="40000"/>
                            </a:schemeClr>
                          </a:solidFill>
                          <a:latin typeface="Courier New" pitchFamily="49" charset="0"/>
                          <a:cs typeface="Courier New" pitchFamily="49" charset="0"/>
                        </a:rPr>
                        <a:t>= 2.0; //$</a:t>
                      </a:r>
                      <a:r>
                        <a:rPr lang="en-US" dirty="0" err="1" smtClean="0">
                          <a:solidFill>
                            <a:schemeClr val="accent1">
                              <a:lumMod val="60000"/>
                              <a:lumOff val="40000"/>
                            </a:schemeClr>
                          </a:solidFill>
                          <a:latin typeface="Courier New" pitchFamily="49" charset="0"/>
                          <a:cs typeface="Courier New" pitchFamily="49" charset="0"/>
                        </a:rPr>
                        <a:t>foo</a:t>
                      </a:r>
                      <a:r>
                        <a:rPr lang="en-US" dirty="0" smtClean="0">
                          <a:solidFill>
                            <a:schemeClr val="accent1">
                              <a:lumMod val="60000"/>
                              <a:lumOff val="40000"/>
                            </a:schemeClr>
                          </a:solidFill>
                          <a:latin typeface="Courier New" pitchFamily="49" charset="0"/>
                          <a:cs typeface="Courier New" pitchFamily="49" charset="0"/>
                        </a:rPr>
                        <a:t> is</a:t>
                      </a:r>
                      <a:r>
                        <a:rPr lang="en-US" baseline="0" dirty="0" smtClean="0">
                          <a:solidFill>
                            <a:schemeClr val="accent1">
                              <a:lumMod val="60000"/>
                              <a:lumOff val="40000"/>
                            </a:schemeClr>
                          </a:solidFill>
                          <a:latin typeface="Courier New" pitchFamily="49" charset="0"/>
                          <a:cs typeface="Courier New" pitchFamily="49" charset="0"/>
                        </a:rPr>
                        <a:t> a float</a:t>
                      </a:r>
                    </a:p>
                    <a:p>
                      <a:r>
                        <a:rPr lang="en-US" baseline="0" dirty="0" err="1" smtClean="0">
                          <a:solidFill>
                            <a:schemeClr val="accent1">
                              <a:lumMod val="60000"/>
                              <a:lumOff val="40000"/>
                            </a:schemeClr>
                          </a:solidFill>
                          <a:latin typeface="Courier New" pitchFamily="49" charset="0"/>
                          <a:cs typeface="Courier New" pitchFamily="49" charset="0"/>
                        </a:rPr>
                        <a:t>settype</a:t>
                      </a:r>
                      <a:r>
                        <a:rPr lang="en-US" baseline="0" dirty="0" smtClean="0">
                          <a:solidFill>
                            <a:schemeClr val="accent1">
                              <a:lumMod val="60000"/>
                              <a:lumOff val="40000"/>
                            </a:schemeClr>
                          </a:solidFill>
                          <a:latin typeface="Courier New" pitchFamily="49" charset="0"/>
                          <a:cs typeface="Courier New" pitchFamily="49" charset="0"/>
                        </a:rPr>
                        <a:t>($</a:t>
                      </a:r>
                      <a:r>
                        <a:rPr lang="en-US" baseline="0" dirty="0" err="1" smtClean="0">
                          <a:solidFill>
                            <a:schemeClr val="accent1">
                              <a:lumMod val="60000"/>
                              <a:lumOff val="40000"/>
                            </a:schemeClr>
                          </a:solidFill>
                          <a:latin typeface="Courier New" pitchFamily="49" charset="0"/>
                          <a:cs typeface="Courier New" pitchFamily="49" charset="0"/>
                        </a:rPr>
                        <a:t>foo</a:t>
                      </a:r>
                      <a:r>
                        <a:rPr lang="en-US" baseline="0" dirty="0" smtClean="0">
                          <a:solidFill>
                            <a:schemeClr val="accent1">
                              <a:lumMod val="60000"/>
                              <a:lumOff val="40000"/>
                            </a:schemeClr>
                          </a:solidFill>
                          <a:latin typeface="Courier New" pitchFamily="49" charset="0"/>
                          <a:cs typeface="Courier New" pitchFamily="49" charset="0"/>
                        </a:rPr>
                        <a:t>, “integer”); //$</a:t>
                      </a:r>
                      <a:r>
                        <a:rPr lang="en-US" baseline="0" dirty="0" err="1" smtClean="0">
                          <a:solidFill>
                            <a:schemeClr val="accent1">
                              <a:lumMod val="60000"/>
                              <a:lumOff val="40000"/>
                            </a:schemeClr>
                          </a:solidFill>
                          <a:latin typeface="Courier New" pitchFamily="49" charset="0"/>
                          <a:cs typeface="Courier New" pitchFamily="49" charset="0"/>
                        </a:rPr>
                        <a:t>foo</a:t>
                      </a:r>
                      <a:r>
                        <a:rPr lang="en-US" baseline="0" dirty="0" smtClean="0">
                          <a:solidFill>
                            <a:schemeClr val="accent1">
                              <a:lumMod val="60000"/>
                              <a:lumOff val="40000"/>
                            </a:schemeClr>
                          </a:solidFill>
                          <a:latin typeface="Courier New" pitchFamily="49" charset="0"/>
                          <a:cs typeface="Courier New" pitchFamily="49" charset="0"/>
                        </a:rPr>
                        <a:t> is an </a:t>
                      </a:r>
                      <a:r>
                        <a:rPr lang="en-US" baseline="0" dirty="0" err="1" smtClean="0">
                          <a:solidFill>
                            <a:schemeClr val="accent1">
                              <a:lumMod val="60000"/>
                              <a:lumOff val="40000"/>
                            </a:schemeClr>
                          </a:solidFill>
                          <a:latin typeface="Courier New" pitchFamily="49" charset="0"/>
                          <a:cs typeface="Courier New" pitchFamily="49" charset="0"/>
                        </a:rPr>
                        <a:t>int</a:t>
                      </a:r>
                      <a:endParaRPr lang="en-US" baseline="0" dirty="0" smtClean="0">
                        <a:solidFill>
                          <a:schemeClr val="accent1">
                            <a:lumMod val="60000"/>
                            <a:lumOff val="40000"/>
                          </a:schemeClr>
                        </a:solidFill>
                        <a:latin typeface="Courier New" pitchFamily="49" charset="0"/>
                        <a:cs typeface="Courier New" pitchFamily="49" charset="0"/>
                      </a:endParaRPr>
                    </a:p>
                    <a:p>
                      <a:r>
                        <a:rPr lang="en-US" baseline="0" dirty="0" smtClean="0">
                          <a:solidFill>
                            <a:schemeClr val="accent1">
                              <a:lumMod val="60000"/>
                              <a:lumOff val="40000"/>
                            </a:schemeClr>
                          </a:solidFill>
                          <a:latin typeface="Courier New" pitchFamily="49" charset="0"/>
                          <a:cs typeface="Courier New" pitchFamily="49" charset="0"/>
                        </a:rPr>
                        <a:t>$bar =$</a:t>
                      </a:r>
                      <a:r>
                        <a:rPr lang="en-US" baseline="0" dirty="0" err="1" smtClean="0">
                          <a:solidFill>
                            <a:schemeClr val="accent1">
                              <a:lumMod val="60000"/>
                              <a:lumOff val="40000"/>
                            </a:schemeClr>
                          </a:solidFill>
                          <a:latin typeface="Courier New" pitchFamily="49" charset="0"/>
                          <a:cs typeface="Courier New" pitchFamily="49" charset="0"/>
                        </a:rPr>
                        <a:t>foo</a:t>
                      </a:r>
                      <a:r>
                        <a:rPr lang="en-US" baseline="0" dirty="0" smtClean="0">
                          <a:solidFill>
                            <a:schemeClr val="accent1">
                              <a:lumMod val="60000"/>
                              <a:lumOff val="40000"/>
                            </a:schemeClr>
                          </a:solidFill>
                          <a:latin typeface="Courier New" pitchFamily="49" charset="0"/>
                          <a:cs typeface="Courier New" pitchFamily="49" charset="0"/>
                        </a:rPr>
                        <a:t> + 1; // $bar is an </a:t>
                      </a:r>
                      <a:r>
                        <a:rPr lang="en-US" baseline="0" dirty="0" err="1" smtClean="0">
                          <a:solidFill>
                            <a:schemeClr val="accent1">
                              <a:lumMod val="60000"/>
                              <a:lumOff val="40000"/>
                            </a:schemeClr>
                          </a:solidFill>
                          <a:latin typeface="Courier New" pitchFamily="49" charset="0"/>
                          <a:cs typeface="Courier New" pitchFamily="49" charset="0"/>
                        </a:rPr>
                        <a:t>int</a:t>
                      </a:r>
                      <a:r>
                        <a:rPr lang="en-US" baseline="0" dirty="0" smtClean="0">
                          <a:solidFill>
                            <a:schemeClr val="accent1">
                              <a:lumMod val="60000"/>
                              <a:lumOff val="40000"/>
                            </a:schemeClr>
                          </a:solidFill>
                          <a:latin typeface="Courier New" pitchFamily="49" charset="0"/>
                          <a:cs typeface="Courier New" pitchFamily="49" charset="0"/>
                        </a:rPr>
                        <a:t> (3)</a:t>
                      </a:r>
                    </a:p>
                    <a:p>
                      <a:endParaRPr lang="en-US" baseline="0" dirty="0" smtClean="0">
                        <a:solidFill>
                          <a:schemeClr val="accent1">
                            <a:lumMod val="60000"/>
                            <a:lumOff val="40000"/>
                          </a:schemeClr>
                        </a:solidFill>
                        <a:latin typeface="Courier New" pitchFamily="49" charset="0"/>
                        <a:cs typeface="Courier New" pitchFamily="49" charset="0"/>
                      </a:endParaRPr>
                    </a:p>
                    <a:p>
                      <a:r>
                        <a:rPr lang="en-US" baseline="0" dirty="0" smtClean="0">
                          <a:solidFill>
                            <a:schemeClr val="accent1">
                              <a:lumMod val="60000"/>
                              <a:lumOff val="40000"/>
                            </a:schemeClr>
                          </a:solidFill>
                          <a:latin typeface="Courier New" pitchFamily="49" charset="0"/>
                          <a:cs typeface="Courier New" pitchFamily="49" charset="0"/>
                        </a:rPr>
                        <a:t>//outputs: $bar =3, type: integer</a:t>
                      </a:r>
                    </a:p>
                    <a:p>
                      <a:r>
                        <a:rPr lang="en-US" baseline="0" dirty="0" smtClean="0">
                          <a:solidFill>
                            <a:schemeClr val="accent1">
                              <a:lumMod val="60000"/>
                              <a:lumOff val="40000"/>
                            </a:schemeClr>
                          </a:solidFill>
                          <a:latin typeface="Courier New" pitchFamily="49" charset="0"/>
                          <a:cs typeface="Courier New" pitchFamily="49" charset="0"/>
                        </a:rPr>
                        <a:t>echo ‘$bar = ‘ .$bar . “,type: “ . </a:t>
                      </a:r>
                      <a:r>
                        <a:rPr lang="en-US" baseline="0" dirty="0" err="1" smtClean="0">
                          <a:solidFill>
                            <a:schemeClr val="accent1">
                              <a:lumMod val="60000"/>
                              <a:lumOff val="40000"/>
                            </a:schemeClr>
                          </a:solidFill>
                          <a:latin typeface="Courier New" pitchFamily="49" charset="0"/>
                          <a:cs typeface="Courier New" pitchFamily="49" charset="0"/>
                        </a:rPr>
                        <a:t>gettype</a:t>
                      </a:r>
                      <a:r>
                        <a:rPr lang="en-US" baseline="0" dirty="0" smtClean="0">
                          <a:solidFill>
                            <a:schemeClr val="accent1">
                              <a:lumMod val="60000"/>
                              <a:lumOff val="40000"/>
                            </a:schemeClr>
                          </a:solidFill>
                          <a:latin typeface="Courier New" pitchFamily="49" charset="0"/>
                          <a:cs typeface="Courier New" pitchFamily="49" charset="0"/>
                        </a:rPr>
                        <a:t>($bar);</a:t>
                      </a:r>
                    </a:p>
                    <a:p>
                      <a:endParaRPr lang="en-US" baseline="0" dirty="0" smtClean="0">
                        <a:solidFill>
                          <a:schemeClr val="accent1">
                            <a:lumMod val="60000"/>
                            <a:lumOff val="40000"/>
                          </a:schemeClr>
                        </a:solidFill>
                        <a:latin typeface="Courier New" pitchFamily="49" charset="0"/>
                        <a:cs typeface="Courier New" pitchFamily="49" charset="0"/>
                      </a:endParaRPr>
                    </a:p>
                    <a:p>
                      <a:r>
                        <a:rPr lang="en-US" baseline="0" dirty="0" smtClean="0">
                          <a:solidFill>
                            <a:schemeClr val="accent1">
                              <a:lumMod val="60000"/>
                              <a:lumOff val="40000"/>
                            </a:schemeClr>
                          </a:solidFill>
                          <a:latin typeface="Courier New" pitchFamily="49" charset="0"/>
                          <a:cs typeface="Courier New" pitchFamily="49" charset="0"/>
                        </a:rPr>
                        <a:t>//Outputs: $</a:t>
                      </a:r>
                      <a:r>
                        <a:rPr lang="en-US" baseline="0" dirty="0" err="1" smtClean="0">
                          <a:solidFill>
                            <a:schemeClr val="accent1">
                              <a:lumMod val="60000"/>
                              <a:lumOff val="40000"/>
                            </a:schemeClr>
                          </a:solidFill>
                          <a:latin typeface="Courier New" pitchFamily="49" charset="0"/>
                          <a:cs typeface="Courier New" pitchFamily="49" charset="0"/>
                        </a:rPr>
                        <a:t>foo</a:t>
                      </a:r>
                      <a:r>
                        <a:rPr lang="en-US" baseline="0" dirty="0" smtClean="0">
                          <a:solidFill>
                            <a:schemeClr val="accent1">
                              <a:lumMod val="60000"/>
                              <a:lumOff val="40000"/>
                            </a:schemeClr>
                          </a:solidFill>
                          <a:latin typeface="Courier New" pitchFamily="49" charset="0"/>
                          <a:cs typeface="Courier New" pitchFamily="49" charset="0"/>
                        </a:rPr>
                        <a:t>=2, type: integer</a:t>
                      </a:r>
                    </a:p>
                    <a:p>
                      <a:r>
                        <a:rPr lang="en-US" baseline="0" dirty="0" smtClean="0">
                          <a:solidFill>
                            <a:schemeClr val="accent1">
                              <a:lumMod val="60000"/>
                              <a:lumOff val="40000"/>
                            </a:schemeClr>
                          </a:solidFill>
                          <a:latin typeface="Courier New" pitchFamily="49" charset="0"/>
                          <a:cs typeface="Courier New" pitchFamily="49" charset="0"/>
                        </a:rPr>
                        <a:t>echo ‘$</a:t>
                      </a:r>
                      <a:r>
                        <a:rPr lang="en-US" baseline="0" dirty="0" err="1" smtClean="0">
                          <a:solidFill>
                            <a:schemeClr val="accent1">
                              <a:lumMod val="60000"/>
                              <a:lumOff val="40000"/>
                            </a:schemeClr>
                          </a:solidFill>
                          <a:latin typeface="Courier New" pitchFamily="49" charset="0"/>
                          <a:cs typeface="Courier New" pitchFamily="49" charset="0"/>
                        </a:rPr>
                        <a:t>foo</a:t>
                      </a:r>
                      <a:r>
                        <a:rPr lang="en-US" baseline="0" dirty="0" smtClean="0">
                          <a:solidFill>
                            <a:schemeClr val="accent1">
                              <a:lumMod val="60000"/>
                              <a:lumOff val="40000"/>
                            </a:schemeClr>
                          </a:solidFill>
                          <a:latin typeface="Courier New" pitchFamily="49" charset="0"/>
                          <a:cs typeface="Courier New" pitchFamily="49" charset="0"/>
                        </a:rPr>
                        <a:t> = ‘ . $</a:t>
                      </a:r>
                      <a:r>
                        <a:rPr lang="en-US" baseline="0" dirty="0" err="1" smtClean="0">
                          <a:solidFill>
                            <a:schemeClr val="accent1">
                              <a:lumMod val="60000"/>
                              <a:lumOff val="40000"/>
                            </a:schemeClr>
                          </a:solidFill>
                          <a:latin typeface="Courier New" pitchFamily="49" charset="0"/>
                          <a:cs typeface="Courier New" pitchFamily="49" charset="0"/>
                        </a:rPr>
                        <a:t>foo</a:t>
                      </a:r>
                      <a:r>
                        <a:rPr lang="en-US" baseline="0" dirty="0" smtClean="0">
                          <a:solidFill>
                            <a:schemeClr val="accent1">
                              <a:lumMod val="60000"/>
                              <a:lumOff val="40000"/>
                            </a:schemeClr>
                          </a:solidFill>
                          <a:latin typeface="Courier New" pitchFamily="49" charset="0"/>
                          <a:cs typeface="Courier New" pitchFamily="49" charset="0"/>
                        </a:rPr>
                        <a:t> . “,type: “ . </a:t>
                      </a:r>
                      <a:r>
                        <a:rPr lang="en-US" baseline="0" dirty="0" err="1" smtClean="0">
                          <a:solidFill>
                            <a:schemeClr val="accent1">
                              <a:lumMod val="60000"/>
                              <a:lumOff val="40000"/>
                            </a:schemeClr>
                          </a:solidFill>
                          <a:latin typeface="Courier New" pitchFamily="49" charset="0"/>
                          <a:cs typeface="Courier New" pitchFamily="49" charset="0"/>
                        </a:rPr>
                        <a:t>gettype</a:t>
                      </a:r>
                      <a:r>
                        <a:rPr lang="en-US" baseline="0" dirty="0" smtClean="0">
                          <a:solidFill>
                            <a:schemeClr val="accent1">
                              <a:lumMod val="60000"/>
                              <a:lumOff val="40000"/>
                            </a:schemeClr>
                          </a:solidFill>
                          <a:latin typeface="Courier New" pitchFamily="49" charset="0"/>
                          <a:cs typeface="Courier New" pitchFamily="49" charset="0"/>
                        </a:rPr>
                        <a:t>($</a:t>
                      </a:r>
                      <a:r>
                        <a:rPr lang="en-US" baseline="0" dirty="0" err="1" smtClean="0">
                          <a:solidFill>
                            <a:schemeClr val="accent1">
                              <a:lumMod val="60000"/>
                              <a:lumOff val="40000"/>
                            </a:schemeClr>
                          </a:solidFill>
                          <a:latin typeface="Courier New" pitchFamily="49" charset="0"/>
                          <a:cs typeface="Courier New" pitchFamily="49" charset="0"/>
                        </a:rPr>
                        <a:t>foo</a:t>
                      </a:r>
                      <a:r>
                        <a:rPr lang="en-US" baseline="0" dirty="0" smtClean="0">
                          <a:solidFill>
                            <a:schemeClr val="accent1">
                              <a:lumMod val="60000"/>
                              <a:lumOff val="40000"/>
                            </a:schemeClr>
                          </a:solidFill>
                          <a:latin typeface="Courier New" pitchFamily="49" charset="0"/>
                          <a:cs typeface="Courier New" pitchFamily="49" charset="0"/>
                        </a:rPr>
                        <a:t>);</a:t>
                      </a:r>
                    </a:p>
                    <a:p>
                      <a:r>
                        <a:rPr lang="en-US" baseline="0" dirty="0" smtClean="0">
                          <a:solidFill>
                            <a:schemeClr val="accent1">
                              <a:lumMod val="60000"/>
                              <a:lumOff val="40000"/>
                            </a:schemeClr>
                          </a:solidFill>
                          <a:latin typeface="Courier New" pitchFamily="49" charset="0"/>
                          <a:cs typeface="Courier New" pitchFamily="49" charset="0"/>
                        </a:rPr>
                        <a:t>?&gt;</a:t>
                      </a:r>
                      <a:endParaRPr lang="en-US" dirty="0">
                        <a:solidFill>
                          <a:schemeClr val="accent1">
                            <a:lumMod val="60000"/>
                            <a:lumOff val="40000"/>
                          </a:schemeClr>
                        </a:solidFill>
                        <a:latin typeface="Courier New" pitchFamily="49" charset="0"/>
                        <a:cs typeface="Courier New" pitchFamily="49" charset="0"/>
                      </a:endParaRPr>
                    </a:p>
                  </a:txBody>
                  <a:tcPr>
                    <a:noFill/>
                  </a:tcPr>
                </a:tc>
              </a:tr>
            </a:tbl>
          </a:graphicData>
        </a:graphic>
      </p:graphicFrame>
    </p:spTree>
    <p:extLst>
      <p:ext uri="{BB962C8B-B14F-4D97-AF65-F5344CB8AC3E}">
        <p14:creationId xmlns:p14="http://schemas.microsoft.com/office/powerpoint/2010/main" val="1071921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770" y="836712"/>
            <a:ext cx="7772400" cy="1143000"/>
          </a:xfrm>
        </p:spPr>
        <p:txBody>
          <a:bodyPr>
            <a:normAutofit fontScale="90000"/>
          </a:bodyPr>
          <a:lstStyle/>
          <a:p>
            <a:r>
              <a:rPr lang="en-IE" dirty="0" smtClean="0"/>
              <a:t>Differences between casting and </a:t>
            </a:r>
            <a:r>
              <a:rPr lang="en-IE" dirty="0" err="1" smtClean="0"/>
              <a:t>settype</a:t>
            </a:r>
            <a:r>
              <a:rPr lang="en-IE" dirty="0" smtClean="0"/>
              <a:t>()</a:t>
            </a:r>
            <a:endParaRPr lang="en-IE" dirty="0"/>
          </a:p>
        </p:txBody>
      </p:sp>
      <p:sp>
        <p:nvSpPr>
          <p:cNvPr id="3" name="Content Placeholder 2"/>
          <p:cNvSpPr>
            <a:spLocks noGrp="1"/>
          </p:cNvSpPr>
          <p:nvPr>
            <p:ph sz="quarter" idx="1"/>
          </p:nvPr>
        </p:nvSpPr>
        <p:spPr>
          <a:xfrm>
            <a:off x="942770" y="2286000"/>
            <a:ext cx="7949710" cy="4572000"/>
          </a:xfrm>
        </p:spPr>
        <p:txBody>
          <a:bodyPr/>
          <a:lstStyle/>
          <a:p>
            <a:r>
              <a:rPr lang="en-IE" dirty="0" smtClean="0"/>
              <a:t>The difference between using </a:t>
            </a:r>
            <a:r>
              <a:rPr lang="en-IE" sz="2400" dirty="0" err="1">
                <a:solidFill>
                  <a:schemeClr val="accent1">
                    <a:lumMod val="60000"/>
                    <a:lumOff val="40000"/>
                  </a:schemeClr>
                </a:solidFill>
              </a:rPr>
              <a:t>settype</a:t>
            </a:r>
            <a:r>
              <a:rPr lang="en-IE" sz="2400" dirty="0">
                <a:solidFill>
                  <a:schemeClr val="accent1">
                    <a:lumMod val="60000"/>
                    <a:lumOff val="40000"/>
                  </a:schemeClr>
                </a:solidFill>
              </a:rPr>
              <a:t>() </a:t>
            </a:r>
            <a:r>
              <a:rPr lang="en-IE" dirty="0" smtClean="0"/>
              <a:t>to change the type of an existing variable and changing type by casting is the fact that casting produces a copy, leaving the original variable untouched.</a:t>
            </a:r>
          </a:p>
          <a:p>
            <a:endParaRPr lang="en-IE" dirty="0" smtClean="0"/>
          </a:p>
          <a:p>
            <a:pPr marL="274320" lvl="1" indent="0">
              <a:buNone/>
            </a:pPr>
            <a:r>
              <a:rPr lang="en-IE" dirty="0"/>
              <a:t> </a:t>
            </a:r>
            <a:r>
              <a:rPr lang="en-IE" dirty="0" smtClean="0">
                <a:solidFill>
                  <a:schemeClr val="accent1">
                    <a:lumMod val="60000"/>
                    <a:lumOff val="40000"/>
                  </a:schemeClr>
                </a:solidFill>
              </a:rPr>
              <a:t>$</a:t>
            </a:r>
            <a:r>
              <a:rPr lang="en-IE" dirty="0" err="1" smtClean="0">
                <a:solidFill>
                  <a:schemeClr val="accent1">
                    <a:lumMod val="60000"/>
                    <a:lumOff val="40000"/>
                  </a:schemeClr>
                </a:solidFill>
              </a:rPr>
              <a:t>newvar</a:t>
            </a:r>
            <a:r>
              <a:rPr lang="en-IE" dirty="0" smtClean="0">
                <a:solidFill>
                  <a:schemeClr val="accent1">
                    <a:lumMod val="60000"/>
                    <a:lumOff val="40000"/>
                  </a:schemeClr>
                </a:solidFill>
              </a:rPr>
              <a:t> = (</a:t>
            </a:r>
            <a:r>
              <a:rPr lang="en-IE" dirty="0" smtClean="0">
                <a:solidFill>
                  <a:schemeClr val="accent1">
                    <a:lumMod val="60000"/>
                    <a:lumOff val="40000"/>
                  </a:schemeClr>
                </a:solidFill>
              </a:rPr>
              <a:t>integer</a:t>
            </a:r>
            <a:r>
              <a:rPr lang="en-IE" dirty="0" smtClean="0">
                <a:solidFill>
                  <a:schemeClr val="accent1">
                    <a:lumMod val="60000"/>
                    <a:lumOff val="40000"/>
                  </a:schemeClr>
                </a:solidFill>
              </a:rPr>
              <a:t>) $</a:t>
            </a:r>
            <a:r>
              <a:rPr lang="en-IE" dirty="0" err="1" smtClean="0">
                <a:solidFill>
                  <a:schemeClr val="accent1">
                    <a:lumMod val="60000"/>
                    <a:lumOff val="40000"/>
                  </a:schemeClr>
                </a:solidFill>
              </a:rPr>
              <a:t>originalvar</a:t>
            </a:r>
            <a:r>
              <a:rPr lang="en-IE" dirty="0" smtClean="0">
                <a:solidFill>
                  <a:schemeClr val="accent1">
                    <a:lumMod val="60000"/>
                    <a:lumOff val="40000"/>
                  </a:schemeClr>
                </a:solidFill>
              </a:rPr>
              <a:t>;</a:t>
            </a:r>
          </a:p>
          <a:p>
            <a:pPr marL="274320" lvl="1" indent="0">
              <a:buNone/>
            </a:pPr>
            <a:endParaRPr lang="en-IE" dirty="0" smtClean="0">
              <a:solidFill>
                <a:schemeClr val="accent1">
                  <a:lumMod val="60000"/>
                  <a:lumOff val="40000"/>
                </a:schemeClr>
              </a:solidFill>
            </a:endParaRPr>
          </a:p>
          <a:p>
            <a:pPr marL="342900" indent="-342900"/>
            <a:r>
              <a:rPr lang="en-IE" dirty="0"/>
              <a:t>Here </a:t>
            </a:r>
            <a:r>
              <a:rPr lang="en-IE" sz="2400" dirty="0">
                <a:solidFill>
                  <a:schemeClr val="accent1">
                    <a:lumMod val="60000"/>
                    <a:lumOff val="40000"/>
                  </a:schemeClr>
                </a:solidFill>
              </a:rPr>
              <a:t>$</a:t>
            </a:r>
            <a:r>
              <a:rPr lang="en-IE" sz="2400" dirty="0" err="1">
                <a:solidFill>
                  <a:schemeClr val="accent1">
                    <a:lumMod val="60000"/>
                    <a:lumOff val="40000"/>
                  </a:schemeClr>
                </a:solidFill>
              </a:rPr>
              <a:t>originalvar</a:t>
            </a:r>
            <a:r>
              <a:rPr lang="en-IE" sz="2400" dirty="0">
                <a:solidFill>
                  <a:schemeClr val="accent1">
                    <a:lumMod val="60000"/>
                    <a:lumOff val="40000"/>
                  </a:schemeClr>
                </a:solidFill>
              </a:rPr>
              <a:t> </a:t>
            </a:r>
            <a:r>
              <a:rPr lang="en-IE" dirty="0"/>
              <a:t>variable is still available, and is in its original type; </a:t>
            </a:r>
            <a:r>
              <a:rPr lang="en-IE" sz="2400" dirty="0">
                <a:solidFill>
                  <a:schemeClr val="accent1">
                    <a:lumMod val="60000"/>
                    <a:lumOff val="40000"/>
                  </a:schemeClr>
                </a:solidFill>
              </a:rPr>
              <a:t>$</a:t>
            </a:r>
            <a:r>
              <a:rPr lang="en-IE" sz="2400" dirty="0" err="1">
                <a:solidFill>
                  <a:schemeClr val="accent1">
                    <a:lumMod val="60000"/>
                    <a:lumOff val="40000"/>
                  </a:schemeClr>
                </a:solidFill>
              </a:rPr>
              <a:t>newvar</a:t>
            </a:r>
            <a:r>
              <a:rPr lang="en-IE" sz="2400" dirty="0">
                <a:solidFill>
                  <a:schemeClr val="accent1">
                    <a:lumMod val="60000"/>
                    <a:lumOff val="40000"/>
                  </a:schemeClr>
                </a:solidFill>
              </a:rPr>
              <a:t> </a:t>
            </a:r>
            <a:r>
              <a:rPr lang="en-IE" dirty="0"/>
              <a:t>is a completely new variable.</a:t>
            </a:r>
          </a:p>
          <a:p>
            <a:pPr marL="274320" lvl="1" indent="0">
              <a:buNone/>
            </a:pPr>
            <a:endParaRPr lang="en-IE" dirty="0">
              <a:solidFill>
                <a:schemeClr val="accent1">
                  <a:lumMod val="60000"/>
                  <a:lumOff val="40000"/>
                </a:schemeClr>
              </a:solidFill>
            </a:endParaRPr>
          </a:p>
        </p:txBody>
      </p:sp>
    </p:spTree>
    <p:extLst>
      <p:ext uri="{BB962C8B-B14F-4D97-AF65-F5344CB8AC3E}">
        <p14:creationId xmlns:p14="http://schemas.microsoft.com/office/powerpoint/2010/main" val="3610833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3568" y="1772816"/>
            <a:ext cx="7519580" cy="2254899"/>
          </a:xfrm>
          <a:prstGeom prst="rect">
            <a:avLst/>
          </a:prstGeom>
        </p:spPr>
      </p:pic>
      <p:pic>
        <p:nvPicPr>
          <p:cNvPr id="5" name="Content Placeholder 4"/>
          <p:cNvPicPr>
            <a:picLocks noGrp="1" noChangeAspect="1"/>
          </p:cNvPicPr>
          <p:nvPr>
            <p:ph sz="quarter" idx="1"/>
          </p:nvPr>
        </p:nvPicPr>
        <p:blipFill>
          <a:blip r:embed="rId3"/>
          <a:stretch>
            <a:fillRect/>
          </a:stretch>
        </p:blipFill>
        <p:spPr>
          <a:xfrm>
            <a:off x="683568" y="3811691"/>
            <a:ext cx="7856095" cy="1369411"/>
          </a:xfrm>
          <a:prstGeom prst="rect">
            <a:avLst/>
          </a:prstGeom>
        </p:spPr>
      </p:pic>
      <p:sp>
        <p:nvSpPr>
          <p:cNvPr id="2" name="Title 1"/>
          <p:cNvSpPr>
            <a:spLocks noGrp="1"/>
          </p:cNvSpPr>
          <p:nvPr>
            <p:ph type="title"/>
          </p:nvPr>
        </p:nvSpPr>
        <p:spPr>
          <a:xfrm>
            <a:off x="557158" y="557494"/>
            <a:ext cx="8106295" cy="1143000"/>
          </a:xfrm>
        </p:spPr>
        <p:txBody>
          <a:bodyPr>
            <a:normAutofit fontScale="90000"/>
          </a:bodyPr>
          <a:lstStyle/>
          <a:p>
            <a:r>
              <a:rPr lang="en-IE" dirty="0"/>
              <a:t>Differences between casting and </a:t>
            </a:r>
            <a:r>
              <a:rPr lang="en-IE" dirty="0" err="1"/>
              <a:t>settype</a:t>
            </a:r>
            <a:r>
              <a:rPr lang="en-IE" dirty="0"/>
              <a:t>()</a:t>
            </a:r>
          </a:p>
        </p:txBody>
      </p:sp>
      <p:pic>
        <p:nvPicPr>
          <p:cNvPr id="7" name="Picture 6"/>
          <p:cNvPicPr>
            <a:picLocks noChangeAspect="1"/>
          </p:cNvPicPr>
          <p:nvPr/>
        </p:nvPicPr>
        <p:blipFill>
          <a:blip r:embed="rId4"/>
          <a:stretch>
            <a:fillRect/>
          </a:stretch>
        </p:blipFill>
        <p:spPr>
          <a:xfrm>
            <a:off x="5030784" y="5031235"/>
            <a:ext cx="3632669" cy="1268551"/>
          </a:xfrm>
          <a:prstGeom prst="rect">
            <a:avLst/>
          </a:prstGeom>
          <a:ln>
            <a:solidFill>
              <a:schemeClr val="accent1"/>
            </a:solidFill>
          </a:ln>
        </p:spPr>
      </p:pic>
    </p:spTree>
    <p:extLst>
      <p:ext uri="{BB962C8B-B14F-4D97-AF65-F5344CB8AC3E}">
        <p14:creationId xmlns:p14="http://schemas.microsoft.com/office/powerpoint/2010/main" val="4120405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Notes:</a:t>
            </a:r>
            <a:endParaRPr lang="en-IE" dirty="0"/>
          </a:p>
        </p:txBody>
      </p:sp>
      <p:sp>
        <p:nvSpPr>
          <p:cNvPr id="3" name="Content Placeholder 2"/>
          <p:cNvSpPr>
            <a:spLocks noGrp="1"/>
          </p:cNvSpPr>
          <p:nvPr>
            <p:ph sz="quarter" idx="1"/>
          </p:nvPr>
        </p:nvSpPr>
        <p:spPr/>
        <p:txBody>
          <a:bodyPr/>
          <a:lstStyle/>
          <a:p>
            <a:r>
              <a:rPr lang="en-IE" dirty="0" smtClean="0"/>
              <a:t>Use the is_* family to test type as the </a:t>
            </a:r>
            <a:r>
              <a:rPr lang="en-IE" dirty="0" err="1" smtClean="0"/>
              <a:t>gettype</a:t>
            </a:r>
            <a:r>
              <a:rPr lang="en-IE" dirty="0" smtClean="0"/>
              <a:t>() can be slow and is likely to be deprecated in future releases.</a:t>
            </a:r>
          </a:p>
          <a:p>
            <a:r>
              <a:rPr lang="en-IE" dirty="0" smtClean="0"/>
              <a:t>The ability to change the contents of a variable from 1 type to another either by using </a:t>
            </a:r>
            <a:r>
              <a:rPr lang="en-IE" dirty="0" err="1" smtClean="0"/>
              <a:t>settype</a:t>
            </a:r>
            <a:r>
              <a:rPr lang="en-IE" dirty="0" smtClean="0"/>
              <a:t>() or casting is useful.</a:t>
            </a:r>
          </a:p>
          <a:p>
            <a:pPr lvl="1"/>
            <a:r>
              <a:rPr lang="en-IE" dirty="0" smtClean="0"/>
              <a:t>As PHP automatically casts your variables for you when the context of the script requires it is not often you will need to do so yourself, however this cast is temporary and you might want to make a variable persistently hold a particular data type.</a:t>
            </a:r>
          </a:p>
          <a:p>
            <a:pPr lvl="1"/>
            <a:r>
              <a:rPr lang="en-IE" dirty="0" smtClean="0"/>
              <a:t>Example: Numbers you will enter through a textbox are made available to your script as strings so you might want to clean up the user input before you use it</a:t>
            </a:r>
          </a:p>
          <a:p>
            <a:pPr marL="0" indent="0">
              <a:buNone/>
            </a:pPr>
            <a:endParaRPr lang="en-IE" dirty="0"/>
          </a:p>
          <a:p>
            <a:pPr marL="0" indent="0">
              <a:buNone/>
            </a:pPr>
            <a:endParaRPr lang="en-IE" dirty="0"/>
          </a:p>
        </p:txBody>
      </p:sp>
    </p:spTree>
    <p:extLst>
      <p:ext uri="{BB962C8B-B14F-4D97-AF65-F5344CB8AC3E}">
        <p14:creationId xmlns:p14="http://schemas.microsoft.com/office/powerpoint/2010/main" val="4437990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Why do we need to cast?</a:t>
            </a:r>
            <a:endParaRPr lang="en-IE" dirty="0"/>
          </a:p>
        </p:txBody>
      </p:sp>
      <p:sp>
        <p:nvSpPr>
          <p:cNvPr id="3" name="Content Placeholder 2"/>
          <p:cNvSpPr>
            <a:spLocks noGrp="1"/>
          </p:cNvSpPr>
          <p:nvPr>
            <p:ph sz="quarter" idx="1"/>
          </p:nvPr>
        </p:nvSpPr>
        <p:spPr>
          <a:xfrm>
            <a:off x="914400" y="1447800"/>
            <a:ext cx="7978080" cy="4572000"/>
          </a:xfrm>
        </p:spPr>
        <p:txBody>
          <a:bodyPr>
            <a:normAutofit fontScale="92500" lnSpcReduction="10000"/>
          </a:bodyPr>
          <a:lstStyle/>
          <a:p>
            <a:pPr marL="0" indent="0">
              <a:buNone/>
            </a:pPr>
            <a:r>
              <a:rPr lang="en-IE" dirty="0" smtClean="0">
                <a:solidFill>
                  <a:schemeClr val="accent1">
                    <a:lumMod val="60000"/>
                    <a:lumOff val="40000"/>
                  </a:schemeClr>
                </a:solidFill>
              </a:rPr>
              <a:t>$test = “30cm”;    //value user enters</a:t>
            </a:r>
          </a:p>
          <a:p>
            <a:pPr marL="0" indent="0">
              <a:buNone/>
            </a:pPr>
            <a:r>
              <a:rPr lang="en-IE" dirty="0" smtClean="0">
                <a:solidFill>
                  <a:schemeClr val="accent1">
                    <a:lumMod val="60000"/>
                    <a:lumOff val="40000"/>
                  </a:schemeClr>
                </a:solidFill>
              </a:rPr>
              <a:t>$</a:t>
            </a:r>
            <a:r>
              <a:rPr lang="en-IE" dirty="0" err="1" smtClean="0">
                <a:solidFill>
                  <a:schemeClr val="accent1">
                    <a:lumMod val="60000"/>
                    <a:lumOff val="40000"/>
                  </a:schemeClr>
                </a:solidFill>
              </a:rPr>
              <a:t>newtest</a:t>
            </a:r>
            <a:r>
              <a:rPr lang="en-IE" dirty="0" smtClean="0">
                <a:solidFill>
                  <a:schemeClr val="accent1">
                    <a:lumMod val="60000"/>
                    <a:lumOff val="40000"/>
                  </a:schemeClr>
                </a:solidFill>
              </a:rPr>
              <a:t> = (integer) $test;</a:t>
            </a:r>
          </a:p>
          <a:p>
            <a:pPr marL="0" indent="0">
              <a:buNone/>
            </a:pPr>
            <a:r>
              <a:rPr lang="en-IE" dirty="0" smtClean="0">
                <a:solidFill>
                  <a:schemeClr val="accent1">
                    <a:lumMod val="60000"/>
                    <a:lumOff val="40000"/>
                  </a:schemeClr>
                </a:solidFill>
              </a:rPr>
              <a:t>echo “your imaginary box has a width of $</a:t>
            </a:r>
            <a:r>
              <a:rPr lang="en-IE" dirty="0" err="1" smtClean="0">
                <a:solidFill>
                  <a:schemeClr val="accent1">
                    <a:lumMod val="60000"/>
                    <a:lumOff val="40000"/>
                  </a:schemeClr>
                </a:solidFill>
              </a:rPr>
              <a:t>newtest</a:t>
            </a:r>
            <a:r>
              <a:rPr lang="en-IE" dirty="0" smtClean="0">
                <a:solidFill>
                  <a:schemeClr val="accent1">
                    <a:lumMod val="60000"/>
                    <a:lumOff val="40000"/>
                  </a:schemeClr>
                </a:solidFill>
              </a:rPr>
              <a:t> centimetres”;</a:t>
            </a:r>
          </a:p>
          <a:p>
            <a:pPr marL="0" indent="0">
              <a:buNone/>
            </a:pPr>
            <a:endParaRPr lang="en-IE" dirty="0" smtClean="0">
              <a:solidFill>
                <a:schemeClr val="accent1">
                  <a:lumMod val="60000"/>
                  <a:lumOff val="40000"/>
                </a:schemeClr>
              </a:solidFill>
            </a:endParaRPr>
          </a:p>
          <a:p>
            <a:pPr marL="0" indent="0">
              <a:buNone/>
            </a:pPr>
            <a:r>
              <a:rPr lang="en-IE" dirty="0" smtClean="0"/>
              <a:t>This outputs :</a:t>
            </a:r>
          </a:p>
          <a:p>
            <a:pPr marL="0" indent="0">
              <a:buNone/>
            </a:pPr>
            <a:r>
              <a:rPr lang="en-IE" dirty="0" smtClean="0"/>
              <a:t>     your </a:t>
            </a:r>
            <a:r>
              <a:rPr lang="en-IE" dirty="0"/>
              <a:t>imaginary box has a width of </a:t>
            </a:r>
            <a:r>
              <a:rPr lang="en-IE" dirty="0" smtClean="0"/>
              <a:t>30 centimetres</a:t>
            </a:r>
          </a:p>
          <a:p>
            <a:pPr marL="0" indent="0">
              <a:buNone/>
            </a:pPr>
            <a:endParaRPr lang="en-IE" dirty="0" smtClean="0"/>
          </a:p>
          <a:p>
            <a:r>
              <a:rPr lang="en-IE" dirty="0" smtClean="0"/>
              <a:t>Had the user input not been cast and he value of </a:t>
            </a:r>
            <a:r>
              <a:rPr lang="en-IE" dirty="0">
                <a:solidFill>
                  <a:schemeClr val="accent1">
                    <a:lumMod val="60000"/>
                    <a:lumOff val="40000"/>
                  </a:schemeClr>
                </a:solidFill>
              </a:rPr>
              <a:t>$test </a:t>
            </a:r>
            <a:r>
              <a:rPr lang="en-IE" dirty="0" smtClean="0"/>
              <a:t>been used in place of </a:t>
            </a:r>
            <a:r>
              <a:rPr lang="en-IE" dirty="0">
                <a:solidFill>
                  <a:schemeClr val="accent1">
                    <a:lumMod val="60000"/>
                    <a:lumOff val="40000"/>
                  </a:schemeClr>
                </a:solidFill>
              </a:rPr>
              <a:t>$</a:t>
            </a:r>
            <a:r>
              <a:rPr lang="en-IE" dirty="0" err="1">
                <a:solidFill>
                  <a:schemeClr val="accent1">
                    <a:lumMod val="60000"/>
                    <a:lumOff val="40000"/>
                  </a:schemeClr>
                </a:solidFill>
              </a:rPr>
              <a:t>newtest</a:t>
            </a:r>
            <a:r>
              <a:rPr lang="en-IE" dirty="0" smtClean="0"/>
              <a:t>, the output would be:</a:t>
            </a:r>
          </a:p>
          <a:p>
            <a:pPr marL="0" indent="0">
              <a:buNone/>
            </a:pPr>
            <a:endParaRPr lang="en-IE" dirty="0" smtClean="0"/>
          </a:p>
          <a:p>
            <a:pPr marL="0" indent="0">
              <a:buNone/>
            </a:pPr>
            <a:r>
              <a:rPr lang="en-IE" dirty="0" smtClean="0"/>
              <a:t>    your </a:t>
            </a:r>
            <a:r>
              <a:rPr lang="en-IE" dirty="0"/>
              <a:t>imaginary box has a width of </a:t>
            </a:r>
            <a:r>
              <a:rPr lang="en-IE" dirty="0" smtClean="0"/>
              <a:t>30cm centimetres</a:t>
            </a:r>
            <a:endParaRPr lang="en-IE" dirty="0"/>
          </a:p>
        </p:txBody>
      </p:sp>
    </p:spTree>
    <p:extLst>
      <p:ext uri="{BB962C8B-B14F-4D97-AF65-F5344CB8AC3E}">
        <p14:creationId xmlns:p14="http://schemas.microsoft.com/office/powerpoint/2010/main" val="799213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Echo Statement</a:t>
            </a:r>
            <a:endParaRPr lang="en-PH" dirty="0"/>
          </a:p>
        </p:txBody>
      </p:sp>
      <p:sp>
        <p:nvSpPr>
          <p:cNvPr id="3" name="Content Placeholder 2"/>
          <p:cNvSpPr>
            <a:spLocks noGrp="1"/>
          </p:cNvSpPr>
          <p:nvPr>
            <p:ph sz="quarter" idx="1"/>
          </p:nvPr>
        </p:nvSpPr>
        <p:spPr>
          <a:xfrm>
            <a:off x="395536" y="1600200"/>
            <a:ext cx="8568952" cy="4953000"/>
          </a:xfrm>
        </p:spPr>
        <p:txBody>
          <a:bodyPr/>
          <a:lstStyle/>
          <a:p>
            <a:r>
              <a:rPr lang="en-GB" dirty="0" smtClean="0"/>
              <a:t>You can also give multiple arguments to the unparenthesized version of echo, separated by commas, as in:</a:t>
            </a:r>
          </a:p>
          <a:p>
            <a:endParaRPr lang="en-GB" sz="2000" b="1" dirty="0">
              <a:latin typeface="Courier New" pitchFamily="49" charset="0"/>
            </a:endParaRPr>
          </a:p>
          <a:p>
            <a:pPr marL="0" indent="0">
              <a:buNone/>
            </a:pPr>
            <a:r>
              <a:rPr lang="en-GB" sz="2000" b="1" dirty="0" smtClean="0">
                <a:latin typeface="Courier New" pitchFamily="49" charset="0"/>
              </a:rPr>
              <a:t>	</a:t>
            </a:r>
            <a:r>
              <a:rPr lang="en-GB" b="1" dirty="0">
                <a:solidFill>
                  <a:schemeClr val="accent1">
                    <a:lumMod val="60000"/>
                    <a:lumOff val="40000"/>
                  </a:schemeClr>
                </a:solidFill>
              </a:rPr>
              <a:t>echo “This will print in the “,“user’s browser 			window.”;</a:t>
            </a:r>
          </a:p>
          <a:p>
            <a:r>
              <a:rPr lang="en-GB" dirty="0" smtClean="0"/>
              <a:t>The parenthesized version, however, will not accept multiple arguments:</a:t>
            </a:r>
          </a:p>
          <a:p>
            <a:pPr>
              <a:buNone/>
            </a:pPr>
            <a:endParaRPr lang="en-PH" sz="2000" b="1" dirty="0" smtClean="0">
              <a:latin typeface="Courier New" pitchFamily="49" charset="0"/>
            </a:endParaRPr>
          </a:p>
          <a:p>
            <a:pPr marL="0" indent="0">
              <a:buNone/>
            </a:pPr>
            <a:r>
              <a:rPr lang="en-PH" dirty="0" smtClean="0">
                <a:solidFill>
                  <a:schemeClr val="accent1">
                    <a:lumMod val="60000"/>
                    <a:lumOff val="40000"/>
                  </a:schemeClr>
                </a:solidFill>
              </a:rPr>
              <a:t>	</a:t>
            </a:r>
            <a:r>
              <a:rPr lang="en-PH" b="1" dirty="0" smtClean="0">
                <a:solidFill>
                  <a:schemeClr val="accent1">
                    <a:lumMod val="60000"/>
                    <a:lumOff val="40000"/>
                  </a:schemeClr>
                </a:solidFill>
              </a:rPr>
              <a:t>echo </a:t>
            </a:r>
            <a:r>
              <a:rPr lang="en-PH" b="1" dirty="0">
                <a:solidFill>
                  <a:schemeClr val="accent1">
                    <a:lumMod val="60000"/>
                    <a:lumOff val="40000"/>
                  </a:schemeClr>
                </a:solidFill>
              </a:rPr>
              <a:t>(“This will produce a “, “PARSE ERROR!”);</a:t>
            </a:r>
          </a:p>
          <a:p>
            <a:pPr algn="ctr"/>
            <a:endParaRPr lang="en-PH" sz="2400" dirty="0"/>
          </a:p>
        </p:txBody>
      </p:sp>
    </p:spTree>
    <p:extLst>
      <p:ext uri="{BB962C8B-B14F-4D97-AF65-F5344CB8AC3E}">
        <p14:creationId xmlns:p14="http://schemas.microsoft.com/office/powerpoint/2010/main" val="2482740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IS_* Family</a:t>
            </a:r>
            <a:endParaRPr lang="en-IE" dirty="0"/>
          </a:p>
        </p:txBody>
      </p:sp>
      <p:pic>
        <p:nvPicPr>
          <p:cNvPr id="5" name="Content Placeholder 4"/>
          <p:cNvPicPr>
            <a:picLocks noGrp="1" noChangeAspect="1"/>
          </p:cNvPicPr>
          <p:nvPr>
            <p:ph sz="quarter" idx="1"/>
          </p:nvPr>
        </p:nvPicPr>
        <p:blipFill>
          <a:blip r:embed="rId2"/>
          <a:stretch>
            <a:fillRect/>
          </a:stretch>
        </p:blipFill>
        <p:spPr>
          <a:xfrm>
            <a:off x="251520" y="4614975"/>
            <a:ext cx="7246490" cy="1970394"/>
          </a:xfrm>
          <a:prstGeom prst="rect">
            <a:avLst/>
          </a:prstGeom>
        </p:spPr>
      </p:pic>
      <p:pic>
        <p:nvPicPr>
          <p:cNvPr id="4" name="Picture 3"/>
          <p:cNvPicPr>
            <a:picLocks noChangeAspect="1"/>
          </p:cNvPicPr>
          <p:nvPr/>
        </p:nvPicPr>
        <p:blipFill>
          <a:blip r:embed="rId3"/>
          <a:stretch>
            <a:fillRect/>
          </a:stretch>
        </p:blipFill>
        <p:spPr>
          <a:xfrm>
            <a:off x="262487" y="1417638"/>
            <a:ext cx="6979237" cy="3240360"/>
          </a:xfrm>
          <a:prstGeom prst="rect">
            <a:avLst/>
          </a:prstGeom>
        </p:spPr>
      </p:pic>
      <p:pic>
        <p:nvPicPr>
          <p:cNvPr id="6" name="Picture 5"/>
          <p:cNvPicPr>
            <a:picLocks noChangeAspect="1"/>
          </p:cNvPicPr>
          <p:nvPr/>
        </p:nvPicPr>
        <p:blipFill>
          <a:blip r:embed="rId4"/>
          <a:stretch>
            <a:fillRect/>
          </a:stretch>
        </p:blipFill>
        <p:spPr>
          <a:xfrm>
            <a:off x="6588224" y="2564904"/>
            <a:ext cx="2303253" cy="1594560"/>
          </a:xfrm>
          <a:prstGeom prst="rect">
            <a:avLst/>
          </a:prstGeom>
          <a:ln>
            <a:solidFill>
              <a:schemeClr val="accent1"/>
            </a:solidFill>
          </a:ln>
        </p:spPr>
      </p:pic>
    </p:spTree>
    <p:extLst>
      <p:ext uri="{BB962C8B-B14F-4D97-AF65-F5344CB8AC3E}">
        <p14:creationId xmlns:p14="http://schemas.microsoft.com/office/powerpoint/2010/main" val="2362867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Use of &lt;</a:t>
            </a:r>
            <a:r>
              <a:rPr lang="en-PH" dirty="0" err="1"/>
              <a:t>br</a:t>
            </a:r>
            <a:r>
              <a:rPr lang="en-PH" dirty="0"/>
              <a:t> /&gt; and \n</a:t>
            </a:r>
            <a:endParaRPr lang="en-IE" dirty="0"/>
          </a:p>
        </p:txBody>
      </p:sp>
      <p:sp>
        <p:nvSpPr>
          <p:cNvPr id="3" name="Content Placeholder 2"/>
          <p:cNvSpPr>
            <a:spLocks noGrp="1"/>
          </p:cNvSpPr>
          <p:nvPr>
            <p:ph sz="quarter" idx="1"/>
          </p:nvPr>
        </p:nvSpPr>
        <p:spPr>
          <a:xfrm>
            <a:off x="914400" y="1447800"/>
            <a:ext cx="7978080" cy="5005536"/>
          </a:xfrm>
        </p:spPr>
        <p:txBody>
          <a:bodyPr>
            <a:normAutofit/>
          </a:bodyPr>
          <a:lstStyle/>
          <a:p>
            <a:pPr lvl="0">
              <a:lnSpc>
                <a:spcPct val="90000"/>
              </a:lnSpc>
              <a:buClr>
                <a:srgbClr val="D34817"/>
              </a:buClr>
            </a:pPr>
            <a:r>
              <a:rPr lang="en-PH" sz="2400" dirty="0">
                <a:solidFill>
                  <a:prstClr val="black"/>
                </a:solidFill>
              </a:rPr>
              <a:t>Use</a:t>
            </a:r>
            <a:r>
              <a:rPr lang="en-PH" sz="2000" b="1" dirty="0">
                <a:solidFill>
                  <a:srgbClr val="E9E5DC">
                    <a:lumMod val="25000"/>
                  </a:srgbClr>
                </a:solidFill>
              </a:rPr>
              <a:t> </a:t>
            </a:r>
            <a:r>
              <a:rPr lang="en-PH" sz="2400" dirty="0">
                <a:solidFill>
                  <a:prstClr val="black"/>
                </a:solidFill>
              </a:rPr>
              <a:t>of </a:t>
            </a:r>
            <a:r>
              <a:rPr lang="en-PH" sz="2400" dirty="0">
                <a:solidFill>
                  <a:schemeClr val="accent1">
                    <a:lumMod val="60000"/>
                    <a:lumOff val="40000"/>
                  </a:schemeClr>
                </a:solidFill>
              </a:rPr>
              <a:t>\n- </a:t>
            </a:r>
            <a:r>
              <a:rPr lang="en-PH" sz="2400" dirty="0">
                <a:solidFill>
                  <a:prstClr val="black"/>
                </a:solidFill>
              </a:rPr>
              <a:t>newline</a:t>
            </a:r>
            <a:endParaRPr lang="en-GB" sz="2400" dirty="0">
              <a:solidFill>
                <a:prstClr val="black"/>
              </a:solidFill>
            </a:endParaRPr>
          </a:p>
          <a:p>
            <a:pPr lvl="0">
              <a:lnSpc>
                <a:spcPct val="90000"/>
              </a:lnSpc>
              <a:buClr>
                <a:srgbClr val="D34817"/>
              </a:buClr>
              <a:buNone/>
            </a:pPr>
            <a:r>
              <a:rPr lang="en-GB" sz="2000" b="1" dirty="0">
                <a:solidFill>
                  <a:prstClr val="black"/>
                </a:solidFill>
                <a:latin typeface="Courier New" pitchFamily="49" charset="0"/>
              </a:rPr>
              <a:t>				</a:t>
            </a:r>
          </a:p>
          <a:p>
            <a:pPr lvl="0">
              <a:lnSpc>
                <a:spcPct val="90000"/>
              </a:lnSpc>
              <a:buClr>
                <a:srgbClr val="D34817"/>
              </a:buClr>
              <a:buNone/>
            </a:pPr>
            <a:r>
              <a:rPr lang="en-GB" sz="2000" b="1" dirty="0">
                <a:solidFill>
                  <a:prstClr val="black"/>
                </a:solidFill>
                <a:latin typeface="Courier New" pitchFamily="49" charset="0"/>
              </a:rPr>
              <a:t>	</a:t>
            </a:r>
            <a:r>
              <a:rPr lang="en-GB" sz="2200" b="1" dirty="0" smtClean="0">
                <a:solidFill>
                  <a:schemeClr val="accent1">
                    <a:lumMod val="60000"/>
                    <a:lumOff val="40000"/>
                  </a:schemeClr>
                </a:solidFill>
              </a:rPr>
              <a:t>echo </a:t>
            </a:r>
            <a:r>
              <a:rPr lang="en-GB" sz="2200" b="1" dirty="0">
                <a:solidFill>
                  <a:schemeClr val="accent1">
                    <a:lumMod val="60000"/>
                    <a:lumOff val="40000"/>
                  </a:schemeClr>
                </a:solidFill>
              </a:rPr>
              <a:t>“line 1 \n”;</a:t>
            </a:r>
          </a:p>
          <a:p>
            <a:pPr lvl="0">
              <a:lnSpc>
                <a:spcPct val="90000"/>
              </a:lnSpc>
              <a:buClr>
                <a:srgbClr val="D34817"/>
              </a:buClr>
              <a:buNone/>
            </a:pPr>
            <a:r>
              <a:rPr lang="en-GB" sz="2200" b="1" dirty="0">
                <a:solidFill>
                  <a:schemeClr val="accent1">
                    <a:lumMod val="60000"/>
                    <a:lumOff val="40000"/>
                  </a:schemeClr>
                </a:solidFill>
              </a:rPr>
              <a:t>	</a:t>
            </a:r>
            <a:r>
              <a:rPr lang="en-GB" sz="2200" b="1" dirty="0" smtClean="0">
                <a:solidFill>
                  <a:schemeClr val="accent1">
                    <a:lumMod val="60000"/>
                    <a:lumOff val="40000"/>
                  </a:schemeClr>
                </a:solidFill>
              </a:rPr>
              <a:t>echo </a:t>
            </a:r>
            <a:r>
              <a:rPr lang="en-GB" sz="2200" b="1" dirty="0">
                <a:solidFill>
                  <a:schemeClr val="accent1">
                    <a:lumMod val="60000"/>
                    <a:lumOff val="40000"/>
                  </a:schemeClr>
                </a:solidFill>
              </a:rPr>
              <a:t>“line 2</a:t>
            </a:r>
            <a:r>
              <a:rPr lang="en-GB" sz="2200" b="1" dirty="0" smtClean="0">
                <a:solidFill>
                  <a:schemeClr val="accent1">
                    <a:lumMod val="60000"/>
                    <a:lumOff val="40000"/>
                  </a:schemeClr>
                </a:solidFill>
              </a:rPr>
              <a:t>”;</a:t>
            </a:r>
            <a:r>
              <a:rPr lang="en-GB" sz="2000" b="1" dirty="0">
                <a:solidFill>
                  <a:schemeClr val="accent1">
                    <a:lumMod val="60000"/>
                    <a:lumOff val="40000"/>
                  </a:schemeClr>
                </a:solidFill>
              </a:rPr>
              <a:t> </a:t>
            </a:r>
            <a:r>
              <a:rPr lang="en-GB" sz="2000" b="1" dirty="0" smtClean="0"/>
              <a:t>		</a:t>
            </a:r>
            <a:r>
              <a:rPr lang="en-PH" sz="2000" dirty="0">
                <a:solidFill>
                  <a:prstClr val="black"/>
                </a:solidFill>
              </a:rPr>
              <a:t>Will </a:t>
            </a:r>
            <a:r>
              <a:rPr lang="en-PH" sz="2000" dirty="0" smtClean="0">
                <a:solidFill>
                  <a:prstClr val="black"/>
                </a:solidFill>
              </a:rPr>
              <a:t>produce</a:t>
            </a:r>
            <a:r>
              <a:rPr lang="en-GB" sz="2000" b="1" dirty="0" smtClean="0"/>
              <a:t>		line </a:t>
            </a:r>
            <a:r>
              <a:rPr lang="en-GB" sz="2000" b="1" dirty="0"/>
              <a:t>1 line 2</a:t>
            </a:r>
          </a:p>
          <a:p>
            <a:pPr lvl="0">
              <a:lnSpc>
                <a:spcPct val="90000"/>
              </a:lnSpc>
              <a:buClr>
                <a:srgbClr val="D34817"/>
              </a:buClr>
              <a:buNone/>
            </a:pPr>
            <a:endParaRPr lang="en-GB" sz="2200" b="1" dirty="0"/>
          </a:p>
          <a:p>
            <a:pPr lvl="0">
              <a:lnSpc>
                <a:spcPct val="90000"/>
              </a:lnSpc>
              <a:buClr>
                <a:srgbClr val="D34817"/>
              </a:buClr>
            </a:pPr>
            <a:endParaRPr lang="en-PH" sz="2400" dirty="0">
              <a:solidFill>
                <a:prstClr val="black"/>
              </a:solidFill>
            </a:endParaRPr>
          </a:p>
          <a:p>
            <a:pPr lvl="0" algn="ctr">
              <a:lnSpc>
                <a:spcPct val="90000"/>
              </a:lnSpc>
              <a:buClr>
                <a:srgbClr val="D34817"/>
              </a:buClr>
              <a:buNone/>
            </a:pPr>
            <a:endParaRPr lang="en-GB" sz="2000" b="1" dirty="0">
              <a:solidFill>
                <a:prstClr val="black"/>
              </a:solidFill>
              <a:latin typeface="Courier New" pitchFamily="49" charset="0"/>
            </a:endParaRPr>
          </a:p>
          <a:p>
            <a:pPr lvl="0">
              <a:lnSpc>
                <a:spcPct val="90000"/>
              </a:lnSpc>
              <a:buClr>
                <a:srgbClr val="D34817"/>
              </a:buClr>
            </a:pPr>
            <a:r>
              <a:rPr lang="en-PH" sz="2400" dirty="0">
                <a:solidFill>
                  <a:prstClr val="black"/>
                </a:solidFill>
              </a:rPr>
              <a:t>Used of </a:t>
            </a:r>
            <a:r>
              <a:rPr lang="en-PH" sz="2400" dirty="0">
                <a:solidFill>
                  <a:schemeClr val="accent1">
                    <a:lumMod val="60000"/>
                    <a:lumOff val="40000"/>
                  </a:schemeClr>
                </a:solidFill>
              </a:rPr>
              <a:t>&lt;</a:t>
            </a:r>
            <a:r>
              <a:rPr lang="en-PH" sz="2400" dirty="0" err="1">
                <a:solidFill>
                  <a:schemeClr val="accent1">
                    <a:lumMod val="60000"/>
                    <a:lumOff val="40000"/>
                  </a:schemeClr>
                </a:solidFill>
              </a:rPr>
              <a:t>br</a:t>
            </a:r>
            <a:r>
              <a:rPr lang="en-PH" sz="2400" dirty="0">
                <a:solidFill>
                  <a:schemeClr val="accent1">
                    <a:lumMod val="60000"/>
                    <a:lumOff val="40000"/>
                  </a:schemeClr>
                </a:solidFill>
              </a:rPr>
              <a:t> /&gt;</a:t>
            </a:r>
            <a:endParaRPr lang="en-GB" sz="2400" dirty="0">
              <a:solidFill>
                <a:schemeClr val="accent1">
                  <a:lumMod val="60000"/>
                  <a:lumOff val="40000"/>
                </a:schemeClr>
              </a:solidFill>
            </a:endParaRPr>
          </a:p>
          <a:p>
            <a:pPr lvl="0">
              <a:lnSpc>
                <a:spcPct val="90000"/>
              </a:lnSpc>
              <a:buClr>
                <a:srgbClr val="D34817"/>
              </a:buClr>
              <a:buNone/>
            </a:pPr>
            <a:r>
              <a:rPr lang="en-GB" sz="2000" b="1" dirty="0">
                <a:solidFill>
                  <a:prstClr val="black"/>
                </a:solidFill>
                <a:latin typeface="Courier New" pitchFamily="49" charset="0"/>
              </a:rPr>
              <a:t>				</a:t>
            </a:r>
          </a:p>
          <a:p>
            <a:pPr lvl="0">
              <a:lnSpc>
                <a:spcPct val="90000"/>
              </a:lnSpc>
              <a:buClr>
                <a:srgbClr val="D34817"/>
              </a:buClr>
              <a:buNone/>
            </a:pPr>
            <a:r>
              <a:rPr lang="en-GB" sz="2000" b="1" dirty="0">
                <a:solidFill>
                  <a:prstClr val="black"/>
                </a:solidFill>
                <a:latin typeface="Courier New" pitchFamily="49" charset="0"/>
              </a:rPr>
              <a:t>	</a:t>
            </a:r>
            <a:r>
              <a:rPr lang="en-GB" sz="2200" b="1" dirty="0">
                <a:solidFill>
                  <a:schemeClr val="accent1">
                    <a:lumMod val="60000"/>
                    <a:lumOff val="40000"/>
                  </a:schemeClr>
                </a:solidFill>
              </a:rPr>
              <a:t>echo “line 1&lt;</a:t>
            </a:r>
            <a:r>
              <a:rPr lang="en-GB" sz="2200" b="1" dirty="0" err="1">
                <a:solidFill>
                  <a:schemeClr val="accent1">
                    <a:lumMod val="60000"/>
                    <a:lumOff val="40000"/>
                  </a:schemeClr>
                </a:solidFill>
              </a:rPr>
              <a:t>br</a:t>
            </a:r>
            <a:r>
              <a:rPr lang="en-GB" sz="2200" b="1" dirty="0">
                <a:solidFill>
                  <a:schemeClr val="accent1">
                    <a:lumMod val="60000"/>
                    <a:lumOff val="40000"/>
                  </a:schemeClr>
                </a:solidFill>
              </a:rPr>
              <a:t> </a:t>
            </a:r>
            <a:r>
              <a:rPr lang="en-GB" sz="2200" b="1" dirty="0" smtClean="0">
                <a:solidFill>
                  <a:schemeClr val="accent1">
                    <a:lumMod val="60000"/>
                    <a:lumOff val="40000"/>
                  </a:schemeClr>
                </a:solidFill>
              </a:rPr>
              <a:t>/&gt;”;</a:t>
            </a:r>
          </a:p>
          <a:p>
            <a:pPr lvl="0">
              <a:lnSpc>
                <a:spcPct val="90000"/>
              </a:lnSpc>
              <a:buClr>
                <a:srgbClr val="D34817"/>
              </a:buClr>
              <a:buNone/>
            </a:pPr>
            <a:r>
              <a:rPr lang="en-GB" sz="2200" b="1" dirty="0">
                <a:solidFill>
                  <a:schemeClr val="accent1">
                    <a:lumMod val="60000"/>
                    <a:lumOff val="40000"/>
                  </a:schemeClr>
                </a:solidFill>
              </a:rPr>
              <a:t> </a:t>
            </a:r>
            <a:r>
              <a:rPr lang="en-GB" sz="2200" b="1" dirty="0" smtClean="0">
                <a:solidFill>
                  <a:schemeClr val="accent1">
                    <a:lumMod val="60000"/>
                    <a:lumOff val="40000"/>
                  </a:schemeClr>
                </a:solidFill>
              </a:rPr>
              <a:t>   echo “line 2”;                             </a:t>
            </a:r>
            <a:r>
              <a:rPr lang="en-PH" sz="2100" dirty="0" smtClean="0">
                <a:solidFill>
                  <a:prstClr val="black"/>
                </a:solidFill>
              </a:rPr>
              <a:t>Will produce	                </a:t>
            </a:r>
            <a:r>
              <a:rPr lang="en-GB" sz="2000" b="1" dirty="0" smtClean="0"/>
              <a:t>line 1</a:t>
            </a:r>
          </a:p>
          <a:p>
            <a:pPr lvl="0" algn="ctr">
              <a:lnSpc>
                <a:spcPct val="90000"/>
              </a:lnSpc>
              <a:buClr>
                <a:srgbClr val="D34817"/>
              </a:buClr>
              <a:buNone/>
            </a:pPr>
            <a:r>
              <a:rPr lang="en-GB" sz="2400" b="1" dirty="0" smtClean="0"/>
              <a:t>							   </a:t>
            </a:r>
            <a:r>
              <a:rPr lang="en-GB" sz="2000" b="1" dirty="0"/>
              <a:t>line 2</a:t>
            </a:r>
          </a:p>
          <a:p>
            <a:endParaRPr lang="en-IE" dirty="0"/>
          </a:p>
        </p:txBody>
      </p:sp>
    </p:spTree>
    <p:extLst>
      <p:ext uri="{BB962C8B-B14F-4D97-AF65-F5344CB8AC3E}">
        <p14:creationId xmlns:p14="http://schemas.microsoft.com/office/powerpoint/2010/main" val="1979827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PH" dirty="0" smtClean="0"/>
              <a:t>Constants</a:t>
            </a:r>
            <a:endParaRPr lang="en-GB" dirty="0" smtClean="0"/>
          </a:p>
        </p:txBody>
      </p:sp>
      <p:sp>
        <p:nvSpPr>
          <p:cNvPr id="22531" name="Rectangle 3"/>
          <p:cNvSpPr>
            <a:spLocks noGrp="1" noChangeArrowheads="1"/>
          </p:cNvSpPr>
          <p:nvPr>
            <p:ph sz="quarter" idx="1"/>
          </p:nvPr>
        </p:nvSpPr>
        <p:spPr/>
        <p:txBody>
          <a:bodyPr/>
          <a:lstStyle/>
          <a:p>
            <a:pPr eaLnBrk="1" hangingPunct="1"/>
            <a:r>
              <a:rPr lang="en-PH" dirty="0" smtClean="0"/>
              <a:t>Always stay the same once defined</a:t>
            </a:r>
          </a:p>
          <a:p>
            <a:pPr eaLnBrk="1" hangingPunct="1"/>
            <a:r>
              <a:rPr lang="en-PH" dirty="0" smtClean="0"/>
              <a:t>Constants are defined with the </a:t>
            </a:r>
            <a:r>
              <a:rPr lang="en-PH" b="1" dirty="0" smtClean="0"/>
              <a:t>define() </a:t>
            </a:r>
            <a:r>
              <a:rPr lang="en-PH" dirty="0" smtClean="0"/>
              <a:t>function. </a:t>
            </a:r>
          </a:p>
          <a:p>
            <a:pPr lvl="1" eaLnBrk="1" hangingPunct="1"/>
            <a:r>
              <a:rPr lang="en-PH" dirty="0" smtClean="0"/>
              <a:t>Example: </a:t>
            </a:r>
            <a:r>
              <a:rPr lang="en-PH" sz="2000" b="1" dirty="0" smtClean="0">
                <a:solidFill>
                  <a:schemeClr val="accent1">
                    <a:lumMod val="60000"/>
                    <a:lumOff val="40000"/>
                  </a:schemeClr>
                </a:solidFill>
              </a:rPr>
              <a:t>define(“VARIABLE1”, “value”);</a:t>
            </a:r>
          </a:p>
          <a:p>
            <a:pPr eaLnBrk="1" hangingPunct="1"/>
            <a:r>
              <a:rPr lang="en-PH" dirty="0" smtClean="0"/>
              <a:t>Constant names follow the same rules as variable names</a:t>
            </a:r>
          </a:p>
          <a:p>
            <a:pPr eaLnBrk="1" hangingPunct="1"/>
            <a:r>
              <a:rPr lang="en-PH" dirty="0" smtClean="0"/>
              <a:t>Constants are typically named all in UPPERCASE but do not have to be.</a:t>
            </a:r>
          </a:p>
          <a:p>
            <a:pPr lvl="1" eaLnBrk="1" hangingPunct="1">
              <a:buFont typeface="Wingdings" pitchFamily="2" charset="2"/>
              <a:buNone/>
            </a:pPr>
            <a:endParaRPr lang="en-GB" dirty="0" smtClean="0"/>
          </a:p>
        </p:txBody>
      </p:sp>
    </p:spTree>
    <p:extLst>
      <p:ext uri="{BB962C8B-B14F-4D97-AF65-F5344CB8AC3E}">
        <p14:creationId xmlns:p14="http://schemas.microsoft.com/office/powerpoint/2010/main" val="2924629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PH" smtClean="0"/>
              <a:t>Variables and Constants Ex:</a:t>
            </a:r>
            <a:endParaRPr lang="en-GB" smtClean="0"/>
          </a:p>
        </p:txBody>
      </p:sp>
      <p:pic>
        <p:nvPicPr>
          <p:cNvPr id="23555" name="Picture 4" descr="varImage3"/>
          <p:cNvPicPr>
            <a:picLocks noChangeAspect="1" noChangeArrowheads="1"/>
          </p:cNvPicPr>
          <p:nvPr/>
        </p:nvPicPr>
        <p:blipFill>
          <a:blip r:embed="rId2" cstate="print"/>
          <a:srcRect l="-3334" t="13399" r="-4340" b="-955"/>
          <a:stretch>
            <a:fillRect/>
          </a:stretch>
        </p:blipFill>
        <p:spPr bwMode="auto">
          <a:xfrm>
            <a:off x="0" y="1295400"/>
            <a:ext cx="8892480" cy="5409592"/>
          </a:xfrm>
          <a:prstGeom prst="rect">
            <a:avLst/>
          </a:prstGeom>
          <a:noFill/>
          <a:ln w="9525">
            <a:noFill/>
            <a:miter lim="800000"/>
            <a:headEnd/>
            <a:tailEnd/>
          </a:ln>
        </p:spPr>
      </p:pic>
    </p:spTree>
    <p:extLst>
      <p:ext uri="{BB962C8B-B14F-4D97-AF65-F5344CB8AC3E}">
        <p14:creationId xmlns:p14="http://schemas.microsoft.com/office/powerpoint/2010/main" val="4082415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PH" smtClean="0"/>
              <a:t>Constants</a:t>
            </a:r>
            <a:endParaRPr lang="en-GB" smtClean="0"/>
          </a:p>
        </p:txBody>
      </p:sp>
      <p:sp>
        <p:nvSpPr>
          <p:cNvPr id="24579" name="Rectangle 3"/>
          <p:cNvSpPr>
            <a:spLocks noGrp="1" noChangeArrowheads="1"/>
          </p:cNvSpPr>
          <p:nvPr>
            <p:ph sz="quarter" idx="1"/>
          </p:nvPr>
        </p:nvSpPr>
        <p:spPr/>
        <p:txBody>
          <a:bodyPr/>
          <a:lstStyle/>
          <a:p>
            <a:pPr eaLnBrk="1" hangingPunct="1"/>
            <a:r>
              <a:rPr lang="en-PH" dirty="0" smtClean="0"/>
              <a:t>One important difference between constants and variables is that when you refer to a constant, it does not have a dollar sign in front of it.</a:t>
            </a:r>
          </a:p>
          <a:p>
            <a:pPr eaLnBrk="1" hangingPunct="1"/>
            <a:r>
              <a:rPr lang="en-PH" dirty="0" smtClean="0"/>
              <a:t>If you want to use the value of a constant, use its name only.</a:t>
            </a:r>
          </a:p>
          <a:p>
            <a:pPr marL="548640" lvl="2" indent="0">
              <a:buNone/>
            </a:pPr>
            <a:endParaRPr lang="en-PH" b="1" dirty="0" smtClean="0"/>
          </a:p>
          <a:p>
            <a:pPr marL="548640" lvl="2" indent="0">
              <a:buNone/>
            </a:pPr>
            <a:r>
              <a:rPr lang="en-PH" b="1" dirty="0" smtClean="0">
                <a:solidFill>
                  <a:schemeClr val="accent1">
                    <a:lumMod val="60000"/>
                    <a:lumOff val="40000"/>
                  </a:schemeClr>
                </a:solidFill>
              </a:rPr>
              <a:t>define</a:t>
            </a:r>
            <a:r>
              <a:rPr lang="en-PH" b="1" dirty="0">
                <a:solidFill>
                  <a:schemeClr val="accent1">
                    <a:lumMod val="60000"/>
                    <a:lumOff val="40000"/>
                  </a:schemeClr>
                </a:solidFill>
              </a:rPr>
              <a:t>(‘OILPRICE’,10);</a:t>
            </a:r>
          </a:p>
          <a:p>
            <a:pPr marL="548640" lvl="2" indent="0">
              <a:buNone/>
            </a:pPr>
            <a:r>
              <a:rPr lang="en-PH" b="1" dirty="0">
                <a:solidFill>
                  <a:schemeClr val="accent1">
                    <a:lumMod val="60000"/>
                    <a:lumOff val="40000"/>
                  </a:schemeClr>
                </a:solidFill>
              </a:rPr>
              <a:t>echo OILPRICE;</a:t>
            </a:r>
          </a:p>
          <a:p>
            <a:pPr eaLnBrk="1" hangingPunct="1"/>
            <a:endParaRPr lang="en-GB" dirty="0" smtClean="0"/>
          </a:p>
        </p:txBody>
      </p:sp>
    </p:spTree>
    <p:extLst>
      <p:ext uri="{BB962C8B-B14F-4D97-AF65-F5344CB8AC3E}">
        <p14:creationId xmlns:p14="http://schemas.microsoft.com/office/powerpoint/2010/main" val="56616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81000" y="908720"/>
            <a:ext cx="8382000" cy="533400"/>
          </a:xfrm>
        </p:spPr>
        <p:txBody>
          <a:bodyPr>
            <a:normAutofit fontScale="90000"/>
          </a:bodyPr>
          <a:lstStyle/>
          <a:p>
            <a:r>
              <a:rPr lang="en-GB" dirty="0"/>
              <a:t/>
            </a:r>
            <a:br>
              <a:rPr lang="en-GB" dirty="0"/>
            </a:br>
            <a:r>
              <a:rPr lang="en-PH" sz="4000" dirty="0" smtClean="0"/>
              <a:t/>
            </a:r>
            <a:br>
              <a:rPr lang="en-PH" sz="4000" dirty="0" smtClean="0"/>
            </a:br>
            <a:r>
              <a:rPr lang="en-PH" dirty="0"/>
              <a:t>Sample Program for Constant Declaration</a:t>
            </a:r>
            <a:endParaRPr lang="en-GB" sz="4000" dirty="0" smtClean="0"/>
          </a:p>
        </p:txBody>
      </p:sp>
      <p:sp>
        <p:nvSpPr>
          <p:cNvPr id="54275" name="Rectangle 3"/>
          <p:cNvSpPr>
            <a:spLocks noGrp="1" noChangeArrowheads="1"/>
          </p:cNvSpPr>
          <p:nvPr>
            <p:ph sz="quarter" idx="1"/>
          </p:nvPr>
        </p:nvSpPr>
        <p:spPr>
          <a:xfrm>
            <a:off x="1475656" y="1916832"/>
            <a:ext cx="4896544" cy="4572000"/>
          </a:xfrm>
        </p:spPr>
        <p:txBody>
          <a:bodyPr>
            <a:normAutofit/>
          </a:bodyPr>
          <a:lstStyle/>
          <a:p>
            <a:pPr lvl="1">
              <a:buFont typeface="Wingdings" pitchFamily="2" charset="2"/>
              <a:buNone/>
            </a:pPr>
            <a:r>
              <a:rPr lang="en-PH" sz="2000" b="1" dirty="0">
                <a:solidFill>
                  <a:schemeClr val="accent1">
                    <a:lumMod val="60000"/>
                    <a:lumOff val="40000"/>
                  </a:schemeClr>
                </a:solidFill>
              </a:rPr>
              <a:t>&lt;?php</a:t>
            </a:r>
          </a:p>
          <a:p>
            <a:pPr lvl="1">
              <a:buFont typeface="Wingdings" pitchFamily="2" charset="2"/>
              <a:buNone/>
            </a:pPr>
            <a:r>
              <a:rPr lang="en-PH" sz="2000" b="1" dirty="0">
                <a:solidFill>
                  <a:schemeClr val="accent1">
                    <a:lumMod val="60000"/>
                    <a:lumOff val="40000"/>
                  </a:schemeClr>
                </a:solidFill>
              </a:rPr>
              <a:t>	define(“USER”,”Grace”);</a:t>
            </a:r>
          </a:p>
          <a:p>
            <a:pPr lvl="1">
              <a:buFont typeface="Wingdings" pitchFamily="2" charset="2"/>
              <a:buNone/>
            </a:pPr>
            <a:r>
              <a:rPr lang="en-PH" sz="2000" b="1" dirty="0">
                <a:solidFill>
                  <a:schemeClr val="accent1">
                    <a:lumMod val="60000"/>
                    <a:lumOff val="40000"/>
                  </a:schemeClr>
                </a:solidFill>
              </a:rPr>
              <a:t>	echo “Welcome ” . USER;</a:t>
            </a:r>
          </a:p>
          <a:p>
            <a:pPr lvl="1">
              <a:buFont typeface="Wingdings" pitchFamily="2" charset="2"/>
              <a:buNone/>
            </a:pPr>
            <a:r>
              <a:rPr lang="en-PH" sz="2000" b="1" dirty="0">
                <a:solidFill>
                  <a:schemeClr val="accent1">
                    <a:lumMod val="60000"/>
                    <a:lumOff val="40000"/>
                  </a:schemeClr>
                </a:solidFill>
              </a:rPr>
              <a:t>?&gt;</a:t>
            </a:r>
          </a:p>
          <a:p>
            <a:pPr lvl="1">
              <a:buFont typeface="Wingdings" pitchFamily="2" charset="2"/>
              <a:buNone/>
            </a:pPr>
            <a:endParaRPr lang="en-PH" sz="2000" b="1" dirty="0">
              <a:solidFill>
                <a:schemeClr val="accent1">
                  <a:lumMod val="60000"/>
                  <a:lumOff val="40000"/>
                </a:schemeClr>
              </a:solidFill>
            </a:endParaRPr>
          </a:p>
          <a:p>
            <a:pPr lvl="1">
              <a:buFont typeface="Wingdings" pitchFamily="2" charset="2"/>
              <a:buNone/>
            </a:pPr>
            <a:r>
              <a:rPr lang="en-PH" sz="2000" b="1" dirty="0">
                <a:solidFill>
                  <a:schemeClr val="accent1">
                    <a:lumMod val="60000"/>
                    <a:lumOff val="40000"/>
                  </a:schemeClr>
                </a:solidFill>
              </a:rPr>
              <a:t>Output:</a:t>
            </a:r>
          </a:p>
          <a:p>
            <a:pPr lvl="1">
              <a:buFont typeface="Wingdings" pitchFamily="2" charset="2"/>
              <a:buNone/>
            </a:pPr>
            <a:r>
              <a:rPr lang="en-PH" sz="2000" b="1" dirty="0">
                <a:solidFill>
                  <a:schemeClr val="accent1">
                    <a:lumMod val="60000"/>
                    <a:lumOff val="40000"/>
                  </a:schemeClr>
                </a:solidFill>
              </a:rPr>
              <a:t>	Welcome Grace</a:t>
            </a:r>
            <a:endParaRPr lang="en-GB" sz="2000" b="1" dirty="0">
              <a:solidFill>
                <a:schemeClr val="accent1">
                  <a:lumMod val="60000"/>
                  <a:lumOff val="40000"/>
                </a:schemeClr>
              </a:solidFill>
            </a:endParaRPr>
          </a:p>
        </p:txBody>
      </p:sp>
    </p:spTree>
    <p:extLst>
      <p:ext uri="{BB962C8B-B14F-4D97-AF65-F5344CB8AC3E}">
        <p14:creationId xmlns:p14="http://schemas.microsoft.com/office/powerpoint/2010/main" val="840652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Conversion</a:t>
            </a:r>
            <a:endParaRPr lang="en-US" dirty="0"/>
          </a:p>
        </p:txBody>
      </p:sp>
      <p:sp>
        <p:nvSpPr>
          <p:cNvPr id="3" name="Content Placeholder 2"/>
          <p:cNvSpPr>
            <a:spLocks noGrp="1"/>
          </p:cNvSpPr>
          <p:nvPr>
            <p:ph sz="quarter" idx="1"/>
          </p:nvPr>
        </p:nvSpPr>
        <p:spPr/>
        <p:txBody>
          <a:bodyPr/>
          <a:lstStyle/>
          <a:p>
            <a:r>
              <a:rPr lang="en-US" dirty="0" smtClean="0"/>
              <a:t>In PHP, the type of the variable depends on the value assigned to it.</a:t>
            </a:r>
          </a:p>
          <a:p>
            <a:pP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2748867"/>
              </p:ext>
            </p:extLst>
          </p:nvPr>
        </p:nvGraphicFramePr>
        <p:xfrm>
          <a:off x="1691680" y="2852936"/>
          <a:ext cx="7272808" cy="2834640"/>
        </p:xfrm>
        <a:graphic>
          <a:graphicData uri="http://schemas.openxmlformats.org/drawingml/2006/table">
            <a:tbl>
              <a:tblPr firstRow="1" bandRow="1">
                <a:tableStyleId>{5C22544A-7EE6-4342-B048-85BDC9FD1C3A}</a:tableStyleId>
              </a:tblPr>
              <a:tblGrid>
                <a:gridCol w="7272808"/>
              </a:tblGrid>
              <a:tr h="370840">
                <a:tc>
                  <a:txBody>
                    <a:bodyPr/>
                    <a:lstStyle/>
                    <a:p>
                      <a:r>
                        <a:rPr kumimoji="0" lang="en-US" sz="2600" kern="1200" dirty="0" smtClean="0">
                          <a:solidFill>
                            <a:schemeClr val="accent1">
                              <a:lumMod val="60000"/>
                              <a:lumOff val="40000"/>
                            </a:schemeClr>
                          </a:solidFill>
                          <a:latin typeface="+mn-lt"/>
                          <a:ea typeface="+mn-ea"/>
                          <a:cs typeface="+mn-cs"/>
                        </a:rPr>
                        <a:t>&lt;?</a:t>
                      </a:r>
                      <a:r>
                        <a:rPr kumimoji="0" lang="en-US" sz="2600" kern="1200" dirty="0" err="1" smtClean="0">
                          <a:solidFill>
                            <a:schemeClr val="accent1">
                              <a:lumMod val="60000"/>
                              <a:lumOff val="40000"/>
                            </a:schemeClr>
                          </a:solidFill>
                          <a:latin typeface="+mn-lt"/>
                          <a:ea typeface="+mn-ea"/>
                          <a:cs typeface="+mn-cs"/>
                        </a:rPr>
                        <a:t>php</a:t>
                      </a:r>
                      <a:endParaRPr kumimoji="0" lang="en-US" sz="2600" kern="1200" dirty="0" smtClean="0">
                        <a:solidFill>
                          <a:schemeClr val="accent1">
                            <a:lumMod val="60000"/>
                            <a:lumOff val="40000"/>
                          </a:schemeClr>
                        </a:solidFill>
                        <a:latin typeface="+mn-lt"/>
                        <a:ea typeface="+mn-ea"/>
                        <a:cs typeface="+mn-cs"/>
                      </a:endParaRPr>
                    </a:p>
                    <a:p>
                      <a:r>
                        <a:rPr kumimoji="0" lang="en-US" sz="2600" kern="1200" dirty="0" smtClean="0">
                          <a:solidFill>
                            <a:schemeClr val="accent1">
                              <a:lumMod val="60000"/>
                              <a:lumOff val="40000"/>
                            </a:schemeClr>
                          </a:solidFill>
                          <a:latin typeface="+mn-lt"/>
                          <a:ea typeface="+mn-ea"/>
                          <a:cs typeface="+mn-cs"/>
                        </a:rPr>
                        <a:t>$</a:t>
                      </a:r>
                      <a:r>
                        <a:rPr kumimoji="0" lang="en-US" sz="2600" kern="1200" dirty="0" err="1" smtClean="0">
                          <a:solidFill>
                            <a:schemeClr val="accent1">
                              <a:lumMod val="60000"/>
                              <a:lumOff val="40000"/>
                            </a:schemeClr>
                          </a:solidFill>
                          <a:latin typeface="+mn-lt"/>
                          <a:ea typeface="+mn-ea"/>
                          <a:cs typeface="+mn-cs"/>
                        </a:rPr>
                        <a:t>foo</a:t>
                      </a:r>
                      <a:r>
                        <a:rPr kumimoji="0" lang="en-US" sz="2600" kern="1200" dirty="0" smtClean="0">
                          <a:solidFill>
                            <a:schemeClr val="accent1">
                              <a:lumMod val="60000"/>
                              <a:lumOff val="40000"/>
                            </a:schemeClr>
                          </a:solidFill>
                          <a:latin typeface="+mn-lt"/>
                          <a:ea typeface="+mn-ea"/>
                          <a:cs typeface="+mn-cs"/>
                        </a:rPr>
                        <a:t> = “0”; //$</a:t>
                      </a:r>
                      <a:r>
                        <a:rPr kumimoji="0" lang="en-US" sz="2600" kern="1200" dirty="0" err="1" smtClean="0">
                          <a:solidFill>
                            <a:schemeClr val="accent1">
                              <a:lumMod val="60000"/>
                              <a:lumOff val="40000"/>
                            </a:schemeClr>
                          </a:solidFill>
                          <a:latin typeface="+mn-lt"/>
                          <a:ea typeface="+mn-ea"/>
                          <a:cs typeface="+mn-cs"/>
                        </a:rPr>
                        <a:t>foo</a:t>
                      </a:r>
                      <a:r>
                        <a:rPr kumimoji="0" lang="en-US" sz="2600" kern="1200" dirty="0" smtClean="0">
                          <a:solidFill>
                            <a:schemeClr val="accent1">
                              <a:lumMod val="60000"/>
                              <a:lumOff val="40000"/>
                            </a:schemeClr>
                          </a:solidFill>
                          <a:latin typeface="+mn-lt"/>
                          <a:ea typeface="+mn-ea"/>
                          <a:cs typeface="+mn-cs"/>
                        </a:rPr>
                        <a:t> is string</a:t>
                      </a:r>
                    </a:p>
                    <a:p>
                      <a:r>
                        <a:rPr kumimoji="0" lang="en-US" sz="2600" kern="1200" dirty="0" smtClean="0">
                          <a:solidFill>
                            <a:schemeClr val="accent1">
                              <a:lumMod val="60000"/>
                              <a:lumOff val="40000"/>
                            </a:schemeClr>
                          </a:solidFill>
                          <a:latin typeface="+mn-lt"/>
                          <a:ea typeface="+mn-ea"/>
                          <a:cs typeface="+mn-cs"/>
                        </a:rPr>
                        <a:t>$</a:t>
                      </a:r>
                      <a:r>
                        <a:rPr kumimoji="0" lang="en-US" sz="2600" kern="1200" dirty="0" err="1" smtClean="0">
                          <a:solidFill>
                            <a:schemeClr val="accent1">
                              <a:lumMod val="60000"/>
                              <a:lumOff val="40000"/>
                            </a:schemeClr>
                          </a:solidFill>
                          <a:latin typeface="+mn-lt"/>
                          <a:ea typeface="+mn-ea"/>
                          <a:cs typeface="+mn-cs"/>
                        </a:rPr>
                        <a:t>foo</a:t>
                      </a:r>
                      <a:r>
                        <a:rPr kumimoji="0" lang="en-US" sz="2600" kern="1200" dirty="0" smtClean="0">
                          <a:solidFill>
                            <a:schemeClr val="accent1">
                              <a:lumMod val="60000"/>
                              <a:lumOff val="40000"/>
                            </a:schemeClr>
                          </a:solidFill>
                          <a:latin typeface="+mn-lt"/>
                          <a:ea typeface="+mn-ea"/>
                          <a:cs typeface="+mn-cs"/>
                        </a:rPr>
                        <a:t> += 2; // $</a:t>
                      </a:r>
                      <a:r>
                        <a:rPr kumimoji="0" lang="en-US" sz="2600" kern="1200" dirty="0" err="1" smtClean="0">
                          <a:solidFill>
                            <a:schemeClr val="accent1">
                              <a:lumMod val="60000"/>
                              <a:lumOff val="40000"/>
                            </a:schemeClr>
                          </a:solidFill>
                          <a:latin typeface="+mn-lt"/>
                          <a:ea typeface="+mn-ea"/>
                          <a:cs typeface="+mn-cs"/>
                        </a:rPr>
                        <a:t>foo</a:t>
                      </a:r>
                      <a:r>
                        <a:rPr kumimoji="0" lang="en-US" sz="2600" kern="1200" dirty="0" smtClean="0">
                          <a:solidFill>
                            <a:schemeClr val="accent1">
                              <a:lumMod val="60000"/>
                              <a:lumOff val="40000"/>
                            </a:schemeClr>
                          </a:solidFill>
                          <a:latin typeface="+mn-lt"/>
                          <a:ea typeface="+mn-ea"/>
                          <a:cs typeface="+mn-cs"/>
                        </a:rPr>
                        <a:t> is an integer</a:t>
                      </a:r>
                    </a:p>
                    <a:p>
                      <a:r>
                        <a:rPr kumimoji="0" lang="en-US" sz="2600" kern="1200" dirty="0" smtClean="0">
                          <a:solidFill>
                            <a:schemeClr val="accent1">
                              <a:lumMod val="60000"/>
                              <a:lumOff val="40000"/>
                            </a:schemeClr>
                          </a:solidFill>
                          <a:latin typeface="+mn-lt"/>
                          <a:ea typeface="+mn-ea"/>
                          <a:cs typeface="+mn-cs"/>
                        </a:rPr>
                        <a:t>$</a:t>
                      </a:r>
                      <a:r>
                        <a:rPr kumimoji="0" lang="en-US" sz="2600" kern="1200" dirty="0" err="1" smtClean="0">
                          <a:solidFill>
                            <a:schemeClr val="accent1">
                              <a:lumMod val="60000"/>
                              <a:lumOff val="40000"/>
                            </a:schemeClr>
                          </a:solidFill>
                          <a:latin typeface="+mn-lt"/>
                          <a:ea typeface="+mn-ea"/>
                          <a:cs typeface="+mn-cs"/>
                        </a:rPr>
                        <a:t>foo</a:t>
                      </a:r>
                      <a:r>
                        <a:rPr kumimoji="0" lang="en-US" sz="2600" kern="1200" dirty="0" smtClean="0">
                          <a:solidFill>
                            <a:schemeClr val="accent1">
                              <a:lumMod val="60000"/>
                              <a:lumOff val="40000"/>
                            </a:schemeClr>
                          </a:solidFill>
                          <a:latin typeface="+mn-lt"/>
                          <a:ea typeface="+mn-ea"/>
                          <a:cs typeface="+mn-cs"/>
                        </a:rPr>
                        <a:t> = $</a:t>
                      </a:r>
                      <a:r>
                        <a:rPr kumimoji="0" lang="en-US" sz="2600" kern="1200" dirty="0" err="1" smtClean="0">
                          <a:solidFill>
                            <a:schemeClr val="accent1">
                              <a:lumMod val="60000"/>
                              <a:lumOff val="40000"/>
                            </a:schemeClr>
                          </a:solidFill>
                          <a:latin typeface="+mn-lt"/>
                          <a:ea typeface="+mn-ea"/>
                          <a:cs typeface="+mn-cs"/>
                        </a:rPr>
                        <a:t>foo</a:t>
                      </a:r>
                      <a:r>
                        <a:rPr kumimoji="0" lang="en-US" sz="2600" kern="1200" dirty="0" smtClean="0">
                          <a:solidFill>
                            <a:schemeClr val="accent1">
                              <a:lumMod val="60000"/>
                              <a:lumOff val="40000"/>
                            </a:schemeClr>
                          </a:solidFill>
                          <a:latin typeface="+mn-lt"/>
                          <a:ea typeface="+mn-ea"/>
                          <a:cs typeface="+mn-cs"/>
                        </a:rPr>
                        <a:t> + 1.3; // $</a:t>
                      </a:r>
                      <a:r>
                        <a:rPr kumimoji="0" lang="en-US" sz="2600" kern="1200" dirty="0" err="1" smtClean="0">
                          <a:solidFill>
                            <a:schemeClr val="accent1">
                              <a:lumMod val="60000"/>
                              <a:lumOff val="40000"/>
                            </a:schemeClr>
                          </a:solidFill>
                          <a:latin typeface="+mn-lt"/>
                          <a:ea typeface="+mn-ea"/>
                          <a:cs typeface="+mn-cs"/>
                        </a:rPr>
                        <a:t>foo</a:t>
                      </a:r>
                      <a:r>
                        <a:rPr kumimoji="0" lang="en-US" sz="2600" kern="1200" dirty="0" smtClean="0">
                          <a:solidFill>
                            <a:schemeClr val="accent1">
                              <a:lumMod val="60000"/>
                              <a:lumOff val="40000"/>
                            </a:schemeClr>
                          </a:solidFill>
                          <a:latin typeface="+mn-lt"/>
                          <a:ea typeface="+mn-ea"/>
                          <a:cs typeface="+mn-cs"/>
                        </a:rPr>
                        <a:t> is now a float</a:t>
                      </a:r>
                    </a:p>
                    <a:p>
                      <a:r>
                        <a:rPr kumimoji="0" lang="en-US" sz="2600" kern="1200" dirty="0" smtClean="0">
                          <a:solidFill>
                            <a:schemeClr val="accent1">
                              <a:lumMod val="60000"/>
                              <a:lumOff val="40000"/>
                            </a:schemeClr>
                          </a:solidFill>
                          <a:latin typeface="+mn-lt"/>
                          <a:ea typeface="+mn-ea"/>
                          <a:cs typeface="+mn-cs"/>
                        </a:rPr>
                        <a:t>$foo = 5 + “10 </a:t>
                      </a:r>
                      <a:r>
                        <a:rPr kumimoji="0" lang="en-US" sz="2600" kern="1200" dirty="0" err="1" smtClean="0">
                          <a:solidFill>
                            <a:schemeClr val="accent1">
                              <a:lumMod val="60000"/>
                              <a:lumOff val="40000"/>
                            </a:schemeClr>
                          </a:solidFill>
                          <a:latin typeface="+mn-lt"/>
                          <a:ea typeface="+mn-ea"/>
                          <a:cs typeface="+mn-cs"/>
                        </a:rPr>
                        <a:t>Piggies</a:t>
                      </a:r>
                      <a:r>
                        <a:rPr kumimoji="0" lang="en-US" sz="2600" kern="1200" dirty="0" smtClean="0">
                          <a:solidFill>
                            <a:schemeClr val="accent1">
                              <a:lumMod val="60000"/>
                              <a:lumOff val="40000"/>
                            </a:schemeClr>
                          </a:solidFill>
                          <a:latin typeface="+mn-lt"/>
                          <a:ea typeface="+mn-ea"/>
                          <a:cs typeface="+mn-cs"/>
                        </a:rPr>
                        <a:t>”; //$foo is an integer (15)</a:t>
                      </a:r>
                    </a:p>
                    <a:p>
                      <a:r>
                        <a:rPr kumimoji="0" lang="en-US" sz="2600" kern="1200" dirty="0" smtClean="0">
                          <a:solidFill>
                            <a:schemeClr val="accent1">
                              <a:lumMod val="60000"/>
                              <a:lumOff val="40000"/>
                            </a:schemeClr>
                          </a:solidFill>
                          <a:latin typeface="+mn-lt"/>
                          <a:ea typeface="+mn-ea"/>
                          <a:cs typeface="+mn-cs"/>
                        </a:rPr>
                        <a:t>?&gt;</a:t>
                      </a:r>
                    </a:p>
                    <a:p>
                      <a:endParaRPr lang="en-US" sz="2400" dirty="0">
                        <a:latin typeface="Courier New" pitchFamily="49" charset="0"/>
                        <a:cs typeface="Courier New" pitchFamily="49" charset="0"/>
                      </a:endParaRPr>
                    </a:p>
                  </a:txBody>
                  <a:tcPr>
                    <a:noFill/>
                  </a:tcPr>
                </a:tc>
              </a:tr>
            </a:tbl>
          </a:graphicData>
        </a:graphic>
      </p:graphicFrame>
    </p:spTree>
    <p:extLst>
      <p:ext uri="{BB962C8B-B14F-4D97-AF65-F5344CB8AC3E}">
        <p14:creationId xmlns:p14="http://schemas.microsoft.com/office/powerpoint/2010/main" val="254080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Typecasting</a:t>
            </a:r>
            <a:endParaRPr lang="en-US" dirty="0"/>
          </a:p>
        </p:txBody>
      </p:sp>
      <p:sp>
        <p:nvSpPr>
          <p:cNvPr id="3" name="Content Placeholder 2"/>
          <p:cNvSpPr>
            <a:spLocks noGrp="1"/>
          </p:cNvSpPr>
          <p:nvPr>
            <p:ph sz="quarter" idx="1"/>
          </p:nvPr>
        </p:nvSpPr>
        <p:spPr/>
        <p:txBody>
          <a:bodyPr/>
          <a:lstStyle/>
          <a:p>
            <a:r>
              <a:rPr lang="en-US" dirty="0" smtClean="0"/>
              <a:t>There are circumstances in which you will want to control how and when individual variables are converted from one type to another.</a:t>
            </a:r>
          </a:p>
          <a:p>
            <a:r>
              <a:rPr lang="en-IE" dirty="0"/>
              <a:t>There are two ways to cast a variable in PHP as a specific </a:t>
            </a:r>
            <a:r>
              <a:rPr lang="en-IE" dirty="0" smtClean="0"/>
              <a:t>type. </a:t>
            </a:r>
            <a:r>
              <a:rPr lang="en-US" dirty="0" smtClean="0"/>
              <a:t>The first is called </a:t>
            </a:r>
            <a:r>
              <a:rPr lang="en-US" b="1" dirty="0" smtClean="0">
                <a:solidFill>
                  <a:schemeClr val="accent1">
                    <a:lumMod val="60000"/>
                    <a:lumOff val="40000"/>
                  </a:schemeClr>
                </a:solidFill>
              </a:rPr>
              <a:t>typecasting or just casting.</a:t>
            </a:r>
          </a:p>
          <a:p>
            <a:r>
              <a:rPr lang="en-US" dirty="0" smtClean="0"/>
              <a:t>Typecasting forces a variable to be evaluated as another type.</a:t>
            </a:r>
          </a:p>
          <a:p>
            <a:r>
              <a:rPr lang="en-US" dirty="0" smtClean="0"/>
              <a:t>The name of the desired type is written in parentheses before the variable that is to be cast.</a:t>
            </a:r>
            <a:endParaRPr lang="en-US" dirty="0"/>
          </a:p>
        </p:txBody>
      </p:sp>
    </p:spTree>
    <p:extLst>
      <p:ext uri="{BB962C8B-B14F-4D97-AF65-F5344CB8AC3E}">
        <p14:creationId xmlns:p14="http://schemas.microsoft.com/office/powerpoint/2010/main" val="22744943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205</TotalTime>
  <Words>1087</Words>
  <Application>Microsoft Office PowerPoint</Application>
  <PresentationFormat>On-screen Show (4:3)</PresentationFormat>
  <Paragraphs>143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Calibri</vt:lpstr>
      <vt:lpstr>Comic Sans MS</vt:lpstr>
      <vt:lpstr>Courier New</vt:lpstr>
      <vt:lpstr>Franklin Gothic Book</vt:lpstr>
      <vt:lpstr>Perpetua</vt:lpstr>
      <vt:lpstr>Wingdings</vt:lpstr>
      <vt:lpstr>Wingdings 2</vt:lpstr>
      <vt:lpstr>Equity</vt:lpstr>
      <vt:lpstr>General Concepts &amp; Functions</vt:lpstr>
      <vt:lpstr>Echo Statement</vt:lpstr>
      <vt:lpstr>Use of &lt;br /&gt; and \n</vt:lpstr>
      <vt:lpstr>Constants</vt:lpstr>
      <vt:lpstr>Variables and Constants Ex:</vt:lpstr>
      <vt:lpstr>Constants</vt:lpstr>
      <vt:lpstr>  Sample Program for Constant Declaration</vt:lpstr>
      <vt:lpstr>Data Conversion</vt:lpstr>
      <vt:lpstr>Typecasting</vt:lpstr>
      <vt:lpstr>Typecasting-Integers</vt:lpstr>
      <vt:lpstr>Typecasting Booleans</vt:lpstr>
      <vt:lpstr>Typecasting- Strings</vt:lpstr>
      <vt:lpstr>Typecasting </vt:lpstr>
      <vt:lpstr>gettype()</vt:lpstr>
      <vt:lpstr>settype()</vt:lpstr>
      <vt:lpstr>Differences between casting and settype()</vt:lpstr>
      <vt:lpstr>Differences between casting and settype()</vt:lpstr>
      <vt:lpstr>Notes:</vt:lpstr>
      <vt:lpstr>Why do we need to cast?</vt:lpstr>
      <vt:lpstr>IS_* Family</vt:lpstr>
    </vt:vector>
  </TitlesOfParts>
  <Company>IT Tralee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Interaction and Forms</dc:title>
  <dc:creator>t00036645</dc:creator>
  <cp:lastModifiedBy>Anne O Brien</cp:lastModifiedBy>
  <cp:revision>21</cp:revision>
  <cp:lastPrinted>2013-10-04T15:58:24Z</cp:lastPrinted>
  <dcterms:created xsi:type="dcterms:W3CDTF">2011-02-15T10:03:41Z</dcterms:created>
  <dcterms:modified xsi:type="dcterms:W3CDTF">2014-10-06T14:07:42Z</dcterms:modified>
</cp:coreProperties>
</file>