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2" r:id="rId2"/>
    <p:sldMasterId id="2147483664" r:id="rId3"/>
  </p:sldMasterIdLst>
  <p:notesMasterIdLst>
    <p:notesMasterId r:id="rId44"/>
  </p:notesMasterIdLst>
  <p:sldIdLst>
    <p:sldId id="700" r:id="rId4"/>
    <p:sldId id="701" r:id="rId5"/>
    <p:sldId id="705" r:id="rId6"/>
    <p:sldId id="709" r:id="rId7"/>
    <p:sldId id="714" r:id="rId8"/>
    <p:sldId id="704" r:id="rId9"/>
    <p:sldId id="706" r:id="rId10"/>
    <p:sldId id="707" r:id="rId11"/>
    <p:sldId id="708" r:id="rId12"/>
    <p:sldId id="597" r:id="rId13"/>
    <p:sldId id="710" r:id="rId14"/>
    <p:sldId id="694" r:id="rId15"/>
    <p:sldId id="728" r:id="rId16"/>
    <p:sldId id="731" r:id="rId17"/>
    <p:sldId id="670" r:id="rId18"/>
    <p:sldId id="732" r:id="rId19"/>
    <p:sldId id="733" r:id="rId20"/>
    <p:sldId id="734" r:id="rId21"/>
    <p:sldId id="735" r:id="rId22"/>
    <p:sldId id="736" r:id="rId23"/>
    <p:sldId id="738" r:id="rId24"/>
    <p:sldId id="739" r:id="rId25"/>
    <p:sldId id="740" r:id="rId26"/>
    <p:sldId id="741" r:id="rId27"/>
    <p:sldId id="742" r:id="rId28"/>
    <p:sldId id="743" r:id="rId29"/>
    <p:sldId id="744" r:id="rId30"/>
    <p:sldId id="745" r:id="rId31"/>
    <p:sldId id="746" r:id="rId32"/>
    <p:sldId id="747" r:id="rId33"/>
    <p:sldId id="748" r:id="rId34"/>
    <p:sldId id="749" r:id="rId35"/>
    <p:sldId id="750" r:id="rId36"/>
    <p:sldId id="751" r:id="rId37"/>
    <p:sldId id="752" r:id="rId38"/>
    <p:sldId id="753" r:id="rId39"/>
    <p:sldId id="754" r:id="rId40"/>
    <p:sldId id="755" r:id="rId41"/>
    <p:sldId id="756" r:id="rId42"/>
    <p:sldId id="757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modifyVerifier cryptProviderType="rsaFull" cryptAlgorithmClass="hash" cryptAlgorithmType="typeAny" cryptAlgorithmSid="4" spinCount="100000" saltData="2iJurlL6Ibs2EKP4zyyTTA==" hashData="qKiLMJHHfEbTwLjxc1D/MKqpZ5o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01"/>
    <a:srgbClr val="0000CC"/>
    <a:srgbClr val="D40000"/>
    <a:srgbClr val="FFC44F"/>
    <a:srgbClr val="FFFF4F"/>
    <a:srgbClr val="808080"/>
    <a:srgbClr val="000000"/>
    <a:srgbClr val="33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412" autoAdjust="0"/>
    <p:restoredTop sz="94686" autoAdjust="0"/>
  </p:normalViewPr>
  <p:slideViewPr>
    <p:cSldViewPr snapToGrid="0">
      <p:cViewPr varScale="1">
        <p:scale>
          <a:sx n="106" d="100"/>
          <a:sy n="106" d="100"/>
        </p:scale>
        <p:origin x="-630" y="-96"/>
      </p:cViewPr>
      <p:guideLst>
        <p:guide orient="horz" pos="214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9.xml"/><Relationship Id="rId2" Type="http://schemas.openxmlformats.org/officeDocument/2006/relationships/slide" Target="slides/slide18.xml"/><Relationship Id="rId1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F450671-19B8-4D67-BAD4-98278684D1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22A592-9001-4911-9505-D6327FE2D060}" type="slidenum">
              <a:rPr lang="en-US"/>
              <a:pPr/>
              <a:t>1</a:t>
            </a:fld>
            <a:endParaRPr lang="en-US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F37247-2E58-45A2-BF7A-74EBD47FCEA1}" type="slidenum">
              <a:rPr lang="en-US"/>
              <a:pPr/>
              <a:t>10</a:t>
            </a:fld>
            <a:endParaRPr lang="en-US"/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8FF1A4-E0DE-4D9A-9BA1-28BC17559273}" type="slidenum">
              <a:rPr lang="en-US"/>
              <a:pPr/>
              <a:t>11</a:t>
            </a:fld>
            <a:endParaRPr lang="en-US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pPr eaLnBrk="1" hangingPunct="1"/>
            <a:r>
              <a:rPr lang="en-GB" smtClean="0"/>
              <a:t>addresses flows between addresses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4D71FA-002A-4786-A159-C02D277D5628}" type="slidenum">
              <a:rPr lang="en-US"/>
              <a:pPr/>
              <a:t>12</a:t>
            </a:fld>
            <a:endParaRPr lang="en-US"/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EC9CE8-0E5A-4551-8F07-1E0737C4D077}" type="slidenum">
              <a:rPr lang="en-US"/>
              <a:pPr/>
              <a:t>13</a:t>
            </a:fld>
            <a:endParaRPr lang="en-US"/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/>
        </p:spPr>
        <p:txBody>
          <a:bodyPr/>
          <a:lstStyle/>
          <a:p>
            <a:pPr eaLnBrk="1" hangingPunct="1"/>
            <a:endParaRPr lang="en-I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18952D-D9D1-46CE-B442-12B2C7C67B04}" type="slidenum">
              <a:rPr lang="en-US"/>
              <a:pPr/>
              <a:t>14</a:t>
            </a:fld>
            <a:endParaRPr lang="en-US"/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06509F-0EAD-444D-BBF4-C13A91358D45}" type="slidenum">
              <a:rPr lang="en-US"/>
              <a:pPr/>
              <a:t>15</a:t>
            </a:fld>
            <a:endParaRPr lang="en-US"/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DE40E5-9C26-4376-A1A3-860639B76D19}" type="slidenum">
              <a:rPr lang="en-US"/>
              <a:pPr/>
              <a:t>16</a:t>
            </a:fld>
            <a:endParaRPr lang="en-US"/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 lIns="98911" tIns="49455" rIns="98911" bIns="49455"/>
          <a:lstStyle/>
          <a:p>
            <a:pPr eaLnBrk="1" hangingPunct="1"/>
            <a:endParaRPr lang="en-I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1D4833-32CA-4003-BDA1-A915B037F0D9}" type="slidenum">
              <a:rPr lang="en-US"/>
              <a:pPr/>
              <a:t>2</a:t>
            </a:fld>
            <a:endParaRPr lang="en-US"/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C8F387-BA9B-49D9-B512-EB80B00CD9DE}" type="slidenum">
              <a:rPr lang="en-US"/>
              <a:pPr/>
              <a:t>3</a:t>
            </a:fld>
            <a:endParaRPr lang="en-US"/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/>
        </p:spPr>
        <p:txBody>
          <a:bodyPr/>
          <a:lstStyle/>
          <a:p>
            <a:pPr eaLnBrk="1" hangingPunct="1"/>
            <a:endParaRPr lang="en-I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D6CFB3-01BA-4ECA-8059-C7A350CF088A}" type="slidenum">
              <a:rPr lang="en-US"/>
              <a:pPr/>
              <a:t>4</a:t>
            </a:fld>
            <a:endParaRPr lang="en-US"/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CD4944-256C-4710-AABB-13DC023F8D1E}" type="slidenum">
              <a:rPr lang="en-US"/>
              <a:pPr/>
              <a:t>5</a:t>
            </a:fld>
            <a:endParaRPr lang="en-US"/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1EE487-0A4B-4C74-A47A-1CDF4AA2DE66}" type="slidenum">
              <a:rPr lang="en-US"/>
              <a:pPr/>
              <a:t>6</a:t>
            </a:fld>
            <a:endParaRPr lang="en-US"/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A895A1-E547-4BFD-B4F1-5A61523E76F5}" type="slidenum">
              <a:rPr lang="en-US"/>
              <a:pPr/>
              <a:t>7</a:t>
            </a:fld>
            <a:endParaRPr lang="en-US"/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/>
        </p:spPr>
        <p:txBody>
          <a:bodyPr/>
          <a:lstStyle/>
          <a:p>
            <a:pPr eaLnBrk="1" hangingPunct="1"/>
            <a:endParaRPr lang="en-I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9BDA14-8068-47F6-8C9F-967275301BAD}" type="slidenum">
              <a:rPr lang="en-US"/>
              <a:pPr/>
              <a:t>8</a:t>
            </a:fld>
            <a:endParaRPr lang="en-US"/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/>
        </p:spPr>
        <p:txBody>
          <a:bodyPr/>
          <a:lstStyle/>
          <a:p>
            <a:pPr eaLnBrk="1" hangingPunct="1"/>
            <a:endParaRPr lang="en-I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451315-280E-4974-A303-A5BBEFB3288A}" type="slidenum">
              <a:rPr lang="en-US"/>
              <a:pPr/>
              <a:t>9</a:t>
            </a:fld>
            <a:endParaRPr lang="en-US"/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  <a:noFill/>
          <a:ln/>
        </p:spPr>
        <p:txBody>
          <a:bodyPr/>
          <a:lstStyle/>
          <a:p>
            <a:pPr eaLnBrk="1" hangingPunct="1"/>
            <a:endParaRPr lang="en-I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AE744-462F-4BBF-9455-569A6639C0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83041-4952-4711-A44E-A6A3C4F44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D415E-104A-4C7E-A0F6-962C9C936C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NR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63500"/>
            <a:ext cx="2743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47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4606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47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9403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4775"/>
            <a:ext cx="4267200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4775"/>
            <a:ext cx="4267200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4E10B-F207-4D48-93E2-82B4DF935C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0"/>
            <a:ext cx="2228850" cy="6354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534150" cy="6354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IE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IE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IE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IE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pic>
        <p:nvPicPr>
          <p:cNvPr id="13" name="Picture 16" descr="NR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63500"/>
            <a:ext cx="2743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3610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IE"/>
              <a:t>Click to edit Master title style</a:t>
            </a:r>
          </a:p>
        </p:txBody>
      </p:sp>
      <p:sp>
        <p:nvSpPr>
          <p:cNvPr id="243610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IE"/>
              <a:t>Click to edit Master subtitle style</a:t>
            </a:r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FB4D40-E2EB-4B26-B4A2-A7D939C0EF4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0CBFF-1417-4C1D-822B-FC92187A8A1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43B7E-5E8E-4D39-B7E3-22FF09349C7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BFD38-B793-4D4A-BCE0-D0213FF0783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C0D39-BF6F-4DBD-897A-626ADF1F448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74A42-4DB8-4440-9364-CC563B7FFF0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8FFB5-7F6B-4162-8576-EC0EC2DFA35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0F1A7-F5A8-47B3-9992-EBF678963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CC90A-A13B-473F-9CCD-31A2DFC2EB7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AB3EB-84BE-4284-BFE5-21F55D1ACFD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BF998-7FC0-443E-A8E9-9316FC395D4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2A315-765F-4678-BB0B-F7CF36466AD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A6C5F-968F-4386-B624-9132AD1F903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6388B-FC7F-4ED9-A8AF-48604A2BB08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B943F-E23E-4A9A-B663-51337BB8C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B1888-4A2E-467E-A2DD-866DF82489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55080-5300-451D-855D-DD81C1E8AF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9D456-D9E0-4297-B89A-917D9D9472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32DEC-7F68-477B-BAF3-26C8D783F6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6BDEC-115D-4E17-AAFD-45E27BB25D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56D0A8B-2699-4E22-AFD6-758D4380AF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5" name="Picture 7" descr="ARIN-LOGO-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541713" y="6248400"/>
            <a:ext cx="206057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95463" y="0"/>
            <a:ext cx="7348537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4775"/>
            <a:ext cx="8686800" cy="497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3718" name="Rectangle 6"/>
          <p:cNvSpPr>
            <a:spLocks noChangeArrowheads="1"/>
          </p:cNvSpPr>
          <p:nvPr/>
        </p:nvSpPr>
        <p:spPr bwMode="auto">
          <a:xfrm>
            <a:off x="41275" y="6553200"/>
            <a:ext cx="20288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200">
                <a:latin typeface="Arial Black" pitchFamily="34" charset="0"/>
              </a:rPr>
              <a:t>WSIS PREPCOM 3</a:t>
            </a:r>
          </a:p>
        </p:txBody>
      </p:sp>
      <p:pic>
        <p:nvPicPr>
          <p:cNvPr id="3077" name="Picture 9" descr="NRO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1600" y="101600"/>
            <a:ext cx="1216025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3723" name="Rectangle 11"/>
          <p:cNvSpPr>
            <a:spLocks noChangeArrowheads="1"/>
          </p:cNvSpPr>
          <p:nvPr userDrawn="1"/>
        </p:nvSpPr>
        <p:spPr bwMode="auto">
          <a:xfrm>
            <a:off x="6988175" y="6553200"/>
            <a:ext cx="20288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US" sz="1200">
                <a:latin typeface="Arial Black" pitchFamily="34" charset="0"/>
              </a:rPr>
              <a:t>Geneva</a:t>
            </a:r>
          </a:p>
        </p:txBody>
      </p:sp>
      <p:sp>
        <p:nvSpPr>
          <p:cNvPr id="243724" name="Rectangle 12"/>
          <p:cNvSpPr>
            <a:spLocks noChangeArrowheads="1"/>
          </p:cNvSpPr>
          <p:nvPr userDrawn="1"/>
        </p:nvSpPr>
        <p:spPr bwMode="auto">
          <a:xfrm>
            <a:off x="2898775" y="6553200"/>
            <a:ext cx="3235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>
                <a:latin typeface="Arial Black" pitchFamily="34" charset="0"/>
              </a:rPr>
              <a:t>IP Addressing and the RIR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D4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D40000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D40000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D40000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D40000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D40000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D40000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D40000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D4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2435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IE" sz="2400">
                <a:latin typeface="Times New Roman" pitchFamily="18" charset="0"/>
              </a:endParaRPr>
            </a:p>
          </p:txBody>
        </p:sp>
        <p:grpSp>
          <p:nvGrpSpPr>
            <p:cNvPr id="4109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2435077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IE" sz="2400">
                  <a:latin typeface="Times New Roman" pitchFamily="18" charset="0"/>
                </a:endParaRPr>
              </a:p>
            </p:txBody>
          </p:sp>
          <p:sp>
            <p:nvSpPr>
              <p:cNvPr id="2435078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409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E" smtClean="0"/>
              <a:t>Click to edit Master title style</a:t>
            </a:r>
          </a:p>
        </p:txBody>
      </p:sp>
      <p:sp>
        <p:nvSpPr>
          <p:cNvPr id="410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</a:p>
        </p:txBody>
      </p:sp>
      <p:sp>
        <p:nvSpPr>
          <p:cNvPr id="243508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24350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243508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7B02D17F-5784-4EF2-A7F5-09BC72BCF13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  <p:sp>
        <p:nvSpPr>
          <p:cNvPr id="2435084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4105" name="Picture 13" descr="NRO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1600" y="101600"/>
            <a:ext cx="1216025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35086" name="Rectangle 14"/>
          <p:cNvSpPr>
            <a:spLocks noChangeArrowheads="1"/>
          </p:cNvSpPr>
          <p:nvPr userDrawn="1"/>
        </p:nvSpPr>
        <p:spPr bwMode="auto">
          <a:xfrm>
            <a:off x="6988175" y="6553200"/>
            <a:ext cx="20288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US" sz="1200">
                <a:latin typeface="Arial Black" pitchFamily="34" charset="0"/>
              </a:rPr>
              <a:t>Geneva</a:t>
            </a:r>
          </a:p>
        </p:txBody>
      </p:sp>
      <p:sp>
        <p:nvSpPr>
          <p:cNvPr id="2435087" name="Rectangle 15"/>
          <p:cNvSpPr>
            <a:spLocks noChangeArrowheads="1"/>
          </p:cNvSpPr>
          <p:nvPr userDrawn="1"/>
        </p:nvSpPr>
        <p:spPr bwMode="auto">
          <a:xfrm>
            <a:off x="2898775" y="6553200"/>
            <a:ext cx="3235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>
                <a:latin typeface="Arial Black" pitchFamily="34" charset="0"/>
              </a:rPr>
              <a:t>IP Addressing and the RIR System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ternet_Assigned_Numbers_Authorit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://en.wikipedia.org/wiki/Number_Resource_Organization" TargetMode="External"/><Relationship Id="rId4" Type="http://schemas.openxmlformats.org/officeDocument/2006/relationships/hyperlink" Target="http://en.wikipedia.org/wiki/Internet_service_provider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5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wmf"/><Relationship Id="rId5" Type="http://schemas.openxmlformats.org/officeDocument/2006/relationships/image" Target="../media/image11.wmf"/><Relationship Id="rId4" Type="http://schemas.openxmlformats.org/officeDocument/2006/relationships/image" Target="../media/image10.png"/><Relationship Id="rId9" Type="http://schemas.openxmlformats.org/officeDocument/2006/relationships/hyperlink" Target="http://en.wikipedia.org/wiki/Internet_Assigned_Numbers_Authority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215900"/>
            <a:ext cx="5557837" cy="1503363"/>
          </a:xfrm>
        </p:spPr>
        <p:txBody>
          <a:bodyPr/>
          <a:lstStyle/>
          <a:p>
            <a:pPr eaLnBrk="1" hangingPunct="1"/>
            <a:r>
              <a:rPr lang="en-US" smtClean="0"/>
              <a:t>“On the Internet, </a:t>
            </a:r>
            <a:br>
              <a:rPr lang="en-US" smtClean="0"/>
            </a:br>
            <a:r>
              <a:rPr lang="en-US" smtClean="0"/>
              <a:t>	nobody knows you’re a dog…”</a:t>
            </a:r>
          </a:p>
        </p:txBody>
      </p:sp>
      <p:pic>
        <p:nvPicPr>
          <p:cNvPr id="7171" name="Picture 3" descr="idog"/>
          <p:cNvPicPr>
            <a:picLocks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751138" y="1912938"/>
            <a:ext cx="4051300" cy="39989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195263"/>
            <a:ext cx="7424737" cy="801687"/>
          </a:xfrm>
        </p:spPr>
        <p:txBody>
          <a:bodyPr/>
          <a:lstStyle/>
          <a:p>
            <a:pPr eaLnBrk="1" hangingPunct="1"/>
            <a:r>
              <a:rPr lang="en-US" sz="3800" smtClean="0"/>
              <a:t>IP Addresses are not Domain Names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800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101"/>
                </a:solidFill>
              </a:rPr>
              <a:t>IP Address [Identifier]</a:t>
            </a:r>
            <a:r>
              <a:rPr lang="en-US" smtClean="0"/>
              <a:t> </a:t>
            </a:r>
          </a:p>
          <a:p>
            <a:pPr lvl="1" eaLnBrk="1" hangingPunct="1"/>
            <a:r>
              <a:rPr lang="en-US" smtClean="0"/>
              <a:t>“Computer-friendly” </a:t>
            </a:r>
          </a:p>
          <a:p>
            <a:pPr lvl="1" eaLnBrk="1" hangingPunct="1"/>
            <a:r>
              <a:rPr lang="en-US" smtClean="0"/>
              <a:t>Unique number identifies computer on Internet</a:t>
            </a:r>
          </a:p>
          <a:p>
            <a:pPr lvl="1" eaLnBrk="1" hangingPunct="1"/>
            <a:r>
              <a:rPr lang="en-US" smtClean="0"/>
              <a:t>Used for routing</a:t>
            </a:r>
          </a:p>
          <a:p>
            <a:pPr lvl="2" eaLnBrk="1" hangingPunct="1"/>
            <a:endParaRPr lang="en-US" smtClean="0"/>
          </a:p>
          <a:p>
            <a:pPr eaLnBrk="1" hangingPunct="1">
              <a:buClr>
                <a:srgbClr val="FF0101"/>
              </a:buClr>
            </a:pPr>
            <a:r>
              <a:rPr lang="en-US" smtClean="0"/>
              <a:t> </a:t>
            </a:r>
            <a:r>
              <a:rPr lang="en-US" smtClean="0">
                <a:solidFill>
                  <a:srgbClr val="FF0101"/>
                </a:solidFill>
              </a:rPr>
              <a:t>DNS Name [Reference]</a:t>
            </a:r>
          </a:p>
          <a:p>
            <a:pPr lvl="1" eaLnBrk="1" hangingPunct="1"/>
            <a:r>
              <a:rPr lang="en-US" smtClean="0"/>
              <a:t>“People-Friendly” </a:t>
            </a:r>
          </a:p>
          <a:p>
            <a:pPr lvl="1" eaLnBrk="1" hangingPunct="1"/>
            <a:r>
              <a:rPr lang="en-US" smtClean="0"/>
              <a:t>Maps host name to unique IP address </a:t>
            </a:r>
          </a:p>
          <a:p>
            <a:pPr lvl="1" eaLnBrk="1" hangingPunct="1"/>
            <a:r>
              <a:rPr lang="en-US" smtClean="0"/>
              <a:t>Not used for routing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447800" y="6096000"/>
            <a:ext cx="6629400" cy="304800"/>
            <a:chOff x="912" y="3840"/>
            <a:chExt cx="4176" cy="192"/>
          </a:xfrm>
        </p:grpSpPr>
        <p:sp>
          <p:nvSpPr>
            <p:cNvPr id="17441" name="Rectangle 3"/>
            <p:cNvSpPr>
              <a:spLocks noChangeArrowheads="1"/>
            </p:cNvSpPr>
            <p:nvPr/>
          </p:nvSpPr>
          <p:spPr bwMode="auto">
            <a:xfrm>
              <a:off x="912" y="3840"/>
              <a:ext cx="100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101"/>
                  </a:solidFill>
                </a:rPr>
                <a:t>My Computer</a:t>
              </a:r>
            </a:p>
          </p:txBody>
        </p:sp>
        <p:sp>
          <p:nvSpPr>
            <p:cNvPr id="17442" name="Rectangle 4"/>
            <p:cNvSpPr>
              <a:spLocks noChangeArrowheads="1"/>
            </p:cNvSpPr>
            <p:nvPr/>
          </p:nvSpPr>
          <p:spPr bwMode="auto">
            <a:xfrm>
              <a:off x="4080" y="3840"/>
              <a:ext cx="100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FF0101"/>
                  </a:solidFill>
                </a:rPr>
                <a:t>www.cernet.cn</a:t>
              </a:r>
            </a:p>
          </p:txBody>
        </p:sp>
      </p:grpSp>
      <p:sp>
        <p:nvSpPr>
          <p:cNvPr id="2343942" name="Text Box 6"/>
          <p:cNvSpPr txBox="1">
            <a:spLocks noChangeArrowheads="1"/>
          </p:cNvSpPr>
          <p:nvPr/>
        </p:nvSpPr>
        <p:spPr bwMode="auto">
          <a:xfrm>
            <a:off x="6427788" y="6049963"/>
            <a:ext cx="1665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solidFill>
                  <a:srgbClr val="000000"/>
                </a:solidFill>
              </a:rPr>
              <a:t>200.34.46.26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3657600"/>
            <a:ext cx="2514600" cy="2092325"/>
            <a:chOff x="1152" y="2304"/>
            <a:chExt cx="1584" cy="1318"/>
          </a:xfrm>
        </p:grpSpPr>
        <p:sp>
          <p:nvSpPr>
            <p:cNvPr id="17439" name="Text Box 8"/>
            <p:cNvSpPr txBox="1">
              <a:spLocks noChangeArrowheads="1"/>
            </p:cNvSpPr>
            <p:nvPr/>
          </p:nvSpPr>
          <p:spPr bwMode="auto">
            <a:xfrm>
              <a:off x="1152" y="2448"/>
              <a:ext cx="1429" cy="250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rgbClr val="FF0101"/>
                  </a:solidFill>
                </a:rPr>
                <a:t>www.cernet.cn ?</a:t>
              </a:r>
              <a:r>
                <a:rPr lang="en-US" sz="2000" b="1">
                  <a:solidFill>
                    <a:srgbClr val="FFFF00"/>
                  </a:solidFill>
                </a:rPr>
                <a:t> </a:t>
              </a:r>
            </a:p>
          </p:txBody>
        </p:sp>
        <p:cxnSp>
          <p:nvCxnSpPr>
            <p:cNvPr id="17440" name="AutoShape 9"/>
            <p:cNvCxnSpPr>
              <a:cxnSpLocks noChangeShapeType="1"/>
              <a:stCxn id="17420" idx="3"/>
              <a:endCxn id="2343971" idx="4"/>
            </p:cNvCxnSpPr>
            <p:nvPr/>
          </p:nvCxnSpPr>
          <p:spPr bwMode="auto">
            <a:xfrm flipV="1">
              <a:off x="1920" y="2304"/>
              <a:ext cx="816" cy="1318"/>
            </a:xfrm>
            <a:prstGeom prst="curvedConnector2">
              <a:avLst/>
            </a:prstGeom>
            <a:noFill/>
            <a:ln w="38100">
              <a:solidFill>
                <a:srgbClr val="FFFF00"/>
              </a:solidFill>
              <a:miter lim="800000"/>
              <a:headEnd type="none" w="sm" len="sm"/>
              <a:tailEnd type="triangle" w="lg" len="med"/>
            </a:ln>
          </p:spPr>
        </p:cxn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828800" y="3657600"/>
            <a:ext cx="2514600" cy="2092325"/>
            <a:chOff x="1152" y="2304"/>
            <a:chExt cx="1584" cy="1318"/>
          </a:xfrm>
        </p:grpSpPr>
        <p:sp>
          <p:nvSpPr>
            <p:cNvPr id="17437" name="Text Box 11"/>
            <p:cNvSpPr txBox="1">
              <a:spLocks noChangeArrowheads="1"/>
            </p:cNvSpPr>
            <p:nvPr/>
          </p:nvSpPr>
          <p:spPr bwMode="auto">
            <a:xfrm>
              <a:off x="1152" y="2448"/>
              <a:ext cx="1049" cy="250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 anchorCtr="1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b="1">
                  <a:solidFill>
                    <a:srgbClr val="000000"/>
                  </a:solidFill>
                </a:rPr>
                <a:t>200.34.46.26</a:t>
              </a:r>
            </a:p>
          </p:txBody>
        </p:sp>
        <p:cxnSp>
          <p:nvCxnSpPr>
            <p:cNvPr id="17438" name="AutoShape 12"/>
            <p:cNvCxnSpPr>
              <a:cxnSpLocks noChangeShapeType="1"/>
            </p:cNvCxnSpPr>
            <p:nvPr/>
          </p:nvCxnSpPr>
          <p:spPr bwMode="auto">
            <a:xfrm flipV="1">
              <a:off x="1920" y="2304"/>
              <a:ext cx="816" cy="1318"/>
            </a:xfrm>
            <a:prstGeom prst="curvedConnector2">
              <a:avLst/>
            </a:prstGeom>
            <a:noFill/>
            <a:ln w="38100">
              <a:solidFill>
                <a:srgbClr val="000000"/>
              </a:solidFill>
              <a:miter lim="800000"/>
              <a:headEnd type="triangle" w="lg" len="med"/>
              <a:tailEnd type="none" w="lg" len="med"/>
            </a:ln>
          </p:spPr>
        </p:cxnSp>
      </p:grpSp>
      <p:sp>
        <p:nvSpPr>
          <p:cNvPr id="17414" name="Rectangle 13"/>
          <p:cNvSpPr>
            <a:spLocks noGrp="1" noChangeArrowheads="1"/>
          </p:cNvSpPr>
          <p:nvPr>
            <p:ph type="title"/>
          </p:nvPr>
        </p:nvSpPr>
        <p:spPr>
          <a:xfrm>
            <a:off x="838200" y="188913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IP addresses are not domain names…</a:t>
            </a:r>
          </a:p>
        </p:txBody>
      </p:sp>
      <p:sp>
        <p:nvSpPr>
          <p:cNvPr id="2343950" name="AutoShape 14"/>
          <p:cNvSpPr>
            <a:spLocks noChangeArrowheads="1"/>
          </p:cNvSpPr>
          <p:nvPr/>
        </p:nvSpPr>
        <p:spPr bwMode="auto">
          <a:xfrm>
            <a:off x="3276600" y="5943600"/>
            <a:ext cx="2971800" cy="609600"/>
          </a:xfrm>
          <a:prstGeom prst="leftRightArrow">
            <a:avLst>
              <a:gd name="adj1" fmla="val 50000"/>
              <a:gd name="adj2" fmla="val 97500"/>
            </a:avLst>
          </a:prstGeom>
          <a:solidFill>
            <a:srgbClr val="000000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16" name="Group 15"/>
          <p:cNvGrpSpPr>
            <a:grpSpLocks/>
          </p:cNvGrpSpPr>
          <p:nvPr/>
        </p:nvGrpSpPr>
        <p:grpSpPr bwMode="auto">
          <a:xfrm>
            <a:off x="6729413" y="3886200"/>
            <a:ext cx="1066800" cy="2057400"/>
            <a:chOff x="4128" y="2064"/>
            <a:chExt cx="672" cy="1296"/>
          </a:xfrm>
        </p:grpSpPr>
        <p:sp>
          <p:nvSpPr>
            <p:cNvPr id="17432" name="Rectangle 16"/>
            <p:cNvSpPr>
              <a:spLocks noChangeArrowheads="1"/>
            </p:cNvSpPr>
            <p:nvPr/>
          </p:nvSpPr>
          <p:spPr bwMode="auto">
            <a:xfrm>
              <a:off x="4128" y="2064"/>
              <a:ext cx="672" cy="12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IE" sz="1400" b="1">
                <a:solidFill>
                  <a:srgbClr val="33CC33"/>
                </a:solidFill>
              </a:endParaRPr>
            </a:p>
          </p:txBody>
        </p:sp>
        <p:sp>
          <p:nvSpPr>
            <p:cNvPr id="17433" name="Rectangle 17"/>
            <p:cNvSpPr>
              <a:spLocks noChangeArrowheads="1"/>
            </p:cNvSpPr>
            <p:nvPr/>
          </p:nvSpPr>
          <p:spPr bwMode="auto">
            <a:xfrm>
              <a:off x="4224" y="2160"/>
              <a:ext cx="480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IE" sz="1400" b="1">
                <a:solidFill>
                  <a:srgbClr val="33CC33"/>
                </a:solidFill>
              </a:endParaRPr>
            </a:p>
          </p:txBody>
        </p:sp>
        <p:sp>
          <p:nvSpPr>
            <p:cNvPr id="17434" name="Rectangle 18"/>
            <p:cNvSpPr>
              <a:spLocks noChangeArrowheads="1"/>
            </p:cNvSpPr>
            <p:nvPr/>
          </p:nvSpPr>
          <p:spPr bwMode="auto">
            <a:xfrm>
              <a:off x="4224" y="2448"/>
              <a:ext cx="480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IE" sz="1400" b="1">
                <a:solidFill>
                  <a:srgbClr val="33CC33"/>
                </a:solidFill>
              </a:endParaRPr>
            </a:p>
          </p:txBody>
        </p:sp>
        <p:sp>
          <p:nvSpPr>
            <p:cNvPr id="17435" name="Rectangle 19"/>
            <p:cNvSpPr>
              <a:spLocks noChangeArrowheads="1"/>
            </p:cNvSpPr>
            <p:nvPr/>
          </p:nvSpPr>
          <p:spPr bwMode="auto">
            <a:xfrm>
              <a:off x="4224" y="2736"/>
              <a:ext cx="480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IE" sz="1400" b="1">
                <a:solidFill>
                  <a:srgbClr val="33CC33"/>
                </a:solidFill>
              </a:endParaRPr>
            </a:p>
          </p:txBody>
        </p:sp>
        <p:sp>
          <p:nvSpPr>
            <p:cNvPr id="17436" name="Rectangle 20"/>
            <p:cNvSpPr>
              <a:spLocks noChangeArrowheads="1"/>
            </p:cNvSpPr>
            <p:nvPr/>
          </p:nvSpPr>
          <p:spPr bwMode="auto">
            <a:xfrm>
              <a:off x="4224" y="3024"/>
              <a:ext cx="480" cy="19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IE" sz="1400" b="1">
                <a:solidFill>
                  <a:srgbClr val="33CC33"/>
                </a:solidFill>
              </a:endParaRPr>
            </a:p>
          </p:txBody>
        </p:sp>
      </p:grpSp>
      <p:grpSp>
        <p:nvGrpSpPr>
          <p:cNvPr id="17417" name="Group 21"/>
          <p:cNvGrpSpPr>
            <a:grpSpLocks/>
          </p:cNvGrpSpPr>
          <p:nvPr/>
        </p:nvGrpSpPr>
        <p:grpSpPr bwMode="auto">
          <a:xfrm>
            <a:off x="685800" y="1295400"/>
            <a:ext cx="7620000" cy="2286000"/>
            <a:chOff x="432" y="816"/>
            <a:chExt cx="4800" cy="1440"/>
          </a:xfrm>
        </p:grpSpPr>
        <p:sp>
          <p:nvSpPr>
            <p:cNvPr id="17424" name="Oval 22"/>
            <p:cNvSpPr>
              <a:spLocks noChangeArrowheads="1"/>
            </p:cNvSpPr>
            <p:nvPr/>
          </p:nvSpPr>
          <p:spPr bwMode="auto">
            <a:xfrm>
              <a:off x="432" y="1248"/>
              <a:ext cx="2064" cy="816"/>
            </a:xfrm>
            <a:prstGeom prst="ellipse">
              <a:avLst/>
            </a:prstGeom>
            <a:solidFill>
              <a:srgbClr val="C9D6ED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Oval 23"/>
            <p:cNvSpPr>
              <a:spLocks noChangeArrowheads="1"/>
            </p:cNvSpPr>
            <p:nvPr/>
          </p:nvSpPr>
          <p:spPr bwMode="auto">
            <a:xfrm>
              <a:off x="1296" y="1392"/>
              <a:ext cx="2064" cy="816"/>
            </a:xfrm>
            <a:prstGeom prst="ellipse">
              <a:avLst/>
            </a:prstGeom>
            <a:solidFill>
              <a:srgbClr val="C9D6ED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Oval 24"/>
            <p:cNvSpPr>
              <a:spLocks noChangeArrowheads="1"/>
            </p:cNvSpPr>
            <p:nvPr/>
          </p:nvSpPr>
          <p:spPr bwMode="auto">
            <a:xfrm>
              <a:off x="1536" y="816"/>
              <a:ext cx="2064" cy="816"/>
            </a:xfrm>
            <a:prstGeom prst="ellipse">
              <a:avLst/>
            </a:prstGeom>
            <a:solidFill>
              <a:srgbClr val="C9D6ED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Oval 25"/>
            <p:cNvSpPr>
              <a:spLocks noChangeArrowheads="1"/>
            </p:cNvSpPr>
            <p:nvPr/>
          </p:nvSpPr>
          <p:spPr bwMode="auto">
            <a:xfrm>
              <a:off x="624" y="864"/>
              <a:ext cx="2064" cy="816"/>
            </a:xfrm>
            <a:prstGeom prst="ellipse">
              <a:avLst/>
            </a:prstGeom>
            <a:solidFill>
              <a:srgbClr val="C9D6ED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Oval 26"/>
            <p:cNvSpPr>
              <a:spLocks noChangeArrowheads="1"/>
            </p:cNvSpPr>
            <p:nvPr/>
          </p:nvSpPr>
          <p:spPr bwMode="auto">
            <a:xfrm>
              <a:off x="2352" y="816"/>
              <a:ext cx="2064" cy="816"/>
            </a:xfrm>
            <a:prstGeom prst="ellipse">
              <a:avLst/>
            </a:prstGeom>
            <a:solidFill>
              <a:srgbClr val="C9D6ED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IE" sz="2400">
                <a:latin typeface="Times New Roman" pitchFamily="18" charset="0"/>
              </a:endParaRPr>
            </a:p>
          </p:txBody>
        </p:sp>
        <p:sp>
          <p:nvSpPr>
            <p:cNvPr id="17429" name="Text Box 27"/>
            <p:cNvSpPr txBox="1">
              <a:spLocks noChangeArrowheads="1"/>
            </p:cNvSpPr>
            <p:nvPr/>
          </p:nvSpPr>
          <p:spPr bwMode="auto">
            <a:xfrm>
              <a:off x="912" y="1104"/>
              <a:ext cx="1578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rgbClr val="008080"/>
                  </a:solidFill>
                </a:rPr>
                <a:t>The Internet</a:t>
              </a:r>
            </a:p>
          </p:txBody>
        </p:sp>
        <p:sp>
          <p:nvSpPr>
            <p:cNvPr id="17430" name="Oval 28"/>
            <p:cNvSpPr>
              <a:spLocks noChangeArrowheads="1"/>
            </p:cNvSpPr>
            <p:nvPr/>
          </p:nvSpPr>
          <p:spPr bwMode="auto">
            <a:xfrm>
              <a:off x="2352" y="1440"/>
              <a:ext cx="2064" cy="816"/>
            </a:xfrm>
            <a:prstGeom prst="ellipse">
              <a:avLst/>
            </a:prstGeom>
            <a:solidFill>
              <a:srgbClr val="C9D6ED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IE" sz="2400">
                <a:latin typeface="Times New Roman" pitchFamily="18" charset="0"/>
              </a:endParaRPr>
            </a:p>
          </p:txBody>
        </p:sp>
        <p:sp>
          <p:nvSpPr>
            <p:cNvPr id="17431" name="Oval 29"/>
            <p:cNvSpPr>
              <a:spLocks noChangeArrowheads="1"/>
            </p:cNvSpPr>
            <p:nvPr/>
          </p:nvSpPr>
          <p:spPr bwMode="auto">
            <a:xfrm>
              <a:off x="3168" y="1152"/>
              <a:ext cx="2064" cy="816"/>
            </a:xfrm>
            <a:prstGeom prst="ellipse">
              <a:avLst/>
            </a:prstGeom>
            <a:solidFill>
              <a:srgbClr val="C9D6ED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IE" sz="2400">
                <a:latin typeface="Times New Roman" pitchFamily="18" charset="0"/>
              </a:endParaRPr>
            </a:p>
          </p:txBody>
        </p:sp>
      </p:grpSp>
      <p:grpSp>
        <p:nvGrpSpPr>
          <p:cNvPr id="17418" name="Group 30"/>
          <p:cNvGrpSpPr>
            <a:grpSpLocks/>
          </p:cNvGrpSpPr>
          <p:nvPr/>
        </p:nvGrpSpPr>
        <p:grpSpPr bwMode="auto">
          <a:xfrm>
            <a:off x="1352550" y="4559300"/>
            <a:ext cx="1676400" cy="1387475"/>
            <a:chOff x="864" y="2494"/>
            <a:chExt cx="1056" cy="874"/>
          </a:xfrm>
        </p:grpSpPr>
        <p:sp>
          <p:nvSpPr>
            <p:cNvPr id="17420" name="Rectangle 31"/>
            <p:cNvSpPr>
              <a:spLocks noChangeArrowheads="1"/>
            </p:cNvSpPr>
            <p:nvPr/>
          </p:nvSpPr>
          <p:spPr bwMode="auto">
            <a:xfrm>
              <a:off x="864" y="3120"/>
              <a:ext cx="1056" cy="2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IE" sz="1400" b="1">
                <a:solidFill>
                  <a:srgbClr val="33CC33"/>
                </a:solidFill>
              </a:endParaRPr>
            </a:p>
          </p:txBody>
        </p:sp>
        <p:grpSp>
          <p:nvGrpSpPr>
            <p:cNvPr id="17421" name="Group 32"/>
            <p:cNvGrpSpPr>
              <a:grpSpLocks/>
            </p:cNvGrpSpPr>
            <p:nvPr/>
          </p:nvGrpSpPr>
          <p:grpSpPr bwMode="auto">
            <a:xfrm>
              <a:off x="1008" y="2494"/>
              <a:ext cx="768" cy="555"/>
              <a:chOff x="865" y="2494"/>
              <a:chExt cx="1054" cy="555"/>
            </a:xfrm>
          </p:grpSpPr>
          <p:sp>
            <p:nvSpPr>
              <p:cNvPr id="17422" name="AutoShape 33"/>
              <p:cNvSpPr>
                <a:spLocks noChangeArrowheads="1"/>
              </p:cNvSpPr>
              <p:nvPr/>
            </p:nvSpPr>
            <p:spPr bwMode="auto">
              <a:xfrm>
                <a:off x="865" y="2494"/>
                <a:ext cx="1054" cy="55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3" name="AutoShape 34"/>
              <p:cNvSpPr>
                <a:spLocks noChangeArrowheads="1"/>
              </p:cNvSpPr>
              <p:nvPr/>
            </p:nvSpPr>
            <p:spPr bwMode="auto">
              <a:xfrm>
                <a:off x="960" y="2556"/>
                <a:ext cx="864" cy="432"/>
              </a:xfrm>
              <a:prstGeom prst="roundRect">
                <a:avLst>
                  <a:gd name="adj" fmla="val 16667"/>
                </a:avLst>
              </a:prstGeom>
              <a:solidFill>
                <a:schemeClr val="bg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IE" sz="2400">
                  <a:solidFill>
                    <a:srgbClr val="33CC33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343971" name="Oval 35"/>
          <p:cNvSpPr>
            <a:spLocks noChangeArrowheads="1"/>
          </p:cNvSpPr>
          <p:nvPr/>
        </p:nvSpPr>
        <p:spPr bwMode="auto">
          <a:xfrm>
            <a:off x="3505200" y="2895600"/>
            <a:ext cx="1676400" cy="762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400" b="1"/>
              <a:t>DNS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4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7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hold"/>
                                        <p:tgtEl>
                                          <p:spTgt spid="23439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hold"/>
                                        <p:tgtEl>
                                          <p:spTgt spid="23439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" dur="250" autoRev="1" fill="hold"/>
                                        <p:tgtEl>
                                          <p:spTgt spid="23439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hold"/>
                                        <p:tgtEl>
                                          <p:spTgt spid="23439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500" fill="hold"/>
                                        <p:tgtEl>
                                          <p:spTgt spid="23439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23439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23439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3439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19653E-6 L 3.33333E-6 0.04439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43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43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7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250" autoRev="1" fill="hold"/>
                                        <p:tgtEl>
                                          <p:spTgt spid="23439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4" dur="250" autoRev="1" fill="hold"/>
                                        <p:tgtEl>
                                          <p:spTgt spid="23439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" dur="250" autoRev="1" fill="hold"/>
                                        <p:tgtEl>
                                          <p:spTgt spid="23439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50" autoRev="1" fill="hold"/>
                                        <p:tgtEl>
                                          <p:spTgt spid="23439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3950" grpId="0" animBg="1"/>
      <p:bldP spid="2343950" grpId="1" animBg="1"/>
      <p:bldP spid="2343971" grpId="0" animBg="1"/>
      <p:bldP spid="2343971" grpId="1" animBg="1"/>
      <p:bldP spid="2343971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28738" y="314325"/>
            <a:ext cx="5921375" cy="917575"/>
          </a:xfrm>
        </p:spPr>
        <p:txBody>
          <a:bodyPr/>
          <a:lstStyle/>
          <a:p>
            <a:pPr eaLnBrk="1" hangingPunct="1"/>
            <a:r>
              <a:rPr lang="en-US" smtClean="0"/>
              <a:t>Definitions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0300" y="1905000"/>
            <a:ext cx="7340600" cy="4117975"/>
          </a:xfrm>
        </p:spPr>
        <p:txBody>
          <a:bodyPr/>
          <a:lstStyle/>
          <a:p>
            <a:pPr marL="58738" indent="-58738" eaLnBrk="1" hangingPunct="1">
              <a:buClr>
                <a:srgbClr val="FF0101"/>
              </a:buClr>
            </a:pP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FF0101"/>
                </a:solidFill>
              </a:rPr>
              <a:t>Routing</a:t>
            </a:r>
          </a:p>
          <a:p>
            <a:pPr marL="463550" lvl="1" indent="-6350" eaLnBrk="1" hangingPunct="1">
              <a:buFont typeface="Wingdings" pitchFamily="2" charset="2"/>
              <a:buNone/>
            </a:pPr>
            <a:r>
              <a:rPr lang="en-US" smtClean="0"/>
              <a:t>The act of moving information across an internetwork from a source to a destination.</a:t>
            </a:r>
          </a:p>
          <a:p>
            <a:pPr marL="463550" lvl="1" indent="-6350" eaLnBrk="1" hangingPunct="1">
              <a:buFont typeface="Wingdings" pitchFamily="2" charset="2"/>
              <a:buNone/>
            </a:pPr>
            <a:endParaRPr lang="en-US" smtClean="0">
              <a:solidFill>
                <a:srgbClr val="000000"/>
              </a:solidFill>
            </a:endParaRPr>
          </a:p>
          <a:p>
            <a:pPr marL="58738" indent="-58738" eaLnBrk="1" hangingPunct="1">
              <a:buClr>
                <a:srgbClr val="FF0101"/>
              </a:buClr>
            </a:pP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FF0101"/>
                </a:solidFill>
              </a:rPr>
              <a:t>Domain Name System [DNS]</a:t>
            </a:r>
          </a:p>
          <a:p>
            <a:pPr marL="463550" lvl="1" indent="-6350" eaLnBrk="1" hangingPunct="1">
              <a:buFont typeface="Wingdings" pitchFamily="2" charset="2"/>
              <a:buNone/>
            </a:pPr>
            <a:r>
              <a:rPr lang="en-US" smtClean="0"/>
              <a:t>A means of storing and retrieving information about hostnames and IP addresses in a distributed data 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350" y="17463"/>
            <a:ext cx="8855075" cy="1060450"/>
          </a:xfrm>
        </p:spPr>
        <p:txBody>
          <a:bodyPr/>
          <a:lstStyle/>
          <a:p>
            <a:pPr eaLnBrk="1" hangingPunct="1"/>
            <a:r>
              <a:rPr lang="en-US" sz="4400" smtClean="0">
                <a:solidFill>
                  <a:srgbClr val="0000CC"/>
                </a:solidFill>
              </a:rPr>
              <a:t>Who administers IP address system?</a:t>
            </a: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103188" y="865188"/>
            <a:ext cx="8928100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/>
              <a:t>The </a:t>
            </a:r>
            <a:r>
              <a:rPr lang="en-US" sz="2800">
                <a:hlinkClick r:id="rId3" action="ppaction://hlinkfile" tooltip="Internet Assigned Numbers Authority"/>
              </a:rPr>
              <a:t>Internet Assigned Numbers Authority</a:t>
            </a:r>
            <a:r>
              <a:rPr lang="en-US" sz="2800"/>
              <a:t> (IANA) delegates Internet resources to the RIRs who, in turn, follow their regional policies to delegate resources to their customers, which include </a:t>
            </a:r>
            <a:r>
              <a:rPr lang="en-US" sz="2800">
                <a:hlinkClick r:id="rId4" action="ppaction://hlinkfile" tooltip="Internet service provider"/>
              </a:rPr>
              <a:t>Internet service providers</a:t>
            </a:r>
            <a:r>
              <a:rPr lang="en-US" sz="2800"/>
              <a:t> and end-user organizations. Collectively, the RIRs participate in the </a:t>
            </a:r>
            <a:r>
              <a:rPr lang="en-US" sz="2800">
                <a:hlinkClick r:id="rId5" action="ppaction://hlinkfile" tooltip="Number Resource Organization"/>
              </a:rPr>
              <a:t>Number Resource Organization</a:t>
            </a:r>
            <a:r>
              <a:rPr lang="en-US" sz="2800"/>
              <a:t> (NRO),</a:t>
            </a:r>
            <a:r>
              <a:rPr lang="en-US" sz="2800" baseline="30000"/>
              <a:t> </a:t>
            </a:r>
            <a:r>
              <a:rPr lang="en-US" sz="2800"/>
              <a:t>formed as a body to represent their collective interests, undertake joint activities, and coordinate their activities globally.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0" y="0"/>
            <a:ext cx="7366000" cy="838200"/>
          </a:xfrm>
        </p:spPr>
        <p:txBody>
          <a:bodyPr/>
          <a:lstStyle/>
          <a:p>
            <a:pPr algn="ctr" eaLnBrk="1" hangingPunct="1"/>
            <a:r>
              <a:rPr lang="en-IE" sz="2800" smtClean="0"/>
              <a:t>Regional Internet Registry </a:t>
            </a:r>
            <a:br>
              <a:rPr lang="en-IE" sz="2800" smtClean="0"/>
            </a:br>
            <a:r>
              <a:rPr lang="en-US" sz="2800" smtClean="0">
                <a:solidFill>
                  <a:srgbClr val="0000CC"/>
                </a:solidFill>
              </a:rPr>
              <a:t>RIR Service Regions</a:t>
            </a:r>
          </a:p>
        </p:txBody>
      </p:sp>
      <p:graphicFrame>
        <p:nvGraphicFramePr>
          <p:cNvPr id="2403372" name="Group 44"/>
          <p:cNvGraphicFramePr>
            <a:graphicFrameLocks noGrp="1"/>
          </p:cNvGraphicFramePr>
          <p:nvPr>
            <p:ph sz="half" idx="1"/>
          </p:nvPr>
        </p:nvGraphicFramePr>
        <p:xfrm>
          <a:off x="266700" y="3694113"/>
          <a:ext cx="1966814" cy="2542999"/>
        </p:xfrm>
        <a:graphic>
          <a:graphicData uri="http://schemas.openxmlformats.org/drawingml/2006/table">
            <a:tbl>
              <a:tblPr/>
              <a:tblGrid>
                <a:gridCol w="1247678"/>
                <a:gridCol w="719136"/>
              </a:tblGrid>
              <a:tr h="4956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IE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2005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956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IE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1993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956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IE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1997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956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IE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604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IE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1992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0503" name="Picture 23" descr="Regions-labled"/>
          <p:cNvPicPr>
            <a:picLocks noChangeAspect="1" noChangeArrowheads="1"/>
          </p:cNvPicPr>
          <p:nvPr/>
        </p:nvPicPr>
        <p:blipFill>
          <a:blip r:embed="rId3" cstate="print">
            <a:lum bright="-20000"/>
          </a:blip>
          <a:srcRect/>
          <a:stretch>
            <a:fillRect/>
          </a:stretch>
        </p:blipFill>
        <p:spPr bwMode="auto">
          <a:xfrm>
            <a:off x="1111250" y="914400"/>
            <a:ext cx="6919913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4" name="Picture 24" descr="logo-3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" y="3856038"/>
            <a:ext cx="8509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5" name="Picture 25" descr="apnic-logo-ep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4216400"/>
            <a:ext cx="5032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6" name="Picture 26" descr="ripencclogo-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5805488"/>
            <a:ext cx="703263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7" name="Picture 27" descr="ari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4826000"/>
            <a:ext cx="11604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8" name="Picture 28" descr="lacnicofficial-log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0400" y="5257800"/>
            <a:ext cx="5111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403357" name="Group 29"/>
          <p:cNvGraphicFramePr>
            <a:graphicFrameLocks noGrp="1"/>
          </p:cNvGraphicFramePr>
          <p:nvPr>
            <p:ph sz="half" idx="2"/>
          </p:nvPr>
        </p:nvGraphicFramePr>
        <p:xfrm>
          <a:off x="3221038" y="5243513"/>
          <a:ext cx="2095500" cy="1508125"/>
        </p:xfrm>
        <a:graphic>
          <a:graphicData uri="http://schemas.openxmlformats.org/drawingml/2006/table">
            <a:tbl>
              <a:tblPr/>
              <a:tblGrid>
                <a:gridCol w="1104900"/>
                <a:gridCol w="990600"/>
              </a:tblGrid>
              <a:tr h="708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IE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IE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0520" name="Picture 40" descr="main_logo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92513" y="5392738"/>
            <a:ext cx="5302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1" name="Picture 41" descr="NRO_3D_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14700" y="6154738"/>
            <a:ext cx="960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2" name="Rectangle 41"/>
          <p:cNvSpPr>
            <a:spLocks noChangeArrowheads="1"/>
          </p:cNvSpPr>
          <p:nvPr/>
        </p:nvSpPr>
        <p:spPr bwMode="auto">
          <a:xfrm>
            <a:off x="5400675" y="5270500"/>
            <a:ext cx="38385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/>
              <a:t>ICANN</a:t>
            </a:r>
            <a:r>
              <a:rPr lang="en-US" sz="1400"/>
              <a:t> (pronounced eye-can) is the </a:t>
            </a:r>
            <a:r>
              <a:rPr lang="en-US" sz="1400" b="1"/>
              <a:t>Internet Corporation for </a:t>
            </a:r>
          </a:p>
          <a:p>
            <a:r>
              <a:rPr lang="en-US" sz="1400" b="1"/>
              <a:t>Assigned Names and Numbers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NRO_3D_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8588" y="3698875"/>
            <a:ext cx="1992312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 descr="ripencclogo-sma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0" y="3186113"/>
            <a:ext cx="107950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 descr="ari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0613" y="1389063"/>
            <a:ext cx="1855787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 descr="apnic-logo-ep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82763" y="1600200"/>
            <a:ext cx="960437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6" descr="lacnicofficial-log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27750" y="1651000"/>
            <a:ext cx="95885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1" name="Rectangle 12"/>
          <p:cNvSpPr>
            <a:spLocks noChangeArrowheads="1"/>
          </p:cNvSpPr>
          <p:nvPr/>
        </p:nvSpPr>
        <p:spPr bwMode="auto">
          <a:xfrm>
            <a:off x="404813" y="4632325"/>
            <a:ext cx="8434387" cy="1616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Formed by the Regional Internet Registries</a:t>
            </a:r>
          </a:p>
          <a:p>
            <a:pPr algn="ctr"/>
            <a:r>
              <a:rPr lang="en-US" sz="2000"/>
              <a:t> to formalize their cooperative efforts, the NRO exists </a:t>
            </a:r>
          </a:p>
          <a:p>
            <a:pPr algn="ctr"/>
            <a:r>
              <a:rPr lang="en-US" sz="2000"/>
              <a:t>to protect the unallocated Number Resource pool, </a:t>
            </a:r>
          </a:p>
          <a:p>
            <a:pPr algn="ctr"/>
            <a:r>
              <a:rPr lang="en-US" sz="2000"/>
              <a:t>to promote and protect the bottom up policy development process, and</a:t>
            </a:r>
          </a:p>
          <a:p>
            <a:pPr algn="ctr"/>
            <a:r>
              <a:rPr lang="en-US" sz="2000"/>
              <a:t>to act as a focal point for Internet community input into the RIR system.</a:t>
            </a:r>
          </a:p>
        </p:txBody>
      </p:sp>
      <p:pic>
        <p:nvPicPr>
          <p:cNvPr id="21512" name="Picture 13" descr="logo-3-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1950" y="3352800"/>
            <a:ext cx="177165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3" name="AutoShape 14"/>
          <p:cNvSpPr>
            <a:spLocks noChangeAspect="1" noChangeArrowheads="1"/>
          </p:cNvSpPr>
          <p:nvPr/>
        </p:nvSpPr>
        <p:spPr bwMode="auto">
          <a:xfrm rot="2700000">
            <a:off x="2536032" y="2950368"/>
            <a:ext cx="1644650" cy="163513"/>
          </a:xfrm>
          <a:prstGeom prst="rightArrow">
            <a:avLst>
              <a:gd name="adj1" fmla="val 50000"/>
              <a:gd name="adj2" fmla="val 251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AutoShape 16"/>
          <p:cNvSpPr>
            <a:spLocks noChangeAspect="1" noChangeArrowheads="1"/>
          </p:cNvSpPr>
          <p:nvPr/>
        </p:nvSpPr>
        <p:spPr bwMode="auto">
          <a:xfrm rot="900000">
            <a:off x="2241550" y="3708400"/>
            <a:ext cx="1644650" cy="163513"/>
          </a:xfrm>
          <a:prstGeom prst="rightArrow">
            <a:avLst>
              <a:gd name="adj1" fmla="val 50000"/>
              <a:gd name="adj2" fmla="val 251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AutoShape 17"/>
          <p:cNvSpPr>
            <a:spLocks noChangeAspect="1" noChangeArrowheads="1"/>
          </p:cNvSpPr>
          <p:nvPr/>
        </p:nvSpPr>
        <p:spPr bwMode="auto">
          <a:xfrm rot="7800000">
            <a:off x="4822032" y="3026568"/>
            <a:ext cx="1644650" cy="163513"/>
          </a:xfrm>
          <a:prstGeom prst="rightArrow">
            <a:avLst>
              <a:gd name="adj1" fmla="val 50000"/>
              <a:gd name="adj2" fmla="val 251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AutoShape 18"/>
          <p:cNvSpPr>
            <a:spLocks noChangeAspect="1" noChangeArrowheads="1"/>
          </p:cNvSpPr>
          <p:nvPr/>
        </p:nvSpPr>
        <p:spPr bwMode="auto">
          <a:xfrm rot="5400000">
            <a:off x="3761582" y="2677318"/>
            <a:ext cx="1644650" cy="163513"/>
          </a:xfrm>
          <a:prstGeom prst="rightArrow">
            <a:avLst>
              <a:gd name="adj1" fmla="val 50000"/>
              <a:gd name="adj2" fmla="val 251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AutoShape 19"/>
          <p:cNvSpPr>
            <a:spLocks noChangeAspect="1" noChangeArrowheads="1"/>
          </p:cNvSpPr>
          <p:nvPr/>
        </p:nvSpPr>
        <p:spPr bwMode="auto">
          <a:xfrm rot="9900000">
            <a:off x="5899150" y="3722688"/>
            <a:ext cx="1644650" cy="163512"/>
          </a:xfrm>
          <a:prstGeom prst="rightArrow">
            <a:avLst>
              <a:gd name="adj1" fmla="val 50000"/>
              <a:gd name="adj2" fmla="val 2514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Rectangle 22"/>
          <p:cNvSpPr>
            <a:spLocks noGrp="1" noChangeArrowheads="1"/>
          </p:cNvSpPr>
          <p:nvPr>
            <p:ph type="title"/>
          </p:nvPr>
        </p:nvSpPr>
        <p:spPr>
          <a:xfrm>
            <a:off x="1577975" y="0"/>
            <a:ext cx="6283325" cy="981075"/>
          </a:xfrm>
          <a:noFill/>
        </p:spPr>
        <p:txBody>
          <a:bodyPr/>
          <a:lstStyle/>
          <a:p>
            <a:pPr eaLnBrk="1" hangingPunct="1"/>
            <a:r>
              <a:rPr lang="en-US" sz="3600" smtClean="0"/>
              <a:t>Number Resource Organization</a:t>
            </a:r>
            <a:r>
              <a:rPr lang="en-US" smtClean="0"/>
              <a:t/>
            </a:r>
            <a:br>
              <a:rPr lang="en-US" smtClean="0"/>
            </a:br>
            <a:r>
              <a:rPr lang="en-US" sz="1900" smtClean="0"/>
              <a:t>24 October 2003</a:t>
            </a:r>
            <a:endParaRPr lang="en-US" smtClean="0"/>
          </a:p>
        </p:txBody>
      </p:sp>
      <p:sp>
        <p:nvSpPr>
          <p:cNvPr id="21519" name="Rectangle 23"/>
          <p:cNvSpPr>
            <a:spLocks noChangeArrowheads="1"/>
          </p:cNvSpPr>
          <p:nvPr/>
        </p:nvSpPr>
        <p:spPr bwMode="auto">
          <a:xfrm>
            <a:off x="-76200" y="6477000"/>
            <a:ext cx="935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The </a:t>
            </a:r>
            <a:r>
              <a:rPr lang="en-US">
                <a:hlinkClick r:id="rId9" tooltip="Internet Assigned Numbers Authority"/>
              </a:rPr>
              <a:t>Internet Assigned Numbers Authority</a:t>
            </a:r>
            <a:r>
              <a:rPr lang="en-US"/>
              <a:t> (IANA) delegates Internet resources to the RIRs </a:t>
            </a:r>
          </a:p>
        </p:txBody>
      </p:sp>
      <p:sp>
        <p:nvSpPr>
          <p:cNvPr id="21520" name="Rectangle 15"/>
          <p:cNvSpPr>
            <a:spLocks noChangeArrowheads="1"/>
          </p:cNvSpPr>
          <p:nvPr/>
        </p:nvSpPr>
        <p:spPr bwMode="auto">
          <a:xfrm>
            <a:off x="6918325" y="3925888"/>
            <a:ext cx="21621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Réseaux IP Européens</a:t>
            </a:r>
          </a:p>
          <a:p>
            <a:r>
              <a:rPr lang="en-US" sz="1200"/>
              <a:t>Network Coordination Centre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09800"/>
            <a:ext cx="9144000" cy="731838"/>
          </a:xfrm>
        </p:spPr>
        <p:txBody>
          <a:bodyPr/>
          <a:lstStyle/>
          <a:p>
            <a:pPr eaLnBrk="1" hangingPunct="1"/>
            <a:r>
              <a:rPr lang="en-GB" smtClean="0">
                <a:solidFill>
                  <a:srgbClr val="003333"/>
                </a:solidFill>
              </a:rPr>
              <a:t>IPv4 Addressing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0"/>
            <a:ext cx="6096000" cy="1143000"/>
          </a:xfrm>
        </p:spPr>
        <p:txBody>
          <a:bodyPr/>
          <a:lstStyle/>
          <a:p>
            <a:pPr eaLnBrk="1" hangingPunct="1"/>
            <a:r>
              <a:rPr lang="en-GB" smtClean="0"/>
              <a:t>IP Address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628775"/>
            <a:ext cx="8496300" cy="2232025"/>
          </a:xfrm>
          <a:noFill/>
        </p:spPr>
        <p:txBody>
          <a:bodyPr lIns="82124" tIns="41061" rIns="82124" bIns="41061" anchor="ctr" anchorCtr="1"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An IP address is a 32-bit sequence of 1s and 0s.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To make the IP address easier to use, the address is usually written as four decimal numbers separated by periods.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This way of writing the address is called the dotted decimal format. 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>
            <p:ph sz="quarter" idx="2"/>
          </p:nvPr>
        </p:nvPicPr>
        <p:blipFill>
          <a:blip r:embed="rId2" cstate="print"/>
          <a:srcRect t="13321" b="24515"/>
          <a:stretch>
            <a:fillRect/>
          </a:stretch>
        </p:blipFill>
        <p:spPr>
          <a:xfrm>
            <a:off x="1476375" y="4508500"/>
            <a:ext cx="5689600" cy="1103313"/>
          </a:xfrm>
          <a:noFill/>
        </p:spPr>
      </p:pic>
      <p:pic>
        <p:nvPicPr>
          <p:cNvPr id="23557" name="Picture 5"/>
          <p:cNvPicPr>
            <a:picLocks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9388" y="5516563"/>
            <a:ext cx="8496300" cy="9715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52400"/>
            <a:ext cx="9144000" cy="2133600"/>
          </a:xfrm>
        </p:spPr>
        <p:txBody>
          <a:bodyPr/>
          <a:lstStyle/>
          <a:p>
            <a:pPr marL="457200" indent="-4572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GB" sz="2000" smtClean="0"/>
              <a:t>Every IP address has two parts:   </a:t>
            </a:r>
          </a:p>
          <a:p>
            <a:pPr marL="457200" indent="-457200" eaLnBrk="1" hangingPunct="1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en-GB" sz="2000" smtClean="0"/>
              <a:t>Network</a:t>
            </a:r>
          </a:p>
          <a:p>
            <a:pPr marL="457200" indent="-457200" eaLnBrk="1" hangingPunct="1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en-GB" sz="2000" smtClean="0"/>
              <a:t>Host</a:t>
            </a:r>
          </a:p>
          <a:p>
            <a:pPr marL="457200" indent="-457200" eaLnBrk="1" hangingPunct="1">
              <a:spcBef>
                <a:spcPct val="0"/>
              </a:spcBef>
              <a:buFont typeface="Wingdings" pitchFamily="2" charset="2"/>
              <a:buNone/>
            </a:pPr>
            <a:endParaRPr lang="en-GB" sz="2000" smtClean="0"/>
          </a:p>
          <a:p>
            <a:pPr marL="457200" indent="-457200" eaLnBrk="1" hangingPunct="1">
              <a:spcBef>
                <a:spcPct val="0"/>
              </a:spcBef>
            </a:pPr>
            <a:endParaRPr lang="en-GB" sz="2000" smtClean="0"/>
          </a:p>
        </p:txBody>
      </p:sp>
      <p:graphicFrame>
        <p:nvGraphicFramePr>
          <p:cNvPr id="2441219" name="Object 3"/>
          <p:cNvGraphicFramePr>
            <a:graphicFrameLocks noChangeAspect="1"/>
          </p:cNvGraphicFramePr>
          <p:nvPr/>
        </p:nvGraphicFramePr>
        <p:xfrm>
          <a:off x="381000" y="4495800"/>
          <a:ext cx="8229600" cy="2132013"/>
        </p:xfrm>
        <a:graphic>
          <a:graphicData uri="http://schemas.openxmlformats.org/presentationml/2006/ole">
            <p:oleObj spid="_x0000_s1026" name="Bitmap Image" r:id="rId3" imgW="7020905" imgH="1819529" progId="Paint.Picture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609600"/>
            <a:ext cx="8915400" cy="2028825"/>
            <a:chOff x="0" y="384"/>
            <a:chExt cx="5616" cy="1278"/>
          </a:xfrm>
        </p:grpSpPr>
        <p:grpSp>
          <p:nvGrpSpPr>
            <p:cNvPr id="1039" name="Group 5"/>
            <p:cNvGrpSpPr>
              <a:grpSpLocks/>
            </p:cNvGrpSpPr>
            <p:nvPr/>
          </p:nvGrpSpPr>
          <p:grpSpPr bwMode="auto">
            <a:xfrm>
              <a:off x="2256" y="384"/>
              <a:ext cx="3360" cy="1152"/>
              <a:chOff x="1632" y="1344"/>
              <a:chExt cx="3360" cy="1152"/>
            </a:xfrm>
          </p:grpSpPr>
          <p:graphicFrame>
            <p:nvGraphicFramePr>
              <p:cNvPr id="1029" name="Object 6"/>
              <p:cNvGraphicFramePr>
                <a:graphicFrameLocks noChangeAspect="1"/>
              </p:cNvGraphicFramePr>
              <p:nvPr/>
            </p:nvGraphicFramePr>
            <p:xfrm>
              <a:off x="1650" y="1344"/>
              <a:ext cx="3318" cy="384"/>
            </p:xfrm>
            <a:graphic>
              <a:graphicData uri="http://schemas.openxmlformats.org/presentationml/2006/ole">
                <p:oleObj spid="_x0000_s1029" name="Bitmap Image" r:id="rId4" imgW="5266667" imgH="609524" progId="Paint.Picture">
                  <p:embed/>
                </p:oleObj>
              </a:graphicData>
            </a:graphic>
          </p:graphicFrame>
          <p:graphicFrame>
            <p:nvGraphicFramePr>
              <p:cNvPr id="1030" name="Object 7"/>
              <p:cNvGraphicFramePr>
                <a:graphicFrameLocks noChangeAspect="1"/>
              </p:cNvGraphicFramePr>
              <p:nvPr/>
            </p:nvGraphicFramePr>
            <p:xfrm>
              <a:off x="1644" y="1728"/>
              <a:ext cx="3324" cy="390"/>
            </p:xfrm>
            <a:graphic>
              <a:graphicData uri="http://schemas.openxmlformats.org/presentationml/2006/ole">
                <p:oleObj spid="_x0000_s1030" name="Bitmap Image" r:id="rId5" imgW="5276190" imgH="619211" progId="Paint.Picture">
                  <p:embed/>
                </p:oleObj>
              </a:graphicData>
            </a:graphic>
          </p:graphicFrame>
          <p:graphicFrame>
            <p:nvGraphicFramePr>
              <p:cNvPr id="1031" name="Object 8"/>
              <p:cNvGraphicFramePr>
                <a:graphicFrameLocks noChangeAspect="1"/>
              </p:cNvGraphicFramePr>
              <p:nvPr/>
            </p:nvGraphicFramePr>
            <p:xfrm>
              <a:off x="1632" y="2117"/>
              <a:ext cx="3336" cy="361"/>
            </p:xfrm>
            <a:graphic>
              <a:graphicData uri="http://schemas.openxmlformats.org/presentationml/2006/ole">
                <p:oleObj spid="_x0000_s1031" name="Bitmap Image" r:id="rId6" imgW="5372850" imgH="581106" progId="Paint.Picture">
                  <p:embed/>
                </p:oleObj>
              </a:graphicData>
            </a:graphic>
          </p:graphicFrame>
          <p:sp>
            <p:nvSpPr>
              <p:cNvPr id="1041" name="Rectangle 9"/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3360" cy="1152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40" name="Text Box 10"/>
            <p:cNvSpPr txBox="1">
              <a:spLocks noChangeArrowheads="1"/>
            </p:cNvSpPr>
            <p:nvPr/>
          </p:nvSpPr>
          <p:spPr bwMode="auto">
            <a:xfrm>
              <a:off x="0" y="720"/>
              <a:ext cx="2304" cy="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None/>
              </a:pPr>
              <a:r>
                <a:rPr lang="en-GB" sz="2000">
                  <a:solidFill>
                    <a:schemeClr val="bg2"/>
                  </a:solidFill>
                </a:rPr>
                <a:t>IP addresses are divided into classes A,B and C to define large, medium, and small networks. </a:t>
              </a:r>
            </a:p>
            <a:p>
              <a:endParaRPr lang="en-GB" sz="2000" b="1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0" y="2514600"/>
            <a:ext cx="8915400" cy="1676400"/>
            <a:chOff x="0" y="1584"/>
            <a:chExt cx="5616" cy="1056"/>
          </a:xfrm>
        </p:grpSpPr>
        <p:grpSp>
          <p:nvGrpSpPr>
            <p:cNvPr id="1035" name="Group 12"/>
            <p:cNvGrpSpPr>
              <a:grpSpLocks/>
            </p:cNvGrpSpPr>
            <p:nvPr/>
          </p:nvGrpSpPr>
          <p:grpSpPr bwMode="auto">
            <a:xfrm>
              <a:off x="2256" y="1728"/>
              <a:ext cx="3360" cy="912"/>
              <a:chOff x="1392" y="1872"/>
              <a:chExt cx="3336" cy="912"/>
            </a:xfrm>
          </p:grpSpPr>
          <p:graphicFrame>
            <p:nvGraphicFramePr>
              <p:cNvPr id="1027" name="Object 13"/>
              <p:cNvGraphicFramePr>
                <a:graphicFrameLocks noChangeAspect="1"/>
              </p:cNvGraphicFramePr>
              <p:nvPr/>
            </p:nvGraphicFramePr>
            <p:xfrm>
              <a:off x="1392" y="1872"/>
              <a:ext cx="3336" cy="450"/>
            </p:xfrm>
            <a:graphic>
              <a:graphicData uri="http://schemas.openxmlformats.org/presentationml/2006/ole">
                <p:oleObj spid="_x0000_s1027" name="Bitmap Image" r:id="rId7" imgW="5372850" imgH="714286" progId="Paint.Picture">
                  <p:embed/>
                </p:oleObj>
              </a:graphicData>
            </a:graphic>
          </p:graphicFrame>
          <p:graphicFrame>
            <p:nvGraphicFramePr>
              <p:cNvPr id="1028" name="Object 14"/>
              <p:cNvGraphicFramePr>
                <a:graphicFrameLocks noChangeAspect="1"/>
              </p:cNvGraphicFramePr>
              <p:nvPr/>
            </p:nvGraphicFramePr>
            <p:xfrm>
              <a:off x="1392" y="2304"/>
              <a:ext cx="3330" cy="462"/>
            </p:xfrm>
            <a:graphic>
              <a:graphicData uri="http://schemas.openxmlformats.org/presentationml/2006/ole">
                <p:oleObj spid="_x0000_s1028" name="Bitmap Image" r:id="rId8" imgW="5285714" imgH="733333" progId="Paint.Picture">
                  <p:embed/>
                </p:oleObj>
              </a:graphicData>
            </a:graphic>
          </p:graphicFrame>
          <p:sp>
            <p:nvSpPr>
              <p:cNvPr id="1038" name="Rectangle 15"/>
              <p:cNvSpPr>
                <a:spLocks noChangeArrowheads="1"/>
              </p:cNvSpPr>
              <p:nvPr/>
            </p:nvSpPr>
            <p:spPr bwMode="auto">
              <a:xfrm>
                <a:off x="1392" y="1872"/>
                <a:ext cx="3312" cy="912"/>
              </a:xfrm>
              <a:prstGeom prst="rect">
                <a:avLst/>
              </a:prstGeom>
              <a:noFill/>
              <a:ln w="381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36" name="Rectangle 16"/>
            <p:cNvSpPr>
              <a:spLocks noChangeArrowheads="1"/>
            </p:cNvSpPr>
            <p:nvPr/>
          </p:nvSpPr>
          <p:spPr bwMode="auto">
            <a:xfrm>
              <a:off x="0" y="1584"/>
              <a:ext cx="220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/>
              <a:r>
                <a:rPr kumimoji="1" lang="en-GB" sz="2000">
                  <a:solidFill>
                    <a:schemeClr val="bg2"/>
                  </a:solidFill>
                </a:rPr>
                <a:t>The Class D address class was created to enable multicasting.</a:t>
              </a:r>
              <a:endParaRPr kumimoji="1" lang="en-GB" sz="20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1037" name="Rectangle 17"/>
            <p:cNvSpPr>
              <a:spLocks noChangeArrowheads="1"/>
            </p:cNvSpPr>
            <p:nvPr/>
          </p:nvSpPr>
          <p:spPr bwMode="auto">
            <a:xfrm>
              <a:off x="0" y="2208"/>
              <a:ext cx="206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/>
              <a:r>
                <a:rPr kumimoji="1" lang="en-GB" sz="2000">
                  <a:solidFill>
                    <a:schemeClr val="bg2"/>
                  </a:solidFill>
                </a:rPr>
                <a:t>Class E addresses for research</a:t>
              </a:r>
              <a:r>
                <a:rPr kumimoji="1" lang="en-GB" sz="2000">
                  <a:solidFill>
                    <a:schemeClr val="bg2"/>
                  </a:solidFill>
                  <a:latin typeface="Arial Narrow" pitchFamily="34" charset="0"/>
                </a:rPr>
                <a:t>.</a:t>
              </a:r>
              <a:endParaRPr kumimoji="1" lang="en-GB" sz="20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0"/>
            <a:ext cx="6096000" cy="1143000"/>
          </a:xfrm>
        </p:spPr>
        <p:txBody>
          <a:bodyPr/>
          <a:lstStyle/>
          <a:p>
            <a:pPr eaLnBrk="1" hangingPunct="1"/>
            <a:r>
              <a:rPr lang="en-US" smtClean="0"/>
              <a:t>Reserved IP Addresses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211638" y="2133600"/>
            <a:ext cx="4932362" cy="3275013"/>
          </a:xfrm>
          <a:noFill/>
        </p:spPr>
      </p:pic>
      <p:sp>
        <p:nvSpPr>
          <p:cNvPr id="2458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844675"/>
            <a:ext cx="4105275" cy="446405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Certain host addresses are reserved and cannot be assigned to devices on a network.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An IP address that has binary 0s in all host bit positions is reserved for the </a:t>
            </a:r>
            <a:r>
              <a:rPr lang="en-US" sz="2400" b="1" smtClean="0"/>
              <a:t>network address</a:t>
            </a:r>
            <a:r>
              <a:rPr lang="en-US" sz="2400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An IP address that has binary 1s in all host bit positions is reserved for the </a:t>
            </a:r>
            <a:r>
              <a:rPr lang="en-US" sz="2400" b="1" smtClean="0"/>
              <a:t>broadcast address</a:t>
            </a:r>
            <a:r>
              <a:rPr lang="en-US" sz="240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219200" y="1752600"/>
            <a:ext cx="7369175" cy="4375150"/>
            <a:chOff x="768" y="1104"/>
            <a:chExt cx="4642" cy="2756"/>
          </a:xfrm>
        </p:grpSpPr>
        <p:sp>
          <p:nvSpPr>
            <p:cNvPr id="8218" name="Text Box 23"/>
            <p:cNvSpPr txBox="1">
              <a:spLocks noChangeArrowheads="1"/>
            </p:cNvSpPr>
            <p:nvPr/>
          </p:nvSpPr>
          <p:spPr bwMode="auto">
            <a:xfrm>
              <a:off x="1008" y="1440"/>
              <a:ext cx="934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101"/>
                  </a:solidFill>
                </a:rPr>
                <a:t>216.239.39.99</a:t>
              </a:r>
            </a:p>
          </p:txBody>
        </p:sp>
        <p:sp>
          <p:nvSpPr>
            <p:cNvPr id="8219" name="Text Box 24"/>
            <p:cNvSpPr txBox="1">
              <a:spLocks noChangeArrowheads="1"/>
            </p:cNvSpPr>
            <p:nvPr/>
          </p:nvSpPr>
          <p:spPr bwMode="auto">
            <a:xfrm>
              <a:off x="2448" y="1104"/>
              <a:ext cx="934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solidFill>
                    <a:srgbClr val="FF0101"/>
                  </a:solidFill>
                </a:rPr>
                <a:t>66.187.232.50</a:t>
              </a:r>
            </a:p>
          </p:txBody>
        </p:sp>
        <p:sp>
          <p:nvSpPr>
            <p:cNvPr id="8220" name="Text Box 25"/>
            <p:cNvSpPr txBox="1">
              <a:spLocks noChangeArrowheads="1"/>
            </p:cNvSpPr>
            <p:nvPr/>
          </p:nvSpPr>
          <p:spPr bwMode="auto">
            <a:xfrm>
              <a:off x="4368" y="2160"/>
              <a:ext cx="104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101"/>
                  </a:solidFill>
                </a:rPr>
                <a:t> 66.135.208.101</a:t>
              </a:r>
            </a:p>
          </p:txBody>
        </p:sp>
        <p:sp>
          <p:nvSpPr>
            <p:cNvPr id="8221" name="Text Box 26"/>
            <p:cNvSpPr txBox="1">
              <a:spLocks noChangeArrowheads="1"/>
            </p:cNvSpPr>
            <p:nvPr/>
          </p:nvSpPr>
          <p:spPr bwMode="auto">
            <a:xfrm>
              <a:off x="4128" y="2928"/>
              <a:ext cx="934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101"/>
                  </a:solidFill>
                </a:rPr>
                <a:t>209.217.36.32</a:t>
              </a:r>
            </a:p>
          </p:txBody>
        </p:sp>
        <p:sp>
          <p:nvSpPr>
            <p:cNvPr id="8222" name="Text Box 27"/>
            <p:cNvSpPr txBox="1">
              <a:spLocks noChangeArrowheads="1"/>
            </p:cNvSpPr>
            <p:nvPr/>
          </p:nvSpPr>
          <p:spPr bwMode="auto">
            <a:xfrm>
              <a:off x="4032" y="1440"/>
              <a:ext cx="863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101"/>
                  </a:solidFill>
                </a:rPr>
                <a:t>202.12.29.20</a:t>
              </a:r>
            </a:p>
          </p:txBody>
        </p:sp>
        <p:sp>
          <p:nvSpPr>
            <p:cNvPr id="8223" name="Text Box 28"/>
            <p:cNvSpPr txBox="1">
              <a:spLocks noChangeArrowheads="1"/>
            </p:cNvSpPr>
            <p:nvPr/>
          </p:nvSpPr>
          <p:spPr bwMode="auto">
            <a:xfrm>
              <a:off x="3360" y="3648"/>
              <a:ext cx="863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101"/>
                  </a:solidFill>
                </a:rPr>
                <a:t>199.166.24.5</a:t>
              </a:r>
            </a:p>
          </p:txBody>
        </p:sp>
        <p:sp>
          <p:nvSpPr>
            <p:cNvPr id="8224" name="Text Box 29"/>
            <p:cNvSpPr txBox="1">
              <a:spLocks noChangeArrowheads="1"/>
            </p:cNvSpPr>
            <p:nvPr/>
          </p:nvSpPr>
          <p:spPr bwMode="auto">
            <a:xfrm>
              <a:off x="912" y="2976"/>
              <a:ext cx="934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101"/>
                  </a:solidFill>
                </a:rPr>
                <a:t>66.135.208.88</a:t>
              </a:r>
            </a:p>
          </p:txBody>
        </p:sp>
        <p:sp>
          <p:nvSpPr>
            <p:cNvPr id="8225" name="Text Box 30"/>
            <p:cNvSpPr txBox="1">
              <a:spLocks noChangeArrowheads="1"/>
            </p:cNvSpPr>
            <p:nvPr/>
          </p:nvSpPr>
          <p:spPr bwMode="auto">
            <a:xfrm>
              <a:off x="1680" y="3552"/>
              <a:ext cx="79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101"/>
                  </a:solidFill>
                </a:rPr>
                <a:t>198.41.3.45</a:t>
              </a:r>
            </a:p>
          </p:txBody>
        </p:sp>
        <p:sp>
          <p:nvSpPr>
            <p:cNvPr id="8226" name="Text Box 31"/>
            <p:cNvSpPr txBox="1">
              <a:spLocks noChangeArrowheads="1"/>
            </p:cNvSpPr>
            <p:nvPr/>
          </p:nvSpPr>
          <p:spPr bwMode="auto">
            <a:xfrm>
              <a:off x="768" y="2160"/>
              <a:ext cx="721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FF0101"/>
                  </a:solidFill>
                </a:rPr>
                <a:t>4.17.168.6</a:t>
              </a:r>
            </a:p>
          </p:txBody>
        </p:sp>
      </p:grpSp>
      <p:grpSp>
        <p:nvGrpSpPr>
          <p:cNvPr id="8195" name="Group 12"/>
          <p:cNvGrpSpPr>
            <a:grpSpLocks/>
          </p:cNvGrpSpPr>
          <p:nvPr/>
        </p:nvGrpSpPr>
        <p:grpSpPr bwMode="auto">
          <a:xfrm>
            <a:off x="2590800" y="2124075"/>
            <a:ext cx="4267200" cy="3600450"/>
            <a:chOff x="1632" y="1338"/>
            <a:chExt cx="2688" cy="2268"/>
          </a:xfrm>
        </p:grpSpPr>
        <p:sp>
          <p:nvSpPr>
            <p:cNvPr id="8209" name="Line 13"/>
            <p:cNvSpPr>
              <a:spLocks noChangeShapeType="1"/>
            </p:cNvSpPr>
            <p:nvPr/>
          </p:nvSpPr>
          <p:spPr bwMode="auto">
            <a:xfrm>
              <a:off x="2058" y="1678"/>
              <a:ext cx="870" cy="818"/>
            </a:xfrm>
            <a:prstGeom prst="line">
              <a:avLst/>
            </a:prstGeom>
            <a:noFill/>
            <a:ln w="38100">
              <a:solidFill>
                <a:srgbClr val="00E84D"/>
              </a:solidFill>
              <a:miter lim="800000"/>
              <a:headEnd type="triangle" w="med" len="med"/>
              <a:tailEnd type="none" w="sm" len="sm"/>
            </a:ln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8210" name="Line 14"/>
            <p:cNvSpPr>
              <a:spLocks noChangeShapeType="1"/>
            </p:cNvSpPr>
            <p:nvPr/>
          </p:nvSpPr>
          <p:spPr bwMode="auto">
            <a:xfrm>
              <a:off x="1632" y="2304"/>
              <a:ext cx="1296" cy="192"/>
            </a:xfrm>
            <a:prstGeom prst="line">
              <a:avLst/>
            </a:prstGeom>
            <a:noFill/>
            <a:ln w="38100">
              <a:solidFill>
                <a:srgbClr val="00E84D"/>
              </a:solidFill>
              <a:miter lim="800000"/>
              <a:headEnd type="triangle" w="med" len="med"/>
              <a:tailEnd type="none" w="sm" len="sm"/>
            </a:ln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8211" name="Line 15"/>
            <p:cNvSpPr>
              <a:spLocks noChangeShapeType="1"/>
            </p:cNvSpPr>
            <p:nvPr/>
          </p:nvSpPr>
          <p:spPr bwMode="auto">
            <a:xfrm flipH="1">
              <a:off x="2928" y="1338"/>
              <a:ext cx="37" cy="1158"/>
            </a:xfrm>
            <a:prstGeom prst="line">
              <a:avLst/>
            </a:prstGeom>
            <a:noFill/>
            <a:ln w="38100">
              <a:solidFill>
                <a:srgbClr val="00E84D"/>
              </a:solidFill>
              <a:miter lim="800000"/>
              <a:headEnd type="triangle" w="med" len="med"/>
              <a:tailEnd type="none" w="sm" len="sm"/>
            </a:ln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8212" name="Line 16"/>
            <p:cNvSpPr>
              <a:spLocks noChangeShapeType="1"/>
            </p:cNvSpPr>
            <p:nvPr/>
          </p:nvSpPr>
          <p:spPr bwMode="auto">
            <a:xfrm flipH="1">
              <a:off x="2483" y="2496"/>
              <a:ext cx="445" cy="1025"/>
            </a:xfrm>
            <a:prstGeom prst="line">
              <a:avLst/>
            </a:prstGeom>
            <a:noFill/>
            <a:ln w="38100">
              <a:solidFill>
                <a:srgbClr val="00E84D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8213" name="Line 17"/>
            <p:cNvSpPr>
              <a:spLocks noChangeShapeType="1"/>
            </p:cNvSpPr>
            <p:nvPr/>
          </p:nvSpPr>
          <p:spPr bwMode="auto">
            <a:xfrm>
              <a:off x="2928" y="2496"/>
              <a:ext cx="632" cy="1110"/>
            </a:xfrm>
            <a:prstGeom prst="line">
              <a:avLst/>
            </a:prstGeom>
            <a:noFill/>
            <a:ln w="38100">
              <a:solidFill>
                <a:srgbClr val="00E84D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8214" name="Line 18"/>
            <p:cNvSpPr>
              <a:spLocks noChangeShapeType="1"/>
            </p:cNvSpPr>
            <p:nvPr/>
          </p:nvSpPr>
          <p:spPr bwMode="auto">
            <a:xfrm>
              <a:off x="2928" y="2496"/>
              <a:ext cx="1143" cy="486"/>
            </a:xfrm>
            <a:prstGeom prst="line">
              <a:avLst/>
            </a:prstGeom>
            <a:noFill/>
            <a:ln w="38100">
              <a:solidFill>
                <a:srgbClr val="00E84D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8215" name="Line 19"/>
            <p:cNvSpPr>
              <a:spLocks noChangeShapeType="1"/>
            </p:cNvSpPr>
            <p:nvPr/>
          </p:nvSpPr>
          <p:spPr bwMode="auto">
            <a:xfrm flipH="1">
              <a:off x="1920" y="2496"/>
              <a:ext cx="1008" cy="576"/>
            </a:xfrm>
            <a:prstGeom prst="line">
              <a:avLst/>
            </a:prstGeom>
            <a:noFill/>
            <a:ln w="38100">
              <a:solidFill>
                <a:srgbClr val="00E84D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8216" name="Line 20"/>
            <p:cNvSpPr>
              <a:spLocks noChangeShapeType="1"/>
            </p:cNvSpPr>
            <p:nvPr/>
          </p:nvSpPr>
          <p:spPr bwMode="auto">
            <a:xfrm flipV="1">
              <a:off x="2928" y="1584"/>
              <a:ext cx="1008" cy="912"/>
            </a:xfrm>
            <a:prstGeom prst="line">
              <a:avLst/>
            </a:prstGeom>
            <a:noFill/>
            <a:ln w="38100">
              <a:solidFill>
                <a:srgbClr val="00E84D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IE"/>
            </a:p>
          </p:txBody>
        </p:sp>
        <p:sp>
          <p:nvSpPr>
            <p:cNvPr id="8217" name="Line 21"/>
            <p:cNvSpPr>
              <a:spLocks noChangeShapeType="1"/>
            </p:cNvSpPr>
            <p:nvPr/>
          </p:nvSpPr>
          <p:spPr bwMode="auto">
            <a:xfrm flipV="1">
              <a:off x="2928" y="2304"/>
              <a:ext cx="1392" cy="192"/>
            </a:xfrm>
            <a:prstGeom prst="line">
              <a:avLst/>
            </a:prstGeom>
            <a:noFill/>
            <a:ln w="38100">
              <a:solidFill>
                <a:srgbClr val="00E84D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IE"/>
            </a:p>
          </p:txBody>
        </p:sp>
      </p:grp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143000" y="1735138"/>
            <a:ext cx="7369175" cy="4375150"/>
            <a:chOff x="720" y="1093"/>
            <a:chExt cx="4642" cy="2756"/>
          </a:xfrm>
        </p:grpSpPr>
        <p:sp>
          <p:nvSpPr>
            <p:cNvPr id="8200" name="Text Box 3"/>
            <p:cNvSpPr txBox="1">
              <a:spLocks noChangeArrowheads="1"/>
            </p:cNvSpPr>
            <p:nvPr/>
          </p:nvSpPr>
          <p:spPr bwMode="auto">
            <a:xfrm>
              <a:off x="960" y="1429"/>
              <a:ext cx="117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www.google.com</a:t>
              </a:r>
            </a:p>
          </p:txBody>
        </p:sp>
        <p:sp>
          <p:nvSpPr>
            <p:cNvPr id="8201" name="Text Box 4"/>
            <p:cNvSpPr txBox="1">
              <a:spLocks noChangeArrowheads="1"/>
            </p:cNvSpPr>
            <p:nvPr/>
          </p:nvSpPr>
          <p:spPr bwMode="auto">
            <a:xfrm>
              <a:off x="2400" y="1093"/>
              <a:ext cx="114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www.redhat.com</a:t>
              </a:r>
            </a:p>
          </p:txBody>
        </p:sp>
        <p:sp>
          <p:nvSpPr>
            <p:cNvPr id="8202" name="Text Box 5"/>
            <p:cNvSpPr txBox="1">
              <a:spLocks noChangeArrowheads="1"/>
            </p:cNvSpPr>
            <p:nvPr/>
          </p:nvSpPr>
          <p:spPr bwMode="auto">
            <a:xfrm>
              <a:off x="4320" y="2149"/>
              <a:ext cx="104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www.ebay.com</a:t>
              </a:r>
            </a:p>
          </p:txBody>
        </p:sp>
        <p:sp>
          <p:nvSpPr>
            <p:cNvPr id="8203" name="Text Box 6"/>
            <p:cNvSpPr txBox="1">
              <a:spLocks noChangeArrowheads="1"/>
            </p:cNvSpPr>
            <p:nvPr/>
          </p:nvSpPr>
          <p:spPr bwMode="auto">
            <a:xfrm>
              <a:off x="4080" y="2917"/>
              <a:ext cx="971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www.dogs.biz</a:t>
              </a:r>
            </a:p>
          </p:txBody>
        </p:sp>
        <p:sp>
          <p:nvSpPr>
            <p:cNvPr id="8204" name="Text Box 7"/>
            <p:cNvSpPr txBox="1">
              <a:spLocks noChangeArrowheads="1"/>
            </p:cNvSpPr>
            <p:nvPr/>
          </p:nvSpPr>
          <p:spPr bwMode="auto">
            <a:xfrm>
              <a:off x="3984" y="1429"/>
              <a:ext cx="1014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www.apnic.net</a:t>
              </a:r>
            </a:p>
          </p:txBody>
        </p:sp>
        <p:sp>
          <p:nvSpPr>
            <p:cNvPr id="8205" name="Text Box 8"/>
            <p:cNvSpPr txBox="1">
              <a:spLocks noChangeArrowheads="1"/>
            </p:cNvSpPr>
            <p:nvPr/>
          </p:nvSpPr>
          <p:spPr bwMode="auto">
            <a:xfrm>
              <a:off x="3312" y="3637"/>
              <a:ext cx="999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www.gnso.org</a:t>
              </a:r>
            </a:p>
          </p:txBody>
        </p:sp>
        <p:sp>
          <p:nvSpPr>
            <p:cNvPr id="8206" name="Text Box 9"/>
            <p:cNvSpPr txBox="1">
              <a:spLocks noChangeArrowheads="1"/>
            </p:cNvSpPr>
            <p:nvPr/>
          </p:nvSpPr>
          <p:spPr bwMode="auto">
            <a:xfrm>
              <a:off x="864" y="2965"/>
              <a:ext cx="104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www.ebay.com</a:t>
              </a:r>
            </a:p>
          </p:txBody>
        </p:sp>
        <p:sp>
          <p:nvSpPr>
            <p:cNvPr id="8207" name="Text Box 10"/>
            <p:cNvSpPr txBox="1">
              <a:spLocks noChangeArrowheads="1"/>
            </p:cNvSpPr>
            <p:nvPr/>
          </p:nvSpPr>
          <p:spPr bwMode="auto">
            <a:xfrm>
              <a:off x="1632" y="3541"/>
              <a:ext cx="117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www.doggie.com</a:t>
              </a:r>
            </a:p>
          </p:txBody>
        </p:sp>
        <p:sp>
          <p:nvSpPr>
            <p:cNvPr id="8208" name="Text Box 11"/>
            <p:cNvSpPr txBox="1">
              <a:spLocks noChangeArrowheads="1"/>
            </p:cNvSpPr>
            <p:nvPr/>
          </p:nvSpPr>
          <p:spPr bwMode="auto">
            <a:xfrm>
              <a:off x="720" y="2149"/>
              <a:ext cx="887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www.ietf.org</a:t>
              </a:r>
            </a:p>
          </p:txBody>
        </p:sp>
      </p:grpSp>
      <p:sp>
        <p:nvSpPr>
          <p:cNvPr id="8197" name="Rectangle 32"/>
          <p:cNvSpPr>
            <a:spLocks noGrp="1" noChangeArrowheads="1"/>
          </p:cNvSpPr>
          <p:nvPr>
            <p:ph type="title"/>
          </p:nvPr>
        </p:nvSpPr>
        <p:spPr>
          <a:xfrm>
            <a:off x="723900" y="152400"/>
            <a:ext cx="7456488" cy="1585913"/>
          </a:xfrm>
        </p:spPr>
        <p:txBody>
          <a:bodyPr/>
          <a:lstStyle/>
          <a:p>
            <a:pPr eaLnBrk="1" hangingPunct="1"/>
            <a:r>
              <a:rPr lang="en-US" sz="3800" smtClean="0"/>
              <a:t>“On the Internet…”</a:t>
            </a:r>
            <a:br>
              <a:rPr lang="en-US" sz="3800" smtClean="0"/>
            </a:br>
            <a:r>
              <a:rPr lang="en-US" sz="3800" smtClean="0"/>
              <a:t>	You are nothing but an IP Address!</a:t>
            </a:r>
          </a:p>
        </p:txBody>
      </p:sp>
      <p:sp>
        <p:nvSpPr>
          <p:cNvPr id="8198" name="Oval 33"/>
          <p:cNvSpPr>
            <a:spLocks noChangeArrowheads="1"/>
          </p:cNvSpPr>
          <p:nvPr/>
        </p:nvSpPr>
        <p:spPr bwMode="auto">
          <a:xfrm>
            <a:off x="3897313" y="3563938"/>
            <a:ext cx="1574800" cy="765175"/>
          </a:xfrm>
          <a:prstGeom prst="ellipse">
            <a:avLst/>
          </a:prstGeom>
          <a:solidFill>
            <a:schemeClr val="accent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tx2"/>
                </a:solidFill>
              </a:rPr>
              <a:t>202.12.29.142</a:t>
            </a:r>
            <a:endParaRPr lang="en-US" sz="2400">
              <a:latin typeface="Times New Roman" pitchFamily="18" charset="0"/>
            </a:endParaRPr>
          </a:p>
        </p:txBody>
      </p:sp>
      <p:pic>
        <p:nvPicPr>
          <p:cNvPr id="2325538" name="Picture 34" descr="dog1"/>
          <p:cNvPicPr>
            <a:picLocks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711575" y="2846388"/>
            <a:ext cx="1843088" cy="19970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325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325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325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0"/>
            <a:ext cx="6096000" cy="914400"/>
          </a:xfrm>
        </p:spPr>
        <p:txBody>
          <a:bodyPr/>
          <a:lstStyle/>
          <a:p>
            <a:pPr eaLnBrk="1" hangingPunct="1"/>
            <a:r>
              <a:rPr lang="en-GB" smtClean="0"/>
              <a:t>IP Private Addresses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52513"/>
            <a:ext cx="9144000" cy="4114800"/>
          </a:xfrm>
        </p:spPr>
        <p:txBody>
          <a:bodyPr/>
          <a:lstStyle/>
          <a:p>
            <a:pPr eaLnBrk="1" hangingPunct="1"/>
            <a:r>
              <a:rPr lang="en-US" sz="2400" smtClean="0"/>
              <a:t>No two machines that connect to a public network can have the same IP address because public IP addresses are global and standardized</a:t>
            </a:r>
            <a:endParaRPr lang="en-GB" sz="2400" b="1" smtClean="0"/>
          </a:p>
          <a:p>
            <a:pPr eaLnBrk="1" hangingPunct="1"/>
            <a:r>
              <a:rPr lang="en-GB" sz="2400" b="1" smtClean="0"/>
              <a:t>Private IP addresses</a:t>
            </a:r>
            <a:r>
              <a:rPr lang="en-GB" sz="2400" smtClean="0"/>
              <a:t> are a solution to the problem of the exhaustion of public IP addresses. Addresses that fall within these </a:t>
            </a:r>
            <a:r>
              <a:rPr lang="en-GB" sz="2400" b="1" smtClean="0"/>
              <a:t>ranges</a:t>
            </a:r>
            <a:r>
              <a:rPr lang="en-GB" sz="2400" smtClean="0"/>
              <a:t> are not routed on the Internet backbone: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5181600"/>
            <a:ext cx="9144000" cy="1511300"/>
          </a:xfrm>
        </p:spPr>
        <p:txBody>
          <a:bodyPr/>
          <a:lstStyle/>
          <a:p>
            <a:pPr eaLnBrk="1" hangingPunct="1"/>
            <a:r>
              <a:rPr lang="en-GB" sz="2400" smtClean="0"/>
              <a:t>Connecting a network using private addresses to the Internet requires the usage of NAT (Network Address Translation).</a:t>
            </a:r>
          </a:p>
        </p:txBody>
      </p:sp>
      <p:pic>
        <p:nvPicPr>
          <p:cNvPr id="2560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8525" y="3590925"/>
            <a:ext cx="48577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GB" smtClean="0"/>
              <a:t>Three levels of addressing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990725"/>
            <a:ext cx="7772400" cy="4541838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GB" sz="2000" b="1" smtClean="0"/>
              <a:t>Host names (FQDN)</a:t>
            </a:r>
          </a:p>
          <a:p>
            <a:pPr lvl="1" eaLnBrk="1" hangingPunct="1"/>
            <a:r>
              <a:rPr lang="en-GB" smtClean="0"/>
              <a:t>nontri.ku.ac.th</a:t>
            </a:r>
          </a:p>
          <a:p>
            <a:pPr eaLnBrk="1" hangingPunct="1"/>
            <a:r>
              <a:rPr lang="en-GB" sz="2000" b="1" smtClean="0"/>
              <a:t>Internet (IP) address</a:t>
            </a:r>
          </a:p>
          <a:p>
            <a:pPr lvl="1" eaLnBrk="1" hangingPunct="1"/>
            <a:r>
              <a:rPr lang="en-GB" smtClean="0"/>
              <a:t>158.108.2.71</a:t>
            </a:r>
            <a:br>
              <a:rPr lang="en-GB" smtClean="0"/>
            </a:br>
            <a:r>
              <a:rPr lang="en-GB" smtClean="0"/>
              <a:t>(32 bit address with “dotted-decimal” notation)</a:t>
            </a:r>
          </a:p>
          <a:p>
            <a:pPr eaLnBrk="1" hangingPunct="1"/>
            <a:r>
              <a:rPr lang="en-GB" sz="2000" b="1" smtClean="0"/>
              <a:t>station Address - </a:t>
            </a:r>
            <a:r>
              <a:rPr lang="en-GB" sz="2000" smtClean="0"/>
              <a:t>hardware address assigned to interface card, referred to as MAC, physical or Ethernet address</a:t>
            </a:r>
            <a:endParaRPr lang="en-GB" sz="2000" b="1" smtClean="0"/>
          </a:p>
          <a:p>
            <a:pPr lvl="1" eaLnBrk="1" hangingPunct="1"/>
            <a:r>
              <a:rPr lang="en-GB" smtClean="0"/>
              <a:t>e.g. ethernet address 0:0:c:6:13:4a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5607050" y="2852738"/>
            <a:ext cx="754063" cy="423862"/>
            <a:chOff x="3532" y="1797"/>
            <a:chExt cx="475" cy="267"/>
          </a:xfrm>
        </p:grpSpPr>
        <p:grpSp>
          <p:nvGrpSpPr>
            <p:cNvPr id="26658" name="Group 5"/>
            <p:cNvGrpSpPr>
              <a:grpSpLocks/>
            </p:cNvGrpSpPr>
            <p:nvPr/>
          </p:nvGrpSpPr>
          <p:grpSpPr bwMode="auto">
            <a:xfrm>
              <a:off x="3536" y="1810"/>
              <a:ext cx="471" cy="254"/>
              <a:chOff x="3536" y="1810"/>
              <a:chExt cx="471" cy="254"/>
            </a:xfrm>
          </p:grpSpPr>
          <p:sp>
            <p:nvSpPr>
              <p:cNvPr id="26673" name="Freeform 6"/>
              <p:cNvSpPr>
                <a:spLocks/>
              </p:cNvSpPr>
              <p:nvPr/>
            </p:nvSpPr>
            <p:spPr bwMode="auto">
              <a:xfrm>
                <a:off x="3536" y="1892"/>
                <a:ext cx="471" cy="91"/>
              </a:xfrm>
              <a:custGeom>
                <a:avLst/>
                <a:gdLst>
                  <a:gd name="T0" fmla="*/ 0 w 471"/>
                  <a:gd name="T1" fmla="*/ 0 h 91"/>
                  <a:gd name="T2" fmla="*/ 470 w 471"/>
                  <a:gd name="T3" fmla="*/ 0 h 91"/>
                  <a:gd name="T4" fmla="*/ 470 w 471"/>
                  <a:gd name="T5" fmla="*/ 90 h 91"/>
                  <a:gd name="T6" fmla="*/ 0 w 471"/>
                  <a:gd name="T7" fmla="*/ 90 h 91"/>
                  <a:gd name="T8" fmla="*/ 0 w 471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1"/>
                  <a:gd name="T16" fmla="*/ 0 h 91"/>
                  <a:gd name="T17" fmla="*/ 471 w 471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1" h="91">
                    <a:moveTo>
                      <a:pt x="0" y="0"/>
                    </a:moveTo>
                    <a:lnTo>
                      <a:pt x="470" y="0"/>
                    </a:lnTo>
                    <a:lnTo>
                      <a:pt x="470" y="90"/>
                    </a:lnTo>
                    <a:lnTo>
                      <a:pt x="0" y="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4" name="Oval 7"/>
              <p:cNvSpPr>
                <a:spLocks noChangeArrowheads="1"/>
              </p:cNvSpPr>
              <p:nvPr/>
            </p:nvSpPr>
            <p:spPr bwMode="auto">
              <a:xfrm>
                <a:off x="3541" y="1900"/>
                <a:ext cx="465" cy="164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5" name="Oval 8"/>
              <p:cNvSpPr>
                <a:spLocks noChangeArrowheads="1"/>
              </p:cNvSpPr>
              <p:nvPr/>
            </p:nvSpPr>
            <p:spPr bwMode="auto">
              <a:xfrm>
                <a:off x="3541" y="1810"/>
                <a:ext cx="465" cy="163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659" name="Freeform 9"/>
            <p:cNvSpPr>
              <a:spLocks/>
            </p:cNvSpPr>
            <p:nvPr/>
          </p:nvSpPr>
          <p:spPr bwMode="auto">
            <a:xfrm>
              <a:off x="3534" y="1879"/>
              <a:ext cx="471" cy="91"/>
            </a:xfrm>
            <a:custGeom>
              <a:avLst/>
              <a:gdLst>
                <a:gd name="T0" fmla="*/ 0 w 471"/>
                <a:gd name="T1" fmla="*/ 0 h 91"/>
                <a:gd name="T2" fmla="*/ 470 w 471"/>
                <a:gd name="T3" fmla="*/ 0 h 91"/>
                <a:gd name="T4" fmla="*/ 470 w 471"/>
                <a:gd name="T5" fmla="*/ 90 h 91"/>
                <a:gd name="T6" fmla="*/ 0 w 471"/>
                <a:gd name="T7" fmla="*/ 90 h 91"/>
                <a:gd name="T8" fmla="*/ 0 w 471"/>
                <a:gd name="T9" fmla="*/ 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1"/>
                <a:gd name="T16" fmla="*/ 0 h 91"/>
                <a:gd name="T17" fmla="*/ 471 w 471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1" h="91">
                  <a:moveTo>
                    <a:pt x="0" y="0"/>
                  </a:moveTo>
                  <a:lnTo>
                    <a:pt x="470" y="0"/>
                  </a:lnTo>
                  <a:lnTo>
                    <a:pt x="470" y="90"/>
                  </a:lnTo>
                  <a:lnTo>
                    <a:pt x="0" y="90"/>
                  </a:lnTo>
                  <a:lnTo>
                    <a:pt x="0" y="0"/>
                  </a:lnTo>
                </a:path>
              </a:pathLst>
            </a:custGeom>
            <a:solidFill>
              <a:srgbClr val="716759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Oval 10"/>
            <p:cNvSpPr>
              <a:spLocks noChangeArrowheads="1"/>
            </p:cNvSpPr>
            <p:nvPr/>
          </p:nvSpPr>
          <p:spPr bwMode="auto">
            <a:xfrm>
              <a:off x="3532" y="1884"/>
              <a:ext cx="465" cy="164"/>
            </a:xfrm>
            <a:prstGeom prst="ellipse">
              <a:avLst/>
            </a:prstGeom>
            <a:solidFill>
              <a:srgbClr val="645D5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1" name="Oval 11"/>
            <p:cNvSpPr>
              <a:spLocks noChangeArrowheads="1"/>
            </p:cNvSpPr>
            <p:nvPr/>
          </p:nvSpPr>
          <p:spPr bwMode="auto">
            <a:xfrm>
              <a:off x="3532" y="1797"/>
              <a:ext cx="465" cy="164"/>
            </a:xfrm>
            <a:prstGeom prst="ellipse">
              <a:avLst/>
            </a:prstGeom>
            <a:solidFill>
              <a:srgbClr val="BDBBA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62" name="Group 12"/>
            <p:cNvGrpSpPr>
              <a:grpSpLocks/>
            </p:cNvGrpSpPr>
            <p:nvPr/>
          </p:nvGrpSpPr>
          <p:grpSpPr bwMode="auto">
            <a:xfrm>
              <a:off x="3618" y="1818"/>
              <a:ext cx="293" cy="122"/>
              <a:chOff x="3618" y="1818"/>
              <a:chExt cx="293" cy="122"/>
            </a:xfrm>
          </p:grpSpPr>
          <p:grpSp>
            <p:nvGrpSpPr>
              <p:cNvPr id="26663" name="Group 13"/>
              <p:cNvGrpSpPr>
                <a:grpSpLocks/>
              </p:cNvGrpSpPr>
              <p:nvPr/>
            </p:nvGrpSpPr>
            <p:grpSpPr bwMode="auto">
              <a:xfrm>
                <a:off x="3618" y="1818"/>
                <a:ext cx="293" cy="122"/>
                <a:chOff x="3618" y="1818"/>
                <a:chExt cx="293" cy="122"/>
              </a:xfrm>
            </p:grpSpPr>
            <p:sp>
              <p:nvSpPr>
                <p:cNvPr id="26669" name="Freeform 14"/>
                <p:cNvSpPr>
                  <a:spLocks/>
                </p:cNvSpPr>
                <p:nvPr/>
              </p:nvSpPr>
              <p:spPr bwMode="auto">
                <a:xfrm>
                  <a:off x="3618" y="1818"/>
                  <a:ext cx="134" cy="49"/>
                </a:xfrm>
                <a:custGeom>
                  <a:avLst/>
                  <a:gdLst>
                    <a:gd name="T0" fmla="*/ 0 w 134"/>
                    <a:gd name="T1" fmla="*/ 8 h 49"/>
                    <a:gd name="T2" fmla="*/ 32 w 134"/>
                    <a:gd name="T3" fmla="*/ 0 h 49"/>
                    <a:gd name="T4" fmla="*/ 100 w 134"/>
                    <a:gd name="T5" fmla="*/ 26 h 49"/>
                    <a:gd name="T6" fmla="*/ 133 w 134"/>
                    <a:gd name="T7" fmla="*/ 17 h 49"/>
                    <a:gd name="T8" fmla="*/ 123 w 134"/>
                    <a:gd name="T9" fmla="*/ 48 h 49"/>
                    <a:gd name="T10" fmla="*/ 32 w 134"/>
                    <a:gd name="T11" fmla="*/ 48 h 49"/>
                    <a:gd name="T12" fmla="*/ 73 w 134"/>
                    <a:gd name="T13" fmla="*/ 39 h 49"/>
                    <a:gd name="T14" fmla="*/ 0 w 134"/>
                    <a:gd name="T15" fmla="*/ 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4"/>
                    <a:gd name="T25" fmla="*/ 0 h 49"/>
                    <a:gd name="T26" fmla="*/ 134 w 134"/>
                    <a:gd name="T27" fmla="*/ 49 h 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4" h="49">
                      <a:moveTo>
                        <a:pt x="0" y="8"/>
                      </a:moveTo>
                      <a:lnTo>
                        <a:pt x="32" y="0"/>
                      </a:lnTo>
                      <a:lnTo>
                        <a:pt x="100" y="26"/>
                      </a:lnTo>
                      <a:lnTo>
                        <a:pt x="133" y="17"/>
                      </a:lnTo>
                      <a:lnTo>
                        <a:pt x="123" y="48"/>
                      </a:lnTo>
                      <a:lnTo>
                        <a:pt x="32" y="48"/>
                      </a:lnTo>
                      <a:lnTo>
                        <a:pt x="73" y="39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70" name="Freeform 15"/>
                <p:cNvSpPr>
                  <a:spLocks/>
                </p:cNvSpPr>
                <p:nvPr/>
              </p:nvSpPr>
              <p:spPr bwMode="auto">
                <a:xfrm>
                  <a:off x="3618" y="1818"/>
                  <a:ext cx="134" cy="49"/>
                </a:xfrm>
                <a:custGeom>
                  <a:avLst/>
                  <a:gdLst>
                    <a:gd name="T0" fmla="*/ 0 w 134"/>
                    <a:gd name="T1" fmla="*/ 8 h 49"/>
                    <a:gd name="T2" fmla="*/ 32 w 134"/>
                    <a:gd name="T3" fmla="*/ 0 h 49"/>
                    <a:gd name="T4" fmla="*/ 100 w 134"/>
                    <a:gd name="T5" fmla="*/ 26 h 49"/>
                    <a:gd name="T6" fmla="*/ 133 w 134"/>
                    <a:gd name="T7" fmla="*/ 17 h 49"/>
                    <a:gd name="T8" fmla="*/ 123 w 134"/>
                    <a:gd name="T9" fmla="*/ 48 h 49"/>
                    <a:gd name="T10" fmla="*/ 32 w 134"/>
                    <a:gd name="T11" fmla="*/ 48 h 49"/>
                    <a:gd name="T12" fmla="*/ 73 w 134"/>
                    <a:gd name="T13" fmla="*/ 39 h 49"/>
                    <a:gd name="T14" fmla="*/ 0 w 134"/>
                    <a:gd name="T15" fmla="*/ 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4"/>
                    <a:gd name="T25" fmla="*/ 0 h 49"/>
                    <a:gd name="T26" fmla="*/ 134 w 134"/>
                    <a:gd name="T27" fmla="*/ 49 h 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4" h="49">
                      <a:moveTo>
                        <a:pt x="0" y="8"/>
                      </a:moveTo>
                      <a:lnTo>
                        <a:pt x="32" y="0"/>
                      </a:lnTo>
                      <a:lnTo>
                        <a:pt x="100" y="26"/>
                      </a:lnTo>
                      <a:lnTo>
                        <a:pt x="133" y="17"/>
                      </a:lnTo>
                      <a:lnTo>
                        <a:pt x="123" y="48"/>
                      </a:lnTo>
                      <a:lnTo>
                        <a:pt x="32" y="48"/>
                      </a:lnTo>
                      <a:lnTo>
                        <a:pt x="73" y="39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71" name="Freeform 16"/>
                <p:cNvSpPr>
                  <a:spLocks/>
                </p:cNvSpPr>
                <p:nvPr/>
              </p:nvSpPr>
              <p:spPr bwMode="auto">
                <a:xfrm>
                  <a:off x="3773" y="1896"/>
                  <a:ext cx="138" cy="44"/>
                </a:xfrm>
                <a:custGeom>
                  <a:avLst/>
                  <a:gdLst>
                    <a:gd name="T0" fmla="*/ 137 w 138"/>
                    <a:gd name="T1" fmla="*/ 34 h 44"/>
                    <a:gd name="T2" fmla="*/ 105 w 138"/>
                    <a:gd name="T3" fmla="*/ 43 h 44"/>
                    <a:gd name="T4" fmla="*/ 31 w 138"/>
                    <a:gd name="T5" fmla="*/ 21 h 44"/>
                    <a:gd name="T6" fmla="*/ 0 w 138"/>
                    <a:gd name="T7" fmla="*/ 34 h 44"/>
                    <a:gd name="T8" fmla="*/ 9 w 138"/>
                    <a:gd name="T9" fmla="*/ 0 h 44"/>
                    <a:gd name="T10" fmla="*/ 105 w 138"/>
                    <a:gd name="T11" fmla="*/ 0 h 44"/>
                    <a:gd name="T12" fmla="*/ 68 w 138"/>
                    <a:gd name="T13" fmla="*/ 13 h 44"/>
                    <a:gd name="T14" fmla="*/ 137 w 138"/>
                    <a:gd name="T15" fmla="*/ 34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8"/>
                    <a:gd name="T25" fmla="*/ 0 h 44"/>
                    <a:gd name="T26" fmla="*/ 138 w 138"/>
                    <a:gd name="T27" fmla="*/ 44 h 4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8" h="44">
                      <a:moveTo>
                        <a:pt x="137" y="34"/>
                      </a:moveTo>
                      <a:lnTo>
                        <a:pt x="105" y="43"/>
                      </a:lnTo>
                      <a:lnTo>
                        <a:pt x="31" y="21"/>
                      </a:lnTo>
                      <a:lnTo>
                        <a:pt x="0" y="34"/>
                      </a:lnTo>
                      <a:lnTo>
                        <a:pt x="9" y="0"/>
                      </a:lnTo>
                      <a:lnTo>
                        <a:pt x="105" y="0"/>
                      </a:lnTo>
                      <a:lnTo>
                        <a:pt x="68" y="13"/>
                      </a:lnTo>
                      <a:lnTo>
                        <a:pt x="137" y="34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72" name="Freeform 17"/>
                <p:cNvSpPr>
                  <a:spLocks/>
                </p:cNvSpPr>
                <p:nvPr/>
              </p:nvSpPr>
              <p:spPr bwMode="auto">
                <a:xfrm>
                  <a:off x="3773" y="1896"/>
                  <a:ext cx="138" cy="44"/>
                </a:xfrm>
                <a:custGeom>
                  <a:avLst/>
                  <a:gdLst>
                    <a:gd name="T0" fmla="*/ 137 w 138"/>
                    <a:gd name="T1" fmla="*/ 34 h 44"/>
                    <a:gd name="T2" fmla="*/ 105 w 138"/>
                    <a:gd name="T3" fmla="*/ 43 h 44"/>
                    <a:gd name="T4" fmla="*/ 31 w 138"/>
                    <a:gd name="T5" fmla="*/ 21 h 44"/>
                    <a:gd name="T6" fmla="*/ 0 w 138"/>
                    <a:gd name="T7" fmla="*/ 34 h 44"/>
                    <a:gd name="T8" fmla="*/ 9 w 138"/>
                    <a:gd name="T9" fmla="*/ 0 h 44"/>
                    <a:gd name="T10" fmla="*/ 105 w 138"/>
                    <a:gd name="T11" fmla="*/ 0 h 44"/>
                    <a:gd name="T12" fmla="*/ 68 w 138"/>
                    <a:gd name="T13" fmla="*/ 13 h 44"/>
                    <a:gd name="T14" fmla="*/ 137 w 138"/>
                    <a:gd name="T15" fmla="*/ 34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8"/>
                    <a:gd name="T25" fmla="*/ 0 h 44"/>
                    <a:gd name="T26" fmla="*/ 138 w 138"/>
                    <a:gd name="T27" fmla="*/ 44 h 4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8" h="44">
                      <a:moveTo>
                        <a:pt x="137" y="34"/>
                      </a:moveTo>
                      <a:lnTo>
                        <a:pt x="105" y="43"/>
                      </a:lnTo>
                      <a:lnTo>
                        <a:pt x="31" y="21"/>
                      </a:lnTo>
                      <a:lnTo>
                        <a:pt x="0" y="34"/>
                      </a:lnTo>
                      <a:lnTo>
                        <a:pt x="9" y="0"/>
                      </a:lnTo>
                      <a:lnTo>
                        <a:pt x="105" y="0"/>
                      </a:lnTo>
                      <a:lnTo>
                        <a:pt x="68" y="13"/>
                      </a:lnTo>
                      <a:lnTo>
                        <a:pt x="137" y="34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6664" name="Group 18"/>
              <p:cNvGrpSpPr>
                <a:grpSpLocks/>
              </p:cNvGrpSpPr>
              <p:nvPr/>
            </p:nvGrpSpPr>
            <p:grpSpPr bwMode="auto">
              <a:xfrm>
                <a:off x="3628" y="1818"/>
                <a:ext cx="274" cy="122"/>
                <a:chOff x="3628" y="1818"/>
                <a:chExt cx="274" cy="122"/>
              </a:xfrm>
            </p:grpSpPr>
            <p:sp>
              <p:nvSpPr>
                <p:cNvPr id="26665" name="Freeform 19"/>
                <p:cNvSpPr>
                  <a:spLocks/>
                </p:cNvSpPr>
                <p:nvPr/>
              </p:nvSpPr>
              <p:spPr bwMode="auto">
                <a:xfrm>
                  <a:off x="3765" y="1818"/>
                  <a:ext cx="137" cy="49"/>
                </a:xfrm>
                <a:custGeom>
                  <a:avLst/>
                  <a:gdLst>
                    <a:gd name="T0" fmla="*/ 0 w 137"/>
                    <a:gd name="T1" fmla="*/ 39 h 49"/>
                    <a:gd name="T2" fmla="*/ 31 w 137"/>
                    <a:gd name="T3" fmla="*/ 48 h 49"/>
                    <a:gd name="T4" fmla="*/ 99 w 137"/>
                    <a:gd name="T5" fmla="*/ 17 h 49"/>
                    <a:gd name="T6" fmla="*/ 136 w 137"/>
                    <a:gd name="T7" fmla="*/ 26 h 49"/>
                    <a:gd name="T8" fmla="*/ 122 w 137"/>
                    <a:gd name="T9" fmla="*/ 0 h 49"/>
                    <a:gd name="T10" fmla="*/ 31 w 137"/>
                    <a:gd name="T11" fmla="*/ 0 h 49"/>
                    <a:gd name="T12" fmla="*/ 77 w 137"/>
                    <a:gd name="T13" fmla="*/ 8 h 49"/>
                    <a:gd name="T14" fmla="*/ 0 w 137"/>
                    <a:gd name="T15" fmla="*/ 39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7"/>
                    <a:gd name="T25" fmla="*/ 0 h 49"/>
                    <a:gd name="T26" fmla="*/ 137 w 137"/>
                    <a:gd name="T27" fmla="*/ 49 h 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7" h="49">
                      <a:moveTo>
                        <a:pt x="0" y="39"/>
                      </a:moveTo>
                      <a:lnTo>
                        <a:pt x="31" y="48"/>
                      </a:lnTo>
                      <a:lnTo>
                        <a:pt x="99" y="17"/>
                      </a:lnTo>
                      <a:lnTo>
                        <a:pt x="136" y="26"/>
                      </a:lnTo>
                      <a:lnTo>
                        <a:pt x="122" y="0"/>
                      </a:lnTo>
                      <a:lnTo>
                        <a:pt x="31" y="0"/>
                      </a:lnTo>
                      <a:lnTo>
                        <a:pt x="77" y="8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66" name="Freeform 20"/>
                <p:cNvSpPr>
                  <a:spLocks/>
                </p:cNvSpPr>
                <p:nvPr/>
              </p:nvSpPr>
              <p:spPr bwMode="auto">
                <a:xfrm>
                  <a:off x="3765" y="1818"/>
                  <a:ext cx="137" cy="49"/>
                </a:xfrm>
                <a:custGeom>
                  <a:avLst/>
                  <a:gdLst>
                    <a:gd name="T0" fmla="*/ 0 w 137"/>
                    <a:gd name="T1" fmla="*/ 39 h 49"/>
                    <a:gd name="T2" fmla="*/ 31 w 137"/>
                    <a:gd name="T3" fmla="*/ 48 h 49"/>
                    <a:gd name="T4" fmla="*/ 99 w 137"/>
                    <a:gd name="T5" fmla="*/ 17 h 49"/>
                    <a:gd name="T6" fmla="*/ 136 w 137"/>
                    <a:gd name="T7" fmla="*/ 26 h 49"/>
                    <a:gd name="T8" fmla="*/ 122 w 137"/>
                    <a:gd name="T9" fmla="*/ 0 h 49"/>
                    <a:gd name="T10" fmla="*/ 31 w 137"/>
                    <a:gd name="T11" fmla="*/ 0 h 49"/>
                    <a:gd name="T12" fmla="*/ 77 w 137"/>
                    <a:gd name="T13" fmla="*/ 8 h 49"/>
                    <a:gd name="T14" fmla="*/ 0 w 137"/>
                    <a:gd name="T15" fmla="*/ 39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7"/>
                    <a:gd name="T25" fmla="*/ 0 h 49"/>
                    <a:gd name="T26" fmla="*/ 137 w 137"/>
                    <a:gd name="T27" fmla="*/ 49 h 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7" h="49">
                      <a:moveTo>
                        <a:pt x="0" y="39"/>
                      </a:moveTo>
                      <a:lnTo>
                        <a:pt x="31" y="48"/>
                      </a:lnTo>
                      <a:lnTo>
                        <a:pt x="99" y="17"/>
                      </a:lnTo>
                      <a:lnTo>
                        <a:pt x="136" y="26"/>
                      </a:lnTo>
                      <a:lnTo>
                        <a:pt x="122" y="0"/>
                      </a:lnTo>
                      <a:lnTo>
                        <a:pt x="31" y="0"/>
                      </a:lnTo>
                      <a:lnTo>
                        <a:pt x="77" y="8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67" name="Freeform 21"/>
                <p:cNvSpPr>
                  <a:spLocks/>
                </p:cNvSpPr>
                <p:nvPr/>
              </p:nvSpPr>
              <p:spPr bwMode="auto">
                <a:xfrm>
                  <a:off x="3628" y="1888"/>
                  <a:ext cx="133" cy="52"/>
                </a:xfrm>
                <a:custGeom>
                  <a:avLst/>
                  <a:gdLst>
                    <a:gd name="T0" fmla="*/ 132 w 133"/>
                    <a:gd name="T1" fmla="*/ 8 h 52"/>
                    <a:gd name="T2" fmla="*/ 100 w 133"/>
                    <a:gd name="T3" fmla="*/ 0 h 52"/>
                    <a:gd name="T4" fmla="*/ 31 w 133"/>
                    <a:gd name="T5" fmla="*/ 29 h 52"/>
                    <a:gd name="T6" fmla="*/ 0 w 133"/>
                    <a:gd name="T7" fmla="*/ 21 h 52"/>
                    <a:gd name="T8" fmla="*/ 9 w 133"/>
                    <a:gd name="T9" fmla="*/ 51 h 52"/>
                    <a:gd name="T10" fmla="*/ 100 w 133"/>
                    <a:gd name="T11" fmla="*/ 51 h 52"/>
                    <a:gd name="T12" fmla="*/ 59 w 133"/>
                    <a:gd name="T13" fmla="*/ 42 h 52"/>
                    <a:gd name="T14" fmla="*/ 132 w 133"/>
                    <a:gd name="T15" fmla="*/ 8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3"/>
                    <a:gd name="T25" fmla="*/ 0 h 52"/>
                    <a:gd name="T26" fmla="*/ 133 w 133"/>
                    <a:gd name="T27" fmla="*/ 52 h 5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3" h="52">
                      <a:moveTo>
                        <a:pt x="132" y="8"/>
                      </a:moveTo>
                      <a:lnTo>
                        <a:pt x="100" y="0"/>
                      </a:lnTo>
                      <a:lnTo>
                        <a:pt x="31" y="29"/>
                      </a:lnTo>
                      <a:lnTo>
                        <a:pt x="0" y="21"/>
                      </a:lnTo>
                      <a:lnTo>
                        <a:pt x="9" y="51"/>
                      </a:lnTo>
                      <a:lnTo>
                        <a:pt x="100" y="51"/>
                      </a:lnTo>
                      <a:lnTo>
                        <a:pt x="59" y="42"/>
                      </a:lnTo>
                      <a:lnTo>
                        <a:pt x="132" y="8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68" name="Freeform 22"/>
                <p:cNvSpPr>
                  <a:spLocks/>
                </p:cNvSpPr>
                <p:nvPr/>
              </p:nvSpPr>
              <p:spPr bwMode="auto">
                <a:xfrm>
                  <a:off x="3628" y="1888"/>
                  <a:ext cx="133" cy="52"/>
                </a:xfrm>
                <a:custGeom>
                  <a:avLst/>
                  <a:gdLst>
                    <a:gd name="T0" fmla="*/ 132 w 133"/>
                    <a:gd name="T1" fmla="*/ 8 h 52"/>
                    <a:gd name="T2" fmla="*/ 100 w 133"/>
                    <a:gd name="T3" fmla="*/ 0 h 52"/>
                    <a:gd name="T4" fmla="*/ 31 w 133"/>
                    <a:gd name="T5" fmla="*/ 29 h 52"/>
                    <a:gd name="T6" fmla="*/ 0 w 133"/>
                    <a:gd name="T7" fmla="*/ 21 h 52"/>
                    <a:gd name="T8" fmla="*/ 9 w 133"/>
                    <a:gd name="T9" fmla="*/ 51 h 52"/>
                    <a:gd name="T10" fmla="*/ 100 w 133"/>
                    <a:gd name="T11" fmla="*/ 51 h 52"/>
                    <a:gd name="T12" fmla="*/ 59 w 133"/>
                    <a:gd name="T13" fmla="*/ 42 h 52"/>
                    <a:gd name="T14" fmla="*/ 132 w 133"/>
                    <a:gd name="T15" fmla="*/ 8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3"/>
                    <a:gd name="T25" fmla="*/ 0 h 52"/>
                    <a:gd name="T26" fmla="*/ 133 w 133"/>
                    <a:gd name="T27" fmla="*/ 52 h 5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3" h="52">
                      <a:moveTo>
                        <a:pt x="132" y="8"/>
                      </a:moveTo>
                      <a:lnTo>
                        <a:pt x="100" y="0"/>
                      </a:lnTo>
                      <a:lnTo>
                        <a:pt x="31" y="29"/>
                      </a:lnTo>
                      <a:lnTo>
                        <a:pt x="0" y="21"/>
                      </a:lnTo>
                      <a:lnTo>
                        <a:pt x="9" y="51"/>
                      </a:lnTo>
                      <a:lnTo>
                        <a:pt x="100" y="51"/>
                      </a:lnTo>
                      <a:lnTo>
                        <a:pt x="59" y="42"/>
                      </a:lnTo>
                      <a:lnTo>
                        <a:pt x="132" y="8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26629" name="Picture 2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7438" y="1885950"/>
            <a:ext cx="5159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2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1275" y="2439988"/>
            <a:ext cx="4476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1" name="Line 25"/>
          <p:cNvSpPr>
            <a:spLocks noChangeShapeType="1"/>
          </p:cNvSpPr>
          <p:nvPr/>
        </p:nvSpPr>
        <p:spPr bwMode="auto">
          <a:xfrm>
            <a:off x="5164138" y="2392363"/>
            <a:ext cx="658812" cy="46513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6632" name="Line 26"/>
          <p:cNvSpPr>
            <a:spLocks noChangeShapeType="1"/>
          </p:cNvSpPr>
          <p:nvPr/>
        </p:nvSpPr>
        <p:spPr bwMode="auto">
          <a:xfrm>
            <a:off x="6365875" y="3063875"/>
            <a:ext cx="684213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6633" name="Rectangle 27"/>
          <p:cNvSpPr>
            <a:spLocks noChangeArrowheads="1"/>
          </p:cNvSpPr>
          <p:nvPr/>
        </p:nvSpPr>
        <p:spPr bwMode="auto">
          <a:xfrm>
            <a:off x="6591300" y="1862138"/>
            <a:ext cx="16351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 eaLnBrk="0" hangingPunct="0"/>
            <a:r>
              <a:rPr lang="en-GB" sz="1600">
                <a:solidFill>
                  <a:schemeClr val="bg1"/>
                </a:solidFill>
              </a:rPr>
              <a:t>nontri.ku.ac.th</a:t>
            </a:r>
          </a:p>
          <a:p>
            <a:pPr defTabSz="762000" eaLnBrk="0" hangingPunct="0"/>
            <a:r>
              <a:rPr lang="en-GB" sz="1600">
                <a:solidFill>
                  <a:schemeClr val="bg1"/>
                </a:solidFill>
              </a:rPr>
              <a:t>158.108.2.71</a:t>
            </a:r>
          </a:p>
        </p:txBody>
      </p:sp>
      <p:grpSp>
        <p:nvGrpSpPr>
          <p:cNvPr id="26634" name="Group 28"/>
          <p:cNvGrpSpPr>
            <a:grpSpLocks/>
          </p:cNvGrpSpPr>
          <p:nvPr/>
        </p:nvGrpSpPr>
        <p:grpSpPr bwMode="auto">
          <a:xfrm>
            <a:off x="7085013" y="2911475"/>
            <a:ext cx="871537" cy="349250"/>
            <a:chOff x="4463" y="1834"/>
            <a:chExt cx="549" cy="220"/>
          </a:xfrm>
        </p:grpSpPr>
        <p:grpSp>
          <p:nvGrpSpPr>
            <p:cNvPr id="26636" name="Group 29"/>
            <p:cNvGrpSpPr>
              <a:grpSpLocks/>
            </p:cNvGrpSpPr>
            <p:nvPr/>
          </p:nvGrpSpPr>
          <p:grpSpPr bwMode="auto">
            <a:xfrm>
              <a:off x="4479" y="1834"/>
              <a:ext cx="531" cy="220"/>
              <a:chOff x="4479" y="1834"/>
              <a:chExt cx="531" cy="220"/>
            </a:xfrm>
          </p:grpSpPr>
          <p:grpSp>
            <p:nvGrpSpPr>
              <p:cNvPr id="26643" name="Group 30"/>
              <p:cNvGrpSpPr>
                <a:grpSpLocks/>
              </p:cNvGrpSpPr>
              <p:nvPr/>
            </p:nvGrpSpPr>
            <p:grpSpPr bwMode="auto">
              <a:xfrm>
                <a:off x="4482" y="1838"/>
                <a:ext cx="522" cy="212"/>
                <a:chOff x="4482" y="1838"/>
                <a:chExt cx="522" cy="212"/>
              </a:xfrm>
            </p:grpSpPr>
            <p:sp>
              <p:nvSpPr>
                <p:cNvPr id="26656" name="Freeform 31"/>
                <p:cNvSpPr>
                  <a:spLocks/>
                </p:cNvSpPr>
                <p:nvPr/>
              </p:nvSpPr>
              <p:spPr bwMode="auto">
                <a:xfrm>
                  <a:off x="4482" y="1838"/>
                  <a:ext cx="522" cy="212"/>
                </a:xfrm>
                <a:custGeom>
                  <a:avLst/>
                  <a:gdLst>
                    <a:gd name="T0" fmla="*/ 0 w 522"/>
                    <a:gd name="T1" fmla="*/ 211 h 212"/>
                    <a:gd name="T2" fmla="*/ 521 w 522"/>
                    <a:gd name="T3" fmla="*/ 211 h 212"/>
                    <a:gd name="T4" fmla="*/ 521 w 522"/>
                    <a:gd name="T5" fmla="*/ 0 h 212"/>
                    <a:gd name="T6" fmla="*/ 0 w 522"/>
                    <a:gd name="T7" fmla="*/ 0 h 212"/>
                    <a:gd name="T8" fmla="*/ 0 w 522"/>
                    <a:gd name="T9" fmla="*/ 211 h 2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2"/>
                    <a:gd name="T16" fmla="*/ 0 h 212"/>
                    <a:gd name="T17" fmla="*/ 522 w 522"/>
                    <a:gd name="T18" fmla="*/ 212 h 2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2" h="212">
                      <a:moveTo>
                        <a:pt x="0" y="211"/>
                      </a:moveTo>
                      <a:lnTo>
                        <a:pt x="521" y="211"/>
                      </a:lnTo>
                      <a:lnTo>
                        <a:pt x="521" y="0"/>
                      </a:lnTo>
                      <a:lnTo>
                        <a:pt x="0" y="0"/>
                      </a:lnTo>
                      <a:lnTo>
                        <a:pt x="0" y="211"/>
                      </a:lnTo>
                    </a:path>
                  </a:pathLst>
                </a:custGeom>
                <a:solidFill>
                  <a:srgbClr val="BCB7A4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57" name="Freeform 32"/>
                <p:cNvSpPr>
                  <a:spLocks/>
                </p:cNvSpPr>
                <p:nvPr/>
              </p:nvSpPr>
              <p:spPr bwMode="auto">
                <a:xfrm>
                  <a:off x="4482" y="1838"/>
                  <a:ext cx="522" cy="212"/>
                </a:xfrm>
                <a:custGeom>
                  <a:avLst/>
                  <a:gdLst>
                    <a:gd name="T0" fmla="*/ 0 w 522"/>
                    <a:gd name="T1" fmla="*/ 211 h 212"/>
                    <a:gd name="T2" fmla="*/ 521 w 522"/>
                    <a:gd name="T3" fmla="*/ 211 h 212"/>
                    <a:gd name="T4" fmla="*/ 521 w 522"/>
                    <a:gd name="T5" fmla="*/ 0 h 212"/>
                    <a:gd name="T6" fmla="*/ 0 w 522"/>
                    <a:gd name="T7" fmla="*/ 0 h 212"/>
                    <a:gd name="T8" fmla="*/ 0 w 522"/>
                    <a:gd name="T9" fmla="*/ 211 h 2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2"/>
                    <a:gd name="T16" fmla="*/ 0 h 212"/>
                    <a:gd name="T17" fmla="*/ 522 w 522"/>
                    <a:gd name="T18" fmla="*/ 212 h 2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2" h="212">
                      <a:moveTo>
                        <a:pt x="0" y="211"/>
                      </a:moveTo>
                      <a:lnTo>
                        <a:pt x="521" y="211"/>
                      </a:lnTo>
                      <a:lnTo>
                        <a:pt x="521" y="0"/>
                      </a:lnTo>
                      <a:lnTo>
                        <a:pt x="0" y="0"/>
                      </a:lnTo>
                      <a:lnTo>
                        <a:pt x="0" y="211"/>
                      </a:lnTo>
                    </a:path>
                  </a:pathLst>
                </a:custGeom>
                <a:noFill/>
                <a:ln w="12700" cap="rnd">
                  <a:solidFill>
                    <a:srgbClr val="52493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6644" name="Group 33"/>
              <p:cNvGrpSpPr>
                <a:grpSpLocks/>
              </p:cNvGrpSpPr>
              <p:nvPr/>
            </p:nvGrpSpPr>
            <p:grpSpPr bwMode="auto">
              <a:xfrm>
                <a:off x="4479" y="1834"/>
                <a:ext cx="531" cy="220"/>
                <a:chOff x="4479" y="1834"/>
                <a:chExt cx="531" cy="220"/>
              </a:xfrm>
            </p:grpSpPr>
            <p:sp>
              <p:nvSpPr>
                <p:cNvPr id="26654" name="Freeform 34"/>
                <p:cNvSpPr>
                  <a:spLocks/>
                </p:cNvSpPr>
                <p:nvPr/>
              </p:nvSpPr>
              <p:spPr bwMode="auto">
                <a:xfrm>
                  <a:off x="4479" y="1834"/>
                  <a:ext cx="531" cy="220"/>
                </a:xfrm>
                <a:custGeom>
                  <a:avLst/>
                  <a:gdLst>
                    <a:gd name="T0" fmla="*/ 0 w 531"/>
                    <a:gd name="T1" fmla="*/ 219 h 220"/>
                    <a:gd name="T2" fmla="*/ 530 w 531"/>
                    <a:gd name="T3" fmla="*/ 219 h 220"/>
                    <a:gd name="T4" fmla="*/ 530 w 531"/>
                    <a:gd name="T5" fmla="*/ 0 h 220"/>
                    <a:gd name="T6" fmla="*/ 0 w 531"/>
                    <a:gd name="T7" fmla="*/ 0 h 220"/>
                    <a:gd name="T8" fmla="*/ 0 w 531"/>
                    <a:gd name="T9" fmla="*/ 219 h 2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1"/>
                    <a:gd name="T16" fmla="*/ 0 h 220"/>
                    <a:gd name="T17" fmla="*/ 531 w 531"/>
                    <a:gd name="T18" fmla="*/ 220 h 2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1" h="220">
                      <a:moveTo>
                        <a:pt x="0" y="219"/>
                      </a:moveTo>
                      <a:lnTo>
                        <a:pt x="530" y="219"/>
                      </a:lnTo>
                      <a:lnTo>
                        <a:pt x="530" y="0"/>
                      </a:lnTo>
                      <a:lnTo>
                        <a:pt x="0" y="0"/>
                      </a:lnTo>
                      <a:lnTo>
                        <a:pt x="0" y="219"/>
                      </a:lnTo>
                    </a:path>
                  </a:pathLst>
                </a:custGeom>
                <a:solidFill>
                  <a:srgbClr val="BCB7A4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55" name="Freeform 35"/>
                <p:cNvSpPr>
                  <a:spLocks/>
                </p:cNvSpPr>
                <p:nvPr/>
              </p:nvSpPr>
              <p:spPr bwMode="auto">
                <a:xfrm>
                  <a:off x="4479" y="1834"/>
                  <a:ext cx="531" cy="220"/>
                </a:xfrm>
                <a:custGeom>
                  <a:avLst/>
                  <a:gdLst>
                    <a:gd name="T0" fmla="*/ 0 w 531"/>
                    <a:gd name="T1" fmla="*/ 219 h 220"/>
                    <a:gd name="T2" fmla="*/ 530 w 531"/>
                    <a:gd name="T3" fmla="*/ 219 h 220"/>
                    <a:gd name="T4" fmla="*/ 530 w 531"/>
                    <a:gd name="T5" fmla="*/ 0 h 220"/>
                    <a:gd name="T6" fmla="*/ 0 w 531"/>
                    <a:gd name="T7" fmla="*/ 0 h 220"/>
                    <a:gd name="T8" fmla="*/ 0 w 531"/>
                    <a:gd name="T9" fmla="*/ 219 h 2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1"/>
                    <a:gd name="T16" fmla="*/ 0 h 220"/>
                    <a:gd name="T17" fmla="*/ 531 w 531"/>
                    <a:gd name="T18" fmla="*/ 220 h 2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1" h="220">
                      <a:moveTo>
                        <a:pt x="0" y="219"/>
                      </a:moveTo>
                      <a:lnTo>
                        <a:pt x="530" y="219"/>
                      </a:lnTo>
                      <a:lnTo>
                        <a:pt x="530" y="0"/>
                      </a:lnTo>
                      <a:lnTo>
                        <a:pt x="0" y="0"/>
                      </a:lnTo>
                      <a:lnTo>
                        <a:pt x="0" y="219"/>
                      </a:lnTo>
                    </a:path>
                  </a:pathLst>
                </a:custGeom>
                <a:noFill/>
                <a:ln w="12700" cap="rnd">
                  <a:solidFill>
                    <a:srgbClr val="52493E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645" name="Freeform 36"/>
              <p:cNvSpPr>
                <a:spLocks/>
              </p:cNvSpPr>
              <p:nvPr/>
            </p:nvSpPr>
            <p:spPr bwMode="auto">
              <a:xfrm>
                <a:off x="4488" y="1994"/>
                <a:ext cx="516" cy="38"/>
              </a:xfrm>
              <a:custGeom>
                <a:avLst/>
                <a:gdLst>
                  <a:gd name="T0" fmla="*/ 0 w 516"/>
                  <a:gd name="T1" fmla="*/ 0 h 38"/>
                  <a:gd name="T2" fmla="*/ 515 w 516"/>
                  <a:gd name="T3" fmla="*/ 0 h 38"/>
                  <a:gd name="T4" fmla="*/ 515 w 516"/>
                  <a:gd name="T5" fmla="*/ 37 h 38"/>
                  <a:gd name="T6" fmla="*/ 0 w 516"/>
                  <a:gd name="T7" fmla="*/ 37 h 38"/>
                  <a:gd name="T8" fmla="*/ 0 w 516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6"/>
                  <a:gd name="T16" fmla="*/ 0 h 38"/>
                  <a:gd name="T17" fmla="*/ 516 w 516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6" h="38">
                    <a:moveTo>
                      <a:pt x="0" y="0"/>
                    </a:moveTo>
                    <a:lnTo>
                      <a:pt x="515" y="0"/>
                    </a:lnTo>
                    <a:lnTo>
                      <a:pt x="515" y="37"/>
                    </a:lnTo>
                    <a:lnTo>
                      <a:pt x="0" y="3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9E7D1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6" name="Line 37"/>
              <p:cNvSpPr>
                <a:spLocks noChangeShapeType="1"/>
              </p:cNvSpPr>
              <p:nvPr/>
            </p:nvSpPr>
            <p:spPr bwMode="auto">
              <a:xfrm>
                <a:off x="4494" y="1987"/>
                <a:ext cx="503" cy="0"/>
              </a:xfrm>
              <a:prstGeom prst="line">
                <a:avLst/>
              </a:prstGeom>
              <a:noFill/>
              <a:ln w="12700">
                <a:solidFill>
                  <a:srgbClr val="716759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grpSp>
            <p:nvGrpSpPr>
              <p:cNvPr id="26647" name="Group 38"/>
              <p:cNvGrpSpPr>
                <a:grpSpLocks/>
              </p:cNvGrpSpPr>
              <p:nvPr/>
            </p:nvGrpSpPr>
            <p:grpSpPr bwMode="auto">
              <a:xfrm>
                <a:off x="4512" y="1994"/>
                <a:ext cx="470" cy="28"/>
                <a:chOff x="4512" y="1994"/>
                <a:chExt cx="470" cy="28"/>
              </a:xfrm>
            </p:grpSpPr>
            <p:sp>
              <p:nvSpPr>
                <p:cNvPr id="26648" name="Line 39"/>
                <p:cNvSpPr>
                  <a:spLocks noChangeShapeType="1"/>
                </p:cNvSpPr>
                <p:nvPr/>
              </p:nvSpPr>
              <p:spPr bwMode="auto">
                <a:xfrm>
                  <a:off x="4512" y="1994"/>
                  <a:ext cx="0" cy="28"/>
                </a:xfrm>
                <a:prstGeom prst="line">
                  <a:avLst/>
                </a:prstGeom>
                <a:noFill/>
                <a:ln w="12700">
                  <a:solidFill>
                    <a:srgbClr val="322D26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26649" name="Line 40"/>
                <p:cNvSpPr>
                  <a:spLocks noChangeShapeType="1"/>
                </p:cNvSpPr>
                <p:nvPr/>
              </p:nvSpPr>
              <p:spPr bwMode="auto">
                <a:xfrm>
                  <a:off x="4601" y="1994"/>
                  <a:ext cx="0" cy="28"/>
                </a:xfrm>
                <a:prstGeom prst="line">
                  <a:avLst/>
                </a:prstGeom>
                <a:noFill/>
                <a:ln w="12700">
                  <a:solidFill>
                    <a:srgbClr val="322D26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26650" name="Line 41"/>
                <p:cNvSpPr>
                  <a:spLocks noChangeShapeType="1"/>
                </p:cNvSpPr>
                <p:nvPr/>
              </p:nvSpPr>
              <p:spPr bwMode="auto">
                <a:xfrm>
                  <a:off x="4701" y="1994"/>
                  <a:ext cx="0" cy="28"/>
                </a:xfrm>
                <a:prstGeom prst="line">
                  <a:avLst/>
                </a:prstGeom>
                <a:noFill/>
                <a:ln w="12700">
                  <a:solidFill>
                    <a:srgbClr val="322D26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26651" name="Line 42"/>
                <p:cNvSpPr>
                  <a:spLocks noChangeShapeType="1"/>
                </p:cNvSpPr>
                <p:nvPr/>
              </p:nvSpPr>
              <p:spPr bwMode="auto">
                <a:xfrm>
                  <a:off x="4793" y="1994"/>
                  <a:ext cx="0" cy="28"/>
                </a:xfrm>
                <a:prstGeom prst="line">
                  <a:avLst/>
                </a:prstGeom>
                <a:noFill/>
                <a:ln w="12700">
                  <a:solidFill>
                    <a:srgbClr val="322D26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26652" name="Line 43"/>
                <p:cNvSpPr>
                  <a:spLocks noChangeShapeType="1"/>
                </p:cNvSpPr>
                <p:nvPr/>
              </p:nvSpPr>
              <p:spPr bwMode="auto">
                <a:xfrm>
                  <a:off x="4891" y="1994"/>
                  <a:ext cx="0" cy="28"/>
                </a:xfrm>
                <a:prstGeom prst="line">
                  <a:avLst/>
                </a:prstGeom>
                <a:noFill/>
                <a:ln w="12700">
                  <a:solidFill>
                    <a:srgbClr val="322D26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  <p:sp>
              <p:nvSpPr>
                <p:cNvPr id="26653" name="Line 44"/>
                <p:cNvSpPr>
                  <a:spLocks noChangeShapeType="1"/>
                </p:cNvSpPr>
                <p:nvPr/>
              </p:nvSpPr>
              <p:spPr bwMode="auto">
                <a:xfrm>
                  <a:off x="4982" y="1994"/>
                  <a:ext cx="0" cy="28"/>
                </a:xfrm>
                <a:prstGeom prst="line">
                  <a:avLst/>
                </a:prstGeom>
                <a:noFill/>
                <a:ln w="12700">
                  <a:solidFill>
                    <a:srgbClr val="322D26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IE"/>
                </a:p>
              </p:txBody>
            </p:sp>
          </p:grpSp>
        </p:grpSp>
        <p:sp>
          <p:nvSpPr>
            <p:cNvPr id="26637" name="Line 45"/>
            <p:cNvSpPr>
              <a:spLocks noChangeShapeType="1"/>
            </p:cNvSpPr>
            <p:nvPr/>
          </p:nvSpPr>
          <p:spPr bwMode="auto">
            <a:xfrm>
              <a:off x="4482" y="1882"/>
              <a:ext cx="530" cy="0"/>
            </a:xfrm>
            <a:prstGeom prst="line">
              <a:avLst/>
            </a:prstGeom>
            <a:noFill/>
            <a:ln w="12700">
              <a:solidFill>
                <a:srgbClr val="71675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6638" name="Line 46"/>
            <p:cNvSpPr>
              <a:spLocks noChangeShapeType="1"/>
            </p:cNvSpPr>
            <p:nvPr/>
          </p:nvSpPr>
          <p:spPr bwMode="auto">
            <a:xfrm>
              <a:off x="4482" y="1858"/>
              <a:ext cx="527" cy="0"/>
            </a:xfrm>
            <a:prstGeom prst="line">
              <a:avLst/>
            </a:prstGeom>
            <a:noFill/>
            <a:ln w="12700">
              <a:solidFill>
                <a:srgbClr val="71675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6639" name="Freeform 47"/>
            <p:cNvSpPr>
              <a:spLocks/>
            </p:cNvSpPr>
            <p:nvPr/>
          </p:nvSpPr>
          <p:spPr bwMode="auto">
            <a:xfrm>
              <a:off x="4533" y="1860"/>
              <a:ext cx="48" cy="36"/>
            </a:xfrm>
            <a:custGeom>
              <a:avLst/>
              <a:gdLst>
                <a:gd name="T0" fmla="*/ 0 w 48"/>
                <a:gd name="T1" fmla="*/ 35 h 36"/>
                <a:gd name="T2" fmla="*/ 47 w 48"/>
                <a:gd name="T3" fmla="*/ 35 h 36"/>
                <a:gd name="T4" fmla="*/ 47 w 48"/>
                <a:gd name="T5" fmla="*/ 0 h 36"/>
                <a:gd name="T6" fmla="*/ 0 w 48"/>
                <a:gd name="T7" fmla="*/ 0 h 36"/>
                <a:gd name="T8" fmla="*/ 0 w 48"/>
                <a:gd name="T9" fmla="*/ 35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36"/>
                <a:gd name="T17" fmla="*/ 48 w 48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36">
                  <a:moveTo>
                    <a:pt x="0" y="35"/>
                  </a:moveTo>
                  <a:lnTo>
                    <a:pt x="47" y="35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35"/>
                  </a:lnTo>
                </a:path>
              </a:pathLst>
            </a:custGeom>
            <a:solidFill>
              <a:srgbClr val="3365FB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Line 48"/>
            <p:cNvSpPr>
              <a:spLocks noChangeShapeType="1"/>
            </p:cNvSpPr>
            <p:nvPr/>
          </p:nvSpPr>
          <p:spPr bwMode="auto">
            <a:xfrm>
              <a:off x="4512" y="1860"/>
              <a:ext cx="0" cy="24"/>
            </a:xfrm>
            <a:prstGeom prst="line">
              <a:avLst/>
            </a:prstGeom>
            <a:noFill/>
            <a:ln w="12700">
              <a:solidFill>
                <a:srgbClr val="71675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6641" name="Line 49"/>
            <p:cNvSpPr>
              <a:spLocks noChangeShapeType="1"/>
            </p:cNvSpPr>
            <p:nvPr/>
          </p:nvSpPr>
          <p:spPr bwMode="auto">
            <a:xfrm>
              <a:off x="4971" y="1860"/>
              <a:ext cx="0" cy="24"/>
            </a:xfrm>
            <a:prstGeom prst="line">
              <a:avLst/>
            </a:prstGeom>
            <a:noFill/>
            <a:ln w="12700">
              <a:solidFill>
                <a:srgbClr val="71675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6642" name="Rectangle 50"/>
            <p:cNvSpPr>
              <a:spLocks noChangeArrowheads="1"/>
            </p:cNvSpPr>
            <p:nvPr/>
          </p:nvSpPr>
          <p:spPr bwMode="auto">
            <a:xfrm>
              <a:off x="4463" y="1894"/>
              <a:ext cx="41" cy="105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35" name="Rectangle 51"/>
          <p:cNvSpPr>
            <a:spLocks noChangeArrowheads="1"/>
          </p:cNvSpPr>
          <p:nvPr/>
        </p:nvSpPr>
        <p:spPr bwMode="auto">
          <a:xfrm>
            <a:off x="6770688" y="3319463"/>
            <a:ext cx="1635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 eaLnBrk="0" hangingPunct="0"/>
            <a:r>
              <a:rPr lang="en-GB">
                <a:solidFill>
                  <a:schemeClr val="bg1"/>
                </a:solidFill>
              </a:rPr>
              <a:t>0:0:c:6:13:4a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GB" sz="3800" smtClean="0"/>
              <a:t>Converting Host name to MAC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0863"/>
            <a:ext cx="7772400" cy="4194175"/>
          </a:xfrm>
          <a:noFill/>
        </p:spPr>
        <p:txBody>
          <a:bodyPr lIns="92075" tIns="46038" rIns="92075" bIns="46038"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b="1" i="1" smtClean="0"/>
              <a:t>nontri.ku.ac.th</a:t>
            </a:r>
            <a:r>
              <a:rPr lang="en-GB" sz="2000" b="1" smtClean="0"/>
              <a:t/>
            </a:r>
            <a:br>
              <a:rPr lang="en-GB" sz="2000" b="1" smtClean="0"/>
            </a:br>
            <a:endParaRPr lang="en-GB" sz="200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smtClean="0"/>
              <a:t>resolve using host file table (LMHOSTS) or 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smtClean="0"/>
              <a:t>Domain name System (DNS)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400" b="1" i="1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b="1" i="1" smtClean="0"/>
              <a:t>158.108.2.71</a:t>
            </a:r>
            <a:endParaRPr lang="en-GB" sz="240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00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smtClean="0"/>
              <a:t>resolve by 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smtClean="0"/>
              <a:t>Address Resolution Protocol(ARP)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000" smtClean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b="1" i="1" smtClean="0"/>
              <a:t>0:0:c:6:13:4a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4578350" y="2301875"/>
            <a:ext cx="0" cy="309563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4551363" y="3176588"/>
            <a:ext cx="0" cy="30956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4559300" y="3979863"/>
            <a:ext cx="0" cy="30956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4471988" y="4962525"/>
            <a:ext cx="0" cy="309563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GB" smtClean="0"/>
              <a:t>IP Address with router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588" y="1677988"/>
            <a:ext cx="7916862" cy="3268662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GB" sz="2000" b="1" smtClean="0"/>
              <a:t>IP address associated with interface (not machine)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3386138" y="3109913"/>
            <a:ext cx="0" cy="2063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3386138" y="3227388"/>
            <a:ext cx="2233612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grpSp>
        <p:nvGrpSpPr>
          <p:cNvPr id="28678" name="Group 6"/>
          <p:cNvGrpSpPr>
            <a:grpSpLocks/>
          </p:cNvGrpSpPr>
          <p:nvPr/>
        </p:nvGrpSpPr>
        <p:grpSpPr bwMode="auto">
          <a:xfrm>
            <a:off x="3254375" y="2228850"/>
            <a:ext cx="1222375" cy="984250"/>
            <a:chOff x="2050" y="1404"/>
            <a:chExt cx="770" cy="620"/>
          </a:xfrm>
        </p:grpSpPr>
        <p:sp>
          <p:nvSpPr>
            <p:cNvPr id="28760" name="Rectangle 7"/>
            <p:cNvSpPr>
              <a:spLocks noChangeArrowheads="1"/>
            </p:cNvSpPr>
            <p:nvPr/>
          </p:nvSpPr>
          <p:spPr bwMode="auto">
            <a:xfrm>
              <a:off x="2050" y="1404"/>
              <a:ext cx="77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GB" sz="1400" b="1">
                  <a:solidFill>
                    <a:schemeClr val="bg1"/>
                  </a:solidFill>
                </a:rPr>
                <a:t>158.108.15.2</a:t>
              </a:r>
            </a:p>
          </p:txBody>
        </p:sp>
        <p:pic>
          <p:nvPicPr>
            <p:cNvPr id="28761" name="Picture 8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71" y="1557"/>
              <a:ext cx="33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762" name="Line 9"/>
            <p:cNvSpPr>
              <a:spLocks noChangeShapeType="1"/>
            </p:cNvSpPr>
            <p:nvPr/>
          </p:nvSpPr>
          <p:spPr bwMode="auto">
            <a:xfrm>
              <a:off x="2425" y="1902"/>
              <a:ext cx="0" cy="122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28679" name="Group 10"/>
          <p:cNvGrpSpPr>
            <a:grpSpLocks/>
          </p:cNvGrpSpPr>
          <p:nvPr/>
        </p:nvGrpSpPr>
        <p:grpSpPr bwMode="auto">
          <a:xfrm>
            <a:off x="4387850" y="2225675"/>
            <a:ext cx="1222375" cy="984250"/>
            <a:chOff x="2764" y="1402"/>
            <a:chExt cx="770" cy="620"/>
          </a:xfrm>
        </p:grpSpPr>
        <p:sp>
          <p:nvSpPr>
            <p:cNvPr id="28757" name="Rectangle 11"/>
            <p:cNvSpPr>
              <a:spLocks noChangeArrowheads="1"/>
            </p:cNvSpPr>
            <p:nvPr/>
          </p:nvSpPr>
          <p:spPr bwMode="auto">
            <a:xfrm>
              <a:off x="2764" y="1402"/>
              <a:ext cx="77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GB" sz="1400" b="1">
                  <a:solidFill>
                    <a:schemeClr val="bg1"/>
                  </a:solidFill>
                </a:rPr>
                <a:t>158.108.15.3</a:t>
              </a:r>
            </a:p>
          </p:txBody>
        </p:sp>
        <p:pic>
          <p:nvPicPr>
            <p:cNvPr id="28758" name="Picture 12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85" y="1555"/>
              <a:ext cx="33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759" name="Line 13"/>
            <p:cNvSpPr>
              <a:spLocks noChangeShapeType="1"/>
            </p:cNvSpPr>
            <p:nvPr/>
          </p:nvSpPr>
          <p:spPr bwMode="auto">
            <a:xfrm>
              <a:off x="3139" y="1900"/>
              <a:ext cx="0" cy="122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28680" name="Line 14"/>
          <p:cNvSpPr>
            <a:spLocks noChangeShapeType="1"/>
          </p:cNvSpPr>
          <p:nvPr/>
        </p:nvSpPr>
        <p:spPr bwMode="auto">
          <a:xfrm>
            <a:off x="5632450" y="3121025"/>
            <a:ext cx="0" cy="2063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8681" name="Line 15"/>
          <p:cNvSpPr>
            <a:spLocks noChangeShapeType="1"/>
          </p:cNvSpPr>
          <p:nvPr/>
        </p:nvSpPr>
        <p:spPr bwMode="auto">
          <a:xfrm>
            <a:off x="5343525" y="3208338"/>
            <a:ext cx="341313" cy="4064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8682" name="Line 16"/>
          <p:cNvSpPr>
            <a:spLocks noChangeShapeType="1"/>
          </p:cNvSpPr>
          <p:nvPr/>
        </p:nvSpPr>
        <p:spPr bwMode="auto">
          <a:xfrm>
            <a:off x="6057900" y="3171825"/>
            <a:ext cx="0" cy="2063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8683" name="Line 17"/>
          <p:cNvSpPr>
            <a:spLocks noChangeShapeType="1"/>
          </p:cNvSpPr>
          <p:nvPr/>
        </p:nvSpPr>
        <p:spPr bwMode="auto">
          <a:xfrm>
            <a:off x="6069013" y="3289300"/>
            <a:ext cx="1931987" cy="1588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grpSp>
        <p:nvGrpSpPr>
          <p:cNvPr id="28684" name="Group 18"/>
          <p:cNvGrpSpPr>
            <a:grpSpLocks/>
          </p:cNvGrpSpPr>
          <p:nvPr/>
        </p:nvGrpSpPr>
        <p:grpSpPr bwMode="auto">
          <a:xfrm>
            <a:off x="5846763" y="2290763"/>
            <a:ext cx="1222375" cy="984250"/>
            <a:chOff x="3683" y="1443"/>
            <a:chExt cx="770" cy="620"/>
          </a:xfrm>
        </p:grpSpPr>
        <p:sp>
          <p:nvSpPr>
            <p:cNvPr id="28754" name="Rectangle 19"/>
            <p:cNvSpPr>
              <a:spLocks noChangeArrowheads="1"/>
            </p:cNvSpPr>
            <p:nvPr/>
          </p:nvSpPr>
          <p:spPr bwMode="auto">
            <a:xfrm>
              <a:off x="3683" y="1443"/>
              <a:ext cx="77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GB" sz="1400" b="1">
                  <a:solidFill>
                    <a:schemeClr val="bg1"/>
                  </a:solidFill>
                </a:rPr>
                <a:t>158.108.16.2</a:t>
              </a:r>
            </a:p>
          </p:txBody>
        </p:sp>
        <p:pic>
          <p:nvPicPr>
            <p:cNvPr id="28755" name="Picture 20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04" y="1596"/>
              <a:ext cx="33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756" name="Line 21"/>
            <p:cNvSpPr>
              <a:spLocks noChangeShapeType="1"/>
            </p:cNvSpPr>
            <p:nvPr/>
          </p:nvSpPr>
          <p:spPr bwMode="auto">
            <a:xfrm>
              <a:off x="4058" y="1941"/>
              <a:ext cx="0" cy="122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28685" name="Group 22"/>
          <p:cNvGrpSpPr>
            <a:grpSpLocks/>
          </p:cNvGrpSpPr>
          <p:nvPr/>
        </p:nvGrpSpPr>
        <p:grpSpPr bwMode="auto">
          <a:xfrm>
            <a:off x="7007225" y="2274888"/>
            <a:ext cx="1222375" cy="984250"/>
            <a:chOff x="4414" y="1433"/>
            <a:chExt cx="770" cy="620"/>
          </a:xfrm>
        </p:grpSpPr>
        <p:sp>
          <p:nvSpPr>
            <p:cNvPr id="28751" name="Rectangle 23"/>
            <p:cNvSpPr>
              <a:spLocks noChangeArrowheads="1"/>
            </p:cNvSpPr>
            <p:nvPr/>
          </p:nvSpPr>
          <p:spPr bwMode="auto">
            <a:xfrm>
              <a:off x="4414" y="1433"/>
              <a:ext cx="77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GB" sz="1400" b="1">
                  <a:solidFill>
                    <a:schemeClr val="bg1"/>
                  </a:solidFill>
                </a:rPr>
                <a:t>158.108.16.3</a:t>
              </a:r>
            </a:p>
          </p:txBody>
        </p:sp>
        <p:pic>
          <p:nvPicPr>
            <p:cNvPr id="28752" name="Picture 2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35" y="1586"/>
              <a:ext cx="33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753" name="Line 25"/>
            <p:cNvSpPr>
              <a:spLocks noChangeShapeType="1"/>
            </p:cNvSpPr>
            <p:nvPr/>
          </p:nvSpPr>
          <p:spPr bwMode="auto">
            <a:xfrm>
              <a:off x="4789" y="1931"/>
              <a:ext cx="0" cy="122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28686" name="Line 26"/>
          <p:cNvSpPr>
            <a:spLocks noChangeShapeType="1"/>
          </p:cNvSpPr>
          <p:nvPr/>
        </p:nvSpPr>
        <p:spPr bwMode="auto">
          <a:xfrm>
            <a:off x="8026400" y="3178175"/>
            <a:ext cx="0" cy="2063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8687" name="Line 27"/>
          <p:cNvSpPr>
            <a:spLocks noChangeShapeType="1"/>
          </p:cNvSpPr>
          <p:nvPr/>
        </p:nvSpPr>
        <p:spPr bwMode="auto">
          <a:xfrm flipV="1">
            <a:off x="6245225" y="3278188"/>
            <a:ext cx="485775" cy="3810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grpSp>
        <p:nvGrpSpPr>
          <p:cNvPr id="28688" name="Group 28"/>
          <p:cNvGrpSpPr>
            <a:grpSpLocks/>
          </p:cNvGrpSpPr>
          <p:nvPr/>
        </p:nvGrpSpPr>
        <p:grpSpPr bwMode="auto">
          <a:xfrm>
            <a:off x="6262688" y="4884738"/>
            <a:ext cx="754062" cy="423862"/>
            <a:chOff x="3945" y="3077"/>
            <a:chExt cx="475" cy="267"/>
          </a:xfrm>
        </p:grpSpPr>
        <p:grpSp>
          <p:nvGrpSpPr>
            <p:cNvPr id="28733" name="Group 29"/>
            <p:cNvGrpSpPr>
              <a:grpSpLocks/>
            </p:cNvGrpSpPr>
            <p:nvPr/>
          </p:nvGrpSpPr>
          <p:grpSpPr bwMode="auto">
            <a:xfrm>
              <a:off x="3949" y="3090"/>
              <a:ext cx="471" cy="254"/>
              <a:chOff x="3949" y="3090"/>
              <a:chExt cx="471" cy="254"/>
            </a:xfrm>
          </p:grpSpPr>
          <p:sp>
            <p:nvSpPr>
              <p:cNvPr id="28748" name="Freeform 30"/>
              <p:cNvSpPr>
                <a:spLocks/>
              </p:cNvSpPr>
              <p:nvPr/>
            </p:nvSpPr>
            <p:spPr bwMode="auto">
              <a:xfrm>
                <a:off x="3949" y="3172"/>
                <a:ext cx="471" cy="91"/>
              </a:xfrm>
              <a:custGeom>
                <a:avLst/>
                <a:gdLst>
                  <a:gd name="T0" fmla="*/ 0 w 471"/>
                  <a:gd name="T1" fmla="*/ 0 h 91"/>
                  <a:gd name="T2" fmla="*/ 470 w 471"/>
                  <a:gd name="T3" fmla="*/ 0 h 91"/>
                  <a:gd name="T4" fmla="*/ 470 w 471"/>
                  <a:gd name="T5" fmla="*/ 90 h 91"/>
                  <a:gd name="T6" fmla="*/ 0 w 471"/>
                  <a:gd name="T7" fmla="*/ 90 h 91"/>
                  <a:gd name="T8" fmla="*/ 0 w 471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1"/>
                  <a:gd name="T16" fmla="*/ 0 h 91"/>
                  <a:gd name="T17" fmla="*/ 471 w 471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1" h="91">
                    <a:moveTo>
                      <a:pt x="0" y="0"/>
                    </a:moveTo>
                    <a:lnTo>
                      <a:pt x="470" y="0"/>
                    </a:lnTo>
                    <a:lnTo>
                      <a:pt x="470" y="90"/>
                    </a:lnTo>
                    <a:lnTo>
                      <a:pt x="0" y="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9" name="Oval 31"/>
              <p:cNvSpPr>
                <a:spLocks noChangeArrowheads="1"/>
              </p:cNvSpPr>
              <p:nvPr/>
            </p:nvSpPr>
            <p:spPr bwMode="auto">
              <a:xfrm>
                <a:off x="3954" y="3180"/>
                <a:ext cx="465" cy="164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50" name="Oval 32"/>
              <p:cNvSpPr>
                <a:spLocks noChangeArrowheads="1"/>
              </p:cNvSpPr>
              <p:nvPr/>
            </p:nvSpPr>
            <p:spPr bwMode="auto">
              <a:xfrm>
                <a:off x="3954" y="3090"/>
                <a:ext cx="465" cy="163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34" name="Freeform 33"/>
            <p:cNvSpPr>
              <a:spLocks/>
            </p:cNvSpPr>
            <p:nvPr/>
          </p:nvSpPr>
          <p:spPr bwMode="auto">
            <a:xfrm>
              <a:off x="3947" y="3159"/>
              <a:ext cx="471" cy="91"/>
            </a:xfrm>
            <a:custGeom>
              <a:avLst/>
              <a:gdLst>
                <a:gd name="T0" fmla="*/ 0 w 471"/>
                <a:gd name="T1" fmla="*/ 0 h 91"/>
                <a:gd name="T2" fmla="*/ 470 w 471"/>
                <a:gd name="T3" fmla="*/ 0 h 91"/>
                <a:gd name="T4" fmla="*/ 470 w 471"/>
                <a:gd name="T5" fmla="*/ 90 h 91"/>
                <a:gd name="T6" fmla="*/ 0 w 471"/>
                <a:gd name="T7" fmla="*/ 90 h 91"/>
                <a:gd name="T8" fmla="*/ 0 w 471"/>
                <a:gd name="T9" fmla="*/ 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1"/>
                <a:gd name="T16" fmla="*/ 0 h 91"/>
                <a:gd name="T17" fmla="*/ 471 w 471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1" h="91">
                  <a:moveTo>
                    <a:pt x="0" y="0"/>
                  </a:moveTo>
                  <a:lnTo>
                    <a:pt x="470" y="0"/>
                  </a:lnTo>
                  <a:lnTo>
                    <a:pt x="470" y="90"/>
                  </a:lnTo>
                  <a:lnTo>
                    <a:pt x="0" y="90"/>
                  </a:lnTo>
                  <a:lnTo>
                    <a:pt x="0" y="0"/>
                  </a:lnTo>
                </a:path>
              </a:pathLst>
            </a:custGeom>
            <a:solidFill>
              <a:srgbClr val="716759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35" name="Oval 34"/>
            <p:cNvSpPr>
              <a:spLocks noChangeArrowheads="1"/>
            </p:cNvSpPr>
            <p:nvPr/>
          </p:nvSpPr>
          <p:spPr bwMode="auto">
            <a:xfrm>
              <a:off x="3945" y="3164"/>
              <a:ext cx="465" cy="164"/>
            </a:xfrm>
            <a:prstGeom prst="ellipse">
              <a:avLst/>
            </a:prstGeom>
            <a:solidFill>
              <a:srgbClr val="645D5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6" name="Oval 35"/>
            <p:cNvSpPr>
              <a:spLocks noChangeArrowheads="1"/>
            </p:cNvSpPr>
            <p:nvPr/>
          </p:nvSpPr>
          <p:spPr bwMode="auto">
            <a:xfrm>
              <a:off x="3945" y="3077"/>
              <a:ext cx="465" cy="164"/>
            </a:xfrm>
            <a:prstGeom prst="ellipse">
              <a:avLst/>
            </a:prstGeom>
            <a:solidFill>
              <a:srgbClr val="BDBBA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737" name="Group 36"/>
            <p:cNvGrpSpPr>
              <a:grpSpLocks/>
            </p:cNvGrpSpPr>
            <p:nvPr/>
          </p:nvGrpSpPr>
          <p:grpSpPr bwMode="auto">
            <a:xfrm>
              <a:off x="4031" y="3098"/>
              <a:ext cx="293" cy="122"/>
              <a:chOff x="4031" y="3098"/>
              <a:chExt cx="293" cy="122"/>
            </a:xfrm>
          </p:grpSpPr>
          <p:grpSp>
            <p:nvGrpSpPr>
              <p:cNvPr id="28738" name="Group 37"/>
              <p:cNvGrpSpPr>
                <a:grpSpLocks/>
              </p:cNvGrpSpPr>
              <p:nvPr/>
            </p:nvGrpSpPr>
            <p:grpSpPr bwMode="auto">
              <a:xfrm>
                <a:off x="4031" y="3098"/>
                <a:ext cx="293" cy="122"/>
                <a:chOff x="4031" y="3098"/>
                <a:chExt cx="293" cy="122"/>
              </a:xfrm>
            </p:grpSpPr>
            <p:sp>
              <p:nvSpPr>
                <p:cNvPr id="28744" name="Freeform 38"/>
                <p:cNvSpPr>
                  <a:spLocks/>
                </p:cNvSpPr>
                <p:nvPr/>
              </p:nvSpPr>
              <p:spPr bwMode="auto">
                <a:xfrm>
                  <a:off x="4031" y="3098"/>
                  <a:ext cx="134" cy="49"/>
                </a:xfrm>
                <a:custGeom>
                  <a:avLst/>
                  <a:gdLst>
                    <a:gd name="T0" fmla="*/ 0 w 134"/>
                    <a:gd name="T1" fmla="*/ 8 h 49"/>
                    <a:gd name="T2" fmla="*/ 32 w 134"/>
                    <a:gd name="T3" fmla="*/ 0 h 49"/>
                    <a:gd name="T4" fmla="*/ 100 w 134"/>
                    <a:gd name="T5" fmla="*/ 26 h 49"/>
                    <a:gd name="T6" fmla="*/ 133 w 134"/>
                    <a:gd name="T7" fmla="*/ 17 h 49"/>
                    <a:gd name="T8" fmla="*/ 123 w 134"/>
                    <a:gd name="T9" fmla="*/ 48 h 49"/>
                    <a:gd name="T10" fmla="*/ 32 w 134"/>
                    <a:gd name="T11" fmla="*/ 48 h 49"/>
                    <a:gd name="T12" fmla="*/ 73 w 134"/>
                    <a:gd name="T13" fmla="*/ 39 h 49"/>
                    <a:gd name="T14" fmla="*/ 0 w 134"/>
                    <a:gd name="T15" fmla="*/ 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4"/>
                    <a:gd name="T25" fmla="*/ 0 h 49"/>
                    <a:gd name="T26" fmla="*/ 134 w 134"/>
                    <a:gd name="T27" fmla="*/ 49 h 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4" h="49">
                      <a:moveTo>
                        <a:pt x="0" y="8"/>
                      </a:moveTo>
                      <a:lnTo>
                        <a:pt x="32" y="0"/>
                      </a:lnTo>
                      <a:lnTo>
                        <a:pt x="100" y="26"/>
                      </a:lnTo>
                      <a:lnTo>
                        <a:pt x="133" y="17"/>
                      </a:lnTo>
                      <a:lnTo>
                        <a:pt x="123" y="48"/>
                      </a:lnTo>
                      <a:lnTo>
                        <a:pt x="32" y="48"/>
                      </a:lnTo>
                      <a:lnTo>
                        <a:pt x="73" y="39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45" name="Freeform 39"/>
                <p:cNvSpPr>
                  <a:spLocks/>
                </p:cNvSpPr>
                <p:nvPr/>
              </p:nvSpPr>
              <p:spPr bwMode="auto">
                <a:xfrm>
                  <a:off x="4031" y="3098"/>
                  <a:ext cx="134" cy="49"/>
                </a:xfrm>
                <a:custGeom>
                  <a:avLst/>
                  <a:gdLst>
                    <a:gd name="T0" fmla="*/ 0 w 134"/>
                    <a:gd name="T1" fmla="*/ 8 h 49"/>
                    <a:gd name="T2" fmla="*/ 32 w 134"/>
                    <a:gd name="T3" fmla="*/ 0 h 49"/>
                    <a:gd name="T4" fmla="*/ 100 w 134"/>
                    <a:gd name="T5" fmla="*/ 26 h 49"/>
                    <a:gd name="T6" fmla="*/ 133 w 134"/>
                    <a:gd name="T7" fmla="*/ 17 h 49"/>
                    <a:gd name="T8" fmla="*/ 123 w 134"/>
                    <a:gd name="T9" fmla="*/ 48 h 49"/>
                    <a:gd name="T10" fmla="*/ 32 w 134"/>
                    <a:gd name="T11" fmla="*/ 48 h 49"/>
                    <a:gd name="T12" fmla="*/ 73 w 134"/>
                    <a:gd name="T13" fmla="*/ 39 h 49"/>
                    <a:gd name="T14" fmla="*/ 0 w 134"/>
                    <a:gd name="T15" fmla="*/ 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4"/>
                    <a:gd name="T25" fmla="*/ 0 h 49"/>
                    <a:gd name="T26" fmla="*/ 134 w 134"/>
                    <a:gd name="T27" fmla="*/ 49 h 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4" h="49">
                      <a:moveTo>
                        <a:pt x="0" y="8"/>
                      </a:moveTo>
                      <a:lnTo>
                        <a:pt x="32" y="0"/>
                      </a:lnTo>
                      <a:lnTo>
                        <a:pt x="100" y="26"/>
                      </a:lnTo>
                      <a:lnTo>
                        <a:pt x="133" y="17"/>
                      </a:lnTo>
                      <a:lnTo>
                        <a:pt x="123" y="48"/>
                      </a:lnTo>
                      <a:lnTo>
                        <a:pt x="32" y="48"/>
                      </a:lnTo>
                      <a:lnTo>
                        <a:pt x="73" y="39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46" name="Freeform 40"/>
                <p:cNvSpPr>
                  <a:spLocks/>
                </p:cNvSpPr>
                <p:nvPr/>
              </p:nvSpPr>
              <p:spPr bwMode="auto">
                <a:xfrm>
                  <a:off x="4186" y="3176"/>
                  <a:ext cx="138" cy="44"/>
                </a:xfrm>
                <a:custGeom>
                  <a:avLst/>
                  <a:gdLst>
                    <a:gd name="T0" fmla="*/ 137 w 138"/>
                    <a:gd name="T1" fmla="*/ 34 h 44"/>
                    <a:gd name="T2" fmla="*/ 105 w 138"/>
                    <a:gd name="T3" fmla="*/ 43 h 44"/>
                    <a:gd name="T4" fmla="*/ 31 w 138"/>
                    <a:gd name="T5" fmla="*/ 21 h 44"/>
                    <a:gd name="T6" fmla="*/ 0 w 138"/>
                    <a:gd name="T7" fmla="*/ 34 h 44"/>
                    <a:gd name="T8" fmla="*/ 9 w 138"/>
                    <a:gd name="T9" fmla="*/ 0 h 44"/>
                    <a:gd name="T10" fmla="*/ 105 w 138"/>
                    <a:gd name="T11" fmla="*/ 0 h 44"/>
                    <a:gd name="T12" fmla="*/ 68 w 138"/>
                    <a:gd name="T13" fmla="*/ 13 h 44"/>
                    <a:gd name="T14" fmla="*/ 137 w 138"/>
                    <a:gd name="T15" fmla="*/ 34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8"/>
                    <a:gd name="T25" fmla="*/ 0 h 44"/>
                    <a:gd name="T26" fmla="*/ 138 w 138"/>
                    <a:gd name="T27" fmla="*/ 44 h 4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8" h="44">
                      <a:moveTo>
                        <a:pt x="137" y="34"/>
                      </a:moveTo>
                      <a:lnTo>
                        <a:pt x="105" y="43"/>
                      </a:lnTo>
                      <a:lnTo>
                        <a:pt x="31" y="21"/>
                      </a:lnTo>
                      <a:lnTo>
                        <a:pt x="0" y="34"/>
                      </a:lnTo>
                      <a:lnTo>
                        <a:pt x="9" y="0"/>
                      </a:lnTo>
                      <a:lnTo>
                        <a:pt x="105" y="0"/>
                      </a:lnTo>
                      <a:lnTo>
                        <a:pt x="68" y="13"/>
                      </a:lnTo>
                      <a:lnTo>
                        <a:pt x="137" y="34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47" name="Freeform 41"/>
                <p:cNvSpPr>
                  <a:spLocks/>
                </p:cNvSpPr>
                <p:nvPr/>
              </p:nvSpPr>
              <p:spPr bwMode="auto">
                <a:xfrm>
                  <a:off x="4186" y="3176"/>
                  <a:ext cx="138" cy="44"/>
                </a:xfrm>
                <a:custGeom>
                  <a:avLst/>
                  <a:gdLst>
                    <a:gd name="T0" fmla="*/ 137 w 138"/>
                    <a:gd name="T1" fmla="*/ 34 h 44"/>
                    <a:gd name="T2" fmla="*/ 105 w 138"/>
                    <a:gd name="T3" fmla="*/ 43 h 44"/>
                    <a:gd name="T4" fmla="*/ 31 w 138"/>
                    <a:gd name="T5" fmla="*/ 21 h 44"/>
                    <a:gd name="T6" fmla="*/ 0 w 138"/>
                    <a:gd name="T7" fmla="*/ 34 h 44"/>
                    <a:gd name="T8" fmla="*/ 9 w 138"/>
                    <a:gd name="T9" fmla="*/ 0 h 44"/>
                    <a:gd name="T10" fmla="*/ 105 w 138"/>
                    <a:gd name="T11" fmla="*/ 0 h 44"/>
                    <a:gd name="T12" fmla="*/ 68 w 138"/>
                    <a:gd name="T13" fmla="*/ 13 h 44"/>
                    <a:gd name="T14" fmla="*/ 137 w 138"/>
                    <a:gd name="T15" fmla="*/ 34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8"/>
                    <a:gd name="T25" fmla="*/ 0 h 44"/>
                    <a:gd name="T26" fmla="*/ 138 w 138"/>
                    <a:gd name="T27" fmla="*/ 44 h 4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8" h="44">
                      <a:moveTo>
                        <a:pt x="137" y="34"/>
                      </a:moveTo>
                      <a:lnTo>
                        <a:pt x="105" y="43"/>
                      </a:lnTo>
                      <a:lnTo>
                        <a:pt x="31" y="21"/>
                      </a:lnTo>
                      <a:lnTo>
                        <a:pt x="0" y="34"/>
                      </a:lnTo>
                      <a:lnTo>
                        <a:pt x="9" y="0"/>
                      </a:lnTo>
                      <a:lnTo>
                        <a:pt x="105" y="0"/>
                      </a:lnTo>
                      <a:lnTo>
                        <a:pt x="68" y="13"/>
                      </a:lnTo>
                      <a:lnTo>
                        <a:pt x="137" y="34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739" name="Group 42"/>
              <p:cNvGrpSpPr>
                <a:grpSpLocks/>
              </p:cNvGrpSpPr>
              <p:nvPr/>
            </p:nvGrpSpPr>
            <p:grpSpPr bwMode="auto">
              <a:xfrm>
                <a:off x="4041" y="3098"/>
                <a:ext cx="274" cy="122"/>
                <a:chOff x="4041" y="3098"/>
                <a:chExt cx="274" cy="122"/>
              </a:xfrm>
            </p:grpSpPr>
            <p:sp>
              <p:nvSpPr>
                <p:cNvPr id="28740" name="Freeform 43"/>
                <p:cNvSpPr>
                  <a:spLocks/>
                </p:cNvSpPr>
                <p:nvPr/>
              </p:nvSpPr>
              <p:spPr bwMode="auto">
                <a:xfrm>
                  <a:off x="4178" y="3098"/>
                  <a:ext cx="137" cy="49"/>
                </a:xfrm>
                <a:custGeom>
                  <a:avLst/>
                  <a:gdLst>
                    <a:gd name="T0" fmla="*/ 0 w 137"/>
                    <a:gd name="T1" fmla="*/ 39 h 49"/>
                    <a:gd name="T2" fmla="*/ 31 w 137"/>
                    <a:gd name="T3" fmla="*/ 48 h 49"/>
                    <a:gd name="T4" fmla="*/ 99 w 137"/>
                    <a:gd name="T5" fmla="*/ 17 h 49"/>
                    <a:gd name="T6" fmla="*/ 136 w 137"/>
                    <a:gd name="T7" fmla="*/ 26 h 49"/>
                    <a:gd name="T8" fmla="*/ 122 w 137"/>
                    <a:gd name="T9" fmla="*/ 0 h 49"/>
                    <a:gd name="T10" fmla="*/ 31 w 137"/>
                    <a:gd name="T11" fmla="*/ 0 h 49"/>
                    <a:gd name="T12" fmla="*/ 77 w 137"/>
                    <a:gd name="T13" fmla="*/ 8 h 49"/>
                    <a:gd name="T14" fmla="*/ 0 w 137"/>
                    <a:gd name="T15" fmla="*/ 39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7"/>
                    <a:gd name="T25" fmla="*/ 0 h 49"/>
                    <a:gd name="T26" fmla="*/ 137 w 137"/>
                    <a:gd name="T27" fmla="*/ 49 h 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7" h="49">
                      <a:moveTo>
                        <a:pt x="0" y="39"/>
                      </a:moveTo>
                      <a:lnTo>
                        <a:pt x="31" y="48"/>
                      </a:lnTo>
                      <a:lnTo>
                        <a:pt x="99" y="17"/>
                      </a:lnTo>
                      <a:lnTo>
                        <a:pt x="136" y="26"/>
                      </a:lnTo>
                      <a:lnTo>
                        <a:pt x="122" y="0"/>
                      </a:lnTo>
                      <a:lnTo>
                        <a:pt x="31" y="0"/>
                      </a:lnTo>
                      <a:lnTo>
                        <a:pt x="77" y="8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41" name="Freeform 44"/>
                <p:cNvSpPr>
                  <a:spLocks/>
                </p:cNvSpPr>
                <p:nvPr/>
              </p:nvSpPr>
              <p:spPr bwMode="auto">
                <a:xfrm>
                  <a:off x="4178" y="3098"/>
                  <a:ext cx="137" cy="49"/>
                </a:xfrm>
                <a:custGeom>
                  <a:avLst/>
                  <a:gdLst>
                    <a:gd name="T0" fmla="*/ 0 w 137"/>
                    <a:gd name="T1" fmla="*/ 39 h 49"/>
                    <a:gd name="T2" fmla="*/ 31 w 137"/>
                    <a:gd name="T3" fmla="*/ 48 h 49"/>
                    <a:gd name="T4" fmla="*/ 99 w 137"/>
                    <a:gd name="T5" fmla="*/ 17 h 49"/>
                    <a:gd name="T6" fmla="*/ 136 w 137"/>
                    <a:gd name="T7" fmla="*/ 26 h 49"/>
                    <a:gd name="T8" fmla="*/ 122 w 137"/>
                    <a:gd name="T9" fmla="*/ 0 h 49"/>
                    <a:gd name="T10" fmla="*/ 31 w 137"/>
                    <a:gd name="T11" fmla="*/ 0 h 49"/>
                    <a:gd name="T12" fmla="*/ 77 w 137"/>
                    <a:gd name="T13" fmla="*/ 8 h 49"/>
                    <a:gd name="T14" fmla="*/ 0 w 137"/>
                    <a:gd name="T15" fmla="*/ 39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7"/>
                    <a:gd name="T25" fmla="*/ 0 h 49"/>
                    <a:gd name="T26" fmla="*/ 137 w 137"/>
                    <a:gd name="T27" fmla="*/ 49 h 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7" h="49">
                      <a:moveTo>
                        <a:pt x="0" y="39"/>
                      </a:moveTo>
                      <a:lnTo>
                        <a:pt x="31" y="48"/>
                      </a:lnTo>
                      <a:lnTo>
                        <a:pt x="99" y="17"/>
                      </a:lnTo>
                      <a:lnTo>
                        <a:pt x="136" y="26"/>
                      </a:lnTo>
                      <a:lnTo>
                        <a:pt x="122" y="0"/>
                      </a:lnTo>
                      <a:lnTo>
                        <a:pt x="31" y="0"/>
                      </a:lnTo>
                      <a:lnTo>
                        <a:pt x="77" y="8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42" name="Freeform 45"/>
                <p:cNvSpPr>
                  <a:spLocks/>
                </p:cNvSpPr>
                <p:nvPr/>
              </p:nvSpPr>
              <p:spPr bwMode="auto">
                <a:xfrm>
                  <a:off x="4041" y="3168"/>
                  <a:ext cx="133" cy="52"/>
                </a:xfrm>
                <a:custGeom>
                  <a:avLst/>
                  <a:gdLst>
                    <a:gd name="T0" fmla="*/ 132 w 133"/>
                    <a:gd name="T1" fmla="*/ 8 h 52"/>
                    <a:gd name="T2" fmla="*/ 100 w 133"/>
                    <a:gd name="T3" fmla="*/ 0 h 52"/>
                    <a:gd name="T4" fmla="*/ 31 w 133"/>
                    <a:gd name="T5" fmla="*/ 29 h 52"/>
                    <a:gd name="T6" fmla="*/ 0 w 133"/>
                    <a:gd name="T7" fmla="*/ 21 h 52"/>
                    <a:gd name="T8" fmla="*/ 9 w 133"/>
                    <a:gd name="T9" fmla="*/ 51 h 52"/>
                    <a:gd name="T10" fmla="*/ 100 w 133"/>
                    <a:gd name="T11" fmla="*/ 51 h 52"/>
                    <a:gd name="T12" fmla="*/ 59 w 133"/>
                    <a:gd name="T13" fmla="*/ 42 h 52"/>
                    <a:gd name="T14" fmla="*/ 132 w 133"/>
                    <a:gd name="T15" fmla="*/ 8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3"/>
                    <a:gd name="T25" fmla="*/ 0 h 52"/>
                    <a:gd name="T26" fmla="*/ 133 w 133"/>
                    <a:gd name="T27" fmla="*/ 52 h 5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3" h="52">
                      <a:moveTo>
                        <a:pt x="132" y="8"/>
                      </a:moveTo>
                      <a:lnTo>
                        <a:pt x="100" y="0"/>
                      </a:lnTo>
                      <a:lnTo>
                        <a:pt x="31" y="29"/>
                      </a:lnTo>
                      <a:lnTo>
                        <a:pt x="0" y="21"/>
                      </a:lnTo>
                      <a:lnTo>
                        <a:pt x="9" y="51"/>
                      </a:lnTo>
                      <a:lnTo>
                        <a:pt x="100" y="51"/>
                      </a:lnTo>
                      <a:lnTo>
                        <a:pt x="59" y="42"/>
                      </a:lnTo>
                      <a:lnTo>
                        <a:pt x="132" y="8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43" name="Freeform 46"/>
                <p:cNvSpPr>
                  <a:spLocks/>
                </p:cNvSpPr>
                <p:nvPr/>
              </p:nvSpPr>
              <p:spPr bwMode="auto">
                <a:xfrm>
                  <a:off x="4041" y="3168"/>
                  <a:ext cx="133" cy="52"/>
                </a:xfrm>
                <a:custGeom>
                  <a:avLst/>
                  <a:gdLst>
                    <a:gd name="T0" fmla="*/ 132 w 133"/>
                    <a:gd name="T1" fmla="*/ 8 h 52"/>
                    <a:gd name="T2" fmla="*/ 100 w 133"/>
                    <a:gd name="T3" fmla="*/ 0 h 52"/>
                    <a:gd name="T4" fmla="*/ 31 w 133"/>
                    <a:gd name="T5" fmla="*/ 29 h 52"/>
                    <a:gd name="T6" fmla="*/ 0 w 133"/>
                    <a:gd name="T7" fmla="*/ 21 h 52"/>
                    <a:gd name="T8" fmla="*/ 9 w 133"/>
                    <a:gd name="T9" fmla="*/ 51 h 52"/>
                    <a:gd name="T10" fmla="*/ 100 w 133"/>
                    <a:gd name="T11" fmla="*/ 51 h 52"/>
                    <a:gd name="T12" fmla="*/ 59 w 133"/>
                    <a:gd name="T13" fmla="*/ 42 h 52"/>
                    <a:gd name="T14" fmla="*/ 132 w 133"/>
                    <a:gd name="T15" fmla="*/ 8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3"/>
                    <a:gd name="T25" fmla="*/ 0 h 52"/>
                    <a:gd name="T26" fmla="*/ 133 w 133"/>
                    <a:gd name="T27" fmla="*/ 52 h 5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3" h="52">
                      <a:moveTo>
                        <a:pt x="132" y="8"/>
                      </a:moveTo>
                      <a:lnTo>
                        <a:pt x="100" y="0"/>
                      </a:lnTo>
                      <a:lnTo>
                        <a:pt x="31" y="29"/>
                      </a:lnTo>
                      <a:lnTo>
                        <a:pt x="0" y="21"/>
                      </a:lnTo>
                      <a:lnTo>
                        <a:pt x="9" y="51"/>
                      </a:lnTo>
                      <a:lnTo>
                        <a:pt x="100" y="51"/>
                      </a:lnTo>
                      <a:lnTo>
                        <a:pt x="59" y="42"/>
                      </a:lnTo>
                      <a:lnTo>
                        <a:pt x="132" y="8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8689" name="Line 47"/>
          <p:cNvSpPr>
            <a:spLocks noChangeShapeType="1"/>
          </p:cNvSpPr>
          <p:nvPr/>
        </p:nvSpPr>
        <p:spPr bwMode="auto">
          <a:xfrm>
            <a:off x="6989763" y="5573713"/>
            <a:ext cx="0" cy="18415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8690" name="Line 48"/>
          <p:cNvSpPr>
            <a:spLocks noChangeShapeType="1"/>
          </p:cNvSpPr>
          <p:nvPr/>
        </p:nvSpPr>
        <p:spPr bwMode="auto">
          <a:xfrm>
            <a:off x="4059238" y="5654675"/>
            <a:ext cx="2930525" cy="952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grpSp>
        <p:nvGrpSpPr>
          <p:cNvPr id="28691" name="Group 49"/>
          <p:cNvGrpSpPr>
            <a:grpSpLocks/>
          </p:cNvGrpSpPr>
          <p:nvPr/>
        </p:nvGrpSpPr>
        <p:grpSpPr bwMode="auto">
          <a:xfrm>
            <a:off x="3616325" y="4640263"/>
            <a:ext cx="1320800" cy="984250"/>
            <a:chOff x="2278" y="2923"/>
            <a:chExt cx="832" cy="620"/>
          </a:xfrm>
        </p:grpSpPr>
        <p:sp>
          <p:nvSpPr>
            <p:cNvPr id="28730" name="Rectangle 50"/>
            <p:cNvSpPr>
              <a:spLocks noChangeArrowheads="1"/>
            </p:cNvSpPr>
            <p:nvPr/>
          </p:nvSpPr>
          <p:spPr bwMode="auto">
            <a:xfrm>
              <a:off x="2278" y="2923"/>
              <a:ext cx="8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GB" sz="1400" b="1">
                  <a:solidFill>
                    <a:schemeClr val="bg1"/>
                  </a:solidFill>
                </a:rPr>
                <a:t>192.150.244.2</a:t>
              </a:r>
            </a:p>
          </p:txBody>
        </p:sp>
        <p:pic>
          <p:nvPicPr>
            <p:cNvPr id="28731" name="Picture 51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99" y="3076"/>
              <a:ext cx="33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732" name="Line 52"/>
            <p:cNvSpPr>
              <a:spLocks noChangeShapeType="1"/>
            </p:cNvSpPr>
            <p:nvPr/>
          </p:nvSpPr>
          <p:spPr bwMode="auto">
            <a:xfrm>
              <a:off x="2653" y="3421"/>
              <a:ext cx="0" cy="122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28692" name="Group 53"/>
          <p:cNvGrpSpPr>
            <a:grpSpLocks/>
          </p:cNvGrpSpPr>
          <p:nvPr/>
        </p:nvGrpSpPr>
        <p:grpSpPr bwMode="auto">
          <a:xfrm>
            <a:off x="4892675" y="4659313"/>
            <a:ext cx="1320800" cy="984250"/>
            <a:chOff x="3082" y="2935"/>
            <a:chExt cx="832" cy="620"/>
          </a:xfrm>
        </p:grpSpPr>
        <p:sp>
          <p:nvSpPr>
            <p:cNvPr id="28727" name="Rectangle 54"/>
            <p:cNvSpPr>
              <a:spLocks noChangeArrowheads="1"/>
            </p:cNvSpPr>
            <p:nvPr/>
          </p:nvSpPr>
          <p:spPr bwMode="auto">
            <a:xfrm>
              <a:off x="3082" y="2935"/>
              <a:ext cx="8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GB" sz="1400" b="1">
                  <a:solidFill>
                    <a:schemeClr val="bg1"/>
                  </a:solidFill>
                </a:rPr>
                <a:t>192.150.244.3</a:t>
              </a:r>
            </a:p>
          </p:txBody>
        </p:sp>
        <p:pic>
          <p:nvPicPr>
            <p:cNvPr id="28728" name="Picture 5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03" y="3088"/>
              <a:ext cx="33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729" name="Line 56"/>
            <p:cNvSpPr>
              <a:spLocks noChangeShapeType="1"/>
            </p:cNvSpPr>
            <p:nvPr/>
          </p:nvSpPr>
          <p:spPr bwMode="auto">
            <a:xfrm>
              <a:off x="3457" y="3433"/>
              <a:ext cx="0" cy="122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28693" name="Line 57"/>
          <p:cNvSpPr>
            <a:spLocks noChangeShapeType="1"/>
          </p:cNvSpPr>
          <p:nvPr/>
        </p:nvSpPr>
        <p:spPr bwMode="auto">
          <a:xfrm>
            <a:off x="4070350" y="5557838"/>
            <a:ext cx="0" cy="2063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8694" name="Line 58"/>
          <p:cNvSpPr>
            <a:spLocks noChangeShapeType="1"/>
          </p:cNvSpPr>
          <p:nvPr/>
        </p:nvSpPr>
        <p:spPr bwMode="auto">
          <a:xfrm flipH="1">
            <a:off x="6600825" y="5319713"/>
            <a:ext cx="1588" cy="334962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8695" name="Freeform 59"/>
          <p:cNvSpPr>
            <a:spLocks/>
          </p:cNvSpPr>
          <p:nvPr/>
        </p:nvSpPr>
        <p:spPr bwMode="auto">
          <a:xfrm>
            <a:off x="5994400" y="4027488"/>
            <a:ext cx="569913" cy="854075"/>
          </a:xfrm>
          <a:custGeom>
            <a:avLst/>
            <a:gdLst>
              <a:gd name="T0" fmla="*/ 0 w 359"/>
              <a:gd name="T1" fmla="*/ 0 h 538"/>
              <a:gd name="T2" fmla="*/ 171 w 359"/>
              <a:gd name="T3" fmla="*/ 358 h 538"/>
              <a:gd name="T4" fmla="*/ 212 w 359"/>
              <a:gd name="T5" fmla="*/ 234 h 538"/>
              <a:gd name="T6" fmla="*/ 358 w 359"/>
              <a:gd name="T7" fmla="*/ 537 h 538"/>
              <a:gd name="T8" fmla="*/ 0 60000 65536"/>
              <a:gd name="T9" fmla="*/ 0 60000 65536"/>
              <a:gd name="T10" fmla="*/ 0 60000 65536"/>
              <a:gd name="T11" fmla="*/ 0 60000 65536"/>
              <a:gd name="T12" fmla="*/ 0 w 359"/>
              <a:gd name="T13" fmla="*/ 0 h 538"/>
              <a:gd name="T14" fmla="*/ 359 w 359"/>
              <a:gd name="T15" fmla="*/ 538 h 5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9" h="538">
                <a:moveTo>
                  <a:pt x="0" y="0"/>
                </a:moveTo>
                <a:lnTo>
                  <a:pt x="171" y="358"/>
                </a:lnTo>
                <a:lnTo>
                  <a:pt x="212" y="234"/>
                </a:lnTo>
                <a:lnTo>
                  <a:pt x="358" y="537"/>
                </a:lnTo>
              </a:path>
            </a:pathLst>
          </a:custGeom>
          <a:noFill/>
          <a:ln w="25400" cap="rnd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696" name="Rectangle 60"/>
          <p:cNvSpPr>
            <a:spLocks noChangeArrowheads="1"/>
          </p:cNvSpPr>
          <p:nvPr/>
        </p:nvSpPr>
        <p:spPr bwMode="auto">
          <a:xfrm>
            <a:off x="4143375" y="3413125"/>
            <a:ext cx="1222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n-GB" sz="1400" b="1">
                <a:solidFill>
                  <a:schemeClr val="bg1"/>
                </a:solidFill>
              </a:rPr>
              <a:t>158.108.15.1</a:t>
            </a:r>
          </a:p>
        </p:txBody>
      </p:sp>
      <p:sp>
        <p:nvSpPr>
          <p:cNvPr id="28697" name="Rectangle 61"/>
          <p:cNvSpPr>
            <a:spLocks noChangeArrowheads="1"/>
          </p:cNvSpPr>
          <p:nvPr/>
        </p:nvSpPr>
        <p:spPr bwMode="auto">
          <a:xfrm>
            <a:off x="6583363" y="3486150"/>
            <a:ext cx="12176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n-GB" sz="1400" b="1">
                <a:solidFill>
                  <a:schemeClr val="bg1"/>
                </a:solidFill>
              </a:rPr>
              <a:t>158.108.16.1</a:t>
            </a:r>
          </a:p>
        </p:txBody>
      </p:sp>
      <p:sp>
        <p:nvSpPr>
          <p:cNvPr id="28698" name="Rectangle 62"/>
          <p:cNvSpPr>
            <a:spLocks noChangeArrowheads="1"/>
          </p:cNvSpPr>
          <p:nvPr/>
        </p:nvSpPr>
        <p:spPr bwMode="auto">
          <a:xfrm>
            <a:off x="6259513" y="3937000"/>
            <a:ext cx="1519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n-GB" sz="1400" b="1">
                <a:solidFill>
                  <a:schemeClr val="bg1"/>
                </a:solidFill>
              </a:rPr>
              <a:t>192.150.250.201</a:t>
            </a:r>
          </a:p>
        </p:txBody>
      </p:sp>
      <p:sp>
        <p:nvSpPr>
          <p:cNvPr id="28699" name="Rectangle 63"/>
          <p:cNvSpPr>
            <a:spLocks noChangeArrowheads="1"/>
          </p:cNvSpPr>
          <p:nvPr/>
        </p:nvSpPr>
        <p:spPr bwMode="auto">
          <a:xfrm>
            <a:off x="6783388" y="4581525"/>
            <a:ext cx="1519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n-GB" sz="1400" b="1">
                <a:solidFill>
                  <a:schemeClr val="bg1"/>
                </a:solidFill>
              </a:rPr>
              <a:t>192.150.250.211</a:t>
            </a:r>
          </a:p>
        </p:txBody>
      </p:sp>
      <p:sp>
        <p:nvSpPr>
          <p:cNvPr id="28700" name="Rectangle 64"/>
          <p:cNvSpPr>
            <a:spLocks noChangeArrowheads="1"/>
          </p:cNvSpPr>
          <p:nvPr/>
        </p:nvSpPr>
        <p:spPr bwMode="auto">
          <a:xfrm>
            <a:off x="6961188" y="5297488"/>
            <a:ext cx="132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n-GB" sz="1400" b="1">
                <a:solidFill>
                  <a:schemeClr val="bg1"/>
                </a:solidFill>
              </a:rPr>
              <a:t>192.150.244.1</a:t>
            </a:r>
          </a:p>
        </p:txBody>
      </p:sp>
      <p:sp>
        <p:nvSpPr>
          <p:cNvPr id="28701" name="Line 65"/>
          <p:cNvSpPr>
            <a:spLocks noChangeShapeType="1"/>
          </p:cNvSpPr>
          <p:nvPr/>
        </p:nvSpPr>
        <p:spPr bwMode="auto">
          <a:xfrm>
            <a:off x="6769100" y="5435600"/>
            <a:ext cx="220663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8702" name="Line 66"/>
          <p:cNvSpPr>
            <a:spLocks noChangeShapeType="1"/>
          </p:cNvSpPr>
          <p:nvPr/>
        </p:nvSpPr>
        <p:spPr bwMode="auto">
          <a:xfrm>
            <a:off x="6624638" y="4721225"/>
            <a:ext cx="220662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8703" name="Line 67"/>
          <p:cNvSpPr>
            <a:spLocks noChangeShapeType="1"/>
          </p:cNvSpPr>
          <p:nvPr/>
        </p:nvSpPr>
        <p:spPr bwMode="auto">
          <a:xfrm>
            <a:off x="6107113" y="4087813"/>
            <a:ext cx="220662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8704" name="Line 68"/>
          <p:cNvSpPr>
            <a:spLocks noChangeShapeType="1"/>
          </p:cNvSpPr>
          <p:nvPr/>
        </p:nvSpPr>
        <p:spPr bwMode="auto">
          <a:xfrm>
            <a:off x="5281613" y="3533775"/>
            <a:ext cx="220662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8705" name="Line 69"/>
          <p:cNvSpPr>
            <a:spLocks noChangeShapeType="1"/>
          </p:cNvSpPr>
          <p:nvPr/>
        </p:nvSpPr>
        <p:spPr bwMode="auto">
          <a:xfrm>
            <a:off x="6388100" y="3621088"/>
            <a:ext cx="220663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8706" name="Rectangle 70"/>
          <p:cNvSpPr>
            <a:spLocks noChangeArrowheads="1"/>
          </p:cNvSpPr>
          <p:nvPr/>
        </p:nvSpPr>
        <p:spPr bwMode="auto">
          <a:xfrm>
            <a:off x="323850" y="3543300"/>
            <a:ext cx="3683000" cy="7302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 eaLnBrk="0" hangingPunct="0">
              <a:buFontTx/>
              <a:buChar char="•"/>
            </a:pPr>
            <a:r>
              <a:rPr lang="en-GB" sz="1400" b="1">
                <a:solidFill>
                  <a:srgbClr val="330099"/>
                </a:solidFill>
              </a:rPr>
              <a:t> Each interface has its own IP Address</a:t>
            </a:r>
          </a:p>
          <a:p>
            <a:pPr defTabSz="762000" eaLnBrk="0" hangingPunct="0">
              <a:buFontTx/>
              <a:buChar char="•"/>
            </a:pPr>
            <a:r>
              <a:rPr lang="en-GB" sz="1400" b="1">
                <a:solidFill>
                  <a:srgbClr val="330099"/>
                </a:solidFill>
              </a:rPr>
              <a:t> Machine with more than one interface is called multi-homed</a:t>
            </a:r>
          </a:p>
        </p:txBody>
      </p:sp>
      <p:sp>
        <p:nvSpPr>
          <p:cNvPr id="28707" name="Rectangle 71"/>
          <p:cNvSpPr>
            <a:spLocks noChangeArrowheads="1"/>
          </p:cNvSpPr>
          <p:nvPr/>
        </p:nvSpPr>
        <p:spPr bwMode="auto">
          <a:xfrm>
            <a:off x="307975" y="4521200"/>
            <a:ext cx="3167063" cy="5175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 eaLnBrk="0" hangingPunct="0">
              <a:buFontTx/>
              <a:buChar char="•"/>
            </a:pPr>
            <a:r>
              <a:rPr lang="en-GB" sz="1400" b="1"/>
              <a:t> </a:t>
            </a:r>
            <a:r>
              <a:rPr lang="en-GB" sz="1400" b="1">
                <a:solidFill>
                  <a:srgbClr val="330099"/>
                </a:solidFill>
              </a:rPr>
              <a:t>Router is multi-homed machine</a:t>
            </a:r>
          </a:p>
          <a:p>
            <a:pPr defTabSz="762000" eaLnBrk="0" hangingPunct="0">
              <a:buFontTx/>
              <a:buChar char="•"/>
            </a:pPr>
            <a:r>
              <a:rPr lang="en-GB" sz="1400" b="1">
                <a:solidFill>
                  <a:srgbClr val="330099"/>
                </a:solidFill>
              </a:rPr>
              <a:t> Multi-homed need not to be router</a:t>
            </a:r>
          </a:p>
        </p:txBody>
      </p:sp>
      <p:grpSp>
        <p:nvGrpSpPr>
          <p:cNvPr id="28708" name="Group 72"/>
          <p:cNvGrpSpPr>
            <a:grpSpLocks/>
          </p:cNvGrpSpPr>
          <p:nvPr/>
        </p:nvGrpSpPr>
        <p:grpSpPr bwMode="auto">
          <a:xfrm>
            <a:off x="5545138" y="3595688"/>
            <a:ext cx="754062" cy="423862"/>
            <a:chOff x="3493" y="2265"/>
            <a:chExt cx="475" cy="267"/>
          </a:xfrm>
        </p:grpSpPr>
        <p:grpSp>
          <p:nvGrpSpPr>
            <p:cNvPr id="28709" name="Group 73"/>
            <p:cNvGrpSpPr>
              <a:grpSpLocks/>
            </p:cNvGrpSpPr>
            <p:nvPr/>
          </p:nvGrpSpPr>
          <p:grpSpPr bwMode="auto">
            <a:xfrm>
              <a:off x="3497" y="2278"/>
              <a:ext cx="471" cy="254"/>
              <a:chOff x="3497" y="2278"/>
              <a:chExt cx="471" cy="254"/>
            </a:xfrm>
          </p:grpSpPr>
          <p:sp>
            <p:nvSpPr>
              <p:cNvPr id="28724" name="Freeform 74"/>
              <p:cNvSpPr>
                <a:spLocks/>
              </p:cNvSpPr>
              <p:nvPr/>
            </p:nvSpPr>
            <p:spPr bwMode="auto">
              <a:xfrm>
                <a:off x="3497" y="2360"/>
                <a:ext cx="471" cy="91"/>
              </a:xfrm>
              <a:custGeom>
                <a:avLst/>
                <a:gdLst>
                  <a:gd name="T0" fmla="*/ 0 w 471"/>
                  <a:gd name="T1" fmla="*/ 0 h 91"/>
                  <a:gd name="T2" fmla="*/ 470 w 471"/>
                  <a:gd name="T3" fmla="*/ 0 h 91"/>
                  <a:gd name="T4" fmla="*/ 470 w 471"/>
                  <a:gd name="T5" fmla="*/ 90 h 91"/>
                  <a:gd name="T6" fmla="*/ 0 w 471"/>
                  <a:gd name="T7" fmla="*/ 90 h 91"/>
                  <a:gd name="T8" fmla="*/ 0 w 471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1"/>
                  <a:gd name="T16" fmla="*/ 0 h 91"/>
                  <a:gd name="T17" fmla="*/ 471 w 471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1" h="91">
                    <a:moveTo>
                      <a:pt x="0" y="0"/>
                    </a:moveTo>
                    <a:lnTo>
                      <a:pt x="470" y="0"/>
                    </a:lnTo>
                    <a:lnTo>
                      <a:pt x="470" y="90"/>
                    </a:lnTo>
                    <a:lnTo>
                      <a:pt x="0" y="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5" name="Oval 75"/>
              <p:cNvSpPr>
                <a:spLocks noChangeArrowheads="1"/>
              </p:cNvSpPr>
              <p:nvPr/>
            </p:nvSpPr>
            <p:spPr bwMode="auto">
              <a:xfrm>
                <a:off x="3502" y="2368"/>
                <a:ext cx="465" cy="164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6" name="Oval 76"/>
              <p:cNvSpPr>
                <a:spLocks noChangeArrowheads="1"/>
              </p:cNvSpPr>
              <p:nvPr/>
            </p:nvSpPr>
            <p:spPr bwMode="auto">
              <a:xfrm>
                <a:off x="3502" y="2278"/>
                <a:ext cx="465" cy="163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10" name="Freeform 77"/>
            <p:cNvSpPr>
              <a:spLocks/>
            </p:cNvSpPr>
            <p:nvPr/>
          </p:nvSpPr>
          <p:spPr bwMode="auto">
            <a:xfrm>
              <a:off x="3495" y="2347"/>
              <a:ext cx="471" cy="91"/>
            </a:xfrm>
            <a:custGeom>
              <a:avLst/>
              <a:gdLst>
                <a:gd name="T0" fmla="*/ 0 w 471"/>
                <a:gd name="T1" fmla="*/ 0 h 91"/>
                <a:gd name="T2" fmla="*/ 470 w 471"/>
                <a:gd name="T3" fmla="*/ 0 h 91"/>
                <a:gd name="T4" fmla="*/ 470 w 471"/>
                <a:gd name="T5" fmla="*/ 90 h 91"/>
                <a:gd name="T6" fmla="*/ 0 w 471"/>
                <a:gd name="T7" fmla="*/ 90 h 91"/>
                <a:gd name="T8" fmla="*/ 0 w 471"/>
                <a:gd name="T9" fmla="*/ 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1"/>
                <a:gd name="T16" fmla="*/ 0 h 91"/>
                <a:gd name="T17" fmla="*/ 471 w 471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1" h="91">
                  <a:moveTo>
                    <a:pt x="0" y="0"/>
                  </a:moveTo>
                  <a:lnTo>
                    <a:pt x="470" y="0"/>
                  </a:lnTo>
                  <a:lnTo>
                    <a:pt x="470" y="90"/>
                  </a:lnTo>
                  <a:lnTo>
                    <a:pt x="0" y="90"/>
                  </a:lnTo>
                  <a:lnTo>
                    <a:pt x="0" y="0"/>
                  </a:lnTo>
                </a:path>
              </a:pathLst>
            </a:custGeom>
            <a:solidFill>
              <a:srgbClr val="716759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11" name="Oval 78"/>
            <p:cNvSpPr>
              <a:spLocks noChangeArrowheads="1"/>
            </p:cNvSpPr>
            <p:nvPr/>
          </p:nvSpPr>
          <p:spPr bwMode="auto">
            <a:xfrm>
              <a:off x="3493" y="2352"/>
              <a:ext cx="465" cy="164"/>
            </a:xfrm>
            <a:prstGeom prst="ellipse">
              <a:avLst/>
            </a:prstGeom>
            <a:solidFill>
              <a:srgbClr val="645D5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2" name="Oval 79"/>
            <p:cNvSpPr>
              <a:spLocks noChangeArrowheads="1"/>
            </p:cNvSpPr>
            <p:nvPr/>
          </p:nvSpPr>
          <p:spPr bwMode="auto">
            <a:xfrm>
              <a:off x="3493" y="2265"/>
              <a:ext cx="465" cy="164"/>
            </a:xfrm>
            <a:prstGeom prst="ellipse">
              <a:avLst/>
            </a:prstGeom>
            <a:solidFill>
              <a:srgbClr val="BDBBA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713" name="Group 80"/>
            <p:cNvGrpSpPr>
              <a:grpSpLocks/>
            </p:cNvGrpSpPr>
            <p:nvPr/>
          </p:nvGrpSpPr>
          <p:grpSpPr bwMode="auto">
            <a:xfrm>
              <a:off x="3579" y="2286"/>
              <a:ext cx="293" cy="122"/>
              <a:chOff x="3579" y="2286"/>
              <a:chExt cx="293" cy="122"/>
            </a:xfrm>
          </p:grpSpPr>
          <p:grpSp>
            <p:nvGrpSpPr>
              <p:cNvPr id="28714" name="Group 81"/>
              <p:cNvGrpSpPr>
                <a:grpSpLocks/>
              </p:cNvGrpSpPr>
              <p:nvPr/>
            </p:nvGrpSpPr>
            <p:grpSpPr bwMode="auto">
              <a:xfrm>
                <a:off x="3579" y="2286"/>
                <a:ext cx="293" cy="122"/>
                <a:chOff x="3579" y="2286"/>
                <a:chExt cx="293" cy="122"/>
              </a:xfrm>
            </p:grpSpPr>
            <p:sp>
              <p:nvSpPr>
                <p:cNvPr id="28720" name="Freeform 82"/>
                <p:cNvSpPr>
                  <a:spLocks/>
                </p:cNvSpPr>
                <p:nvPr/>
              </p:nvSpPr>
              <p:spPr bwMode="auto">
                <a:xfrm>
                  <a:off x="3579" y="2286"/>
                  <a:ext cx="134" cy="49"/>
                </a:xfrm>
                <a:custGeom>
                  <a:avLst/>
                  <a:gdLst>
                    <a:gd name="T0" fmla="*/ 0 w 134"/>
                    <a:gd name="T1" fmla="*/ 8 h 49"/>
                    <a:gd name="T2" fmla="*/ 32 w 134"/>
                    <a:gd name="T3" fmla="*/ 0 h 49"/>
                    <a:gd name="T4" fmla="*/ 100 w 134"/>
                    <a:gd name="T5" fmla="*/ 26 h 49"/>
                    <a:gd name="T6" fmla="*/ 133 w 134"/>
                    <a:gd name="T7" fmla="*/ 17 h 49"/>
                    <a:gd name="T8" fmla="*/ 123 w 134"/>
                    <a:gd name="T9" fmla="*/ 48 h 49"/>
                    <a:gd name="T10" fmla="*/ 32 w 134"/>
                    <a:gd name="T11" fmla="*/ 48 h 49"/>
                    <a:gd name="T12" fmla="*/ 73 w 134"/>
                    <a:gd name="T13" fmla="*/ 39 h 49"/>
                    <a:gd name="T14" fmla="*/ 0 w 134"/>
                    <a:gd name="T15" fmla="*/ 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4"/>
                    <a:gd name="T25" fmla="*/ 0 h 49"/>
                    <a:gd name="T26" fmla="*/ 134 w 134"/>
                    <a:gd name="T27" fmla="*/ 49 h 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4" h="49">
                      <a:moveTo>
                        <a:pt x="0" y="8"/>
                      </a:moveTo>
                      <a:lnTo>
                        <a:pt x="32" y="0"/>
                      </a:lnTo>
                      <a:lnTo>
                        <a:pt x="100" y="26"/>
                      </a:lnTo>
                      <a:lnTo>
                        <a:pt x="133" y="17"/>
                      </a:lnTo>
                      <a:lnTo>
                        <a:pt x="123" y="48"/>
                      </a:lnTo>
                      <a:lnTo>
                        <a:pt x="32" y="48"/>
                      </a:lnTo>
                      <a:lnTo>
                        <a:pt x="73" y="39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21" name="Freeform 83"/>
                <p:cNvSpPr>
                  <a:spLocks/>
                </p:cNvSpPr>
                <p:nvPr/>
              </p:nvSpPr>
              <p:spPr bwMode="auto">
                <a:xfrm>
                  <a:off x="3579" y="2286"/>
                  <a:ext cx="134" cy="49"/>
                </a:xfrm>
                <a:custGeom>
                  <a:avLst/>
                  <a:gdLst>
                    <a:gd name="T0" fmla="*/ 0 w 134"/>
                    <a:gd name="T1" fmla="*/ 8 h 49"/>
                    <a:gd name="T2" fmla="*/ 32 w 134"/>
                    <a:gd name="T3" fmla="*/ 0 h 49"/>
                    <a:gd name="T4" fmla="*/ 100 w 134"/>
                    <a:gd name="T5" fmla="*/ 26 h 49"/>
                    <a:gd name="T6" fmla="*/ 133 w 134"/>
                    <a:gd name="T7" fmla="*/ 17 h 49"/>
                    <a:gd name="T8" fmla="*/ 123 w 134"/>
                    <a:gd name="T9" fmla="*/ 48 h 49"/>
                    <a:gd name="T10" fmla="*/ 32 w 134"/>
                    <a:gd name="T11" fmla="*/ 48 h 49"/>
                    <a:gd name="T12" fmla="*/ 73 w 134"/>
                    <a:gd name="T13" fmla="*/ 39 h 49"/>
                    <a:gd name="T14" fmla="*/ 0 w 134"/>
                    <a:gd name="T15" fmla="*/ 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4"/>
                    <a:gd name="T25" fmla="*/ 0 h 49"/>
                    <a:gd name="T26" fmla="*/ 134 w 134"/>
                    <a:gd name="T27" fmla="*/ 49 h 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4" h="49">
                      <a:moveTo>
                        <a:pt x="0" y="8"/>
                      </a:moveTo>
                      <a:lnTo>
                        <a:pt x="32" y="0"/>
                      </a:lnTo>
                      <a:lnTo>
                        <a:pt x="100" y="26"/>
                      </a:lnTo>
                      <a:lnTo>
                        <a:pt x="133" y="17"/>
                      </a:lnTo>
                      <a:lnTo>
                        <a:pt x="123" y="48"/>
                      </a:lnTo>
                      <a:lnTo>
                        <a:pt x="32" y="48"/>
                      </a:lnTo>
                      <a:lnTo>
                        <a:pt x="73" y="39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22" name="Freeform 84"/>
                <p:cNvSpPr>
                  <a:spLocks/>
                </p:cNvSpPr>
                <p:nvPr/>
              </p:nvSpPr>
              <p:spPr bwMode="auto">
                <a:xfrm>
                  <a:off x="3734" y="2364"/>
                  <a:ext cx="138" cy="44"/>
                </a:xfrm>
                <a:custGeom>
                  <a:avLst/>
                  <a:gdLst>
                    <a:gd name="T0" fmla="*/ 137 w 138"/>
                    <a:gd name="T1" fmla="*/ 34 h 44"/>
                    <a:gd name="T2" fmla="*/ 105 w 138"/>
                    <a:gd name="T3" fmla="*/ 43 h 44"/>
                    <a:gd name="T4" fmla="*/ 31 w 138"/>
                    <a:gd name="T5" fmla="*/ 21 h 44"/>
                    <a:gd name="T6" fmla="*/ 0 w 138"/>
                    <a:gd name="T7" fmla="*/ 34 h 44"/>
                    <a:gd name="T8" fmla="*/ 9 w 138"/>
                    <a:gd name="T9" fmla="*/ 0 h 44"/>
                    <a:gd name="T10" fmla="*/ 105 w 138"/>
                    <a:gd name="T11" fmla="*/ 0 h 44"/>
                    <a:gd name="T12" fmla="*/ 68 w 138"/>
                    <a:gd name="T13" fmla="*/ 13 h 44"/>
                    <a:gd name="T14" fmla="*/ 137 w 138"/>
                    <a:gd name="T15" fmla="*/ 34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8"/>
                    <a:gd name="T25" fmla="*/ 0 h 44"/>
                    <a:gd name="T26" fmla="*/ 138 w 138"/>
                    <a:gd name="T27" fmla="*/ 44 h 4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8" h="44">
                      <a:moveTo>
                        <a:pt x="137" y="34"/>
                      </a:moveTo>
                      <a:lnTo>
                        <a:pt x="105" y="43"/>
                      </a:lnTo>
                      <a:lnTo>
                        <a:pt x="31" y="21"/>
                      </a:lnTo>
                      <a:lnTo>
                        <a:pt x="0" y="34"/>
                      </a:lnTo>
                      <a:lnTo>
                        <a:pt x="9" y="0"/>
                      </a:lnTo>
                      <a:lnTo>
                        <a:pt x="105" y="0"/>
                      </a:lnTo>
                      <a:lnTo>
                        <a:pt x="68" y="13"/>
                      </a:lnTo>
                      <a:lnTo>
                        <a:pt x="137" y="34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23" name="Freeform 85"/>
                <p:cNvSpPr>
                  <a:spLocks/>
                </p:cNvSpPr>
                <p:nvPr/>
              </p:nvSpPr>
              <p:spPr bwMode="auto">
                <a:xfrm>
                  <a:off x="3734" y="2364"/>
                  <a:ext cx="138" cy="44"/>
                </a:xfrm>
                <a:custGeom>
                  <a:avLst/>
                  <a:gdLst>
                    <a:gd name="T0" fmla="*/ 137 w 138"/>
                    <a:gd name="T1" fmla="*/ 34 h 44"/>
                    <a:gd name="T2" fmla="*/ 105 w 138"/>
                    <a:gd name="T3" fmla="*/ 43 h 44"/>
                    <a:gd name="T4" fmla="*/ 31 w 138"/>
                    <a:gd name="T5" fmla="*/ 21 h 44"/>
                    <a:gd name="T6" fmla="*/ 0 w 138"/>
                    <a:gd name="T7" fmla="*/ 34 h 44"/>
                    <a:gd name="T8" fmla="*/ 9 w 138"/>
                    <a:gd name="T9" fmla="*/ 0 h 44"/>
                    <a:gd name="T10" fmla="*/ 105 w 138"/>
                    <a:gd name="T11" fmla="*/ 0 h 44"/>
                    <a:gd name="T12" fmla="*/ 68 w 138"/>
                    <a:gd name="T13" fmla="*/ 13 h 44"/>
                    <a:gd name="T14" fmla="*/ 137 w 138"/>
                    <a:gd name="T15" fmla="*/ 34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8"/>
                    <a:gd name="T25" fmla="*/ 0 h 44"/>
                    <a:gd name="T26" fmla="*/ 138 w 138"/>
                    <a:gd name="T27" fmla="*/ 44 h 4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8" h="44">
                      <a:moveTo>
                        <a:pt x="137" y="34"/>
                      </a:moveTo>
                      <a:lnTo>
                        <a:pt x="105" y="43"/>
                      </a:lnTo>
                      <a:lnTo>
                        <a:pt x="31" y="21"/>
                      </a:lnTo>
                      <a:lnTo>
                        <a:pt x="0" y="34"/>
                      </a:lnTo>
                      <a:lnTo>
                        <a:pt x="9" y="0"/>
                      </a:lnTo>
                      <a:lnTo>
                        <a:pt x="105" y="0"/>
                      </a:lnTo>
                      <a:lnTo>
                        <a:pt x="68" y="13"/>
                      </a:lnTo>
                      <a:lnTo>
                        <a:pt x="137" y="34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715" name="Group 86"/>
              <p:cNvGrpSpPr>
                <a:grpSpLocks/>
              </p:cNvGrpSpPr>
              <p:nvPr/>
            </p:nvGrpSpPr>
            <p:grpSpPr bwMode="auto">
              <a:xfrm>
                <a:off x="3589" y="2286"/>
                <a:ext cx="274" cy="122"/>
                <a:chOff x="3589" y="2286"/>
                <a:chExt cx="274" cy="122"/>
              </a:xfrm>
            </p:grpSpPr>
            <p:sp>
              <p:nvSpPr>
                <p:cNvPr id="28716" name="Freeform 87"/>
                <p:cNvSpPr>
                  <a:spLocks/>
                </p:cNvSpPr>
                <p:nvPr/>
              </p:nvSpPr>
              <p:spPr bwMode="auto">
                <a:xfrm>
                  <a:off x="3726" y="2286"/>
                  <a:ext cx="137" cy="49"/>
                </a:xfrm>
                <a:custGeom>
                  <a:avLst/>
                  <a:gdLst>
                    <a:gd name="T0" fmla="*/ 0 w 137"/>
                    <a:gd name="T1" fmla="*/ 39 h 49"/>
                    <a:gd name="T2" fmla="*/ 31 w 137"/>
                    <a:gd name="T3" fmla="*/ 48 h 49"/>
                    <a:gd name="T4" fmla="*/ 99 w 137"/>
                    <a:gd name="T5" fmla="*/ 17 h 49"/>
                    <a:gd name="T6" fmla="*/ 136 w 137"/>
                    <a:gd name="T7" fmla="*/ 26 h 49"/>
                    <a:gd name="T8" fmla="*/ 122 w 137"/>
                    <a:gd name="T9" fmla="*/ 0 h 49"/>
                    <a:gd name="T10" fmla="*/ 31 w 137"/>
                    <a:gd name="T11" fmla="*/ 0 h 49"/>
                    <a:gd name="T12" fmla="*/ 77 w 137"/>
                    <a:gd name="T13" fmla="*/ 8 h 49"/>
                    <a:gd name="T14" fmla="*/ 0 w 137"/>
                    <a:gd name="T15" fmla="*/ 39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7"/>
                    <a:gd name="T25" fmla="*/ 0 h 49"/>
                    <a:gd name="T26" fmla="*/ 137 w 137"/>
                    <a:gd name="T27" fmla="*/ 49 h 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7" h="49">
                      <a:moveTo>
                        <a:pt x="0" y="39"/>
                      </a:moveTo>
                      <a:lnTo>
                        <a:pt x="31" y="48"/>
                      </a:lnTo>
                      <a:lnTo>
                        <a:pt x="99" y="17"/>
                      </a:lnTo>
                      <a:lnTo>
                        <a:pt x="136" y="26"/>
                      </a:lnTo>
                      <a:lnTo>
                        <a:pt x="122" y="0"/>
                      </a:lnTo>
                      <a:lnTo>
                        <a:pt x="31" y="0"/>
                      </a:lnTo>
                      <a:lnTo>
                        <a:pt x="77" y="8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17" name="Freeform 88"/>
                <p:cNvSpPr>
                  <a:spLocks/>
                </p:cNvSpPr>
                <p:nvPr/>
              </p:nvSpPr>
              <p:spPr bwMode="auto">
                <a:xfrm>
                  <a:off x="3726" y="2286"/>
                  <a:ext cx="137" cy="49"/>
                </a:xfrm>
                <a:custGeom>
                  <a:avLst/>
                  <a:gdLst>
                    <a:gd name="T0" fmla="*/ 0 w 137"/>
                    <a:gd name="T1" fmla="*/ 39 h 49"/>
                    <a:gd name="T2" fmla="*/ 31 w 137"/>
                    <a:gd name="T3" fmla="*/ 48 h 49"/>
                    <a:gd name="T4" fmla="*/ 99 w 137"/>
                    <a:gd name="T5" fmla="*/ 17 h 49"/>
                    <a:gd name="T6" fmla="*/ 136 w 137"/>
                    <a:gd name="T7" fmla="*/ 26 h 49"/>
                    <a:gd name="T8" fmla="*/ 122 w 137"/>
                    <a:gd name="T9" fmla="*/ 0 h 49"/>
                    <a:gd name="T10" fmla="*/ 31 w 137"/>
                    <a:gd name="T11" fmla="*/ 0 h 49"/>
                    <a:gd name="T12" fmla="*/ 77 w 137"/>
                    <a:gd name="T13" fmla="*/ 8 h 49"/>
                    <a:gd name="T14" fmla="*/ 0 w 137"/>
                    <a:gd name="T15" fmla="*/ 39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7"/>
                    <a:gd name="T25" fmla="*/ 0 h 49"/>
                    <a:gd name="T26" fmla="*/ 137 w 137"/>
                    <a:gd name="T27" fmla="*/ 49 h 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7" h="49">
                      <a:moveTo>
                        <a:pt x="0" y="39"/>
                      </a:moveTo>
                      <a:lnTo>
                        <a:pt x="31" y="48"/>
                      </a:lnTo>
                      <a:lnTo>
                        <a:pt x="99" y="17"/>
                      </a:lnTo>
                      <a:lnTo>
                        <a:pt x="136" y="26"/>
                      </a:lnTo>
                      <a:lnTo>
                        <a:pt x="122" y="0"/>
                      </a:lnTo>
                      <a:lnTo>
                        <a:pt x="31" y="0"/>
                      </a:lnTo>
                      <a:lnTo>
                        <a:pt x="77" y="8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18" name="Freeform 89"/>
                <p:cNvSpPr>
                  <a:spLocks/>
                </p:cNvSpPr>
                <p:nvPr/>
              </p:nvSpPr>
              <p:spPr bwMode="auto">
                <a:xfrm>
                  <a:off x="3589" y="2356"/>
                  <a:ext cx="133" cy="52"/>
                </a:xfrm>
                <a:custGeom>
                  <a:avLst/>
                  <a:gdLst>
                    <a:gd name="T0" fmla="*/ 132 w 133"/>
                    <a:gd name="T1" fmla="*/ 8 h 52"/>
                    <a:gd name="T2" fmla="*/ 100 w 133"/>
                    <a:gd name="T3" fmla="*/ 0 h 52"/>
                    <a:gd name="T4" fmla="*/ 31 w 133"/>
                    <a:gd name="T5" fmla="*/ 29 h 52"/>
                    <a:gd name="T6" fmla="*/ 0 w 133"/>
                    <a:gd name="T7" fmla="*/ 21 h 52"/>
                    <a:gd name="T8" fmla="*/ 9 w 133"/>
                    <a:gd name="T9" fmla="*/ 51 h 52"/>
                    <a:gd name="T10" fmla="*/ 100 w 133"/>
                    <a:gd name="T11" fmla="*/ 51 h 52"/>
                    <a:gd name="T12" fmla="*/ 59 w 133"/>
                    <a:gd name="T13" fmla="*/ 42 h 52"/>
                    <a:gd name="T14" fmla="*/ 132 w 133"/>
                    <a:gd name="T15" fmla="*/ 8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3"/>
                    <a:gd name="T25" fmla="*/ 0 h 52"/>
                    <a:gd name="T26" fmla="*/ 133 w 133"/>
                    <a:gd name="T27" fmla="*/ 52 h 5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3" h="52">
                      <a:moveTo>
                        <a:pt x="132" y="8"/>
                      </a:moveTo>
                      <a:lnTo>
                        <a:pt x="100" y="0"/>
                      </a:lnTo>
                      <a:lnTo>
                        <a:pt x="31" y="29"/>
                      </a:lnTo>
                      <a:lnTo>
                        <a:pt x="0" y="21"/>
                      </a:lnTo>
                      <a:lnTo>
                        <a:pt x="9" y="51"/>
                      </a:lnTo>
                      <a:lnTo>
                        <a:pt x="100" y="51"/>
                      </a:lnTo>
                      <a:lnTo>
                        <a:pt x="59" y="42"/>
                      </a:lnTo>
                      <a:lnTo>
                        <a:pt x="132" y="8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19" name="Freeform 90"/>
                <p:cNvSpPr>
                  <a:spLocks/>
                </p:cNvSpPr>
                <p:nvPr/>
              </p:nvSpPr>
              <p:spPr bwMode="auto">
                <a:xfrm>
                  <a:off x="3589" y="2356"/>
                  <a:ext cx="133" cy="52"/>
                </a:xfrm>
                <a:custGeom>
                  <a:avLst/>
                  <a:gdLst>
                    <a:gd name="T0" fmla="*/ 132 w 133"/>
                    <a:gd name="T1" fmla="*/ 8 h 52"/>
                    <a:gd name="T2" fmla="*/ 100 w 133"/>
                    <a:gd name="T3" fmla="*/ 0 h 52"/>
                    <a:gd name="T4" fmla="*/ 31 w 133"/>
                    <a:gd name="T5" fmla="*/ 29 h 52"/>
                    <a:gd name="T6" fmla="*/ 0 w 133"/>
                    <a:gd name="T7" fmla="*/ 21 h 52"/>
                    <a:gd name="T8" fmla="*/ 9 w 133"/>
                    <a:gd name="T9" fmla="*/ 51 h 52"/>
                    <a:gd name="T10" fmla="*/ 100 w 133"/>
                    <a:gd name="T11" fmla="*/ 51 h 52"/>
                    <a:gd name="T12" fmla="*/ 59 w 133"/>
                    <a:gd name="T13" fmla="*/ 42 h 52"/>
                    <a:gd name="T14" fmla="*/ 132 w 133"/>
                    <a:gd name="T15" fmla="*/ 8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3"/>
                    <a:gd name="T25" fmla="*/ 0 h 52"/>
                    <a:gd name="T26" fmla="*/ 133 w 133"/>
                    <a:gd name="T27" fmla="*/ 52 h 5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3" h="52">
                      <a:moveTo>
                        <a:pt x="132" y="8"/>
                      </a:moveTo>
                      <a:lnTo>
                        <a:pt x="100" y="0"/>
                      </a:lnTo>
                      <a:lnTo>
                        <a:pt x="31" y="29"/>
                      </a:lnTo>
                      <a:lnTo>
                        <a:pt x="0" y="21"/>
                      </a:lnTo>
                      <a:lnTo>
                        <a:pt x="9" y="51"/>
                      </a:lnTo>
                      <a:lnTo>
                        <a:pt x="100" y="51"/>
                      </a:lnTo>
                      <a:lnTo>
                        <a:pt x="59" y="42"/>
                      </a:lnTo>
                      <a:lnTo>
                        <a:pt x="132" y="8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GB" smtClean="0"/>
              <a:t>Addressing concept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911350"/>
            <a:ext cx="7772400" cy="41148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0"/>
              </a:spcBef>
              <a:buClr>
                <a:srgbClr val="9933FF"/>
              </a:buClr>
            </a:pPr>
            <a:r>
              <a:rPr lang="en-GB" sz="2000" b="1" smtClean="0"/>
              <a:t>partitions address into 2 fields </a:t>
            </a:r>
          </a:p>
          <a:p>
            <a:pPr lvl="1" eaLnBrk="1" hangingPunct="1"/>
            <a:r>
              <a:rPr lang="en-GB" smtClean="0"/>
              <a:t>network address (path part used by router)</a:t>
            </a:r>
          </a:p>
          <a:p>
            <a:pPr lvl="1" eaLnBrk="1" hangingPunct="1"/>
            <a:r>
              <a:rPr lang="en-GB" smtClean="0"/>
              <a:t>node address (specific device on the net)</a:t>
            </a: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4214813" y="4238625"/>
            <a:ext cx="0" cy="2063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4203700" y="4364038"/>
            <a:ext cx="2233613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grpSp>
        <p:nvGrpSpPr>
          <p:cNvPr id="29702" name="Group 6"/>
          <p:cNvGrpSpPr>
            <a:grpSpLocks/>
          </p:cNvGrpSpPr>
          <p:nvPr/>
        </p:nvGrpSpPr>
        <p:grpSpPr bwMode="auto">
          <a:xfrm>
            <a:off x="4071938" y="3365500"/>
            <a:ext cx="885825" cy="984250"/>
            <a:chOff x="2565" y="2120"/>
            <a:chExt cx="558" cy="620"/>
          </a:xfrm>
        </p:grpSpPr>
        <p:sp>
          <p:nvSpPr>
            <p:cNvPr id="29749" name="Rectangle 7"/>
            <p:cNvSpPr>
              <a:spLocks noChangeArrowheads="1"/>
            </p:cNvSpPr>
            <p:nvPr/>
          </p:nvSpPr>
          <p:spPr bwMode="auto">
            <a:xfrm>
              <a:off x="2565" y="2120"/>
              <a:ext cx="2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GB" sz="1400" b="1">
                  <a:solidFill>
                    <a:schemeClr val="bg1"/>
                  </a:solidFill>
                </a:rPr>
                <a:t>1.2</a:t>
              </a:r>
            </a:p>
          </p:txBody>
        </p:sp>
        <p:pic>
          <p:nvPicPr>
            <p:cNvPr id="29750" name="Picture 8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86" y="2273"/>
              <a:ext cx="33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51" name="Line 9"/>
            <p:cNvSpPr>
              <a:spLocks noChangeShapeType="1"/>
            </p:cNvSpPr>
            <p:nvPr/>
          </p:nvSpPr>
          <p:spPr bwMode="auto">
            <a:xfrm>
              <a:off x="2940" y="2618"/>
              <a:ext cx="0" cy="122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29703" name="Group 10"/>
          <p:cNvGrpSpPr>
            <a:grpSpLocks/>
          </p:cNvGrpSpPr>
          <p:nvPr/>
        </p:nvGrpSpPr>
        <p:grpSpPr bwMode="auto">
          <a:xfrm>
            <a:off x="5205413" y="3362325"/>
            <a:ext cx="885825" cy="984250"/>
            <a:chOff x="3279" y="2118"/>
            <a:chExt cx="558" cy="620"/>
          </a:xfrm>
        </p:grpSpPr>
        <p:sp>
          <p:nvSpPr>
            <p:cNvPr id="29746" name="Rectangle 11"/>
            <p:cNvSpPr>
              <a:spLocks noChangeArrowheads="1"/>
            </p:cNvSpPr>
            <p:nvPr/>
          </p:nvSpPr>
          <p:spPr bwMode="auto">
            <a:xfrm>
              <a:off x="3279" y="2118"/>
              <a:ext cx="2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GB" sz="1400" b="1">
                  <a:solidFill>
                    <a:schemeClr val="bg1"/>
                  </a:solidFill>
                </a:rPr>
                <a:t>1.3</a:t>
              </a:r>
            </a:p>
          </p:txBody>
        </p:sp>
        <p:pic>
          <p:nvPicPr>
            <p:cNvPr id="29747" name="Picture 12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00" y="2271"/>
              <a:ext cx="33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48" name="Line 13"/>
            <p:cNvSpPr>
              <a:spLocks noChangeShapeType="1"/>
            </p:cNvSpPr>
            <p:nvPr/>
          </p:nvSpPr>
          <p:spPr bwMode="auto">
            <a:xfrm>
              <a:off x="3654" y="2616"/>
              <a:ext cx="0" cy="122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29704" name="Line 14"/>
          <p:cNvSpPr>
            <a:spLocks noChangeShapeType="1"/>
          </p:cNvSpPr>
          <p:nvPr/>
        </p:nvSpPr>
        <p:spPr bwMode="auto">
          <a:xfrm>
            <a:off x="6461125" y="4268788"/>
            <a:ext cx="0" cy="2063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9705" name="Line 15"/>
          <p:cNvSpPr>
            <a:spLocks noChangeShapeType="1"/>
          </p:cNvSpPr>
          <p:nvPr/>
        </p:nvSpPr>
        <p:spPr bwMode="auto">
          <a:xfrm>
            <a:off x="6165850" y="4375150"/>
            <a:ext cx="336550" cy="376238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9706" name="Line 16"/>
          <p:cNvSpPr>
            <a:spLocks noChangeShapeType="1"/>
          </p:cNvSpPr>
          <p:nvPr/>
        </p:nvSpPr>
        <p:spPr bwMode="auto">
          <a:xfrm>
            <a:off x="6886575" y="4308475"/>
            <a:ext cx="0" cy="2063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9707" name="Line 17"/>
          <p:cNvSpPr>
            <a:spLocks noChangeShapeType="1"/>
          </p:cNvSpPr>
          <p:nvPr/>
        </p:nvSpPr>
        <p:spPr bwMode="auto">
          <a:xfrm flipV="1">
            <a:off x="6886575" y="4421188"/>
            <a:ext cx="1944688" cy="4762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grpSp>
        <p:nvGrpSpPr>
          <p:cNvPr id="29708" name="Group 18"/>
          <p:cNvGrpSpPr>
            <a:grpSpLocks/>
          </p:cNvGrpSpPr>
          <p:nvPr/>
        </p:nvGrpSpPr>
        <p:grpSpPr bwMode="auto">
          <a:xfrm>
            <a:off x="6664325" y="3427413"/>
            <a:ext cx="885825" cy="984250"/>
            <a:chOff x="4198" y="2159"/>
            <a:chExt cx="558" cy="620"/>
          </a:xfrm>
        </p:grpSpPr>
        <p:sp>
          <p:nvSpPr>
            <p:cNvPr id="29743" name="Rectangle 19"/>
            <p:cNvSpPr>
              <a:spLocks noChangeArrowheads="1"/>
            </p:cNvSpPr>
            <p:nvPr/>
          </p:nvSpPr>
          <p:spPr bwMode="auto">
            <a:xfrm>
              <a:off x="4198" y="2159"/>
              <a:ext cx="2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GB" sz="1400" b="1">
                  <a:solidFill>
                    <a:schemeClr val="bg1"/>
                  </a:solidFill>
                </a:rPr>
                <a:t>2.2</a:t>
              </a:r>
            </a:p>
          </p:txBody>
        </p:sp>
        <p:pic>
          <p:nvPicPr>
            <p:cNvPr id="29744" name="Picture 20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19" y="2312"/>
              <a:ext cx="33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45" name="Line 21"/>
            <p:cNvSpPr>
              <a:spLocks noChangeShapeType="1"/>
            </p:cNvSpPr>
            <p:nvPr/>
          </p:nvSpPr>
          <p:spPr bwMode="auto">
            <a:xfrm>
              <a:off x="4573" y="2657"/>
              <a:ext cx="0" cy="122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29709" name="Group 22"/>
          <p:cNvGrpSpPr>
            <a:grpSpLocks/>
          </p:cNvGrpSpPr>
          <p:nvPr/>
        </p:nvGrpSpPr>
        <p:grpSpPr bwMode="auto">
          <a:xfrm>
            <a:off x="7824788" y="3411538"/>
            <a:ext cx="885825" cy="984250"/>
            <a:chOff x="4929" y="2149"/>
            <a:chExt cx="558" cy="620"/>
          </a:xfrm>
        </p:grpSpPr>
        <p:sp>
          <p:nvSpPr>
            <p:cNvPr id="29740" name="Rectangle 23"/>
            <p:cNvSpPr>
              <a:spLocks noChangeArrowheads="1"/>
            </p:cNvSpPr>
            <p:nvPr/>
          </p:nvSpPr>
          <p:spPr bwMode="auto">
            <a:xfrm>
              <a:off x="4929" y="2149"/>
              <a:ext cx="2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GB" sz="1400" b="1">
                  <a:solidFill>
                    <a:schemeClr val="bg1"/>
                  </a:solidFill>
                </a:rPr>
                <a:t>2.3</a:t>
              </a:r>
            </a:p>
          </p:txBody>
        </p:sp>
        <p:pic>
          <p:nvPicPr>
            <p:cNvPr id="29741" name="Picture 2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50" y="2302"/>
              <a:ext cx="33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42" name="Line 25"/>
            <p:cNvSpPr>
              <a:spLocks noChangeShapeType="1"/>
            </p:cNvSpPr>
            <p:nvPr/>
          </p:nvSpPr>
          <p:spPr bwMode="auto">
            <a:xfrm>
              <a:off x="5304" y="2647"/>
              <a:ext cx="0" cy="122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29710" name="Line 26"/>
          <p:cNvSpPr>
            <a:spLocks noChangeShapeType="1"/>
          </p:cNvSpPr>
          <p:nvPr/>
        </p:nvSpPr>
        <p:spPr bwMode="auto">
          <a:xfrm>
            <a:off x="8843963" y="4292600"/>
            <a:ext cx="0" cy="2063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9711" name="Line 27"/>
          <p:cNvSpPr>
            <a:spLocks noChangeShapeType="1"/>
          </p:cNvSpPr>
          <p:nvPr/>
        </p:nvSpPr>
        <p:spPr bwMode="auto">
          <a:xfrm flipV="1">
            <a:off x="7062788" y="4414838"/>
            <a:ext cx="485775" cy="3810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9712" name="Rectangle 28"/>
          <p:cNvSpPr>
            <a:spLocks noChangeArrowheads="1"/>
          </p:cNvSpPr>
          <p:nvPr/>
        </p:nvSpPr>
        <p:spPr bwMode="auto">
          <a:xfrm>
            <a:off x="5721350" y="4522788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n-GB" sz="1400" b="1">
                <a:solidFill>
                  <a:schemeClr val="bg1"/>
                </a:solidFill>
              </a:rPr>
              <a:t>1.1</a:t>
            </a:r>
          </a:p>
        </p:txBody>
      </p:sp>
      <p:sp>
        <p:nvSpPr>
          <p:cNvPr id="29713" name="Rectangle 29"/>
          <p:cNvSpPr>
            <a:spLocks noChangeArrowheads="1"/>
          </p:cNvSpPr>
          <p:nvPr/>
        </p:nvSpPr>
        <p:spPr bwMode="auto">
          <a:xfrm>
            <a:off x="7400925" y="46228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n-GB" sz="1400" b="1">
                <a:solidFill>
                  <a:schemeClr val="bg1"/>
                </a:solidFill>
              </a:rPr>
              <a:t>2.1</a:t>
            </a:r>
          </a:p>
        </p:txBody>
      </p:sp>
      <p:sp>
        <p:nvSpPr>
          <p:cNvPr id="29714" name="Rectangle 30"/>
          <p:cNvSpPr>
            <a:spLocks noChangeArrowheads="1"/>
          </p:cNvSpPr>
          <p:nvPr/>
        </p:nvSpPr>
        <p:spPr bwMode="auto">
          <a:xfrm>
            <a:off x="7102475" y="507365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n-GB" sz="1400" b="1">
                <a:solidFill>
                  <a:schemeClr val="bg1"/>
                </a:solidFill>
              </a:rPr>
              <a:t>3.1</a:t>
            </a:r>
          </a:p>
        </p:txBody>
      </p:sp>
      <p:sp>
        <p:nvSpPr>
          <p:cNvPr id="29715" name="Line 31"/>
          <p:cNvSpPr>
            <a:spLocks noChangeShapeType="1"/>
          </p:cNvSpPr>
          <p:nvPr/>
        </p:nvSpPr>
        <p:spPr bwMode="auto">
          <a:xfrm>
            <a:off x="6924675" y="5224463"/>
            <a:ext cx="220663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9716" name="Line 32"/>
          <p:cNvSpPr>
            <a:spLocks noChangeShapeType="1"/>
          </p:cNvSpPr>
          <p:nvPr/>
        </p:nvSpPr>
        <p:spPr bwMode="auto">
          <a:xfrm>
            <a:off x="6110288" y="4670425"/>
            <a:ext cx="220662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9717" name="Line 33"/>
          <p:cNvSpPr>
            <a:spLocks noChangeShapeType="1"/>
          </p:cNvSpPr>
          <p:nvPr/>
        </p:nvSpPr>
        <p:spPr bwMode="auto">
          <a:xfrm>
            <a:off x="7205663" y="4757738"/>
            <a:ext cx="220662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grpSp>
        <p:nvGrpSpPr>
          <p:cNvPr id="29718" name="Group 34"/>
          <p:cNvGrpSpPr>
            <a:grpSpLocks/>
          </p:cNvGrpSpPr>
          <p:nvPr/>
        </p:nvGrpSpPr>
        <p:grpSpPr bwMode="auto">
          <a:xfrm>
            <a:off x="6362700" y="4732338"/>
            <a:ext cx="754063" cy="423862"/>
            <a:chOff x="4008" y="2981"/>
            <a:chExt cx="475" cy="267"/>
          </a:xfrm>
        </p:grpSpPr>
        <p:grpSp>
          <p:nvGrpSpPr>
            <p:cNvPr id="29722" name="Group 35"/>
            <p:cNvGrpSpPr>
              <a:grpSpLocks/>
            </p:cNvGrpSpPr>
            <p:nvPr/>
          </p:nvGrpSpPr>
          <p:grpSpPr bwMode="auto">
            <a:xfrm>
              <a:off x="4012" y="2994"/>
              <a:ext cx="471" cy="254"/>
              <a:chOff x="4012" y="2994"/>
              <a:chExt cx="471" cy="254"/>
            </a:xfrm>
          </p:grpSpPr>
          <p:sp>
            <p:nvSpPr>
              <p:cNvPr id="29737" name="Freeform 36"/>
              <p:cNvSpPr>
                <a:spLocks/>
              </p:cNvSpPr>
              <p:nvPr/>
            </p:nvSpPr>
            <p:spPr bwMode="auto">
              <a:xfrm>
                <a:off x="4012" y="3076"/>
                <a:ext cx="471" cy="91"/>
              </a:xfrm>
              <a:custGeom>
                <a:avLst/>
                <a:gdLst>
                  <a:gd name="T0" fmla="*/ 0 w 471"/>
                  <a:gd name="T1" fmla="*/ 0 h 91"/>
                  <a:gd name="T2" fmla="*/ 470 w 471"/>
                  <a:gd name="T3" fmla="*/ 0 h 91"/>
                  <a:gd name="T4" fmla="*/ 470 w 471"/>
                  <a:gd name="T5" fmla="*/ 90 h 91"/>
                  <a:gd name="T6" fmla="*/ 0 w 471"/>
                  <a:gd name="T7" fmla="*/ 90 h 91"/>
                  <a:gd name="T8" fmla="*/ 0 w 471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1"/>
                  <a:gd name="T16" fmla="*/ 0 h 91"/>
                  <a:gd name="T17" fmla="*/ 471 w 471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1" h="91">
                    <a:moveTo>
                      <a:pt x="0" y="0"/>
                    </a:moveTo>
                    <a:lnTo>
                      <a:pt x="470" y="0"/>
                    </a:lnTo>
                    <a:lnTo>
                      <a:pt x="470" y="90"/>
                    </a:lnTo>
                    <a:lnTo>
                      <a:pt x="0" y="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8" name="Oval 37"/>
              <p:cNvSpPr>
                <a:spLocks noChangeArrowheads="1"/>
              </p:cNvSpPr>
              <p:nvPr/>
            </p:nvSpPr>
            <p:spPr bwMode="auto">
              <a:xfrm>
                <a:off x="4017" y="3084"/>
                <a:ext cx="465" cy="164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9" name="Oval 38"/>
              <p:cNvSpPr>
                <a:spLocks noChangeArrowheads="1"/>
              </p:cNvSpPr>
              <p:nvPr/>
            </p:nvSpPr>
            <p:spPr bwMode="auto">
              <a:xfrm>
                <a:off x="4017" y="2994"/>
                <a:ext cx="465" cy="163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23" name="Freeform 39"/>
            <p:cNvSpPr>
              <a:spLocks/>
            </p:cNvSpPr>
            <p:nvPr/>
          </p:nvSpPr>
          <p:spPr bwMode="auto">
            <a:xfrm>
              <a:off x="4010" y="3063"/>
              <a:ext cx="471" cy="91"/>
            </a:xfrm>
            <a:custGeom>
              <a:avLst/>
              <a:gdLst>
                <a:gd name="T0" fmla="*/ 0 w 471"/>
                <a:gd name="T1" fmla="*/ 0 h 91"/>
                <a:gd name="T2" fmla="*/ 470 w 471"/>
                <a:gd name="T3" fmla="*/ 0 h 91"/>
                <a:gd name="T4" fmla="*/ 470 w 471"/>
                <a:gd name="T5" fmla="*/ 90 h 91"/>
                <a:gd name="T6" fmla="*/ 0 w 471"/>
                <a:gd name="T7" fmla="*/ 90 h 91"/>
                <a:gd name="T8" fmla="*/ 0 w 471"/>
                <a:gd name="T9" fmla="*/ 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1"/>
                <a:gd name="T16" fmla="*/ 0 h 91"/>
                <a:gd name="T17" fmla="*/ 471 w 471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1" h="91">
                  <a:moveTo>
                    <a:pt x="0" y="0"/>
                  </a:moveTo>
                  <a:lnTo>
                    <a:pt x="470" y="0"/>
                  </a:lnTo>
                  <a:lnTo>
                    <a:pt x="470" y="90"/>
                  </a:lnTo>
                  <a:lnTo>
                    <a:pt x="0" y="90"/>
                  </a:lnTo>
                  <a:lnTo>
                    <a:pt x="0" y="0"/>
                  </a:lnTo>
                </a:path>
              </a:pathLst>
            </a:custGeom>
            <a:solidFill>
              <a:srgbClr val="716759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4" name="Oval 40"/>
            <p:cNvSpPr>
              <a:spLocks noChangeArrowheads="1"/>
            </p:cNvSpPr>
            <p:nvPr/>
          </p:nvSpPr>
          <p:spPr bwMode="auto">
            <a:xfrm>
              <a:off x="4008" y="3068"/>
              <a:ext cx="465" cy="164"/>
            </a:xfrm>
            <a:prstGeom prst="ellipse">
              <a:avLst/>
            </a:prstGeom>
            <a:solidFill>
              <a:srgbClr val="645D5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5" name="Oval 41"/>
            <p:cNvSpPr>
              <a:spLocks noChangeArrowheads="1"/>
            </p:cNvSpPr>
            <p:nvPr/>
          </p:nvSpPr>
          <p:spPr bwMode="auto">
            <a:xfrm>
              <a:off x="4008" y="2981"/>
              <a:ext cx="465" cy="164"/>
            </a:xfrm>
            <a:prstGeom prst="ellipse">
              <a:avLst/>
            </a:prstGeom>
            <a:solidFill>
              <a:srgbClr val="BDBBA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726" name="Group 42"/>
            <p:cNvGrpSpPr>
              <a:grpSpLocks/>
            </p:cNvGrpSpPr>
            <p:nvPr/>
          </p:nvGrpSpPr>
          <p:grpSpPr bwMode="auto">
            <a:xfrm>
              <a:off x="4094" y="3002"/>
              <a:ext cx="293" cy="122"/>
              <a:chOff x="4094" y="3002"/>
              <a:chExt cx="293" cy="122"/>
            </a:xfrm>
          </p:grpSpPr>
          <p:grpSp>
            <p:nvGrpSpPr>
              <p:cNvPr id="29727" name="Group 43"/>
              <p:cNvGrpSpPr>
                <a:grpSpLocks/>
              </p:cNvGrpSpPr>
              <p:nvPr/>
            </p:nvGrpSpPr>
            <p:grpSpPr bwMode="auto">
              <a:xfrm>
                <a:off x="4094" y="3002"/>
                <a:ext cx="293" cy="122"/>
                <a:chOff x="4094" y="3002"/>
                <a:chExt cx="293" cy="122"/>
              </a:xfrm>
            </p:grpSpPr>
            <p:sp>
              <p:nvSpPr>
                <p:cNvPr id="29733" name="Freeform 44"/>
                <p:cNvSpPr>
                  <a:spLocks/>
                </p:cNvSpPr>
                <p:nvPr/>
              </p:nvSpPr>
              <p:spPr bwMode="auto">
                <a:xfrm>
                  <a:off x="4094" y="3002"/>
                  <a:ext cx="134" cy="49"/>
                </a:xfrm>
                <a:custGeom>
                  <a:avLst/>
                  <a:gdLst>
                    <a:gd name="T0" fmla="*/ 0 w 134"/>
                    <a:gd name="T1" fmla="*/ 8 h 49"/>
                    <a:gd name="T2" fmla="*/ 32 w 134"/>
                    <a:gd name="T3" fmla="*/ 0 h 49"/>
                    <a:gd name="T4" fmla="*/ 100 w 134"/>
                    <a:gd name="T5" fmla="*/ 26 h 49"/>
                    <a:gd name="T6" fmla="*/ 133 w 134"/>
                    <a:gd name="T7" fmla="*/ 17 h 49"/>
                    <a:gd name="T8" fmla="*/ 123 w 134"/>
                    <a:gd name="T9" fmla="*/ 48 h 49"/>
                    <a:gd name="T10" fmla="*/ 32 w 134"/>
                    <a:gd name="T11" fmla="*/ 48 h 49"/>
                    <a:gd name="T12" fmla="*/ 73 w 134"/>
                    <a:gd name="T13" fmla="*/ 39 h 49"/>
                    <a:gd name="T14" fmla="*/ 0 w 134"/>
                    <a:gd name="T15" fmla="*/ 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4"/>
                    <a:gd name="T25" fmla="*/ 0 h 49"/>
                    <a:gd name="T26" fmla="*/ 134 w 134"/>
                    <a:gd name="T27" fmla="*/ 49 h 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4" h="49">
                      <a:moveTo>
                        <a:pt x="0" y="8"/>
                      </a:moveTo>
                      <a:lnTo>
                        <a:pt x="32" y="0"/>
                      </a:lnTo>
                      <a:lnTo>
                        <a:pt x="100" y="26"/>
                      </a:lnTo>
                      <a:lnTo>
                        <a:pt x="133" y="17"/>
                      </a:lnTo>
                      <a:lnTo>
                        <a:pt x="123" y="48"/>
                      </a:lnTo>
                      <a:lnTo>
                        <a:pt x="32" y="48"/>
                      </a:lnTo>
                      <a:lnTo>
                        <a:pt x="73" y="39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4" name="Freeform 45"/>
                <p:cNvSpPr>
                  <a:spLocks/>
                </p:cNvSpPr>
                <p:nvPr/>
              </p:nvSpPr>
              <p:spPr bwMode="auto">
                <a:xfrm>
                  <a:off x="4094" y="3002"/>
                  <a:ext cx="134" cy="49"/>
                </a:xfrm>
                <a:custGeom>
                  <a:avLst/>
                  <a:gdLst>
                    <a:gd name="T0" fmla="*/ 0 w 134"/>
                    <a:gd name="T1" fmla="*/ 8 h 49"/>
                    <a:gd name="T2" fmla="*/ 32 w 134"/>
                    <a:gd name="T3" fmla="*/ 0 h 49"/>
                    <a:gd name="T4" fmla="*/ 100 w 134"/>
                    <a:gd name="T5" fmla="*/ 26 h 49"/>
                    <a:gd name="T6" fmla="*/ 133 w 134"/>
                    <a:gd name="T7" fmla="*/ 17 h 49"/>
                    <a:gd name="T8" fmla="*/ 123 w 134"/>
                    <a:gd name="T9" fmla="*/ 48 h 49"/>
                    <a:gd name="T10" fmla="*/ 32 w 134"/>
                    <a:gd name="T11" fmla="*/ 48 h 49"/>
                    <a:gd name="T12" fmla="*/ 73 w 134"/>
                    <a:gd name="T13" fmla="*/ 39 h 49"/>
                    <a:gd name="T14" fmla="*/ 0 w 134"/>
                    <a:gd name="T15" fmla="*/ 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4"/>
                    <a:gd name="T25" fmla="*/ 0 h 49"/>
                    <a:gd name="T26" fmla="*/ 134 w 134"/>
                    <a:gd name="T27" fmla="*/ 49 h 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4" h="49">
                      <a:moveTo>
                        <a:pt x="0" y="8"/>
                      </a:moveTo>
                      <a:lnTo>
                        <a:pt x="32" y="0"/>
                      </a:lnTo>
                      <a:lnTo>
                        <a:pt x="100" y="26"/>
                      </a:lnTo>
                      <a:lnTo>
                        <a:pt x="133" y="17"/>
                      </a:lnTo>
                      <a:lnTo>
                        <a:pt x="123" y="48"/>
                      </a:lnTo>
                      <a:lnTo>
                        <a:pt x="32" y="48"/>
                      </a:lnTo>
                      <a:lnTo>
                        <a:pt x="73" y="39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5" name="Freeform 46"/>
                <p:cNvSpPr>
                  <a:spLocks/>
                </p:cNvSpPr>
                <p:nvPr/>
              </p:nvSpPr>
              <p:spPr bwMode="auto">
                <a:xfrm>
                  <a:off x="4249" y="3080"/>
                  <a:ext cx="138" cy="44"/>
                </a:xfrm>
                <a:custGeom>
                  <a:avLst/>
                  <a:gdLst>
                    <a:gd name="T0" fmla="*/ 137 w 138"/>
                    <a:gd name="T1" fmla="*/ 34 h 44"/>
                    <a:gd name="T2" fmla="*/ 105 w 138"/>
                    <a:gd name="T3" fmla="*/ 43 h 44"/>
                    <a:gd name="T4" fmla="*/ 31 w 138"/>
                    <a:gd name="T5" fmla="*/ 21 h 44"/>
                    <a:gd name="T6" fmla="*/ 0 w 138"/>
                    <a:gd name="T7" fmla="*/ 34 h 44"/>
                    <a:gd name="T8" fmla="*/ 9 w 138"/>
                    <a:gd name="T9" fmla="*/ 0 h 44"/>
                    <a:gd name="T10" fmla="*/ 105 w 138"/>
                    <a:gd name="T11" fmla="*/ 0 h 44"/>
                    <a:gd name="T12" fmla="*/ 68 w 138"/>
                    <a:gd name="T13" fmla="*/ 13 h 44"/>
                    <a:gd name="T14" fmla="*/ 137 w 138"/>
                    <a:gd name="T15" fmla="*/ 34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8"/>
                    <a:gd name="T25" fmla="*/ 0 h 44"/>
                    <a:gd name="T26" fmla="*/ 138 w 138"/>
                    <a:gd name="T27" fmla="*/ 44 h 4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8" h="44">
                      <a:moveTo>
                        <a:pt x="137" y="34"/>
                      </a:moveTo>
                      <a:lnTo>
                        <a:pt x="105" y="43"/>
                      </a:lnTo>
                      <a:lnTo>
                        <a:pt x="31" y="21"/>
                      </a:lnTo>
                      <a:lnTo>
                        <a:pt x="0" y="34"/>
                      </a:lnTo>
                      <a:lnTo>
                        <a:pt x="9" y="0"/>
                      </a:lnTo>
                      <a:lnTo>
                        <a:pt x="105" y="0"/>
                      </a:lnTo>
                      <a:lnTo>
                        <a:pt x="68" y="13"/>
                      </a:lnTo>
                      <a:lnTo>
                        <a:pt x="137" y="34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6" name="Freeform 47"/>
                <p:cNvSpPr>
                  <a:spLocks/>
                </p:cNvSpPr>
                <p:nvPr/>
              </p:nvSpPr>
              <p:spPr bwMode="auto">
                <a:xfrm>
                  <a:off x="4249" y="3080"/>
                  <a:ext cx="138" cy="44"/>
                </a:xfrm>
                <a:custGeom>
                  <a:avLst/>
                  <a:gdLst>
                    <a:gd name="T0" fmla="*/ 137 w 138"/>
                    <a:gd name="T1" fmla="*/ 34 h 44"/>
                    <a:gd name="T2" fmla="*/ 105 w 138"/>
                    <a:gd name="T3" fmla="*/ 43 h 44"/>
                    <a:gd name="T4" fmla="*/ 31 w 138"/>
                    <a:gd name="T5" fmla="*/ 21 h 44"/>
                    <a:gd name="T6" fmla="*/ 0 w 138"/>
                    <a:gd name="T7" fmla="*/ 34 h 44"/>
                    <a:gd name="T8" fmla="*/ 9 w 138"/>
                    <a:gd name="T9" fmla="*/ 0 h 44"/>
                    <a:gd name="T10" fmla="*/ 105 w 138"/>
                    <a:gd name="T11" fmla="*/ 0 h 44"/>
                    <a:gd name="T12" fmla="*/ 68 w 138"/>
                    <a:gd name="T13" fmla="*/ 13 h 44"/>
                    <a:gd name="T14" fmla="*/ 137 w 138"/>
                    <a:gd name="T15" fmla="*/ 34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8"/>
                    <a:gd name="T25" fmla="*/ 0 h 44"/>
                    <a:gd name="T26" fmla="*/ 138 w 138"/>
                    <a:gd name="T27" fmla="*/ 44 h 4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8" h="44">
                      <a:moveTo>
                        <a:pt x="137" y="34"/>
                      </a:moveTo>
                      <a:lnTo>
                        <a:pt x="105" y="43"/>
                      </a:lnTo>
                      <a:lnTo>
                        <a:pt x="31" y="21"/>
                      </a:lnTo>
                      <a:lnTo>
                        <a:pt x="0" y="34"/>
                      </a:lnTo>
                      <a:lnTo>
                        <a:pt x="9" y="0"/>
                      </a:lnTo>
                      <a:lnTo>
                        <a:pt x="105" y="0"/>
                      </a:lnTo>
                      <a:lnTo>
                        <a:pt x="68" y="13"/>
                      </a:lnTo>
                      <a:lnTo>
                        <a:pt x="137" y="34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728" name="Group 48"/>
              <p:cNvGrpSpPr>
                <a:grpSpLocks/>
              </p:cNvGrpSpPr>
              <p:nvPr/>
            </p:nvGrpSpPr>
            <p:grpSpPr bwMode="auto">
              <a:xfrm>
                <a:off x="4104" y="3002"/>
                <a:ext cx="274" cy="122"/>
                <a:chOff x="4104" y="3002"/>
                <a:chExt cx="274" cy="122"/>
              </a:xfrm>
            </p:grpSpPr>
            <p:sp>
              <p:nvSpPr>
                <p:cNvPr id="29729" name="Freeform 49"/>
                <p:cNvSpPr>
                  <a:spLocks/>
                </p:cNvSpPr>
                <p:nvPr/>
              </p:nvSpPr>
              <p:spPr bwMode="auto">
                <a:xfrm>
                  <a:off x="4241" y="3002"/>
                  <a:ext cx="137" cy="49"/>
                </a:xfrm>
                <a:custGeom>
                  <a:avLst/>
                  <a:gdLst>
                    <a:gd name="T0" fmla="*/ 0 w 137"/>
                    <a:gd name="T1" fmla="*/ 39 h 49"/>
                    <a:gd name="T2" fmla="*/ 31 w 137"/>
                    <a:gd name="T3" fmla="*/ 48 h 49"/>
                    <a:gd name="T4" fmla="*/ 99 w 137"/>
                    <a:gd name="T5" fmla="*/ 17 h 49"/>
                    <a:gd name="T6" fmla="*/ 136 w 137"/>
                    <a:gd name="T7" fmla="*/ 26 h 49"/>
                    <a:gd name="T8" fmla="*/ 122 w 137"/>
                    <a:gd name="T9" fmla="*/ 0 h 49"/>
                    <a:gd name="T10" fmla="*/ 31 w 137"/>
                    <a:gd name="T11" fmla="*/ 0 h 49"/>
                    <a:gd name="T12" fmla="*/ 77 w 137"/>
                    <a:gd name="T13" fmla="*/ 8 h 49"/>
                    <a:gd name="T14" fmla="*/ 0 w 137"/>
                    <a:gd name="T15" fmla="*/ 39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7"/>
                    <a:gd name="T25" fmla="*/ 0 h 49"/>
                    <a:gd name="T26" fmla="*/ 137 w 137"/>
                    <a:gd name="T27" fmla="*/ 49 h 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7" h="49">
                      <a:moveTo>
                        <a:pt x="0" y="39"/>
                      </a:moveTo>
                      <a:lnTo>
                        <a:pt x="31" y="48"/>
                      </a:lnTo>
                      <a:lnTo>
                        <a:pt x="99" y="17"/>
                      </a:lnTo>
                      <a:lnTo>
                        <a:pt x="136" y="26"/>
                      </a:lnTo>
                      <a:lnTo>
                        <a:pt x="122" y="0"/>
                      </a:lnTo>
                      <a:lnTo>
                        <a:pt x="31" y="0"/>
                      </a:lnTo>
                      <a:lnTo>
                        <a:pt x="77" y="8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0" name="Freeform 50"/>
                <p:cNvSpPr>
                  <a:spLocks/>
                </p:cNvSpPr>
                <p:nvPr/>
              </p:nvSpPr>
              <p:spPr bwMode="auto">
                <a:xfrm>
                  <a:off x="4241" y="3002"/>
                  <a:ext cx="137" cy="49"/>
                </a:xfrm>
                <a:custGeom>
                  <a:avLst/>
                  <a:gdLst>
                    <a:gd name="T0" fmla="*/ 0 w 137"/>
                    <a:gd name="T1" fmla="*/ 39 h 49"/>
                    <a:gd name="T2" fmla="*/ 31 w 137"/>
                    <a:gd name="T3" fmla="*/ 48 h 49"/>
                    <a:gd name="T4" fmla="*/ 99 w 137"/>
                    <a:gd name="T5" fmla="*/ 17 h 49"/>
                    <a:gd name="T6" fmla="*/ 136 w 137"/>
                    <a:gd name="T7" fmla="*/ 26 h 49"/>
                    <a:gd name="T8" fmla="*/ 122 w 137"/>
                    <a:gd name="T9" fmla="*/ 0 h 49"/>
                    <a:gd name="T10" fmla="*/ 31 w 137"/>
                    <a:gd name="T11" fmla="*/ 0 h 49"/>
                    <a:gd name="T12" fmla="*/ 77 w 137"/>
                    <a:gd name="T13" fmla="*/ 8 h 49"/>
                    <a:gd name="T14" fmla="*/ 0 w 137"/>
                    <a:gd name="T15" fmla="*/ 39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7"/>
                    <a:gd name="T25" fmla="*/ 0 h 49"/>
                    <a:gd name="T26" fmla="*/ 137 w 137"/>
                    <a:gd name="T27" fmla="*/ 49 h 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7" h="49">
                      <a:moveTo>
                        <a:pt x="0" y="39"/>
                      </a:moveTo>
                      <a:lnTo>
                        <a:pt x="31" y="48"/>
                      </a:lnTo>
                      <a:lnTo>
                        <a:pt x="99" y="17"/>
                      </a:lnTo>
                      <a:lnTo>
                        <a:pt x="136" y="26"/>
                      </a:lnTo>
                      <a:lnTo>
                        <a:pt x="122" y="0"/>
                      </a:lnTo>
                      <a:lnTo>
                        <a:pt x="31" y="0"/>
                      </a:lnTo>
                      <a:lnTo>
                        <a:pt x="77" y="8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1" name="Freeform 51"/>
                <p:cNvSpPr>
                  <a:spLocks/>
                </p:cNvSpPr>
                <p:nvPr/>
              </p:nvSpPr>
              <p:spPr bwMode="auto">
                <a:xfrm>
                  <a:off x="4104" y="3072"/>
                  <a:ext cx="133" cy="52"/>
                </a:xfrm>
                <a:custGeom>
                  <a:avLst/>
                  <a:gdLst>
                    <a:gd name="T0" fmla="*/ 132 w 133"/>
                    <a:gd name="T1" fmla="*/ 8 h 52"/>
                    <a:gd name="T2" fmla="*/ 100 w 133"/>
                    <a:gd name="T3" fmla="*/ 0 h 52"/>
                    <a:gd name="T4" fmla="*/ 31 w 133"/>
                    <a:gd name="T5" fmla="*/ 29 h 52"/>
                    <a:gd name="T6" fmla="*/ 0 w 133"/>
                    <a:gd name="T7" fmla="*/ 21 h 52"/>
                    <a:gd name="T8" fmla="*/ 9 w 133"/>
                    <a:gd name="T9" fmla="*/ 51 h 52"/>
                    <a:gd name="T10" fmla="*/ 100 w 133"/>
                    <a:gd name="T11" fmla="*/ 51 h 52"/>
                    <a:gd name="T12" fmla="*/ 59 w 133"/>
                    <a:gd name="T13" fmla="*/ 42 h 52"/>
                    <a:gd name="T14" fmla="*/ 132 w 133"/>
                    <a:gd name="T15" fmla="*/ 8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3"/>
                    <a:gd name="T25" fmla="*/ 0 h 52"/>
                    <a:gd name="T26" fmla="*/ 133 w 133"/>
                    <a:gd name="T27" fmla="*/ 52 h 5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3" h="52">
                      <a:moveTo>
                        <a:pt x="132" y="8"/>
                      </a:moveTo>
                      <a:lnTo>
                        <a:pt x="100" y="0"/>
                      </a:lnTo>
                      <a:lnTo>
                        <a:pt x="31" y="29"/>
                      </a:lnTo>
                      <a:lnTo>
                        <a:pt x="0" y="21"/>
                      </a:lnTo>
                      <a:lnTo>
                        <a:pt x="9" y="51"/>
                      </a:lnTo>
                      <a:lnTo>
                        <a:pt x="100" y="51"/>
                      </a:lnTo>
                      <a:lnTo>
                        <a:pt x="59" y="42"/>
                      </a:lnTo>
                      <a:lnTo>
                        <a:pt x="132" y="8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2" name="Freeform 52"/>
                <p:cNvSpPr>
                  <a:spLocks/>
                </p:cNvSpPr>
                <p:nvPr/>
              </p:nvSpPr>
              <p:spPr bwMode="auto">
                <a:xfrm>
                  <a:off x="4104" y="3072"/>
                  <a:ext cx="133" cy="52"/>
                </a:xfrm>
                <a:custGeom>
                  <a:avLst/>
                  <a:gdLst>
                    <a:gd name="T0" fmla="*/ 132 w 133"/>
                    <a:gd name="T1" fmla="*/ 8 h 52"/>
                    <a:gd name="T2" fmla="*/ 100 w 133"/>
                    <a:gd name="T3" fmla="*/ 0 h 52"/>
                    <a:gd name="T4" fmla="*/ 31 w 133"/>
                    <a:gd name="T5" fmla="*/ 29 h 52"/>
                    <a:gd name="T6" fmla="*/ 0 w 133"/>
                    <a:gd name="T7" fmla="*/ 21 h 52"/>
                    <a:gd name="T8" fmla="*/ 9 w 133"/>
                    <a:gd name="T9" fmla="*/ 51 h 52"/>
                    <a:gd name="T10" fmla="*/ 100 w 133"/>
                    <a:gd name="T11" fmla="*/ 51 h 52"/>
                    <a:gd name="T12" fmla="*/ 59 w 133"/>
                    <a:gd name="T13" fmla="*/ 42 h 52"/>
                    <a:gd name="T14" fmla="*/ 132 w 133"/>
                    <a:gd name="T15" fmla="*/ 8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3"/>
                    <a:gd name="T25" fmla="*/ 0 h 52"/>
                    <a:gd name="T26" fmla="*/ 133 w 133"/>
                    <a:gd name="T27" fmla="*/ 52 h 5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3" h="52">
                      <a:moveTo>
                        <a:pt x="132" y="8"/>
                      </a:moveTo>
                      <a:lnTo>
                        <a:pt x="100" y="0"/>
                      </a:lnTo>
                      <a:lnTo>
                        <a:pt x="31" y="29"/>
                      </a:lnTo>
                      <a:lnTo>
                        <a:pt x="0" y="21"/>
                      </a:lnTo>
                      <a:lnTo>
                        <a:pt x="9" y="51"/>
                      </a:lnTo>
                      <a:lnTo>
                        <a:pt x="100" y="51"/>
                      </a:lnTo>
                      <a:lnTo>
                        <a:pt x="59" y="42"/>
                      </a:lnTo>
                      <a:lnTo>
                        <a:pt x="132" y="8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9719" name="Line 53"/>
          <p:cNvSpPr>
            <a:spLocks noChangeShapeType="1"/>
          </p:cNvSpPr>
          <p:nvPr/>
        </p:nvSpPr>
        <p:spPr bwMode="auto">
          <a:xfrm flipH="1">
            <a:off x="6762750" y="5168900"/>
            <a:ext cx="3175" cy="357188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29720" name="Rectangle 54"/>
          <p:cNvSpPr>
            <a:spLocks noChangeArrowheads="1"/>
          </p:cNvSpPr>
          <p:nvPr/>
        </p:nvSpPr>
        <p:spPr bwMode="auto">
          <a:xfrm>
            <a:off x="554038" y="3638550"/>
            <a:ext cx="3011487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 eaLnBrk="0" hangingPunct="0"/>
            <a:r>
              <a:rPr lang="en-GB" sz="2400" b="1"/>
              <a:t>network        node                      </a:t>
            </a:r>
          </a:p>
        </p:txBody>
      </p:sp>
      <p:sp>
        <p:nvSpPr>
          <p:cNvPr id="29721" name="Rectangle 55"/>
          <p:cNvSpPr>
            <a:spLocks noChangeArrowheads="1"/>
          </p:cNvSpPr>
          <p:nvPr/>
        </p:nvSpPr>
        <p:spPr bwMode="auto">
          <a:xfrm>
            <a:off x="555625" y="4127500"/>
            <a:ext cx="3024188" cy="15525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 eaLnBrk="0" hangingPunct="0">
              <a:lnSpc>
                <a:spcPct val="80000"/>
              </a:lnSpc>
            </a:pPr>
            <a:r>
              <a:rPr lang="en-GB" sz="2400" b="1"/>
              <a:t>   1                 1</a:t>
            </a:r>
          </a:p>
          <a:p>
            <a:pPr defTabSz="762000" eaLnBrk="0" hangingPunct="0">
              <a:lnSpc>
                <a:spcPct val="80000"/>
              </a:lnSpc>
            </a:pPr>
            <a:r>
              <a:rPr lang="en-GB" sz="2400" b="1"/>
              <a:t>                      2</a:t>
            </a:r>
          </a:p>
          <a:p>
            <a:pPr defTabSz="762000" eaLnBrk="0" hangingPunct="0">
              <a:lnSpc>
                <a:spcPct val="80000"/>
              </a:lnSpc>
            </a:pPr>
            <a:r>
              <a:rPr lang="en-GB" sz="2400" b="1"/>
              <a:t>                      3</a:t>
            </a:r>
          </a:p>
          <a:p>
            <a:pPr defTabSz="762000" eaLnBrk="0" hangingPunct="0">
              <a:lnSpc>
                <a:spcPct val="80000"/>
              </a:lnSpc>
            </a:pPr>
            <a:r>
              <a:rPr lang="en-GB" sz="2400" b="1"/>
              <a:t>   2                 1</a:t>
            </a:r>
          </a:p>
          <a:p>
            <a:pPr defTabSz="762000" eaLnBrk="0" hangingPunct="0">
              <a:lnSpc>
                <a:spcPct val="80000"/>
              </a:lnSpc>
            </a:pPr>
            <a:r>
              <a:rPr lang="en-GB" sz="2400" b="1"/>
              <a:t>   3                 1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GB" smtClean="0"/>
              <a:t>IP Addressing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7288" y="1789113"/>
            <a:ext cx="1347787" cy="581025"/>
          </a:xfrm>
        </p:spPr>
        <p:txBody>
          <a:bodyPr wrap="none" lIns="92075" tIns="46038" rIns="92075" bIns="46038">
            <a:spAutoFit/>
          </a:bodyPr>
          <a:lstStyle/>
          <a:p>
            <a:pPr marL="0" indent="0" algn="ctr" defTabSz="7620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GB" sz="1400" smtClean="0"/>
              <a:t>8,16, 24 bits </a:t>
            </a:r>
          </a:p>
          <a:p>
            <a:pPr marL="0" indent="0" algn="ctr" defTabSz="7620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GB" sz="1400" smtClean="0"/>
              <a:t>from NIC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770063" y="2384425"/>
            <a:ext cx="2763837" cy="36195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762000" eaLnBrk="0" hangingPunct="0"/>
            <a:r>
              <a:rPr lang="en-GB" sz="1600" b="1"/>
              <a:t>Network</a:t>
            </a:r>
            <a:r>
              <a:rPr lang="en-GB" sz="1600"/>
              <a:t> 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521200" y="2381250"/>
            <a:ext cx="3381375" cy="36195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762000" eaLnBrk="0" hangingPunct="0"/>
            <a:r>
              <a:rPr lang="en-GB" sz="1600" b="1"/>
              <a:t>Host</a:t>
            </a:r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1768475" y="2033588"/>
            <a:ext cx="46513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3848100" y="2033588"/>
            <a:ext cx="658813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1754188" y="1966913"/>
            <a:ext cx="0" cy="1031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4519613" y="1966913"/>
            <a:ext cx="0" cy="1031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grpSp>
        <p:nvGrpSpPr>
          <p:cNvPr id="30730" name="Group 10"/>
          <p:cNvGrpSpPr>
            <a:grpSpLocks/>
          </p:cNvGrpSpPr>
          <p:nvPr/>
        </p:nvGrpSpPr>
        <p:grpSpPr bwMode="auto">
          <a:xfrm>
            <a:off x="4773613" y="3079750"/>
            <a:ext cx="885825" cy="984250"/>
            <a:chOff x="3007" y="1940"/>
            <a:chExt cx="558" cy="620"/>
          </a:xfrm>
        </p:grpSpPr>
        <p:sp>
          <p:nvSpPr>
            <p:cNvPr id="30773" name="Rectangle 11"/>
            <p:cNvSpPr>
              <a:spLocks noChangeArrowheads="1"/>
            </p:cNvSpPr>
            <p:nvPr/>
          </p:nvSpPr>
          <p:spPr bwMode="auto">
            <a:xfrm>
              <a:off x="3007" y="1940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0774" name="Picture 12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28" y="2093"/>
              <a:ext cx="33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75" name="Line 13"/>
            <p:cNvSpPr>
              <a:spLocks noChangeShapeType="1"/>
            </p:cNvSpPr>
            <p:nvPr/>
          </p:nvSpPr>
          <p:spPr bwMode="auto">
            <a:xfrm>
              <a:off x="3382" y="2438"/>
              <a:ext cx="0" cy="122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30731" name="Group 14"/>
          <p:cNvGrpSpPr>
            <a:grpSpLocks/>
          </p:cNvGrpSpPr>
          <p:nvPr/>
        </p:nvGrpSpPr>
        <p:grpSpPr bwMode="auto">
          <a:xfrm>
            <a:off x="6018213" y="3348038"/>
            <a:ext cx="754062" cy="423862"/>
            <a:chOff x="3791" y="2109"/>
            <a:chExt cx="475" cy="267"/>
          </a:xfrm>
        </p:grpSpPr>
        <p:grpSp>
          <p:nvGrpSpPr>
            <p:cNvPr id="30755" name="Group 15"/>
            <p:cNvGrpSpPr>
              <a:grpSpLocks/>
            </p:cNvGrpSpPr>
            <p:nvPr/>
          </p:nvGrpSpPr>
          <p:grpSpPr bwMode="auto">
            <a:xfrm>
              <a:off x="3795" y="2122"/>
              <a:ext cx="471" cy="254"/>
              <a:chOff x="3795" y="2122"/>
              <a:chExt cx="471" cy="254"/>
            </a:xfrm>
          </p:grpSpPr>
          <p:sp>
            <p:nvSpPr>
              <p:cNvPr id="30770" name="Freeform 16"/>
              <p:cNvSpPr>
                <a:spLocks/>
              </p:cNvSpPr>
              <p:nvPr/>
            </p:nvSpPr>
            <p:spPr bwMode="auto">
              <a:xfrm>
                <a:off x="3795" y="2204"/>
                <a:ext cx="471" cy="91"/>
              </a:xfrm>
              <a:custGeom>
                <a:avLst/>
                <a:gdLst>
                  <a:gd name="T0" fmla="*/ 0 w 471"/>
                  <a:gd name="T1" fmla="*/ 0 h 91"/>
                  <a:gd name="T2" fmla="*/ 470 w 471"/>
                  <a:gd name="T3" fmla="*/ 0 h 91"/>
                  <a:gd name="T4" fmla="*/ 470 w 471"/>
                  <a:gd name="T5" fmla="*/ 90 h 91"/>
                  <a:gd name="T6" fmla="*/ 0 w 471"/>
                  <a:gd name="T7" fmla="*/ 90 h 91"/>
                  <a:gd name="T8" fmla="*/ 0 w 471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1"/>
                  <a:gd name="T16" fmla="*/ 0 h 91"/>
                  <a:gd name="T17" fmla="*/ 471 w 471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1" h="91">
                    <a:moveTo>
                      <a:pt x="0" y="0"/>
                    </a:moveTo>
                    <a:lnTo>
                      <a:pt x="470" y="0"/>
                    </a:lnTo>
                    <a:lnTo>
                      <a:pt x="470" y="90"/>
                    </a:lnTo>
                    <a:lnTo>
                      <a:pt x="0" y="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1" name="Oval 17"/>
              <p:cNvSpPr>
                <a:spLocks noChangeArrowheads="1"/>
              </p:cNvSpPr>
              <p:nvPr/>
            </p:nvSpPr>
            <p:spPr bwMode="auto">
              <a:xfrm>
                <a:off x="3800" y="2212"/>
                <a:ext cx="465" cy="164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72" name="Oval 18"/>
              <p:cNvSpPr>
                <a:spLocks noChangeArrowheads="1"/>
              </p:cNvSpPr>
              <p:nvPr/>
            </p:nvSpPr>
            <p:spPr bwMode="auto">
              <a:xfrm>
                <a:off x="3800" y="2122"/>
                <a:ext cx="465" cy="163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756" name="Freeform 19"/>
            <p:cNvSpPr>
              <a:spLocks/>
            </p:cNvSpPr>
            <p:nvPr/>
          </p:nvSpPr>
          <p:spPr bwMode="auto">
            <a:xfrm>
              <a:off x="3793" y="2191"/>
              <a:ext cx="471" cy="91"/>
            </a:xfrm>
            <a:custGeom>
              <a:avLst/>
              <a:gdLst>
                <a:gd name="T0" fmla="*/ 0 w 471"/>
                <a:gd name="T1" fmla="*/ 0 h 91"/>
                <a:gd name="T2" fmla="*/ 470 w 471"/>
                <a:gd name="T3" fmla="*/ 0 h 91"/>
                <a:gd name="T4" fmla="*/ 470 w 471"/>
                <a:gd name="T5" fmla="*/ 90 h 91"/>
                <a:gd name="T6" fmla="*/ 0 w 471"/>
                <a:gd name="T7" fmla="*/ 90 h 91"/>
                <a:gd name="T8" fmla="*/ 0 w 471"/>
                <a:gd name="T9" fmla="*/ 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1"/>
                <a:gd name="T16" fmla="*/ 0 h 91"/>
                <a:gd name="T17" fmla="*/ 471 w 471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1" h="91">
                  <a:moveTo>
                    <a:pt x="0" y="0"/>
                  </a:moveTo>
                  <a:lnTo>
                    <a:pt x="470" y="0"/>
                  </a:lnTo>
                  <a:lnTo>
                    <a:pt x="470" y="90"/>
                  </a:lnTo>
                  <a:lnTo>
                    <a:pt x="0" y="90"/>
                  </a:lnTo>
                  <a:lnTo>
                    <a:pt x="0" y="0"/>
                  </a:lnTo>
                </a:path>
              </a:pathLst>
            </a:custGeom>
            <a:solidFill>
              <a:srgbClr val="716759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7" name="Oval 20"/>
            <p:cNvSpPr>
              <a:spLocks noChangeArrowheads="1"/>
            </p:cNvSpPr>
            <p:nvPr/>
          </p:nvSpPr>
          <p:spPr bwMode="auto">
            <a:xfrm>
              <a:off x="3791" y="2196"/>
              <a:ext cx="465" cy="164"/>
            </a:xfrm>
            <a:prstGeom prst="ellipse">
              <a:avLst/>
            </a:prstGeom>
            <a:solidFill>
              <a:srgbClr val="645D5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8" name="Oval 21"/>
            <p:cNvSpPr>
              <a:spLocks noChangeArrowheads="1"/>
            </p:cNvSpPr>
            <p:nvPr/>
          </p:nvSpPr>
          <p:spPr bwMode="auto">
            <a:xfrm>
              <a:off x="3791" y="2109"/>
              <a:ext cx="465" cy="164"/>
            </a:xfrm>
            <a:prstGeom prst="ellipse">
              <a:avLst/>
            </a:prstGeom>
            <a:solidFill>
              <a:srgbClr val="BDBBA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759" name="Group 22"/>
            <p:cNvGrpSpPr>
              <a:grpSpLocks/>
            </p:cNvGrpSpPr>
            <p:nvPr/>
          </p:nvGrpSpPr>
          <p:grpSpPr bwMode="auto">
            <a:xfrm>
              <a:off x="3877" y="2130"/>
              <a:ext cx="293" cy="122"/>
              <a:chOff x="3877" y="2130"/>
              <a:chExt cx="293" cy="122"/>
            </a:xfrm>
          </p:grpSpPr>
          <p:grpSp>
            <p:nvGrpSpPr>
              <p:cNvPr id="30760" name="Group 23"/>
              <p:cNvGrpSpPr>
                <a:grpSpLocks/>
              </p:cNvGrpSpPr>
              <p:nvPr/>
            </p:nvGrpSpPr>
            <p:grpSpPr bwMode="auto">
              <a:xfrm>
                <a:off x="3877" y="2130"/>
                <a:ext cx="293" cy="122"/>
                <a:chOff x="3877" y="2130"/>
                <a:chExt cx="293" cy="122"/>
              </a:xfrm>
            </p:grpSpPr>
            <p:sp>
              <p:nvSpPr>
                <p:cNvPr id="30766" name="Freeform 24"/>
                <p:cNvSpPr>
                  <a:spLocks/>
                </p:cNvSpPr>
                <p:nvPr/>
              </p:nvSpPr>
              <p:spPr bwMode="auto">
                <a:xfrm>
                  <a:off x="3877" y="2130"/>
                  <a:ext cx="134" cy="49"/>
                </a:xfrm>
                <a:custGeom>
                  <a:avLst/>
                  <a:gdLst>
                    <a:gd name="T0" fmla="*/ 0 w 134"/>
                    <a:gd name="T1" fmla="*/ 8 h 49"/>
                    <a:gd name="T2" fmla="*/ 32 w 134"/>
                    <a:gd name="T3" fmla="*/ 0 h 49"/>
                    <a:gd name="T4" fmla="*/ 100 w 134"/>
                    <a:gd name="T5" fmla="*/ 26 h 49"/>
                    <a:gd name="T6" fmla="*/ 133 w 134"/>
                    <a:gd name="T7" fmla="*/ 17 h 49"/>
                    <a:gd name="T8" fmla="*/ 123 w 134"/>
                    <a:gd name="T9" fmla="*/ 48 h 49"/>
                    <a:gd name="T10" fmla="*/ 32 w 134"/>
                    <a:gd name="T11" fmla="*/ 48 h 49"/>
                    <a:gd name="T12" fmla="*/ 73 w 134"/>
                    <a:gd name="T13" fmla="*/ 39 h 49"/>
                    <a:gd name="T14" fmla="*/ 0 w 134"/>
                    <a:gd name="T15" fmla="*/ 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4"/>
                    <a:gd name="T25" fmla="*/ 0 h 49"/>
                    <a:gd name="T26" fmla="*/ 134 w 134"/>
                    <a:gd name="T27" fmla="*/ 49 h 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4" h="49">
                      <a:moveTo>
                        <a:pt x="0" y="8"/>
                      </a:moveTo>
                      <a:lnTo>
                        <a:pt x="32" y="0"/>
                      </a:lnTo>
                      <a:lnTo>
                        <a:pt x="100" y="26"/>
                      </a:lnTo>
                      <a:lnTo>
                        <a:pt x="133" y="17"/>
                      </a:lnTo>
                      <a:lnTo>
                        <a:pt x="123" y="48"/>
                      </a:lnTo>
                      <a:lnTo>
                        <a:pt x="32" y="48"/>
                      </a:lnTo>
                      <a:lnTo>
                        <a:pt x="73" y="39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67" name="Freeform 25"/>
                <p:cNvSpPr>
                  <a:spLocks/>
                </p:cNvSpPr>
                <p:nvPr/>
              </p:nvSpPr>
              <p:spPr bwMode="auto">
                <a:xfrm>
                  <a:off x="3877" y="2130"/>
                  <a:ext cx="134" cy="49"/>
                </a:xfrm>
                <a:custGeom>
                  <a:avLst/>
                  <a:gdLst>
                    <a:gd name="T0" fmla="*/ 0 w 134"/>
                    <a:gd name="T1" fmla="*/ 8 h 49"/>
                    <a:gd name="T2" fmla="*/ 32 w 134"/>
                    <a:gd name="T3" fmla="*/ 0 h 49"/>
                    <a:gd name="T4" fmla="*/ 100 w 134"/>
                    <a:gd name="T5" fmla="*/ 26 h 49"/>
                    <a:gd name="T6" fmla="*/ 133 w 134"/>
                    <a:gd name="T7" fmla="*/ 17 h 49"/>
                    <a:gd name="T8" fmla="*/ 123 w 134"/>
                    <a:gd name="T9" fmla="*/ 48 h 49"/>
                    <a:gd name="T10" fmla="*/ 32 w 134"/>
                    <a:gd name="T11" fmla="*/ 48 h 49"/>
                    <a:gd name="T12" fmla="*/ 73 w 134"/>
                    <a:gd name="T13" fmla="*/ 39 h 49"/>
                    <a:gd name="T14" fmla="*/ 0 w 134"/>
                    <a:gd name="T15" fmla="*/ 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4"/>
                    <a:gd name="T25" fmla="*/ 0 h 49"/>
                    <a:gd name="T26" fmla="*/ 134 w 134"/>
                    <a:gd name="T27" fmla="*/ 49 h 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4" h="49">
                      <a:moveTo>
                        <a:pt x="0" y="8"/>
                      </a:moveTo>
                      <a:lnTo>
                        <a:pt x="32" y="0"/>
                      </a:lnTo>
                      <a:lnTo>
                        <a:pt x="100" y="26"/>
                      </a:lnTo>
                      <a:lnTo>
                        <a:pt x="133" y="17"/>
                      </a:lnTo>
                      <a:lnTo>
                        <a:pt x="123" y="48"/>
                      </a:lnTo>
                      <a:lnTo>
                        <a:pt x="32" y="48"/>
                      </a:lnTo>
                      <a:lnTo>
                        <a:pt x="73" y="39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68" name="Freeform 26"/>
                <p:cNvSpPr>
                  <a:spLocks/>
                </p:cNvSpPr>
                <p:nvPr/>
              </p:nvSpPr>
              <p:spPr bwMode="auto">
                <a:xfrm>
                  <a:off x="4032" y="2208"/>
                  <a:ext cx="138" cy="44"/>
                </a:xfrm>
                <a:custGeom>
                  <a:avLst/>
                  <a:gdLst>
                    <a:gd name="T0" fmla="*/ 137 w 138"/>
                    <a:gd name="T1" fmla="*/ 34 h 44"/>
                    <a:gd name="T2" fmla="*/ 105 w 138"/>
                    <a:gd name="T3" fmla="*/ 43 h 44"/>
                    <a:gd name="T4" fmla="*/ 31 w 138"/>
                    <a:gd name="T5" fmla="*/ 21 h 44"/>
                    <a:gd name="T6" fmla="*/ 0 w 138"/>
                    <a:gd name="T7" fmla="*/ 34 h 44"/>
                    <a:gd name="T8" fmla="*/ 9 w 138"/>
                    <a:gd name="T9" fmla="*/ 0 h 44"/>
                    <a:gd name="T10" fmla="*/ 105 w 138"/>
                    <a:gd name="T11" fmla="*/ 0 h 44"/>
                    <a:gd name="T12" fmla="*/ 68 w 138"/>
                    <a:gd name="T13" fmla="*/ 13 h 44"/>
                    <a:gd name="T14" fmla="*/ 137 w 138"/>
                    <a:gd name="T15" fmla="*/ 34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8"/>
                    <a:gd name="T25" fmla="*/ 0 h 44"/>
                    <a:gd name="T26" fmla="*/ 138 w 138"/>
                    <a:gd name="T27" fmla="*/ 44 h 4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8" h="44">
                      <a:moveTo>
                        <a:pt x="137" y="34"/>
                      </a:moveTo>
                      <a:lnTo>
                        <a:pt x="105" y="43"/>
                      </a:lnTo>
                      <a:lnTo>
                        <a:pt x="31" y="21"/>
                      </a:lnTo>
                      <a:lnTo>
                        <a:pt x="0" y="34"/>
                      </a:lnTo>
                      <a:lnTo>
                        <a:pt x="9" y="0"/>
                      </a:lnTo>
                      <a:lnTo>
                        <a:pt x="105" y="0"/>
                      </a:lnTo>
                      <a:lnTo>
                        <a:pt x="68" y="13"/>
                      </a:lnTo>
                      <a:lnTo>
                        <a:pt x="137" y="34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69" name="Freeform 27"/>
                <p:cNvSpPr>
                  <a:spLocks/>
                </p:cNvSpPr>
                <p:nvPr/>
              </p:nvSpPr>
              <p:spPr bwMode="auto">
                <a:xfrm>
                  <a:off x="4032" y="2208"/>
                  <a:ext cx="138" cy="44"/>
                </a:xfrm>
                <a:custGeom>
                  <a:avLst/>
                  <a:gdLst>
                    <a:gd name="T0" fmla="*/ 137 w 138"/>
                    <a:gd name="T1" fmla="*/ 34 h 44"/>
                    <a:gd name="T2" fmla="*/ 105 w 138"/>
                    <a:gd name="T3" fmla="*/ 43 h 44"/>
                    <a:gd name="T4" fmla="*/ 31 w 138"/>
                    <a:gd name="T5" fmla="*/ 21 h 44"/>
                    <a:gd name="T6" fmla="*/ 0 w 138"/>
                    <a:gd name="T7" fmla="*/ 34 h 44"/>
                    <a:gd name="T8" fmla="*/ 9 w 138"/>
                    <a:gd name="T9" fmla="*/ 0 h 44"/>
                    <a:gd name="T10" fmla="*/ 105 w 138"/>
                    <a:gd name="T11" fmla="*/ 0 h 44"/>
                    <a:gd name="T12" fmla="*/ 68 w 138"/>
                    <a:gd name="T13" fmla="*/ 13 h 44"/>
                    <a:gd name="T14" fmla="*/ 137 w 138"/>
                    <a:gd name="T15" fmla="*/ 34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8"/>
                    <a:gd name="T25" fmla="*/ 0 h 44"/>
                    <a:gd name="T26" fmla="*/ 138 w 138"/>
                    <a:gd name="T27" fmla="*/ 44 h 4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8" h="44">
                      <a:moveTo>
                        <a:pt x="137" y="34"/>
                      </a:moveTo>
                      <a:lnTo>
                        <a:pt x="105" y="43"/>
                      </a:lnTo>
                      <a:lnTo>
                        <a:pt x="31" y="21"/>
                      </a:lnTo>
                      <a:lnTo>
                        <a:pt x="0" y="34"/>
                      </a:lnTo>
                      <a:lnTo>
                        <a:pt x="9" y="0"/>
                      </a:lnTo>
                      <a:lnTo>
                        <a:pt x="105" y="0"/>
                      </a:lnTo>
                      <a:lnTo>
                        <a:pt x="68" y="13"/>
                      </a:lnTo>
                      <a:lnTo>
                        <a:pt x="137" y="34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761" name="Group 28"/>
              <p:cNvGrpSpPr>
                <a:grpSpLocks/>
              </p:cNvGrpSpPr>
              <p:nvPr/>
            </p:nvGrpSpPr>
            <p:grpSpPr bwMode="auto">
              <a:xfrm>
                <a:off x="3887" y="2130"/>
                <a:ext cx="274" cy="122"/>
                <a:chOff x="3887" y="2130"/>
                <a:chExt cx="274" cy="122"/>
              </a:xfrm>
            </p:grpSpPr>
            <p:sp>
              <p:nvSpPr>
                <p:cNvPr id="30762" name="Freeform 29"/>
                <p:cNvSpPr>
                  <a:spLocks/>
                </p:cNvSpPr>
                <p:nvPr/>
              </p:nvSpPr>
              <p:spPr bwMode="auto">
                <a:xfrm>
                  <a:off x="4024" y="2130"/>
                  <a:ext cx="137" cy="49"/>
                </a:xfrm>
                <a:custGeom>
                  <a:avLst/>
                  <a:gdLst>
                    <a:gd name="T0" fmla="*/ 0 w 137"/>
                    <a:gd name="T1" fmla="*/ 39 h 49"/>
                    <a:gd name="T2" fmla="*/ 31 w 137"/>
                    <a:gd name="T3" fmla="*/ 48 h 49"/>
                    <a:gd name="T4" fmla="*/ 99 w 137"/>
                    <a:gd name="T5" fmla="*/ 17 h 49"/>
                    <a:gd name="T6" fmla="*/ 136 w 137"/>
                    <a:gd name="T7" fmla="*/ 26 h 49"/>
                    <a:gd name="T8" fmla="*/ 122 w 137"/>
                    <a:gd name="T9" fmla="*/ 0 h 49"/>
                    <a:gd name="T10" fmla="*/ 31 w 137"/>
                    <a:gd name="T11" fmla="*/ 0 h 49"/>
                    <a:gd name="T12" fmla="*/ 77 w 137"/>
                    <a:gd name="T13" fmla="*/ 8 h 49"/>
                    <a:gd name="T14" fmla="*/ 0 w 137"/>
                    <a:gd name="T15" fmla="*/ 39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7"/>
                    <a:gd name="T25" fmla="*/ 0 h 49"/>
                    <a:gd name="T26" fmla="*/ 137 w 137"/>
                    <a:gd name="T27" fmla="*/ 49 h 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7" h="49">
                      <a:moveTo>
                        <a:pt x="0" y="39"/>
                      </a:moveTo>
                      <a:lnTo>
                        <a:pt x="31" y="48"/>
                      </a:lnTo>
                      <a:lnTo>
                        <a:pt x="99" y="17"/>
                      </a:lnTo>
                      <a:lnTo>
                        <a:pt x="136" y="26"/>
                      </a:lnTo>
                      <a:lnTo>
                        <a:pt x="122" y="0"/>
                      </a:lnTo>
                      <a:lnTo>
                        <a:pt x="31" y="0"/>
                      </a:lnTo>
                      <a:lnTo>
                        <a:pt x="77" y="8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63" name="Freeform 30"/>
                <p:cNvSpPr>
                  <a:spLocks/>
                </p:cNvSpPr>
                <p:nvPr/>
              </p:nvSpPr>
              <p:spPr bwMode="auto">
                <a:xfrm>
                  <a:off x="4024" y="2130"/>
                  <a:ext cx="137" cy="49"/>
                </a:xfrm>
                <a:custGeom>
                  <a:avLst/>
                  <a:gdLst>
                    <a:gd name="T0" fmla="*/ 0 w 137"/>
                    <a:gd name="T1" fmla="*/ 39 h 49"/>
                    <a:gd name="T2" fmla="*/ 31 w 137"/>
                    <a:gd name="T3" fmla="*/ 48 h 49"/>
                    <a:gd name="T4" fmla="*/ 99 w 137"/>
                    <a:gd name="T5" fmla="*/ 17 h 49"/>
                    <a:gd name="T6" fmla="*/ 136 w 137"/>
                    <a:gd name="T7" fmla="*/ 26 h 49"/>
                    <a:gd name="T8" fmla="*/ 122 w 137"/>
                    <a:gd name="T9" fmla="*/ 0 h 49"/>
                    <a:gd name="T10" fmla="*/ 31 w 137"/>
                    <a:gd name="T11" fmla="*/ 0 h 49"/>
                    <a:gd name="T12" fmla="*/ 77 w 137"/>
                    <a:gd name="T13" fmla="*/ 8 h 49"/>
                    <a:gd name="T14" fmla="*/ 0 w 137"/>
                    <a:gd name="T15" fmla="*/ 39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7"/>
                    <a:gd name="T25" fmla="*/ 0 h 49"/>
                    <a:gd name="T26" fmla="*/ 137 w 137"/>
                    <a:gd name="T27" fmla="*/ 49 h 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7" h="49">
                      <a:moveTo>
                        <a:pt x="0" y="39"/>
                      </a:moveTo>
                      <a:lnTo>
                        <a:pt x="31" y="48"/>
                      </a:lnTo>
                      <a:lnTo>
                        <a:pt x="99" y="17"/>
                      </a:lnTo>
                      <a:lnTo>
                        <a:pt x="136" y="26"/>
                      </a:lnTo>
                      <a:lnTo>
                        <a:pt x="122" y="0"/>
                      </a:lnTo>
                      <a:lnTo>
                        <a:pt x="31" y="0"/>
                      </a:lnTo>
                      <a:lnTo>
                        <a:pt x="77" y="8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64" name="Freeform 31"/>
                <p:cNvSpPr>
                  <a:spLocks/>
                </p:cNvSpPr>
                <p:nvPr/>
              </p:nvSpPr>
              <p:spPr bwMode="auto">
                <a:xfrm>
                  <a:off x="3887" y="2200"/>
                  <a:ext cx="133" cy="52"/>
                </a:xfrm>
                <a:custGeom>
                  <a:avLst/>
                  <a:gdLst>
                    <a:gd name="T0" fmla="*/ 132 w 133"/>
                    <a:gd name="T1" fmla="*/ 8 h 52"/>
                    <a:gd name="T2" fmla="*/ 100 w 133"/>
                    <a:gd name="T3" fmla="*/ 0 h 52"/>
                    <a:gd name="T4" fmla="*/ 31 w 133"/>
                    <a:gd name="T5" fmla="*/ 29 h 52"/>
                    <a:gd name="T6" fmla="*/ 0 w 133"/>
                    <a:gd name="T7" fmla="*/ 21 h 52"/>
                    <a:gd name="T8" fmla="*/ 9 w 133"/>
                    <a:gd name="T9" fmla="*/ 51 h 52"/>
                    <a:gd name="T10" fmla="*/ 100 w 133"/>
                    <a:gd name="T11" fmla="*/ 51 h 52"/>
                    <a:gd name="T12" fmla="*/ 59 w 133"/>
                    <a:gd name="T13" fmla="*/ 42 h 52"/>
                    <a:gd name="T14" fmla="*/ 132 w 133"/>
                    <a:gd name="T15" fmla="*/ 8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3"/>
                    <a:gd name="T25" fmla="*/ 0 h 52"/>
                    <a:gd name="T26" fmla="*/ 133 w 133"/>
                    <a:gd name="T27" fmla="*/ 52 h 5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3" h="52">
                      <a:moveTo>
                        <a:pt x="132" y="8"/>
                      </a:moveTo>
                      <a:lnTo>
                        <a:pt x="100" y="0"/>
                      </a:lnTo>
                      <a:lnTo>
                        <a:pt x="31" y="29"/>
                      </a:lnTo>
                      <a:lnTo>
                        <a:pt x="0" y="21"/>
                      </a:lnTo>
                      <a:lnTo>
                        <a:pt x="9" y="51"/>
                      </a:lnTo>
                      <a:lnTo>
                        <a:pt x="100" y="51"/>
                      </a:lnTo>
                      <a:lnTo>
                        <a:pt x="59" y="42"/>
                      </a:lnTo>
                      <a:lnTo>
                        <a:pt x="132" y="8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65" name="Freeform 32"/>
                <p:cNvSpPr>
                  <a:spLocks/>
                </p:cNvSpPr>
                <p:nvPr/>
              </p:nvSpPr>
              <p:spPr bwMode="auto">
                <a:xfrm>
                  <a:off x="3887" y="2200"/>
                  <a:ext cx="133" cy="52"/>
                </a:xfrm>
                <a:custGeom>
                  <a:avLst/>
                  <a:gdLst>
                    <a:gd name="T0" fmla="*/ 132 w 133"/>
                    <a:gd name="T1" fmla="*/ 8 h 52"/>
                    <a:gd name="T2" fmla="*/ 100 w 133"/>
                    <a:gd name="T3" fmla="*/ 0 h 52"/>
                    <a:gd name="T4" fmla="*/ 31 w 133"/>
                    <a:gd name="T5" fmla="*/ 29 h 52"/>
                    <a:gd name="T6" fmla="*/ 0 w 133"/>
                    <a:gd name="T7" fmla="*/ 21 h 52"/>
                    <a:gd name="T8" fmla="*/ 9 w 133"/>
                    <a:gd name="T9" fmla="*/ 51 h 52"/>
                    <a:gd name="T10" fmla="*/ 100 w 133"/>
                    <a:gd name="T11" fmla="*/ 51 h 52"/>
                    <a:gd name="T12" fmla="*/ 59 w 133"/>
                    <a:gd name="T13" fmla="*/ 42 h 52"/>
                    <a:gd name="T14" fmla="*/ 132 w 133"/>
                    <a:gd name="T15" fmla="*/ 8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3"/>
                    <a:gd name="T25" fmla="*/ 0 h 52"/>
                    <a:gd name="T26" fmla="*/ 133 w 133"/>
                    <a:gd name="T27" fmla="*/ 52 h 5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3" h="52">
                      <a:moveTo>
                        <a:pt x="132" y="8"/>
                      </a:moveTo>
                      <a:lnTo>
                        <a:pt x="100" y="0"/>
                      </a:lnTo>
                      <a:lnTo>
                        <a:pt x="31" y="29"/>
                      </a:lnTo>
                      <a:lnTo>
                        <a:pt x="0" y="21"/>
                      </a:lnTo>
                      <a:lnTo>
                        <a:pt x="9" y="51"/>
                      </a:lnTo>
                      <a:lnTo>
                        <a:pt x="100" y="51"/>
                      </a:lnTo>
                      <a:lnTo>
                        <a:pt x="59" y="42"/>
                      </a:lnTo>
                      <a:lnTo>
                        <a:pt x="132" y="8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0732" name="Line 33"/>
          <p:cNvSpPr>
            <a:spLocks noChangeShapeType="1"/>
          </p:cNvSpPr>
          <p:nvPr/>
        </p:nvSpPr>
        <p:spPr bwMode="auto">
          <a:xfrm flipH="1">
            <a:off x="6418263" y="3784600"/>
            <a:ext cx="3175" cy="265113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pic>
        <p:nvPicPr>
          <p:cNvPr id="30733" name="Picture 3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0425" y="3192463"/>
            <a:ext cx="4476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4" name="Line 35"/>
          <p:cNvSpPr>
            <a:spLocks noChangeShapeType="1"/>
          </p:cNvSpPr>
          <p:nvPr/>
        </p:nvSpPr>
        <p:spPr bwMode="auto">
          <a:xfrm flipH="1">
            <a:off x="7448550" y="3781425"/>
            <a:ext cx="3175" cy="265113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0735" name="Line 36"/>
          <p:cNvSpPr>
            <a:spLocks noChangeShapeType="1"/>
          </p:cNvSpPr>
          <p:nvPr/>
        </p:nvSpPr>
        <p:spPr bwMode="auto">
          <a:xfrm>
            <a:off x="3048000" y="2860675"/>
            <a:ext cx="0" cy="1020763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0736" name="Line 37"/>
          <p:cNvSpPr>
            <a:spLocks noChangeShapeType="1"/>
          </p:cNvSpPr>
          <p:nvPr/>
        </p:nvSpPr>
        <p:spPr bwMode="auto">
          <a:xfrm flipH="1">
            <a:off x="5489575" y="2847975"/>
            <a:ext cx="658813" cy="3492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0737" name="Line 38"/>
          <p:cNvSpPr>
            <a:spLocks noChangeShapeType="1"/>
          </p:cNvSpPr>
          <p:nvPr/>
        </p:nvSpPr>
        <p:spPr bwMode="auto">
          <a:xfrm>
            <a:off x="6264275" y="2860675"/>
            <a:ext cx="0" cy="3746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0738" name="Line 39"/>
          <p:cNvSpPr>
            <a:spLocks noChangeShapeType="1"/>
          </p:cNvSpPr>
          <p:nvPr/>
        </p:nvSpPr>
        <p:spPr bwMode="auto">
          <a:xfrm>
            <a:off x="6510338" y="2846388"/>
            <a:ext cx="581025" cy="3111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0739" name="Rectangle 40"/>
          <p:cNvSpPr>
            <a:spLocks noChangeArrowheads="1"/>
          </p:cNvSpPr>
          <p:nvPr/>
        </p:nvSpPr>
        <p:spPr bwMode="auto">
          <a:xfrm>
            <a:off x="4081463" y="1549400"/>
            <a:ext cx="920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eaLnBrk="0" hangingPunct="0"/>
            <a:r>
              <a:rPr lang="en-GB">
                <a:solidFill>
                  <a:schemeClr val="bg1"/>
                </a:solidFill>
              </a:rPr>
              <a:t>32 bits </a:t>
            </a:r>
          </a:p>
        </p:txBody>
      </p:sp>
      <p:sp>
        <p:nvSpPr>
          <p:cNvPr id="30740" name="Line 41"/>
          <p:cNvSpPr>
            <a:spLocks noChangeShapeType="1"/>
          </p:cNvSpPr>
          <p:nvPr/>
        </p:nvSpPr>
        <p:spPr bwMode="auto">
          <a:xfrm>
            <a:off x="1765300" y="1708150"/>
            <a:ext cx="2263775" cy="317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0741" name="Line 42"/>
          <p:cNvSpPr>
            <a:spLocks noChangeShapeType="1"/>
          </p:cNvSpPr>
          <p:nvPr/>
        </p:nvSpPr>
        <p:spPr bwMode="auto">
          <a:xfrm flipV="1">
            <a:off x="4933950" y="1720850"/>
            <a:ext cx="2928938" cy="15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0742" name="Line 43"/>
          <p:cNvSpPr>
            <a:spLocks noChangeShapeType="1"/>
          </p:cNvSpPr>
          <p:nvPr/>
        </p:nvSpPr>
        <p:spPr bwMode="auto">
          <a:xfrm>
            <a:off x="1738313" y="1639888"/>
            <a:ext cx="0" cy="1031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0743" name="Line 44"/>
          <p:cNvSpPr>
            <a:spLocks noChangeShapeType="1"/>
          </p:cNvSpPr>
          <p:nvPr/>
        </p:nvSpPr>
        <p:spPr bwMode="auto">
          <a:xfrm>
            <a:off x="7875588" y="1654175"/>
            <a:ext cx="0" cy="1031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0744" name="Rectangle 45"/>
          <p:cNvSpPr>
            <a:spLocks noChangeArrowheads="1"/>
          </p:cNvSpPr>
          <p:nvPr/>
        </p:nvSpPr>
        <p:spPr bwMode="auto">
          <a:xfrm>
            <a:off x="2408238" y="5551488"/>
            <a:ext cx="42497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n-GB" b="1">
                <a:solidFill>
                  <a:schemeClr val="bg1"/>
                </a:solidFill>
              </a:rPr>
              <a:t>158      .    108        .       2         .        71 </a:t>
            </a:r>
          </a:p>
        </p:txBody>
      </p:sp>
      <p:sp>
        <p:nvSpPr>
          <p:cNvPr id="30745" name="Rectangle 46"/>
          <p:cNvSpPr>
            <a:spLocks noChangeArrowheads="1"/>
          </p:cNvSpPr>
          <p:nvPr/>
        </p:nvSpPr>
        <p:spPr bwMode="auto">
          <a:xfrm>
            <a:off x="2038350" y="5056188"/>
            <a:ext cx="1217613" cy="4222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n-GB" sz="2000" b="1"/>
              <a:t>8 bits</a:t>
            </a:r>
          </a:p>
        </p:txBody>
      </p:sp>
      <p:sp>
        <p:nvSpPr>
          <p:cNvPr id="30746" name="Rectangle 47"/>
          <p:cNvSpPr>
            <a:spLocks noChangeArrowheads="1"/>
          </p:cNvSpPr>
          <p:nvPr/>
        </p:nvSpPr>
        <p:spPr bwMode="auto">
          <a:xfrm>
            <a:off x="3235325" y="5062538"/>
            <a:ext cx="1217613" cy="4222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n-GB" sz="2000" b="1"/>
              <a:t>8 bits</a:t>
            </a:r>
          </a:p>
        </p:txBody>
      </p:sp>
      <p:sp>
        <p:nvSpPr>
          <p:cNvPr id="30747" name="Rectangle 48"/>
          <p:cNvSpPr>
            <a:spLocks noChangeArrowheads="1"/>
          </p:cNvSpPr>
          <p:nvPr/>
        </p:nvSpPr>
        <p:spPr bwMode="auto">
          <a:xfrm>
            <a:off x="4451350" y="5062538"/>
            <a:ext cx="1217613" cy="4222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n-GB" sz="2000" b="1"/>
              <a:t>8 bits</a:t>
            </a:r>
          </a:p>
        </p:txBody>
      </p:sp>
      <p:sp>
        <p:nvSpPr>
          <p:cNvPr id="30748" name="Rectangle 49"/>
          <p:cNvSpPr>
            <a:spLocks noChangeArrowheads="1"/>
          </p:cNvSpPr>
          <p:nvPr/>
        </p:nvSpPr>
        <p:spPr bwMode="auto">
          <a:xfrm>
            <a:off x="5678488" y="5062538"/>
            <a:ext cx="1217612" cy="4222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n-GB" sz="2000" b="1"/>
              <a:t>8 bits</a:t>
            </a:r>
          </a:p>
        </p:txBody>
      </p:sp>
      <p:sp>
        <p:nvSpPr>
          <p:cNvPr id="30749" name="Rectangle 50"/>
          <p:cNvSpPr>
            <a:spLocks noChangeArrowheads="1"/>
          </p:cNvSpPr>
          <p:nvPr/>
        </p:nvSpPr>
        <p:spPr bwMode="auto">
          <a:xfrm>
            <a:off x="4195763" y="4700588"/>
            <a:ext cx="920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eaLnBrk="0" hangingPunct="0"/>
            <a:r>
              <a:rPr lang="en-GB">
                <a:solidFill>
                  <a:schemeClr val="bg1"/>
                </a:solidFill>
              </a:rPr>
              <a:t>32 bits </a:t>
            </a:r>
          </a:p>
        </p:txBody>
      </p:sp>
      <p:sp>
        <p:nvSpPr>
          <p:cNvPr id="30750" name="Line 51"/>
          <p:cNvSpPr>
            <a:spLocks noChangeShapeType="1"/>
          </p:cNvSpPr>
          <p:nvPr/>
        </p:nvSpPr>
        <p:spPr bwMode="auto">
          <a:xfrm>
            <a:off x="2073275" y="4832350"/>
            <a:ext cx="1955800" cy="476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0751" name="Line 52"/>
          <p:cNvSpPr>
            <a:spLocks noChangeShapeType="1"/>
          </p:cNvSpPr>
          <p:nvPr/>
        </p:nvSpPr>
        <p:spPr bwMode="auto">
          <a:xfrm>
            <a:off x="5241925" y="4846638"/>
            <a:ext cx="1655763" cy="317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0752" name="Line 53"/>
          <p:cNvSpPr>
            <a:spLocks noChangeShapeType="1"/>
          </p:cNvSpPr>
          <p:nvPr/>
        </p:nvSpPr>
        <p:spPr bwMode="auto">
          <a:xfrm>
            <a:off x="2046288" y="4764088"/>
            <a:ext cx="0" cy="1031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0753" name="Line 54"/>
          <p:cNvSpPr>
            <a:spLocks noChangeShapeType="1"/>
          </p:cNvSpPr>
          <p:nvPr/>
        </p:nvSpPr>
        <p:spPr bwMode="auto">
          <a:xfrm>
            <a:off x="6878638" y="4778375"/>
            <a:ext cx="0" cy="10318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0754" name="Line 55"/>
          <p:cNvSpPr>
            <a:spLocks noChangeShapeType="1"/>
          </p:cNvSpPr>
          <p:nvPr/>
        </p:nvSpPr>
        <p:spPr bwMode="auto">
          <a:xfrm>
            <a:off x="1162050" y="4075113"/>
            <a:ext cx="7337425" cy="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GB" smtClean="0"/>
              <a:t>IP Address Class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1624013"/>
            <a:ext cx="7772400" cy="1100137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0"/>
              </a:spcBef>
            </a:pPr>
            <a:r>
              <a:rPr lang="en-GB" sz="2000" b="1" smtClean="0"/>
              <a:t>32 bit address length, contains 2 parts </a:t>
            </a:r>
          </a:p>
          <a:p>
            <a:pPr lvl="1" eaLnBrk="1" hangingPunct="1"/>
            <a:r>
              <a:rPr lang="en-GB" smtClean="0"/>
              <a:t>network identifier</a:t>
            </a:r>
          </a:p>
          <a:p>
            <a:pPr lvl="1" eaLnBrk="1" hangingPunct="1"/>
            <a:r>
              <a:rPr lang="en-GB" smtClean="0"/>
              <a:t>host identifier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636713" y="3332163"/>
            <a:ext cx="6624637" cy="3492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 eaLnBrk="0" hangingPunct="0"/>
            <a:r>
              <a:rPr lang="en-GB" sz="1600"/>
              <a:t>0   Network Id                                       Host ID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63538" y="3694113"/>
            <a:ext cx="8397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715963" y="3324225"/>
            <a:ext cx="9604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 eaLnBrk="0" hangingPunct="0"/>
            <a:r>
              <a:rPr lang="en-GB" sz="1600">
                <a:solidFill>
                  <a:schemeClr val="bg1"/>
                </a:solidFill>
              </a:rPr>
              <a:t>class A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700088" y="3862388"/>
            <a:ext cx="9604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 eaLnBrk="0" hangingPunct="0"/>
            <a:r>
              <a:rPr lang="en-GB" sz="1600">
                <a:solidFill>
                  <a:schemeClr val="bg1"/>
                </a:solidFill>
              </a:rPr>
              <a:t>class B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722313" y="4427538"/>
            <a:ext cx="9604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 eaLnBrk="0" hangingPunct="0"/>
            <a:r>
              <a:rPr lang="en-GB" sz="1600">
                <a:solidFill>
                  <a:schemeClr val="bg1"/>
                </a:solidFill>
              </a:rPr>
              <a:t>class C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725488" y="4999038"/>
            <a:ext cx="9604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 eaLnBrk="0" hangingPunct="0"/>
            <a:r>
              <a:rPr lang="en-GB" sz="1600">
                <a:solidFill>
                  <a:schemeClr val="bg1"/>
                </a:solidFill>
              </a:rPr>
              <a:t>class D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722313" y="5565775"/>
            <a:ext cx="9604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 eaLnBrk="0" hangingPunct="0"/>
            <a:r>
              <a:rPr lang="en-GB" sz="1600">
                <a:solidFill>
                  <a:schemeClr val="bg1"/>
                </a:solidFill>
              </a:rPr>
              <a:t>class E</a:t>
            </a:r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 flipH="1">
            <a:off x="3267075" y="3336925"/>
            <a:ext cx="1588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1908175" y="3338513"/>
            <a:ext cx="0" cy="334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1662113" y="3852863"/>
            <a:ext cx="6624637" cy="3492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 eaLnBrk="0" hangingPunct="0"/>
            <a:r>
              <a:rPr lang="en-GB" sz="1600"/>
              <a:t>10                Network Id                                        Host ID</a:t>
            </a:r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4773613" y="3856038"/>
            <a:ext cx="0" cy="334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2036763" y="3859213"/>
            <a:ext cx="0" cy="334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1665288" y="4421188"/>
            <a:ext cx="6624637" cy="3492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 eaLnBrk="0" hangingPunct="0"/>
            <a:r>
              <a:rPr lang="en-GB" sz="1600"/>
              <a:t>110                                   Network Id                                         Host ID</a:t>
            </a:r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6659563" y="4425950"/>
            <a:ext cx="0" cy="334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2189163" y="4416425"/>
            <a:ext cx="0" cy="334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1655763" y="4989513"/>
            <a:ext cx="6624637" cy="3492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 eaLnBrk="0" hangingPunct="0"/>
            <a:r>
              <a:rPr lang="en-GB" sz="1600"/>
              <a:t>1110                                      Multicast address</a:t>
            </a:r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2249488" y="4995863"/>
            <a:ext cx="0" cy="334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1646238" y="5557838"/>
            <a:ext cx="6624637" cy="3492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 eaLnBrk="0" hangingPunct="0"/>
            <a:r>
              <a:rPr lang="en-GB" sz="1600"/>
              <a:t>1111                                      unused at present </a:t>
            </a:r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>
            <a:off x="2286000" y="5564188"/>
            <a:ext cx="0" cy="334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grpSp>
        <p:nvGrpSpPr>
          <p:cNvPr id="31767" name="Group 23"/>
          <p:cNvGrpSpPr>
            <a:grpSpLocks/>
          </p:cNvGrpSpPr>
          <p:nvPr/>
        </p:nvGrpSpPr>
        <p:grpSpPr bwMode="auto">
          <a:xfrm>
            <a:off x="1612900" y="2919413"/>
            <a:ext cx="6961188" cy="417512"/>
            <a:chOff x="1016" y="1839"/>
            <a:chExt cx="4385" cy="263"/>
          </a:xfrm>
        </p:grpSpPr>
        <p:sp>
          <p:nvSpPr>
            <p:cNvPr id="31768" name="Line 24"/>
            <p:cNvSpPr>
              <a:spLocks noChangeShapeType="1"/>
            </p:cNvSpPr>
            <p:nvPr/>
          </p:nvSpPr>
          <p:spPr bwMode="auto">
            <a:xfrm>
              <a:off x="1016" y="1840"/>
              <a:ext cx="4198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769" name="Line 25"/>
            <p:cNvSpPr>
              <a:spLocks noChangeShapeType="1"/>
            </p:cNvSpPr>
            <p:nvPr/>
          </p:nvSpPr>
          <p:spPr bwMode="auto">
            <a:xfrm>
              <a:off x="2025" y="1848"/>
              <a:ext cx="0" cy="6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770" name="Line 26"/>
            <p:cNvSpPr>
              <a:spLocks noChangeShapeType="1"/>
            </p:cNvSpPr>
            <p:nvPr/>
          </p:nvSpPr>
          <p:spPr bwMode="auto">
            <a:xfrm>
              <a:off x="3032" y="1839"/>
              <a:ext cx="0" cy="6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771" name="Line 27"/>
            <p:cNvSpPr>
              <a:spLocks noChangeShapeType="1"/>
            </p:cNvSpPr>
            <p:nvPr/>
          </p:nvSpPr>
          <p:spPr bwMode="auto">
            <a:xfrm>
              <a:off x="4188" y="1855"/>
              <a:ext cx="0" cy="6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772" name="Line 28"/>
            <p:cNvSpPr>
              <a:spLocks noChangeShapeType="1"/>
            </p:cNvSpPr>
            <p:nvPr/>
          </p:nvSpPr>
          <p:spPr bwMode="auto">
            <a:xfrm>
              <a:off x="5228" y="1845"/>
              <a:ext cx="0" cy="6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1773" name="Rectangle 29"/>
            <p:cNvSpPr>
              <a:spLocks noChangeArrowheads="1"/>
            </p:cNvSpPr>
            <p:nvPr/>
          </p:nvSpPr>
          <p:spPr bwMode="auto">
            <a:xfrm>
              <a:off x="1914" y="1910"/>
              <a:ext cx="34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defTabSz="762000" eaLnBrk="0" hangingPunct="0"/>
              <a:r>
                <a:rPr lang="en-GB" sz="1400" b="1">
                  <a:solidFill>
                    <a:schemeClr val="bg1"/>
                  </a:solidFill>
                </a:rPr>
                <a:t> 8                             16                                 24                              32</a:t>
              </a:r>
            </a:p>
          </p:txBody>
        </p:sp>
        <p:sp>
          <p:nvSpPr>
            <p:cNvPr id="31774" name="Line 30"/>
            <p:cNvSpPr>
              <a:spLocks noChangeShapeType="1"/>
            </p:cNvSpPr>
            <p:nvPr/>
          </p:nvSpPr>
          <p:spPr bwMode="auto">
            <a:xfrm>
              <a:off x="1019" y="1846"/>
              <a:ext cx="0" cy="6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E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GB" smtClean="0"/>
              <a:t>IP Address Table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772400" cy="4114800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GB" sz="2000" b="1" smtClean="0"/>
              <a:t>              initial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b="1" smtClean="0"/>
              <a:t> class    bits     net   host               range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smtClean="0"/>
              <a:t>class A   0           7      24     0.0.0.0      127.255.255.255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smtClean="0"/>
              <a:t>class B   10         14    16    128.0.0.0  191.255.255.255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smtClean="0"/>
              <a:t>class C   110       21    8      192.0.0.0  223.255.255.255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smtClean="0"/>
              <a:t>class D   1110     28    -       224.0.0.0  239.255.255.255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smtClean="0"/>
              <a:t>class E   11110   27    -       240.0.0.0  247.255.255.255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7793038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GB" smtClean="0"/>
              <a:t>Problems with IP address assgmt.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81225"/>
            <a:ext cx="4918075" cy="112395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GB" sz="2000" b="1" smtClean="0"/>
              <a:t>class A takes 50% range, class B 25%, class C 12.5%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625475" y="3748088"/>
            <a:ext cx="8153400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 eaLnBrk="0" hangingPunct="0">
              <a:spcBef>
                <a:spcPct val="20000"/>
              </a:spcBef>
              <a:buFontTx/>
              <a:buChar char="•"/>
            </a:pPr>
            <a:r>
              <a:rPr lang="en-GB" sz="2400" b="1">
                <a:solidFill>
                  <a:schemeClr val="bg1"/>
                </a:solidFill>
              </a:rPr>
              <a:t> These leads to :</a:t>
            </a:r>
          </a:p>
          <a:p>
            <a:pPr marL="571500" lvl="1" defTabSz="762000" eaLnBrk="0" hangingPunct="0">
              <a:spcBef>
                <a:spcPct val="20000"/>
              </a:spcBef>
              <a:buClr>
                <a:srgbClr val="FF9900"/>
              </a:buClr>
              <a:buSzPct val="60000"/>
              <a:buFont typeface="Wingdings" pitchFamily="2" charset="2"/>
              <a:buChar char="n"/>
            </a:pPr>
            <a:r>
              <a:rPr lang="en-GB" sz="2000">
                <a:solidFill>
                  <a:schemeClr val="bg1"/>
                </a:solidFill>
              </a:rPr>
              <a:t> address waste (specially in class A)</a:t>
            </a:r>
          </a:p>
          <a:p>
            <a:pPr marL="571500" lvl="1" defTabSz="762000" eaLnBrk="0" hangingPunct="0">
              <a:spcBef>
                <a:spcPct val="20000"/>
              </a:spcBef>
              <a:buClr>
                <a:srgbClr val="FF9900"/>
              </a:buClr>
              <a:buSzPct val="60000"/>
              <a:buFont typeface="Wingdings" pitchFamily="2" charset="2"/>
              <a:buChar char="n"/>
            </a:pPr>
            <a:r>
              <a:rPr lang="en-GB" sz="2000">
                <a:solidFill>
                  <a:schemeClr val="bg1"/>
                </a:solidFill>
              </a:rPr>
              <a:t> running out of ip addresses (Today applying for class A is impossible, class B is very hard to get, class C is running out)</a:t>
            </a:r>
          </a:p>
        </p:txBody>
      </p:sp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5629275" y="1790700"/>
            <a:ext cx="2227263" cy="2214563"/>
            <a:chOff x="3546" y="1128"/>
            <a:chExt cx="1403" cy="1395"/>
          </a:xfrm>
        </p:grpSpPr>
        <p:sp>
          <p:nvSpPr>
            <p:cNvPr id="33798" name="Oval 6"/>
            <p:cNvSpPr>
              <a:spLocks noChangeArrowheads="1"/>
            </p:cNvSpPr>
            <p:nvPr/>
          </p:nvSpPr>
          <p:spPr bwMode="auto">
            <a:xfrm>
              <a:off x="3546" y="1132"/>
              <a:ext cx="1391" cy="1391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9" name="Line 7"/>
            <p:cNvSpPr>
              <a:spLocks noChangeShapeType="1"/>
            </p:cNvSpPr>
            <p:nvPr/>
          </p:nvSpPr>
          <p:spPr bwMode="auto">
            <a:xfrm>
              <a:off x="4225" y="1128"/>
              <a:ext cx="0" cy="1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3800" name="Line 8"/>
            <p:cNvSpPr>
              <a:spLocks noChangeShapeType="1"/>
            </p:cNvSpPr>
            <p:nvPr/>
          </p:nvSpPr>
          <p:spPr bwMode="auto">
            <a:xfrm>
              <a:off x="4225" y="1804"/>
              <a:ext cx="7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3801" name="Line 9"/>
            <p:cNvSpPr>
              <a:spLocks noChangeShapeType="1"/>
            </p:cNvSpPr>
            <p:nvPr/>
          </p:nvSpPr>
          <p:spPr bwMode="auto">
            <a:xfrm>
              <a:off x="4225" y="1812"/>
              <a:ext cx="545" cy="4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3802" name="Line 10"/>
            <p:cNvSpPr>
              <a:spLocks noChangeShapeType="1"/>
            </p:cNvSpPr>
            <p:nvPr/>
          </p:nvSpPr>
          <p:spPr bwMode="auto">
            <a:xfrm>
              <a:off x="4225" y="1836"/>
              <a:ext cx="269" cy="6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33803" name="Rectangle 11"/>
            <p:cNvSpPr>
              <a:spLocks noChangeArrowheads="1"/>
            </p:cNvSpPr>
            <p:nvPr/>
          </p:nvSpPr>
          <p:spPr bwMode="auto">
            <a:xfrm>
              <a:off x="3548" y="1704"/>
              <a:ext cx="6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GB" sz="2000" b="1"/>
                <a:t>class A</a:t>
              </a:r>
            </a:p>
          </p:txBody>
        </p:sp>
        <p:sp>
          <p:nvSpPr>
            <p:cNvPr id="33804" name="Rectangle 12"/>
            <p:cNvSpPr>
              <a:spLocks noChangeArrowheads="1"/>
            </p:cNvSpPr>
            <p:nvPr/>
          </p:nvSpPr>
          <p:spPr bwMode="auto">
            <a:xfrm>
              <a:off x="4377" y="1435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GB" sz="2000" b="1"/>
                <a:t>B</a:t>
              </a:r>
            </a:p>
          </p:txBody>
        </p:sp>
        <p:sp>
          <p:nvSpPr>
            <p:cNvPr id="33805" name="Rectangle 13"/>
            <p:cNvSpPr>
              <a:spLocks noChangeArrowheads="1"/>
            </p:cNvSpPr>
            <p:nvPr/>
          </p:nvSpPr>
          <p:spPr bwMode="auto">
            <a:xfrm>
              <a:off x="4581" y="1841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GB" sz="2000" b="1"/>
                <a:t>C</a:t>
              </a:r>
            </a:p>
          </p:txBody>
        </p:sp>
        <p:sp>
          <p:nvSpPr>
            <p:cNvPr id="33806" name="Rectangle 14"/>
            <p:cNvSpPr>
              <a:spLocks noChangeArrowheads="1"/>
            </p:cNvSpPr>
            <p:nvPr/>
          </p:nvSpPr>
          <p:spPr bwMode="auto">
            <a:xfrm>
              <a:off x="4427" y="2135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GB" sz="2000" b="1"/>
                <a:t>D</a:t>
              </a:r>
            </a:p>
          </p:txBody>
        </p:sp>
        <p:sp>
          <p:nvSpPr>
            <p:cNvPr id="33807" name="Rectangle 15"/>
            <p:cNvSpPr>
              <a:spLocks noChangeArrowheads="1"/>
            </p:cNvSpPr>
            <p:nvPr/>
          </p:nvSpPr>
          <p:spPr bwMode="auto">
            <a:xfrm>
              <a:off x="4190" y="2240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GB" sz="2000" b="1"/>
                <a:t>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GB" smtClean="0"/>
              <a:t>Special Addresses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772400" cy="4114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GB" sz="2000" b="1" smtClean="0"/>
              <a:t>Host id “all 0s” is reserved to refer to a network number </a:t>
            </a:r>
          </a:p>
          <a:p>
            <a:pPr lvl="1" eaLnBrk="1" hangingPunct="1"/>
            <a:r>
              <a:rPr lang="en-GB" smtClean="0"/>
              <a:t>158.108.0.0, 192.150.251.0</a:t>
            </a:r>
            <a:br>
              <a:rPr lang="en-GB" smtClean="0"/>
            </a:br>
            <a:endParaRPr lang="en-GB" smtClean="0"/>
          </a:p>
          <a:p>
            <a:pPr eaLnBrk="1" hangingPunct="1"/>
            <a:r>
              <a:rPr lang="en-GB" sz="2000" b="1" smtClean="0"/>
              <a:t>Host id “all 1s” is reserved to broadcast to all hosts on a specific network</a:t>
            </a:r>
          </a:p>
          <a:p>
            <a:pPr lvl="1" eaLnBrk="1" hangingPunct="1"/>
            <a:r>
              <a:rPr lang="en-GB" smtClean="0"/>
              <a:t>158.108.255.255, 192.150.251.255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14463" y="0"/>
            <a:ext cx="6319837" cy="1223963"/>
          </a:xfrm>
        </p:spPr>
        <p:txBody>
          <a:bodyPr/>
          <a:lstStyle/>
          <a:p>
            <a:pPr eaLnBrk="1" hangingPunct="1"/>
            <a:r>
              <a:rPr lang="en-AU" altLang="ko-KR" smtClean="0">
                <a:ea typeface="굴림" pitchFamily="34" charset="-127"/>
              </a:rPr>
              <a:t>What is an IP Address?</a:t>
            </a:r>
            <a:endParaRPr lang="en-US" smtClean="0"/>
          </a:p>
        </p:txBody>
      </p:sp>
      <p:sp>
        <p:nvSpPr>
          <p:cNvPr id="233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993775"/>
            <a:ext cx="8686800" cy="5259388"/>
          </a:xfrm>
        </p:spPr>
        <p:txBody>
          <a:bodyPr/>
          <a:lstStyle/>
          <a:p>
            <a:pPr marL="266700" indent="-266700" eaLnBrk="1" hangingPunct="1">
              <a:lnSpc>
                <a:spcPct val="90000"/>
              </a:lnSpc>
              <a:tabLst>
                <a:tab pos="177800" algn="l"/>
              </a:tabLst>
            </a:pPr>
            <a:r>
              <a:rPr lang="en-US" i="1" smtClean="0"/>
              <a:t>Internet identifier including information about how to reach a network location</a:t>
            </a:r>
          </a:p>
          <a:p>
            <a:pPr marL="1079500" lvl="2" indent="-165100" eaLnBrk="1" hangingPunct="1">
              <a:lnSpc>
                <a:spcPct val="90000"/>
              </a:lnSpc>
              <a:tabLst>
                <a:tab pos="177800" algn="l"/>
              </a:tabLst>
            </a:pPr>
            <a:r>
              <a:rPr lang="en-US" smtClean="0"/>
              <a:t>(via the Internet routing system)</a:t>
            </a:r>
          </a:p>
          <a:p>
            <a:pPr marL="266700" indent="-266700" eaLnBrk="1" hangingPunct="1">
              <a:lnSpc>
                <a:spcPct val="90000"/>
              </a:lnSpc>
              <a:tabLst>
                <a:tab pos="177800" algn="l"/>
              </a:tabLst>
            </a:pPr>
            <a:r>
              <a:rPr lang="en-US" smtClean="0"/>
              <a:t>IPv4: 32-bit* number. </a:t>
            </a:r>
            <a:r>
              <a:rPr lang="en-US" sz="2000" smtClean="0">
                <a:solidFill>
                  <a:schemeClr val="tx2"/>
                </a:solidFill>
              </a:rPr>
              <a:t>Written in Dotted Decimal Notation</a:t>
            </a:r>
          </a:p>
          <a:p>
            <a:pPr marL="723900" lvl="1" indent="-266700" algn="ctr" eaLnBrk="1" hangingPunct="1">
              <a:lnSpc>
                <a:spcPct val="90000"/>
              </a:lnSpc>
              <a:buFont typeface="Wingdings" pitchFamily="2" charset="2"/>
              <a:buNone/>
              <a:tabLst>
                <a:tab pos="177800" algn="l"/>
              </a:tabLst>
            </a:pPr>
            <a:r>
              <a:rPr lang="en-US" smtClean="0">
                <a:solidFill>
                  <a:schemeClr val="tx2"/>
                </a:solidFill>
              </a:rPr>
              <a:t>205.150.58.7</a:t>
            </a:r>
          </a:p>
          <a:p>
            <a:pPr marL="723900" lvl="1" indent="-266700" eaLnBrk="1" hangingPunct="1">
              <a:lnSpc>
                <a:spcPct val="90000"/>
              </a:lnSpc>
              <a:buFont typeface="Wingdings" pitchFamily="2" charset="2"/>
              <a:buNone/>
              <a:tabLst>
                <a:tab pos="177800" algn="l"/>
              </a:tabLst>
            </a:pPr>
            <a:r>
              <a:rPr lang="en-US" smtClean="0"/>
              <a:t>4 billion different host addresses</a:t>
            </a:r>
          </a:p>
          <a:p>
            <a:pPr marL="723900" lvl="1" indent="-266700" eaLnBrk="1" hangingPunct="1">
              <a:lnSpc>
                <a:spcPct val="90000"/>
              </a:lnSpc>
              <a:buFont typeface="Wingdings" pitchFamily="2" charset="2"/>
              <a:buNone/>
              <a:tabLst>
                <a:tab pos="177800" algn="l"/>
              </a:tabLst>
            </a:pPr>
            <a:endParaRPr lang="en-US" smtClean="0"/>
          </a:p>
          <a:p>
            <a:pPr marL="266700" indent="-266700" eaLnBrk="1" hangingPunct="1">
              <a:lnSpc>
                <a:spcPct val="90000"/>
              </a:lnSpc>
              <a:tabLst>
                <a:tab pos="177800" algn="l"/>
              </a:tabLst>
            </a:pPr>
            <a:r>
              <a:rPr lang="en-US" smtClean="0"/>
              <a:t>IPv6: 128-bit* number. </a:t>
            </a:r>
            <a:r>
              <a:rPr lang="en-US" sz="2000" smtClean="0">
                <a:solidFill>
                  <a:schemeClr val="tx2"/>
                </a:solidFill>
              </a:rPr>
              <a:t>Written in Hex Decimal Notation</a:t>
            </a:r>
          </a:p>
          <a:p>
            <a:pPr marL="723900" lvl="1" indent="-266700" algn="ctr" eaLnBrk="1" hangingPunct="1">
              <a:lnSpc>
                <a:spcPct val="90000"/>
              </a:lnSpc>
              <a:buFont typeface="Wingdings" pitchFamily="2" charset="2"/>
              <a:buNone/>
              <a:tabLst>
                <a:tab pos="177800" algn="l"/>
              </a:tabLst>
            </a:pPr>
            <a:r>
              <a:rPr lang="en-US" smtClean="0">
                <a:solidFill>
                  <a:schemeClr val="tx2"/>
                </a:solidFill>
              </a:rPr>
              <a:t>2001:0503:0C27:0000:0000:0000:0000:0000</a:t>
            </a:r>
          </a:p>
          <a:p>
            <a:pPr marL="723900" lvl="1" indent="-266700" eaLnBrk="1" hangingPunct="1">
              <a:lnSpc>
                <a:spcPct val="90000"/>
              </a:lnSpc>
              <a:buFont typeface="Wingdings" pitchFamily="2" charset="2"/>
              <a:buNone/>
              <a:tabLst>
                <a:tab pos="177800" algn="l"/>
              </a:tabLst>
            </a:pPr>
            <a:r>
              <a:rPr lang="en-US" smtClean="0"/>
              <a:t>16 billion billion network addresses</a:t>
            </a:r>
          </a:p>
          <a:p>
            <a:pPr marL="723900" lvl="1" indent="-266700" eaLnBrk="1" hangingPunct="1">
              <a:lnSpc>
                <a:spcPct val="90000"/>
              </a:lnSpc>
              <a:tabLst>
                <a:tab pos="177800" algn="l"/>
              </a:tabLst>
            </a:pPr>
            <a:endParaRPr lang="en-US" smtClean="0"/>
          </a:p>
        </p:txBody>
      </p:sp>
      <p:sp>
        <p:nvSpPr>
          <p:cNvPr id="2333700" name="Rectangle 4"/>
          <p:cNvSpPr>
            <a:spLocks noChangeArrowheads="1"/>
          </p:cNvSpPr>
          <p:nvPr/>
        </p:nvSpPr>
        <p:spPr bwMode="auto">
          <a:xfrm>
            <a:off x="5862638" y="6121400"/>
            <a:ext cx="25320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/>
              <a:t>*</a:t>
            </a:r>
            <a:r>
              <a:rPr lang="en-US" sz="2400">
                <a:solidFill>
                  <a:srgbClr val="FF0101"/>
                </a:solidFill>
              </a:rPr>
              <a:t> bit</a:t>
            </a:r>
            <a:r>
              <a:rPr lang="en-US" sz="2400"/>
              <a:t> = </a:t>
            </a:r>
            <a:r>
              <a:rPr lang="en-US" sz="2400">
                <a:solidFill>
                  <a:srgbClr val="FF0101"/>
                </a:solidFill>
              </a:rPr>
              <a:t>b</a:t>
            </a:r>
            <a:r>
              <a:rPr lang="en-US" sz="2400"/>
              <a:t>inary dig</a:t>
            </a:r>
            <a:r>
              <a:rPr lang="en-US" sz="2400">
                <a:solidFill>
                  <a:srgbClr val="FF0101"/>
                </a:solidFill>
              </a:rPr>
              <a:t>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3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3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3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3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3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3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3699" grpId="0" build="p"/>
      <p:bldP spid="233370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GB" smtClean="0"/>
              <a:t>Special Addresses, cont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772400" cy="4114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GB" sz="2000" b="1" smtClean="0"/>
              <a:t>0.0.0.0 </a:t>
            </a:r>
            <a:r>
              <a:rPr lang="en-GB" sz="2000" smtClean="0"/>
              <a:t>is reserved and means “this host on this network“. Normally use to boot diskless workstation</a:t>
            </a:r>
            <a:r>
              <a:rPr lang="en-GB" sz="2000" b="1" smtClean="0"/>
              <a:t>  </a:t>
            </a:r>
          </a:p>
          <a:p>
            <a:pPr eaLnBrk="1" hangingPunct="1">
              <a:buFont typeface="Wingdings" pitchFamily="2" charset="2"/>
              <a:buNone/>
            </a:pPr>
            <a:endParaRPr lang="en-GB" sz="2000" b="1" smtClean="0"/>
          </a:p>
          <a:p>
            <a:pPr eaLnBrk="1" hangingPunct="1"/>
            <a:r>
              <a:rPr lang="en-GB" sz="2000" b="1" smtClean="0"/>
              <a:t>255.255.255.255 </a:t>
            </a:r>
            <a:r>
              <a:rPr lang="en-GB" sz="2000" smtClean="0"/>
              <a:t>is reserved to broadcast to every host on the local network</a:t>
            </a:r>
          </a:p>
          <a:p>
            <a:pPr eaLnBrk="1" hangingPunct="1">
              <a:buFont typeface="Wingdings" pitchFamily="2" charset="2"/>
              <a:buNone/>
            </a:pPr>
            <a:endParaRPr lang="en-GB" sz="2000" smtClean="0"/>
          </a:p>
          <a:p>
            <a:pPr eaLnBrk="1" hangingPunct="1"/>
            <a:r>
              <a:rPr lang="en-GB" sz="2000" b="1" smtClean="0"/>
              <a:t>127.x.x.x </a:t>
            </a:r>
            <a:r>
              <a:rPr lang="en-GB" sz="2000" smtClean="0"/>
              <a:t>means “this node” (local loopback). Messages sent to this address will never leave the local host. It’s purpose is testing network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GB" smtClean="0"/>
              <a:t>Network address space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772400" cy="4114800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GB" sz="2000" b="1" smtClean="0"/>
              <a:t>class             address spaces           usable</a:t>
            </a:r>
          </a:p>
          <a:p>
            <a:pPr eaLnBrk="1" hangingPunct="1">
              <a:buFont typeface="Wingdings" pitchFamily="2" charset="2"/>
              <a:buNone/>
            </a:pPr>
            <a:endParaRPr lang="en-GB" sz="2000" b="1" smtClean="0"/>
          </a:p>
          <a:p>
            <a:pPr eaLnBrk="1" hangingPunct="1">
              <a:buFont typeface="Wingdings" pitchFamily="2" charset="2"/>
              <a:buNone/>
            </a:pPr>
            <a:r>
              <a:rPr lang="en-GB" sz="2000" b="1" smtClean="0"/>
              <a:t>A                           2^24=16677216      166777214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b="1" smtClean="0"/>
              <a:t>B                           2^16=65536            65534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b="1" smtClean="0"/>
              <a:t>C                           2^8  =256                254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GB" smtClean="0"/>
              <a:t>Problem with large networks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1806575"/>
            <a:ext cx="7529513" cy="129857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GB" sz="2000" b="1" smtClean="0"/>
              <a:t>Class B “Flat network” more than 65000 hosts</a:t>
            </a:r>
          </a:p>
          <a:p>
            <a:pPr lvl="1" eaLnBrk="1" hangingPunct="1"/>
            <a:r>
              <a:rPr lang="en-GB" b="1" smtClean="0"/>
              <a:t>How to manage?</a:t>
            </a:r>
          </a:p>
          <a:p>
            <a:pPr lvl="1" eaLnBrk="1" hangingPunct="1"/>
            <a:r>
              <a:rPr lang="en-GB" b="1" smtClean="0"/>
              <a:t>Performance?</a:t>
            </a:r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4197350" y="3197225"/>
            <a:ext cx="0" cy="2063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4197350" y="3314700"/>
            <a:ext cx="3978275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4065588" y="2316163"/>
            <a:ext cx="1119187" cy="984250"/>
            <a:chOff x="2561" y="1459"/>
            <a:chExt cx="705" cy="620"/>
          </a:xfrm>
        </p:grpSpPr>
        <p:sp>
          <p:nvSpPr>
            <p:cNvPr id="37957" name="Rectangle 7"/>
            <p:cNvSpPr>
              <a:spLocks noChangeArrowheads="1"/>
            </p:cNvSpPr>
            <p:nvPr/>
          </p:nvSpPr>
          <p:spPr bwMode="auto">
            <a:xfrm>
              <a:off x="2561" y="1459"/>
              <a:ext cx="70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GB" sz="1400" b="1">
                  <a:solidFill>
                    <a:schemeClr val="bg1"/>
                  </a:solidFill>
                </a:rPr>
                <a:t>158.108.0.1</a:t>
              </a:r>
            </a:p>
          </p:txBody>
        </p:sp>
        <p:pic>
          <p:nvPicPr>
            <p:cNvPr id="37958" name="Picture 8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82" y="1612"/>
              <a:ext cx="33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959" name="Line 9"/>
            <p:cNvSpPr>
              <a:spLocks noChangeShapeType="1"/>
            </p:cNvSpPr>
            <p:nvPr/>
          </p:nvSpPr>
          <p:spPr bwMode="auto">
            <a:xfrm>
              <a:off x="2936" y="1957"/>
              <a:ext cx="0" cy="122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37895" name="Group 10"/>
          <p:cNvGrpSpPr>
            <a:grpSpLocks/>
          </p:cNvGrpSpPr>
          <p:nvPr/>
        </p:nvGrpSpPr>
        <p:grpSpPr bwMode="auto">
          <a:xfrm>
            <a:off x="5135563" y="2312988"/>
            <a:ext cx="1119187" cy="984250"/>
            <a:chOff x="3235" y="1457"/>
            <a:chExt cx="705" cy="620"/>
          </a:xfrm>
        </p:grpSpPr>
        <p:sp>
          <p:nvSpPr>
            <p:cNvPr id="37954" name="Rectangle 11"/>
            <p:cNvSpPr>
              <a:spLocks noChangeArrowheads="1"/>
            </p:cNvSpPr>
            <p:nvPr/>
          </p:nvSpPr>
          <p:spPr bwMode="auto">
            <a:xfrm>
              <a:off x="3235" y="1457"/>
              <a:ext cx="70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GB" sz="1400" b="1">
                  <a:solidFill>
                    <a:schemeClr val="bg1"/>
                  </a:solidFill>
                </a:rPr>
                <a:t>158.108.0.2</a:t>
              </a:r>
            </a:p>
          </p:txBody>
        </p:sp>
        <p:pic>
          <p:nvPicPr>
            <p:cNvPr id="37955" name="Picture 12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56" y="1610"/>
              <a:ext cx="33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956" name="Line 13"/>
            <p:cNvSpPr>
              <a:spLocks noChangeShapeType="1"/>
            </p:cNvSpPr>
            <p:nvPr/>
          </p:nvSpPr>
          <p:spPr bwMode="auto">
            <a:xfrm>
              <a:off x="3610" y="1955"/>
              <a:ext cx="0" cy="122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37896" name="Group 14"/>
          <p:cNvGrpSpPr>
            <a:grpSpLocks/>
          </p:cNvGrpSpPr>
          <p:nvPr/>
        </p:nvGrpSpPr>
        <p:grpSpPr bwMode="auto">
          <a:xfrm>
            <a:off x="6929438" y="2305050"/>
            <a:ext cx="1512887" cy="984250"/>
            <a:chOff x="4365" y="1452"/>
            <a:chExt cx="953" cy="620"/>
          </a:xfrm>
        </p:grpSpPr>
        <p:sp>
          <p:nvSpPr>
            <p:cNvPr id="37951" name="Rectangle 15"/>
            <p:cNvSpPr>
              <a:spLocks noChangeArrowheads="1"/>
            </p:cNvSpPr>
            <p:nvPr/>
          </p:nvSpPr>
          <p:spPr bwMode="auto">
            <a:xfrm>
              <a:off x="4365" y="1452"/>
              <a:ext cx="9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GB" sz="1400" b="1">
                  <a:solidFill>
                    <a:schemeClr val="bg1"/>
                  </a:solidFill>
                </a:rPr>
                <a:t>158.108.255.254</a:t>
              </a:r>
            </a:p>
          </p:txBody>
        </p:sp>
        <p:pic>
          <p:nvPicPr>
            <p:cNvPr id="37952" name="Picture 1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86" y="1605"/>
              <a:ext cx="33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953" name="Line 17"/>
            <p:cNvSpPr>
              <a:spLocks noChangeShapeType="1"/>
            </p:cNvSpPr>
            <p:nvPr/>
          </p:nvSpPr>
          <p:spPr bwMode="auto">
            <a:xfrm>
              <a:off x="4740" y="1950"/>
              <a:ext cx="0" cy="122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sp>
        <p:nvSpPr>
          <p:cNvPr id="37897" name="Line 18"/>
          <p:cNvSpPr>
            <a:spLocks noChangeShapeType="1"/>
          </p:cNvSpPr>
          <p:nvPr/>
        </p:nvSpPr>
        <p:spPr bwMode="auto">
          <a:xfrm>
            <a:off x="6353175" y="2835275"/>
            <a:ext cx="96996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7898" name="Line 19"/>
          <p:cNvSpPr>
            <a:spLocks noChangeShapeType="1"/>
          </p:cNvSpPr>
          <p:nvPr/>
        </p:nvSpPr>
        <p:spPr bwMode="auto">
          <a:xfrm>
            <a:off x="8199438" y="3195638"/>
            <a:ext cx="0" cy="2063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7899" name="Rectangle 20"/>
          <p:cNvSpPr>
            <a:spLocks noChangeArrowheads="1"/>
          </p:cNvSpPr>
          <p:nvPr/>
        </p:nvSpPr>
        <p:spPr bwMode="auto">
          <a:xfrm>
            <a:off x="646113" y="3397250"/>
            <a:ext cx="7529512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defTabSz="762000" eaLnBrk="0" hangingPunct="0">
              <a:spcBef>
                <a:spcPct val="20000"/>
              </a:spcBef>
              <a:buFontTx/>
              <a:buChar char="•"/>
            </a:pPr>
            <a:r>
              <a:rPr lang="en-GB" sz="2400" b="1">
                <a:solidFill>
                  <a:schemeClr val="bg1"/>
                </a:solidFill>
              </a:rPr>
              <a:t>Class B “subdivided network” to smaller groups with router</a:t>
            </a:r>
          </a:p>
        </p:txBody>
      </p:sp>
      <p:sp>
        <p:nvSpPr>
          <p:cNvPr id="37900" name="Line 21"/>
          <p:cNvSpPr>
            <a:spLocks noChangeShapeType="1"/>
          </p:cNvSpPr>
          <p:nvPr/>
        </p:nvSpPr>
        <p:spPr bwMode="auto">
          <a:xfrm>
            <a:off x="5889625" y="4967288"/>
            <a:ext cx="452438" cy="3873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7901" name="Line 22"/>
          <p:cNvSpPr>
            <a:spLocks noChangeShapeType="1"/>
          </p:cNvSpPr>
          <p:nvPr/>
        </p:nvSpPr>
        <p:spPr bwMode="auto">
          <a:xfrm flipV="1">
            <a:off x="6870700" y="4967288"/>
            <a:ext cx="555625" cy="4000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7902" name="Line 23"/>
          <p:cNvSpPr>
            <a:spLocks noChangeShapeType="1"/>
          </p:cNvSpPr>
          <p:nvPr/>
        </p:nvSpPr>
        <p:spPr bwMode="auto">
          <a:xfrm flipV="1">
            <a:off x="5876925" y="5676900"/>
            <a:ext cx="374650" cy="3746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7903" name="Line 24"/>
          <p:cNvSpPr>
            <a:spLocks noChangeShapeType="1"/>
          </p:cNvSpPr>
          <p:nvPr/>
        </p:nvSpPr>
        <p:spPr bwMode="auto">
          <a:xfrm>
            <a:off x="6948488" y="5689600"/>
            <a:ext cx="412750" cy="3746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7904" name="Line 25"/>
          <p:cNvSpPr>
            <a:spLocks noChangeShapeType="1"/>
          </p:cNvSpPr>
          <p:nvPr/>
        </p:nvSpPr>
        <p:spPr bwMode="auto">
          <a:xfrm>
            <a:off x="4106863" y="4967288"/>
            <a:ext cx="1782762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7905" name="Line 26"/>
          <p:cNvSpPr>
            <a:spLocks noChangeShapeType="1"/>
          </p:cNvSpPr>
          <p:nvPr/>
        </p:nvSpPr>
        <p:spPr bwMode="auto">
          <a:xfrm>
            <a:off x="4003675" y="6064250"/>
            <a:ext cx="1846263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7906" name="Line 27"/>
          <p:cNvSpPr>
            <a:spLocks noChangeShapeType="1"/>
          </p:cNvSpPr>
          <p:nvPr/>
        </p:nvSpPr>
        <p:spPr bwMode="auto">
          <a:xfrm>
            <a:off x="7386638" y="4979988"/>
            <a:ext cx="995362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7907" name="Line 28"/>
          <p:cNvSpPr>
            <a:spLocks noChangeShapeType="1"/>
          </p:cNvSpPr>
          <p:nvPr/>
        </p:nvSpPr>
        <p:spPr bwMode="auto">
          <a:xfrm>
            <a:off x="7361238" y="6051550"/>
            <a:ext cx="995362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grpSp>
        <p:nvGrpSpPr>
          <p:cNvPr id="37908" name="Group 29"/>
          <p:cNvGrpSpPr>
            <a:grpSpLocks/>
          </p:cNvGrpSpPr>
          <p:nvPr/>
        </p:nvGrpSpPr>
        <p:grpSpPr bwMode="auto">
          <a:xfrm>
            <a:off x="3984625" y="3978275"/>
            <a:ext cx="1119188" cy="984250"/>
            <a:chOff x="2510" y="2498"/>
            <a:chExt cx="705" cy="620"/>
          </a:xfrm>
        </p:grpSpPr>
        <p:sp>
          <p:nvSpPr>
            <p:cNvPr id="37948" name="Rectangle 30"/>
            <p:cNvSpPr>
              <a:spLocks noChangeArrowheads="1"/>
            </p:cNvSpPr>
            <p:nvPr/>
          </p:nvSpPr>
          <p:spPr bwMode="auto">
            <a:xfrm>
              <a:off x="2510" y="2498"/>
              <a:ext cx="70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GB" sz="1400" b="1">
                  <a:solidFill>
                    <a:schemeClr val="bg1"/>
                  </a:solidFill>
                </a:rPr>
                <a:t>158.108.1.1</a:t>
              </a:r>
            </a:p>
          </p:txBody>
        </p:sp>
        <p:pic>
          <p:nvPicPr>
            <p:cNvPr id="37949" name="Picture 31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31" y="2651"/>
              <a:ext cx="33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950" name="Line 32"/>
            <p:cNvSpPr>
              <a:spLocks noChangeShapeType="1"/>
            </p:cNvSpPr>
            <p:nvPr/>
          </p:nvSpPr>
          <p:spPr bwMode="auto">
            <a:xfrm>
              <a:off x="2885" y="2996"/>
              <a:ext cx="0" cy="122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37909" name="Group 33"/>
          <p:cNvGrpSpPr>
            <a:grpSpLocks/>
          </p:cNvGrpSpPr>
          <p:nvPr/>
        </p:nvGrpSpPr>
        <p:grpSpPr bwMode="auto">
          <a:xfrm>
            <a:off x="5029200" y="3963988"/>
            <a:ext cx="1123950" cy="984250"/>
            <a:chOff x="3168" y="2497"/>
            <a:chExt cx="708" cy="620"/>
          </a:xfrm>
        </p:grpSpPr>
        <p:sp>
          <p:nvSpPr>
            <p:cNvPr id="37945" name="Rectangle 34"/>
            <p:cNvSpPr>
              <a:spLocks noChangeArrowheads="1"/>
            </p:cNvSpPr>
            <p:nvPr/>
          </p:nvSpPr>
          <p:spPr bwMode="auto">
            <a:xfrm>
              <a:off x="3168" y="2497"/>
              <a:ext cx="70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GB" sz="1400" b="1">
                  <a:solidFill>
                    <a:schemeClr val="bg1"/>
                  </a:solidFill>
                </a:rPr>
                <a:t>158.108.1.2</a:t>
              </a:r>
            </a:p>
          </p:txBody>
        </p:sp>
        <p:pic>
          <p:nvPicPr>
            <p:cNvPr id="37946" name="Picture 3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89" y="2650"/>
              <a:ext cx="33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947" name="Line 36"/>
            <p:cNvSpPr>
              <a:spLocks noChangeShapeType="1"/>
            </p:cNvSpPr>
            <p:nvPr/>
          </p:nvSpPr>
          <p:spPr bwMode="auto">
            <a:xfrm>
              <a:off x="3543" y="2995"/>
              <a:ext cx="0" cy="122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37910" name="Group 37"/>
          <p:cNvGrpSpPr>
            <a:grpSpLocks/>
          </p:cNvGrpSpPr>
          <p:nvPr/>
        </p:nvGrpSpPr>
        <p:grpSpPr bwMode="auto">
          <a:xfrm>
            <a:off x="7121525" y="3976688"/>
            <a:ext cx="1123950" cy="984250"/>
            <a:chOff x="4486" y="2505"/>
            <a:chExt cx="708" cy="620"/>
          </a:xfrm>
        </p:grpSpPr>
        <p:sp>
          <p:nvSpPr>
            <p:cNvPr id="37942" name="Rectangle 38"/>
            <p:cNvSpPr>
              <a:spLocks noChangeArrowheads="1"/>
            </p:cNvSpPr>
            <p:nvPr/>
          </p:nvSpPr>
          <p:spPr bwMode="auto">
            <a:xfrm>
              <a:off x="4486" y="2505"/>
              <a:ext cx="70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GB" sz="1400" b="1">
                  <a:solidFill>
                    <a:schemeClr val="bg1"/>
                  </a:solidFill>
                </a:rPr>
                <a:t>158.108.2.1</a:t>
              </a:r>
            </a:p>
          </p:txBody>
        </p:sp>
        <p:pic>
          <p:nvPicPr>
            <p:cNvPr id="37943" name="Picture 39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07" y="2658"/>
              <a:ext cx="33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944" name="Line 40"/>
            <p:cNvSpPr>
              <a:spLocks noChangeShapeType="1"/>
            </p:cNvSpPr>
            <p:nvPr/>
          </p:nvSpPr>
          <p:spPr bwMode="auto">
            <a:xfrm>
              <a:off x="4861" y="3003"/>
              <a:ext cx="0" cy="122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37911" name="Group 41"/>
          <p:cNvGrpSpPr>
            <a:grpSpLocks/>
          </p:cNvGrpSpPr>
          <p:nvPr/>
        </p:nvGrpSpPr>
        <p:grpSpPr bwMode="auto">
          <a:xfrm>
            <a:off x="7629525" y="5068888"/>
            <a:ext cx="1123950" cy="984250"/>
            <a:chOff x="4806" y="3193"/>
            <a:chExt cx="708" cy="620"/>
          </a:xfrm>
        </p:grpSpPr>
        <p:sp>
          <p:nvSpPr>
            <p:cNvPr id="37939" name="Rectangle 42"/>
            <p:cNvSpPr>
              <a:spLocks noChangeArrowheads="1"/>
            </p:cNvSpPr>
            <p:nvPr/>
          </p:nvSpPr>
          <p:spPr bwMode="auto">
            <a:xfrm>
              <a:off x="4806" y="3193"/>
              <a:ext cx="70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GB" sz="1400" b="1">
                  <a:solidFill>
                    <a:schemeClr val="bg1"/>
                  </a:solidFill>
                </a:rPr>
                <a:t>158.108.3.1</a:t>
              </a:r>
            </a:p>
          </p:txBody>
        </p:sp>
        <p:pic>
          <p:nvPicPr>
            <p:cNvPr id="37940" name="Picture 4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27" y="3346"/>
              <a:ext cx="33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941" name="Line 44"/>
            <p:cNvSpPr>
              <a:spLocks noChangeShapeType="1"/>
            </p:cNvSpPr>
            <p:nvPr/>
          </p:nvSpPr>
          <p:spPr bwMode="auto">
            <a:xfrm>
              <a:off x="5181" y="3691"/>
              <a:ext cx="0" cy="122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37912" name="Group 45"/>
          <p:cNvGrpSpPr>
            <a:grpSpLocks/>
          </p:cNvGrpSpPr>
          <p:nvPr/>
        </p:nvGrpSpPr>
        <p:grpSpPr bwMode="auto">
          <a:xfrm>
            <a:off x="5076825" y="5059363"/>
            <a:ext cx="1123950" cy="984250"/>
            <a:chOff x="3198" y="3187"/>
            <a:chExt cx="708" cy="620"/>
          </a:xfrm>
        </p:grpSpPr>
        <p:sp>
          <p:nvSpPr>
            <p:cNvPr id="37936" name="Rectangle 46"/>
            <p:cNvSpPr>
              <a:spLocks noChangeArrowheads="1"/>
            </p:cNvSpPr>
            <p:nvPr/>
          </p:nvSpPr>
          <p:spPr bwMode="auto">
            <a:xfrm>
              <a:off x="3198" y="3187"/>
              <a:ext cx="70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GB" sz="1400" b="1">
                  <a:solidFill>
                    <a:schemeClr val="bg1"/>
                  </a:solidFill>
                </a:rPr>
                <a:t>158.108.4.2</a:t>
              </a:r>
            </a:p>
          </p:txBody>
        </p:sp>
        <p:pic>
          <p:nvPicPr>
            <p:cNvPr id="37937" name="Picture 47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19" y="3340"/>
              <a:ext cx="33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938" name="Line 48"/>
            <p:cNvSpPr>
              <a:spLocks noChangeShapeType="1"/>
            </p:cNvSpPr>
            <p:nvPr/>
          </p:nvSpPr>
          <p:spPr bwMode="auto">
            <a:xfrm>
              <a:off x="3573" y="3685"/>
              <a:ext cx="0" cy="122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37913" name="Group 49"/>
          <p:cNvGrpSpPr>
            <a:grpSpLocks/>
          </p:cNvGrpSpPr>
          <p:nvPr/>
        </p:nvGrpSpPr>
        <p:grpSpPr bwMode="auto">
          <a:xfrm>
            <a:off x="3954463" y="5059363"/>
            <a:ext cx="1123950" cy="984250"/>
            <a:chOff x="2491" y="3187"/>
            <a:chExt cx="708" cy="620"/>
          </a:xfrm>
        </p:grpSpPr>
        <p:sp>
          <p:nvSpPr>
            <p:cNvPr id="37933" name="Rectangle 50"/>
            <p:cNvSpPr>
              <a:spLocks noChangeArrowheads="1"/>
            </p:cNvSpPr>
            <p:nvPr/>
          </p:nvSpPr>
          <p:spPr bwMode="auto">
            <a:xfrm>
              <a:off x="2491" y="3187"/>
              <a:ext cx="70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defTabSz="762000" eaLnBrk="0" hangingPunct="0"/>
              <a:r>
                <a:rPr lang="en-GB" sz="1400" b="1">
                  <a:solidFill>
                    <a:schemeClr val="bg1"/>
                  </a:solidFill>
                </a:rPr>
                <a:t>158.108.4.1</a:t>
              </a:r>
            </a:p>
          </p:txBody>
        </p:sp>
        <p:pic>
          <p:nvPicPr>
            <p:cNvPr id="37934" name="Picture 51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12" y="3340"/>
              <a:ext cx="337" cy="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935" name="Line 52"/>
            <p:cNvSpPr>
              <a:spLocks noChangeShapeType="1"/>
            </p:cNvSpPr>
            <p:nvPr/>
          </p:nvSpPr>
          <p:spPr bwMode="auto">
            <a:xfrm>
              <a:off x="2866" y="3685"/>
              <a:ext cx="0" cy="122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37914" name="Group 53"/>
          <p:cNvGrpSpPr>
            <a:grpSpLocks/>
          </p:cNvGrpSpPr>
          <p:nvPr/>
        </p:nvGrpSpPr>
        <p:grpSpPr bwMode="auto">
          <a:xfrm>
            <a:off x="6227763" y="5326063"/>
            <a:ext cx="754062" cy="423862"/>
            <a:chOff x="3923" y="3355"/>
            <a:chExt cx="475" cy="267"/>
          </a:xfrm>
        </p:grpSpPr>
        <p:grpSp>
          <p:nvGrpSpPr>
            <p:cNvPr id="37915" name="Group 54"/>
            <p:cNvGrpSpPr>
              <a:grpSpLocks/>
            </p:cNvGrpSpPr>
            <p:nvPr/>
          </p:nvGrpSpPr>
          <p:grpSpPr bwMode="auto">
            <a:xfrm>
              <a:off x="3927" y="3368"/>
              <a:ext cx="471" cy="254"/>
              <a:chOff x="3927" y="3368"/>
              <a:chExt cx="471" cy="254"/>
            </a:xfrm>
          </p:grpSpPr>
          <p:sp>
            <p:nvSpPr>
              <p:cNvPr id="37930" name="Freeform 55"/>
              <p:cNvSpPr>
                <a:spLocks/>
              </p:cNvSpPr>
              <p:nvPr/>
            </p:nvSpPr>
            <p:spPr bwMode="auto">
              <a:xfrm>
                <a:off x="3927" y="3450"/>
                <a:ext cx="471" cy="91"/>
              </a:xfrm>
              <a:custGeom>
                <a:avLst/>
                <a:gdLst>
                  <a:gd name="T0" fmla="*/ 0 w 471"/>
                  <a:gd name="T1" fmla="*/ 0 h 91"/>
                  <a:gd name="T2" fmla="*/ 470 w 471"/>
                  <a:gd name="T3" fmla="*/ 0 h 91"/>
                  <a:gd name="T4" fmla="*/ 470 w 471"/>
                  <a:gd name="T5" fmla="*/ 90 h 91"/>
                  <a:gd name="T6" fmla="*/ 0 w 471"/>
                  <a:gd name="T7" fmla="*/ 90 h 91"/>
                  <a:gd name="T8" fmla="*/ 0 w 471"/>
                  <a:gd name="T9" fmla="*/ 0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1"/>
                  <a:gd name="T16" fmla="*/ 0 h 91"/>
                  <a:gd name="T17" fmla="*/ 471 w 471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1" h="91">
                    <a:moveTo>
                      <a:pt x="0" y="0"/>
                    </a:moveTo>
                    <a:lnTo>
                      <a:pt x="470" y="0"/>
                    </a:lnTo>
                    <a:lnTo>
                      <a:pt x="470" y="90"/>
                    </a:lnTo>
                    <a:lnTo>
                      <a:pt x="0" y="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9525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1" name="Oval 56"/>
              <p:cNvSpPr>
                <a:spLocks noChangeArrowheads="1"/>
              </p:cNvSpPr>
              <p:nvPr/>
            </p:nvSpPr>
            <p:spPr bwMode="auto">
              <a:xfrm>
                <a:off x="3932" y="3458"/>
                <a:ext cx="465" cy="164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2" name="Oval 57"/>
              <p:cNvSpPr>
                <a:spLocks noChangeArrowheads="1"/>
              </p:cNvSpPr>
              <p:nvPr/>
            </p:nvSpPr>
            <p:spPr bwMode="auto">
              <a:xfrm>
                <a:off x="3932" y="3368"/>
                <a:ext cx="465" cy="163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916" name="Freeform 58"/>
            <p:cNvSpPr>
              <a:spLocks/>
            </p:cNvSpPr>
            <p:nvPr/>
          </p:nvSpPr>
          <p:spPr bwMode="auto">
            <a:xfrm>
              <a:off x="3925" y="3437"/>
              <a:ext cx="471" cy="91"/>
            </a:xfrm>
            <a:custGeom>
              <a:avLst/>
              <a:gdLst>
                <a:gd name="T0" fmla="*/ 0 w 471"/>
                <a:gd name="T1" fmla="*/ 0 h 91"/>
                <a:gd name="T2" fmla="*/ 470 w 471"/>
                <a:gd name="T3" fmla="*/ 0 h 91"/>
                <a:gd name="T4" fmla="*/ 470 w 471"/>
                <a:gd name="T5" fmla="*/ 90 h 91"/>
                <a:gd name="T6" fmla="*/ 0 w 471"/>
                <a:gd name="T7" fmla="*/ 90 h 91"/>
                <a:gd name="T8" fmla="*/ 0 w 471"/>
                <a:gd name="T9" fmla="*/ 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1"/>
                <a:gd name="T16" fmla="*/ 0 h 91"/>
                <a:gd name="T17" fmla="*/ 471 w 471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1" h="91">
                  <a:moveTo>
                    <a:pt x="0" y="0"/>
                  </a:moveTo>
                  <a:lnTo>
                    <a:pt x="470" y="0"/>
                  </a:lnTo>
                  <a:lnTo>
                    <a:pt x="470" y="90"/>
                  </a:lnTo>
                  <a:lnTo>
                    <a:pt x="0" y="90"/>
                  </a:lnTo>
                  <a:lnTo>
                    <a:pt x="0" y="0"/>
                  </a:lnTo>
                </a:path>
              </a:pathLst>
            </a:custGeom>
            <a:solidFill>
              <a:srgbClr val="716759"/>
            </a:solidFill>
            <a:ln w="9525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7" name="Oval 59"/>
            <p:cNvSpPr>
              <a:spLocks noChangeArrowheads="1"/>
            </p:cNvSpPr>
            <p:nvPr/>
          </p:nvSpPr>
          <p:spPr bwMode="auto">
            <a:xfrm>
              <a:off x="3923" y="3442"/>
              <a:ext cx="465" cy="164"/>
            </a:xfrm>
            <a:prstGeom prst="ellipse">
              <a:avLst/>
            </a:prstGeom>
            <a:solidFill>
              <a:srgbClr val="645D5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8" name="Oval 60"/>
            <p:cNvSpPr>
              <a:spLocks noChangeArrowheads="1"/>
            </p:cNvSpPr>
            <p:nvPr/>
          </p:nvSpPr>
          <p:spPr bwMode="auto">
            <a:xfrm>
              <a:off x="3923" y="3355"/>
              <a:ext cx="465" cy="164"/>
            </a:xfrm>
            <a:prstGeom prst="ellipse">
              <a:avLst/>
            </a:prstGeom>
            <a:solidFill>
              <a:srgbClr val="BDBBA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19" name="Group 61"/>
            <p:cNvGrpSpPr>
              <a:grpSpLocks/>
            </p:cNvGrpSpPr>
            <p:nvPr/>
          </p:nvGrpSpPr>
          <p:grpSpPr bwMode="auto">
            <a:xfrm>
              <a:off x="4009" y="3376"/>
              <a:ext cx="293" cy="122"/>
              <a:chOff x="4009" y="3376"/>
              <a:chExt cx="293" cy="122"/>
            </a:xfrm>
          </p:grpSpPr>
          <p:grpSp>
            <p:nvGrpSpPr>
              <p:cNvPr id="37920" name="Group 62"/>
              <p:cNvGrpSpPr>
                <a:grpSpLocks/>
              </p:cNvGrpSpPr>
              <p:nvPr/>
            </p:nvGrpSpPr>
            <p:grpSpPr bwMode="auto">
              <a:xfrm>
                <a:off x="4009" y="3376"/>
                <a:ext cx="293" cy="122"/>
                <a:chOff x="4009" y="3376"/>
                <a:chExt cx="293" cy="122"/>
              </a:xfrm>
            </p:grpSpPr>
            <p:sp>
              <p:nvSpPr>
                <p:cNvPr id="37926" name="Freeform 63"/>
                <p:cNvSpPr>
                  <a:spLocks/>
                </p:cNvSpPr>
                <p:nvPr/>
              </p:nvSpPr>
              <p:spPr bwMode="auto">
                <a:xfrm>
                  <a:off x="4009" y="3376"/>
                  <a:ext cx="134" cy="49"/>
                </a:xfrm>
                <a:custGeom>
                  <a:avLst/>
                  <a:gdLst>
                    <a:gd name="T0" fmla="*/ 0 w 134"/>
                    <a:gd name="T1" fmla="*/ 8 h 49"/>
                    <a:gd name="T2" fmla="*/ 32 w 134"/>
                    <a:gd name="T3" fmla="*/ 0 h 49"/>
                    <a:gd name="T4" fmla="*/ 100 w 134"/>
                    <a:gd name="T5" fmla="*/ 26 h 49"/>
                    <a:gd name="T6" fmla="*/ 133 w 134"/>
                    <a:gd name="T7" fmla="*/ 17 h 49"/>
                    <a:gd name="T8" fmla="*/ 123 w 134"/>
                    <a:gd name="T9" fmla="*/ 48 h 49"/>
                    <a:gd name="T10" fmla="*/ 32 w 134"/>
                    <a:gd name="T11" fmla="*/ 48 h 49"/>
                    <a:gd name="T12" fmla="*/ 73 w 134"/>
                    <a:gd name="T13" fmla="*/ 39 h 49"/>
                    <a:gd name="T14" fmla="*/ 0 w 134"/>
                    <a:gd name="T15" fmla="*/ 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4"/>
                    <a:gd name="T25" fmla="*/ 0 h 49"/>
                    <a:gd name="T26" fmla="*/ 134 w 134"/>
                    <a:gd name="T27" fmla="*/ 49 h 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4" h="49">
                      <a:moveTo>
                        <a:pt x="0" y="8"/>
                      </a:moveTo>
                      <a:lnTo>
                        <a:pt x="32" y="0"/>
                      </a:lnTo>
                      <a:lnTo>
                        <a:pt x="100" y="26"/>
                      </a:lnTo>
                      <a:lnTo>
                        <a:pt x="133" y="17"/>
                      </a:lnTo>
                      <a:lnTo>
                        <a:pt x="123" y="48"/>
                      </a:lnTo>
                      <a:lnTo>
                        <a:pt x="32" y="48"/>
                      </a:lnTo>
                      <a:lnTo>
                        <a:pt x="73" y="39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27" name="Freeform 64"/>
                <p:cNvSpPr>
                  <a:spLocks/>
                </p:cNvSpPr>
                <p:nvPr/>
              </p:nvSpPr>
              <p:spPr bwMode="auto">
                <a:xfrm>
                  <a:off x="4009" y="3376"/>
                  <a:ext cx="134" cy="49"/>
                </a:xfrm>
                <a:custGeom>
                  <a:avLst/>
                  <a:gdLst>
                    <a:gd name="T0" fmla="*/ 0 w 134"/>
                    <a:gd name="T1" fmla="*/ 8 h 49"/>
                    <a:gd name="T2" fmla="*/ 32 w 134"/>
                    <a:gd name="T3" fmla="*/ 0 h 49"/>
                    <a:gd name="T4" fmla="*/ 100 w 134"/>
                    <a:gd name="T5" fmla="*/ 26 h 49"/>
                    <a:gd name="T6" fmla="*/ 133 w 134"/>
                    <a:gd name="T7" fmla="*/ 17 h 49"/>
                    <a:gd name="T8" fmla="*/ 123 w 134"/>
                    <a:gd name="T9" fmla="*/ 48 h 49"/>
                    <a:gd name="T10" fmla="*/ 32 w 134"/>
                    <a:gd name="T11" fmla="*/ 48 h 49"/>
                    <a:gd name="T12" fmla="*/ 73 w 134"/>
                    <a:gd name="T13" fmla="*/ 39 h 49"/>
                    <a:gd name="T14" fmla="*/ 0 w 134"/>
                    <a:gd name="T15" fmla="*/ 8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4"/>
                    <a:gd name="T25" fmla="*/ 0 h 49"/>
                    <a:gd name="T26" fmla="*/ 134 w 134"/>
                    <a:gd name="T27" fmla="*/ 49 h 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4" h="49">
                      <a:moveTo>
                        <a:pt x="0" y="8"/>
                      </a:moveTo>
                      <a:lnTo>
                        <a:pt x="32" y="0"/>
                      </a:lnTo>
                      <a:lnTo>
                        <a:pt x="100" y="26"/>
                      </a:lnTo>
                      <a:lnTo>
                        <a:pt x="133" y="17"/>
                      </a:lnTo>
                      <a:lnTo>
                        <a:pt x="123" y="48"/>
                      </a:lnTo>
                      <a:lnTo>
                        <a:pt x="32" y="48"/>
                      </a:lnTo>
                      <a:lnTo>
                        <a:pt x="73" y="39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28" name="Freeform 65"/>
                <p:cNvSpPr>
                  <a:spLocks/>
                </p:cNvSpPr>
                <p:nvPr/>
              </p:nvSpPr>
              <p:spPr bwMode="auto">
                <a:xfrm>
                  <a:off x="4164" y="3454"/>
                  <a:ext cx="138" cy="44"/>
                </a:xfrm>
                <a:custGeom>
                  <a:avLst/>
                  <a:gdLst>
                    <a:gd name="T0" fmla="*/ 137 w 138"/>
                    <a:gd name="T1" fmla="*/ 34 h 44"/>
                    <a:gd name="T2" fmla="*/ 105 w 138"/>
                    <a:gd name="T3" fmla="*/ 43 h 44"/>
                    <a:gd name="T4" fmla="*/ 31 w 138"/>
                    <a:gd name="T5" fmla="*/ 21 h 44"/>
                    <a:gd name="T6" fmla="*/ 0 w 138"/>
                    <a:gd name="T7" fmla="*/ 34 h 44"/>
                    <a:gd name="T8" fmla="*/ 9 w 138"/>
                    <a:gd name="T9" fmla="*/ 0 h 44"/>
                    <a:gd name="T10" fmla="*/ 105 w 138"/>
                    <a:gd name="T11" fmla="*/ 0 h 44"/>
                    <a:gd name="T12" fmla="*/ 68 w 138"/>
                    <a:gd name="T13" fmla="*/ 13 h 44"/>
                    <a:gd name="T14" fmla="*/ 137 w 138"/>
                    <a:gd name="T15" fmla="*/ 34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8"/>
                    <a:gd name="T25" fmla="*/ 0 h 44"/>
                    <a:gd name="T26" fmla="*/ 138 w 138"/>
                    <a:gd name="T27" fmla="*/ 44 h 4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8" h="44">
                      <a:moveTo>
                        <a:pt x="137" y="34"/>
                      </a:moveTo>
                      <a:lnTo>
                        <a:pt x="105" y="43"/>
                      </a:lnTo>
                      <a:lnTo>
                        <a:pt x="31" y="21"/>
                      </a:lnTo>
                      <a:lnTo>
                        <a:pt x="0" y="34"/>
                      </a:lnTo>
                      <a:lnTo>
                        <a:pt x="9" y="0"/>
                      </a:lnTo>
                      <a:lnTo>
                        <a:pt x="105" y="0"/>
                      </a:lnTo>
                      <a:lnTo>
                        <a:pt x="68" y="13"/>
                      </a:lnTo>
                      <a:lnTo>
                        <a:pt x="137" y="34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29" name="Freeform 66"/>
                <p:cNvSpPr>
                  <a:spLocks/>
                </p:cNvSpPr>
                <p:nvPr/>
              </p:nvSpPr>
              <p:spPr bwMode="auto">
                <a:xfrm>
                  <a:off x="4164" y="3454"/>
                  <a:ext cx="138" cy="44"/>
                </a:xfrm>
                <a:custGeom>
                  <a:avLst/>
                  <a:gdLst>
                    <a:gd name="T0" fmla="*/ 137 w 138"/>
                    <a:gd name="T1" fmla="*/ 34 h 44"/>
                    <a:gd name="T2" fmla="*/ 105 w 138"/>
                    <a:gd name="T3" fmla="*/ 43 h 44"/>
                    <a:gd name="T4" fmla="*/ 31 w 138"/>
                    <a:gd name="T5" fmla="*/ 21 h 44"/>
                    <a:gd name="T6" fmla="*/ 0 w 138"/>
                    <a:gd name="T7" fmla="*/ 34 h 44"/>
                    <a:gd name="T8" fmla="*/ 9 w 138"/>
                    <a:gd name="T9" fmla="*/ 0 h 44"/>
                    <a:gd name="T10" fmla="*/ 105 w 138"/>
                    <a:gd name="T11" fmla="*/ 0 h 44"/>
                    <a:gd name="T12" fmla="*/ 68 w 138"/>
                    <a:gd name="T13" fmla="*/ 13 h 44"/>
                    <a:gd name="T14" fmla="*/ 137 w 138"/>
                    <a:gd name="T15" fmla="*/ 34 h 4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8"/>
                    <a:gd name="T25" fmla="*/ 0 h 44"/>
                    <a:gd name="T26" fmla="*/ 138 w 138"/>
                    <a:gd name="T27" fmla="*/ 44 h 4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8" h="44">
                      <a:moveTo>
                        <a:pt x="137" y="34"/>
                      </a:moveTo>
                      <a:lnTo>
                        <a:pt x="105" y="43"/>
                      </a:lnTo>
                      <a:lnTo>
                        <a:pt x="31" y="21"/>
                      </a:lnTo>
                      <a:lnTo>
                        <a:pt x="0" y="34"/>
                      </a:lnTo>
                      <a:lnTo>
                        <a:pt x="9" y="0"/>
                      </a:lnTo>
                      <a:lnTo>
                        <a:pt x="105" y="0"/>
                      </a:lnTo>
                      <a:lnTo>
                        <a:pt x="68" y="13"/>
                      </a:lnTo>
                      <a:lnTo>
                        <a:pt x="137" y="34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7921" name="Group 67"/>
              <p:cNvGrpSpPr>
                <a:grpSpLocks/>
              </p:cNvGrpSpPr>
              <p:nvPr/>
            </p:nvGrpSpPr>
            <p:grpSpPr bwMode="auto">
              <a:xfrm>
                <a:off x="4019" y="3376"/>
                <a:ext cx="274" cy="122"/>
                <a:chOff x="4019" y="3376"/>
                <a:chExt cx="274" cy="122"/>
              </a:xfrm>
            </p:grpSpPr>
            <p:sp>
              <p:nvSpPr>
                <p:cNvPr id="37922" name="Freeform 68"/>
                <p:cNvSpPr>
                  <a:spLocks/>
                </p:cNvSpPr>
                <p:nvPr/>
              </p:nvSpPr>
              <p:spPr bwMode="auto">
                <a:xfrm>
                  <a:off x="4156" y="3376"/>
                  <a:ext cx="137" cy="49"/>
                </a:xfrm>
                <a:custGeom>
                  <a:avLst/>
                  <a:gdLst>
                    <a:gd name="T0" fmla="*/ 0 w 137"/>
                    <a:gd name="T1" fmla="*/ 39 h 49"/>
                    <a:gd name="T2" fmla="*/ 31 w 137"/>
                    <a:gd name="T3" fmla="*/ 48 h 49"/>
                    <a:gd name="T4" fmla="*/ 99 w 137"/>
                    <a:gd name="T5" fmla="*/ 17 h 49"/>
                    <a:gd name="T6" fmla="*/ 136 w 137"/>
                    <a:gd name="T7" fmla="*/ 26 h 49"/>
                    <a:gd name="T8" fmla="*/ 122 w 137"/>
                    <a:gd name="T9" fmla="*/ 0 h 49"/>
                    <a:gd name="T10" fmla="*/ 31 w 137"/>
                    <a:gd name="T11" fmla="*/ 0 h 49"/>
                    <a:gd name="T12" fmla="*/ 77 w 137"/>
                    <a:gd name="T13" fmla="*/ 8 h 49"/>
                    <a:gd name="T14" fmla="*/ 0 w 137"/>
                    <a:gd name="T15" fmla="*/ 39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7"/>
                    <a:gd name="T25" fmla="*/ 0 h 49"/>
                    <a:gd name="T26" fmla="*/ 137 w 137"/>
                    <a:gd name="T27" fmla="*/ 49 h 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7" h="49">
                      <a:moveTo>
                        <a:pt x="0" y="39"/>
                      </a:moveTo>
                      <a:lnTo>
                        <a:pt x="31" y="48"/>
                      </a:lnTo>
                      <a:lnTo>
                        <a:pt x="99" y="17"/>
                      </a:lnTo>
                      <a:lnTo>
                        <a:pt x="136" y="26"/>
                      </a:lnTo>
                      <a:lnTo>
                        <a:pt x="122" y="0"/>
                      </a:lnTo>
                      <a:lnTo>
                        <a:pt x="31" y="0"/>
                      </a:lnTo>
                      <a:lnTo>
                        <a:pt x="77" y="8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23" name="Freeform 69"/>
                <p:cNvSpPr>
                  <a:spLocks/>
                </p:cNvSpPr>
                <p:nvPr/>
              </p:nvSpPr>
              <p:spPr bwMode="auto">
                <a:xfrm>
                  <a:off x="4156" y="3376"/>
                  <a:ext cx="137" cy="49"/>
                </a:xfrm>
                <a:custGeom>
                  <a:avLst/>
                  <a:gdLst>
                    <a:gd name="T0" fmla="*/ 0 w 137"/>
                    <a:gd name="T1" fmla="*/ 39 h 49"/>
                    <a:gd name="T2" fmla="*/ 31 w 137"/>
                    <a:gd name="T3" fmla="*/ 48 h 49"/>
                    <a:gd name="T4" fmla="*/ 99 w 137"/>
                    <a:gd name="T5" fmla="*/ 17 h 49"/>
                    <a:gd name="T6" fmla="*/ 136 w 137"/>
                    <a:gd name="T7" fmla="*/ 26 h 49"/>
                    <a:gd name="T8" fmla="*/ 122 w 137"/>
                    <a:gd name="T9" fmla="*/ 0 h 49"/>
                    <a:gd name="T10" fmla="*/ 31 w 137"/>
                    <a:gd name="T11" fmla="*/ 0 h 49"/>
                    <a:gd name="T12" fmla="*/ 77 w 137"/>
                    <a:gd name="T13" fmla="*/ 8 h 49"/>
                    <a:gd name="T14" fmla="*/ 0 w 137"/>
                    <a:gd name="T15" fmla="*/ 39 h 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7"/>
                    <a:gd name="T25" fmla="*/ 0 h 49"/>
                    <a:gd name="T26" fmla="*/ 137 w 137"/>
                    <a:gd name="T27" fmla="*/ 49 h 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7" h="49">
                      <a:moveTo>
                        <a:pt x="0" y="39"/>
                      </a:moveTo>
                      <a:lnTo>
                        <a:pt x="31" y="48"/>
                      </a:lnTo>
                      <a:lnTo>
                        <a:pt x="99" y="17"/>
                      </a:lnTo>
                      <a:lnTo>
                        <a:pt x="136" y="26"/>
                      </a:lnTo>
                      <a:lnTo>
                        <a:pt x="122" y="0"/>
                      </a:lnTo>
                      <a:lnTo>
                        <a:pt x="31" y="0"/>
                      </a:lnTo>
                      <a:lnTo>
                        <a:pt x="77" y="8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24" name="Freeform 70"/>
                <p:cNvSpPr>
                  <a:spLocks/>
                </p:cNvSpPr>
                <p:nvPr/>
              </p:nvSpPr>
              <p:spPr bwMode="auto">
                <a:xfrm>
                  <a:off x="4019" y="3446"/>
                  <a:ext cx="133" cy="52"/>
                </a:xfrm>
                <a:custGeom>
                  <a:avLst/>
                  <a:gdLst>
                    <a:gd name="T0" fmla="*/ 132 w 133"/>
                    <a:gd name="T1" fmla="*/ 8 h 52"/>
                    <a:gd name="T2" fmla="*/ 100 w 133"/>
                    <a:gd name="T3" fmla="*/ 0 h 52"/>
                    <a:gd name="T4" fmla="*/ 31 w 133"/>
                    <a:gd name="T5" fmla="*/ 29 h 52"/>
                    <a:gd name="T6" fmla="*/ 0 w 133"/>
                    <a:gd name="T7" fmla="*/ 21 h 52"/>
                    <a:gd name="T8" fmla="*/ 9 w 133"/>
                    <a:gd name="T9" fmla="*/ 51 h 52"/>
                    <a:gd name="T10" fmla="*/ 100 w 133"/>
                    <a:gd name="T11" fmla="*/ 51 h 52"/>
                    <a:gd name="T12" fmla="*/ 59 w 133"/>
                    <a:gd name="T13" fmla="*/ 42 h 52"/>
                    <a:gd name="T14" fmla="*/ 132 w 133"/>
                    <a:gd name="T15" fmla="*/ 8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3"/>
                    <a:gd name="T25" fmla="*/ 0 h 52"/>
                    <a:gd name="T26" fmla="*/ 133 w 133"/>
                    <a:gd name="T27" fmla="*/ 52 h 5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3" h="52">
                      <a:moveTo>
                        <a:pt x="132" y="8"/>
                      </a:moveTo>
                      <a:lnTo>
                        <a:pt x="100" y="0"/>
                      </a:lnTo>
                      <a:lnTo>
                        <a:pt x="31" y="29"/>
                      </a:lnTo>
                      <a:lnTo>
                        <a:pt x="0" y="21"/>
                      </a:lnTo>
                      <a:lnTo>
                        <a:pt x="9" y="51"/>
                      </a:lnTo>
                      <a:lnTo>
                        <a:pt x="100" y="51"/>
                      </a:lnTo>
                      <a:lnTo>
                        <a:pt x="59" y="42"/>
                      </a:lnTo>
                      <a:lnTo>
                        <a:pt x="132" y="8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25" name="Freeform 71"/>
                <p:cNvSpPr>
                  <a:spLocks/>
                </p:cNvSpPr>
                <p:nvPr/>
              </p:nvSpPr>
              <p:spPr bwMode="auto">
                <a:xfrm>
                  <a:off x="4019" y="3446"/>
                  <a:ext cx="133" cy="52"/>
                </a:xfrm>
                <a:custGeom>
                  <a:avLst/>
                  <a:gdLst>
                    <a:gd name="T0" fmla="*/ 132 w 133"/>
                    <a:gd name="T1" fmla="*/ 8 h 52"/>
                    <a:gd name="T2" fmla="*/ 100 w 133"/>
                    <a:gd name="T3" fmla="*/ 0 h 52"/>
                    <a:gd name="T4" fmla="*/ 31 w 133"/>
                    <a:gd name="T5" fmla="*/ 29 h 52"/>
                    <a:gd name="T6" fmla="*/ 0 w 133"/>
                    <a:gd name="T7" fmla="*/ 21 h 52"/>
                    <a:gd name="T8" fmla="*/ 9 w 133"/>
                    <a:gd name="T9" fmla="*/ 51 h 52"/>
                    <a:gd name="T10" fmla="*/ 100 w 133"/>
                    <a:gd name="T11" fmla="*/ 51 h 52"/>
                    <a:gd name="T12" fmla="*/ 59 w 133"/>
                    <a:gd name="T13" fmla="*/ 42 h 52"/>
                    <a:gd name="T14" fmla="*/ 132 w 133"/>
                    <a:gd name="T15" fmla="*/ 8 h 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3"/>
                    <a:gd name="T25" fmla="*/ 0 h 52"/>
                    <a:gd name="T26" fmla="*/ 133 w 133"/>
                    <a:gd name="T27" fmla="*/ 52 h 5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3" h="52">
                      <a:moveTo>
                        <a:pt x="132" y="8"/>
                      </a:moveTo>
                      <a:lnTo>
                        <a:pt x="100" y="0"/>
                      </a:lnTo>
                      <a:lnTo>
                        <a:pt x="31" y="29"/>
                      </a:lnTo>
                      <a:lnTo>
                        <a:pt x="0" y="21"/>
                      </a:lnTo>
                      <a:lnTo>
                        <a:pt x="9" y="51"/>
                      </a:lnTo>
                      <a:lnTo>
                        <a:pt x="100" y="51"/>
                      </a:lnTo>
                      <a:lnTo>
                        <a:pt x="59" y="42"/>
                      </a:lnTo>
                      <a:lnTo>
                        <a:pt x="132" y="8"/>
                      </a:lnTo>
                    </a:path>
                  </a:pathLst>
                </a:custGeom>
                <a:solidFill>
                  <a:srgbClr val="FFFFFF"/>
                </a:solidFill>
                <a:ln w="9525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GB" smtClean="0"/>
              <a:t>Subnetwork benefits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108950" cy="4114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GB" sz="2000" b="1" smtClean="0"/>
              <a:t>Increase the network manager’s control over the address space</a:t>
            </a:r>
            <a:endParaRPr lang="en-GB" smtClean="0"/>
          </a:p>
          <a:p>
            <a:pPr eaLnBrk="1" hangingPunct="1"/>
            <a:r>
              <a:rPr lang="en-GB" sz="2000" b="1" smtClean="0"/>
              <a:t>Easy to allocate the address space</a:t>
            </a:r>
          </a:p>
          <a:p>
            <a:pPr eaLnBrk="1" hangingPunct="1"/>
            <a:r>
              <a:rPr lang="en-GB" sz="2000" b="1" smtClean="0"/>
              <a:t>Better network performance</a:t>
            </a:r>
          </a:p>
          <a:p>
            <a:pPr eaLnBrk="1" hangingPunct="1"/>
            <a:r>
              <a:rPr lang="en-GB" sz="2000" b="1" smtClean="0"/>
              <a:t>Hide routing structure from remote routers, thus reducing routes in their routing tables</a:t>
            </a:r>
          </a:p>
          <a:p>
            <a:pPr eaLnBrk="1" hangingPunct="1">
              <a:buFont typeface="Wingdings" pitchFamily="2" charset="2"/>
              <a:buNone/>
            </a:pPr>
            <a:endParaRPr lang="en-GB" sz="2000" b="1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GB" sz="2400" b="1" smtClean="0"/>
              <a:t>Subdivision of IP network number is an important initial task of network manager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GB" smtClean="0"/>
              <a:t>How to assign subnet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7375" y="1647825"/>
            <a:ext cx="8108950" cy="69691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GB" sz="2000" b="1" smtClean="0"/>
              <a:t>Divide host id into 2 pieces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604838" y="3803650"/>
            <a:ext cx="810895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defTabSz="762000" eaLnBrk="0" hangingPunct="0">
              <a:spcBef>
                <a:spcPct val="20000"/>
              </a:spcBef>
              <a:buFontTx/>
              <a:buChar char="•"/>
            </a:pPr>
            <a:r>
              <a:rPr lang="en-GB" sz="2400" b="1">
                <a:solidFill>
                  <a:schemeClr val="bg1"/>
                </a:solidFill>
              </a:rPr>
              <a:t>Class B address such as 158.108 might use its third byte to identify subnet e.g.</a:t>
            </a:r>
          </a:p>
          <a:p>
            <a:pPr marL="742950" lvl="1" indent="-285750" defTabSz="762000" eaLnBrk="0" hangingPunct="0">
              <a:spcBef>
                <a:spcPct val="20000"/>
              </a:spcBef>
              <a:buFontTx/>
              <a:buChar char="–"/>
            </a:pPr>
            <a:r>
              <a:rPr lang="en-GB" sz="2400">
                <a:solidFill>
                  <a:schemeClr val="bg1"/>
                </a:solidFill>
              </a:rPr>
              <a:t>subnet #1    158.108.1.</a:t>
            </a:r>
            <a:r>
              <a:rPr lang="en-GB" sz="2400" u="sng">
                <a:solidFill>
                  <a:schemeClr val="bg1"/>
                </a:solidFill>
              </a:rPr>
              <a:t>X</a:t>
            </a:r>
            <a:r>
              <a:rPr lang="en-GB" sz="2400">
                <a:solidFill>
                  <a:schemeClr val="bg1"/>
                </a:solidFill>
              </a:rPr>
              <a:t>        x=</a:t>
            </a:r>
            <a:r>
              <a:rPr lang="en-GB" sz="2000">
                <a:solidFill>
                  <a:schemeClr val="bg1"/>
                </a:solidFill>
              </a:rPr>
              <a:t>host id range from 1-254</a:t>
            </a:r>
            <a:endParaRPr lang="en-GB" sz="2400">
              <a:solidFill>
                <a:schemeClr val="bg1"/>
              </a:solidFill>
            </a:endParaRPr>
          </a:p>
          <a:p>
            <a:pPr marL="742950" lvl="1" indent="-285750" defTabSz="762000" eaLnBrk="0" hangingPunct="0">
              <a:spcBef>
                <a:spcPct val="20000"/>
              </a:spcBef>
              <a:buFontTx/>
              <a:buChar char="–"/>
            </a:pPr>
            <a:r>
              <a:rPr lang="en-GB" sz="2400">
                <a:solidFill>
                  <a:schemeClr val="bg1"/>
                </a:solidFill>
              </a:rPr>
              <a:t>subnet #2    158.108.2.</a:t>
            </a:r>
            <a:r>
              <a:rPr lang="en-GB" sz="2400" u="sng">
                <a:solidFill>
                  <a:schemeClr val="bg1"/>
                </a:solidFill>
              </a:rPr>
              <a:t>X</a:t>
            </a:r>
            <a:endParaRPr lang="en-GB" sz="2800">
              <a:solidFill>
                <a:schemeClr val="bg1"/>
              </a:solidFill>
            </a:endParaRPr>
          </a:p>
          <a:p>
            <a:pPr marL="342900" indent="-342900" defTabSz="762000" eaLnBrk="0" hangingPunct="0">
              <a:spcBef>
                <a:spcPct val="20000"/>
              </a:spcBef>
            </a:pPr>
            <a:endParaRPr lang="en-GB" sz="2800">
              <a:solidFill>
                <a:schemeClr val="bg1"/>
              </a:solidFill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1758950" y="2600325"/>
            <a:ext cx="5800725" cy="4095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 eaLnBrk="0" hangingPunct="0"/>
            <a:r>
              <a:rPr lang="en-GB" sz="2000" b="1"/>
              <a:t>network id   subnet adr       host addr</a:t>
            </a:r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>
            <a:off x="3316288" y="2603500"/>
            <a:ext cx="0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4981575" y="2587625"/>
            <a:ext cx="1588" cy="468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4708525" y="2166938"/>
            <a:ext cx="1182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n-GB" sz="2400" b="1">
                <a:solidFill>
                  <a:schemeClr val="bg1"/>
                </a:solidFill>
              </a:rPr>
              <a:t>host id</a:t>
            </a:r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3316288" y="2422525"/>
            <a:ext cx="103346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>
            <a:off x="6478588" y="2406650"/>
            <a:ext cx="103346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3316288" y="2370138"/>
            <a:ext cx="0" cy="904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7537450" y="2354263"/>
            <a:ext cx="0" cy="90487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3327400" y="3181350"/>
            <a:ext cx="1588" cy="32543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 flipH="1">
            <a:off x="4983163" y="3190875"/>
            <a:ext cx="6350" cy="3683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3370263" y="3136900"/>
            <a:ext cx="16287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 eaLnBrk="0" hangingPunct="0"/>
            <a:r>
              <a:rPr lang="en-GB" sz="1600">
                <a:solidFill>
                  <a:schemeClr val="bg1"/>
                </a:solidFill>
              </a:rPr>
              <a:t>choose </a:t>
            </a:r>
          </a:p>
          <a:p>
            <a:pPr algn="ctr" defTabSz="762000" eaLnBrk="0" hangingPunct="0"/>
            <a:r>
              <a:rPr lang="en-GB" sz="1600">
                <a:solidFill>
                  <a:schemeClr val="bg1"/>
                </a:solidFill>
              </a:rPr>
              <a:t>appropriate size</a:t>
            </a:r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3097213" y="3313113"/>
            <a:ext cx="23336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4992688" y="3375025"/>
            <a:ext cx="23336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>
            <a:off x="4867275" y="4851400"/>
            <a:ext cx="41275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 flipV="1">
            <a:off x="4854575" y="4954588"/>
            <a:ext cx="515938" cy="32226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stealth" w="med" len="med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GB" smtClean="0"/>
              <a:t>Subnet Mask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557338"/>
            <a:ext cx="8108950" cy="4114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GB" sz="2000" b="1" smtClean="0"/>
              <a:t>32 bit number, tells router to recognize the subnet field, call </a:t>
            </a:r>
            <a:r>
              <a:rPr lang="en-GB" sz="2000" b="1" i="1" smtClean="0"/>
              <a:t>subnet mask </a:t>
            </a:r>
          </a:p>
          <a:p>
            <a:pPr eaLnBrk="1" hangingPunct="1"/>
            <a:r>
              <a:rPr lang="en-GB" sz="2000" b="1" smtClean="0"/>
              <a:t>subnet rule: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b="1" smtClean="0">
                <a:solidFill>
                  <a:srgbClr val="FFFF00"/>
                </a:solidFill>
              </a:rPr>
              <a:t>    “</a:t>
            </a:r>
            <a:r>
              <a:rPr lang="en-GB" sz="1800" b="1" smtClean="0">
                <a:solidFill>
                  <a:srgbClr val="FFFF00"/>
                </a:solidFill>
              </a:rPr>
              <a:t>The bits covering the network and subnet part of an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1800" b="1" smtClean="0">
                <a:solidFill>
                  <a:srgbClr val="FFFF00"/>
                </a:solidFill>
              </a:rPr>
              <a:t>      address are set to 1”</a:t>
            </a:r>
          </a:p>
          <a:p>
            <a:pPr eaLnBrk="1" hangingPunct="1">
              <a:buFont typeface="Wingdings" pitchFamily="2" charset="2"/>
              <a:buNone/>
            </a:pPr>
            <a:endParaRPr lang="en-GB" sz="1200" b="1" smtClean="0">
              <a:solidFill>
                <a:srgbClr val="FFFF00"/>
              </a:solidFill>
            </a:endParaRPr>
          </a:p>
          <a:p>
            <a:pPr eaLnBrk="1" hangingPunct="1"/>
            <a:r>
              <a:rPr lang="en-GB" sz="2000" b="1" smtClean="0"/>
              <a:t>Example: class B with 8 bit subnet mask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884238" y="4340225"/>
            <a:ext cx="7531100" cy="4699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 eaLnBrk="0" hangingPunct="0"/>
            <a:r>
              <a:rPr lang="en-GB" sz="2400" b="1">
                <a:latin typeface="Courier New" pitchFamily="49" charset="0"/>
              </a:rPr>
              <a:t>1111 1111 1111 11111 1111 1111 0000 0000</a:t>
            </a:r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>
            <a:off x="2709863" y="4341813"/>
            <a:ext cx="0" cy="465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4711700" y="4327525"/>
            <a:ext cx="1588" cy="468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6545263" y="4327525"/>
            <a:ext cx="1587" cy="468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1503363" y="4914900"/>
            <a:ext cx="494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n-GB" sz="2400" b="1">
                <a:solidFill>
                  <a:schemeClr val="bg1"/>
                </a:solidFill>
                <a:latin typeface="Courier New" pitchFamily="49" charset="0"/>
              </a:rPr>
              <a:t>subnet mask= 255.255.255.0</a:t>
            </a: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901700" y="5456238"/>
            <a:ext cx="56530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n-GB" sz="2000" b="1">
                <a:solidFill>
                  <a:srgbClr val="FFFF99"/>
                </a:solidFill>
              </a:rPr>
              <a:t>zero bit is used to mask out the host number </a:t>
            </a:r>
          </a:p>
          <a:p>
            <a:pPr defTabSz="762000" eaLnBrk="0" hangingPunct="0"/>
            <a:r>
              <a:rPr lang="en-GB" sz="2000" b="1">
                <a:solidFill>
                  <a:srgbClr val="FFFF99"/>
                </a:solidFill>
              </a:rPr>
              <a:t>resulting in the network address</a:t>
            </a:r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 flipV="1">
            <a:off x="6246813" y="5253038"/>
            <a:ext cx="0" cy="24288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stealth" w="med" len="med"/>
          </a:ln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GB" smtClean="0"/>
              <a:t>Subnet mask, cont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463" y="1762125"/>
            <a:ext cx="8108950" cy="475456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GB" sz="2000" b="1" smtClean="0"/>
              <a:t>Subnet mask 255.255.255.0 for a class B tells:</a:t>
            </a:r>
          </a:p>
          <a:p>
            <a:pPr lvl="1" eaLnBrk="1" hangingPunct="1"/>
            <a:r>
              <a:rPr lang="en-GB" sz="2200" b="1" smtClean="0"/>
              <a:t>network has been partitioned into 255 subnets</a:t>
            </a:r>
          </a:p>
          <a:p>
            <a:pPr lvl="2" eaLnBrk="1" hangingPunct="1"/>
            <a:r>
              <a:rPr lang="en-GB" smtClean="0"/>
              <a:t>e.g. </a:t>
            </a:r>
            <a:r>
              <a:rPr lang="en-GB" smtClean="0">
                <a:solidFill>
                  <a:srgbClr val="FF9900"/>
                </a:solidFill>
              </a:rPr>
              <a:t>158.108.0.X to 158.108.254.X</a:t>
            </a:r>
            <a:br>
              <a:rPr lang="en-GB" smtClean="0">
                <a:solidFill>
                  <a:srgbClr val="FF9900"/>
                </a:solidFill>
              </a:rPr>
            </a:br>
            <a:endParaRPr lang="en-GB" smtClean="0"/>
          </a:p>
          <a:p>
            <a:pPr lvl="1" eaLnBrk="1" hangingPunct="1"/>
            <a:r>
              <a:rPr lang="en-GB" sz="2200" b="1" smtClean="0"/>
              <a:t>bitwise “and” between IP address with mask yields </a:t>
            </a:r>
            <a:r>
              <a:rPr lang="en-GB" sz="2200" b="1" i="1" smtClean="0"/>
              <a:t>network address</a:t>
            </a:r>
            <a:r>
              <a:rPr lang="en-GB" b="1" i="1" smtClean="0"/>
              <a:t>	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GB" b="1" smtClean="0">
                <a:latin typeface="Courier New" pitchFamily="49" charset="0"/>
              </a:rPr>
              <a:t>158.108.2.71     158.108.100.98</a:t>
            </a:r>
          </a:p>
          <a:p>
            <a:pPr lvl="2" eaLnBrk="1" hangingPunct="1">
              <a:buFont typeface="Wingdings" pitchFamily="2" charset="2"/>
              <a:buNone/>
            </a:pPr>
            <a:endParaRPr lang="en-GB" b="1" smtClean="0">
              <a:latin typeface="Courier New" pitchFamily="49" charset="0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GB" b="1" smtClean="0">
                <a:latin typeface="Courier New" pitchFamily="49" charset="0"/>
              </a:rPr>
              <a:t>255.255.255.0    255.255.255.0 </a:t>
            </a:r>
          </a:p>
          <a:p>
            <a:pPr lvl="2" eaLnBrk="1" hangingPunct="1">
              <a:buFont typeface="Wingdings" pitchFamily="2" charset="2"/>
              <a:buNone/>
            </a:pPr>
            <a:endParaRPr lang="en-GB" b="1" smtClean="0">
              <a:latin typeface="Courier New" pitchFamily="49" charset="0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GB" b="1" smtClean="0">
                <a:latin typeface="Courier New" pitchFamily="49" charset="0"/>
              </a:rPr>
              <a:t>158.108.2.0      158.108.100.0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302250" y="4738688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n-GB">
                <a:solidFill>
                  <a:srgbClr val="FFFF99"/>
                </a:solidFill>
              </a:rPr>
              <a:t>and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2297113" y="471646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n-GB">
                <a:solidFill>
                  <a:srgbClr val="FFFF99"/>
                </a:solidFill>
              </a:rPr>
              <a:t>and</a:t>
            </a:r>
          </a:p>
        </p:txBody>
      </p:sp>
      <p:sp>
        <p:nvSpPr>
          <p:cNvPr id="41990" name="AutoShape 6"/>
          <p:cNvSpPr>
            <a:spLocks noChangeArrowheads="1"/>
          </p:cNvSpPr>
          <p:nvPr/>
        </p:nvSpPr>
        <p:spPr bwMode="auto">
          <a:xfrm>
            <a:off x="2422525" y="5692775"/>
            <a:ext cx="287338" cy="193675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AutoShape 7"/>
          <p:cNvSpPr>
            <a:spLocks noChangeArrowheads="1"/>
          </p:cNvSpPr>
          <p:nvPr/>
        </p:nvSpPr>
        <p:spPr bwMode="auto">
          <a:xfrm>
            <a:off x="5478463" y="5743575"/>
            <a:ext cx="287337" cy="193675"/>
          </a:xfrm>
          <a:prstGeom prst="downArrow">
            <a:avLst>
              <a:gd name="adj1" fmla="val 50000"/>
              <a:gd name="adj2" fmla="val 5000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GB" smtClean="0"/>
              <a:t>Subnet mask bits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1646238"/>
            <a:ext cx="7772400" cy="4483100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endParaRPr lang="en-GB" sz="1200" b="1" u="sng" smtClean="0">
              <a:solidFill>
                <a:schemeClr val="accent2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sz="1200" b="1" u="sng" smtClean="0"/>
              <a:t>128     64      32      16      8        4         2         1</a:t>
            </a:r>
            <a:endParaRPr lang="en-GB" sz="2000" b="1" smtClean="0"/>
          </a:p>
          <a:p>
            <a:pPr eaLnBrk="1" hangingPunct="1">
              <a:buFont typeface="Wingdings" pitchFamily="2" charset="2"/>
              <a:buNone/>
            </a:pPr>
            <a:r>
              <a:rPr lang="en-GB" sz="2000" b="1" smtClean="0"/>
              <a:t>1    0    0    0    0    0    0    0  =  128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b="1" smtClean="0"/>
              <a:t>1    1    0    0    0    0    0    0  =  192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b="1" smtClean="0"/>
              <a:t>1    1    1    0    0    0    0    0  =  224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b="1" smtClean="0"/>
              <a:t>1    1    1    1    0    0    0    0   = 240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b="1" smtClean="0"/>
              <a:t>1    1    1    1    1    0    0    0  =  248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b="1" smtClean="0"/>
              <a:t>1    1    1    1    1    1    0    0  =  252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b="1" smtClean="0"/>
              <a:t>1    1    1    1    1    1    1    0  =  254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b="1" smtClean="0"/>
              <a:t>1    1    1    1    1    1    1    1  =  255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584200" y="1557338"/>
            <a:ext cx="81089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GB" smtClean="0"/>
              <a:t>Subnet Class B Example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5" y="1704975"/>
            <a:ext cx="8108950" cy="4148138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GB" sz="2000" b="1" smtClean="0"/>
              <a:t>255.255.</a:t>
            </a:r>
            <a:r>
              <a:rPr lang="en-GB" sz="2000" b="1" smtClean="0">
                <a:solidFill>
                  <a:srgbClr val="FFFF00"/>
                </a:solidFill>
              </a:rPr>
              <a:t>0.0</a:t>
            </a:r>
            <a:r>
              <a:rPr lang="en-GB" sz="2000" b="1" smtClean="0"/>
              <a:t>  </a:t>
            </a:r>
            <a:r>
              <a:rPr lang="en-GB" sz="2000" b="1" smtClean="0">
                <a:solidFill>
                  <a:srgbClr val="FFFF00"/>
                </a:solidFill>
              </a:rPr>
              <a:t>(0000 0000 0000 0000)</a:t>
            </a:r>
            <a:r>
              <a:rPr lang="en-GB" sz="2000" b="1" smtClean="0"/>
              <a:t> </a:t>
            </a:r>
          </a:p>
          <a:p>
            <a:pPr lvl="2" eaLnBrk="1" hangingPunct="1"/>
            <a:r>
              <a:rPr lang="en-GB" smtClean="0">
                <a:solidFill>
                  <a:srgbClr val="FF9900"/>
                </a:solidFill>
              </a:rPr>
              <a:t>1 subnet with 65534 hosts (default subnet)</a:t>
            </a:r>
            <a:endParaRPr lang="en-GB" b="1" smtClean="0">
              <a:solidFill>
                <a:srgbClr val="FF9900"/>
              </a:solidFill>
            </a:endParaRPr>
          </a:p>
          <a:p>
            <a:pPr eaLnBrk="1" hangingPunct="1"/>
            <a:r>
              <a:rPr lang="en-GB" sz="2000" b="1" smtClean="0"/>
              <a:t>255.255.</a:t>
            </a:r>
            <a:r>
              <a:rPr lang="en-GB" sz="2000" b="1" smtClean="0">
                <a:solidFill>
                  <a:srgbClr val="FFFF00"/>
                </a:solidFill>
              </a:rPr>
              <a:t>192.0  (</a:t>
            </a:r>
            <a:r>
              <a:rPr lang="en-GB" sz="2000" b="1" u="sng" smtClean="0">
                <a:solidFill>
                  <a:srgbClr val="FFFF00"/>
                </a:solidFill>
              </a:rPr>
              <a:t>11</a:t>
            </a:r>
            <a:r>
              <a:rPr lang="en-GB" sz="2000" b="1" smtClean="0">
                <a:solidFill>
                  <a:srgbClr val="FFFF00"/>
                </a:solidFill>
              </a:rPr>
              <a:t>00 0000 0000 0000) </a:t>
            </a:r>
          </a:p>
          <a:p>
            <a:pPr lvl="2" eaLnBrk="1" hangingPunct="1"/>
            <a:r>
              <a:rPr lang="en-GB" smtClean="0">
                <a:solidFill>
                  <a:srgbClr val="FF9900"/>
                </a:solidFill>
              </a:rPr>
              <a:t>4 subnets with 16382 hosts</a:t>
            </a:r>
            <a:endParaRPr lang="en-GB" smtClean="0">
              <a:solidFill>
                <a:schemeClr val="tx2"/>
              </a:solidFill>
            </a:endParaRPr>
          </a:p>
          <a:p>
            <a:pPr eaLnBrk="1" hangingPunct="1"/>
            <a:r>
              <a:rPr lang="en-GB" sz="2000" b="1" smtClean="0"/>
              <a:t>255.255.</a:t>
            </a:r>
            <a:r>
              <a:rPr lang="en-GB" sz="2000" b="1" smtClean="0">
                <a:solidFill>
                  <a:srgbClr val="FFFF00"/>
                </a:solidFill>
              </a:rPr>
              <a:t>224.0  (</a:t>
            </a:r>
            <a:r>
              <a:rPr lang="en-GB" sz="2000" b="1" u="sng" smtClean="0">
                <a:solidFill>
                  <a:srgbClr val="FFFF00"/>
                </a:solidFill>
              </a:rPr>
              <a:t>1110 00</a:t>
            </a:r>
            <a:r>
              <a:rPr lang="en-GB" sz="2000" b="1" smtClean="0">
                <a:solidFill>
                  <a:srgbClr val="FFFF00"/>
                </a:solidFill>
              </a:rPr>
              <a:t>00 0000 0000) </a:t>
            </a:r>
          </a:p>
          <a:p>
            <a:pPr lvl="2" eaLnBrk="1" hangingPunct="1"/>
            <a:r>
              <a:rPr lang="en-GB" smtClean="0">
                <a:solidFill>
                  <a:srgbClr val="FF9900"/>
                </a:solidFill>
              </a:rPr>
              <a:t>8 subnets with 8190 hosts</a:t>
            </a:r>
            <a:endParaRPr lang="en-GB" smtClean="0">
              <a:solidFill>
                <a:schemeClr val="tx2"/>
              </a:solidFill>
            </a:endParaRPr>
          </a:p>
          <a:p>
            <a:pPr eaLnBrk="1" hangingPunct="1"/>
            <a:r>
              <a:rPr lang="en-GB" sz="2000" b="1" smtClean="0"/>
              <a:t>255.255.</a:t>
            </a:r>
            <a:r>
              <a:rPr lang="en-GB" sz="2000" b="1" smtClean="0">
                <a:solidFill>
                  <a:srgbClr val="FFFF00"/>
                </a:solidFill>
              </a:rPr>
              <a:t>255.0  (</a:t>
            </a:r>
            <a:r>
              <a:rPr lang="en-GB" sz="2000" b="1" u="sng" smtClean="0">
                <a:solidFill>
                  <a:srgbClr val="FFFF00"/>
                </a:solidFill>
              </a:rPr>
              <a:t>1111 1111</a:t>
            </a:r>
            <a:r>
              <a:rPr lang="en-GB" sz="2000" b="1" smtClean="0">
                <a:solidFill>
                  <a:srgbClr val="FFFF00"/>
                </a:solidFill>
              </a:rPr>
              <a:t> 0000 0000) </a:t>
            </a:r>
          </a:p>
          <a:p>
            <a:pPr lvl="2" eaLnBrk="1" hangingPunct="1"/>
            <a:r>
              <a:rPr lang="en-GB" smtClean="0">
                <a:solidFill>
                  <a:srgbClr val="FF9900"/>
                </a:solidFill>
              </a:rPr>
              <a:t>255 subnets with 254 hosts</a:t>
            </a:r>
            <a:endParaRPr lang="en-GB" smtClean="0">
              <a:solidFill>
                <a:schemeClr val="tx2"/>
              </a:solidFill>
            </a:endParaRPr>
          </a:p>
          <a:p>
            <a:pPr eaLnBrk="1" hangingPunct="1"/>
            <a:r>
              <a:rPr lang="en-GB" sz="2000" b="1" smtClean="0"/>
              <a:t>255.255.</a:t>
            </a:r>
            <a:r>
              <a:rPr lang="en-GB" sz="2000" b="1" smtClean="0">
                <a:solidFill>
                  <a:srgbClr val="FFFF00"/>
                </a:solidFill>
              </a:rPr>
              <a:t>255.252  (</a:t>
            </a:r>
            <a:r>
              <a:rPr lang="en-GB" sz="2000" b="1" u="sng" smtClean="0">
                <a:solidFill>
                  <a:srgbClr val="FFFF00"/>
                </a:solidFill>
              </a:rPr>
              <a:t>1111 1111 1111 11</a:t>
            </a:r>
            <a:r>
              <a:rPr lang="en-GB" sz="2000" b="1" smtClean="0">
                <a:solidFill>
                  <a:srgbClr val="FFFF00"/>
                </a:solidFill>
              </a:rPr>
              <a:t>00) </a:t>
            </a:r>
          </a:p>
          <a:p>
            <a:pPr lvl="2" eaLnBrk="1" hangingPunct="1"/>
            <a:r>
              <a:rPr lang="en-GB" smtClean="0">
                <a:solidFill>
                  <a:srgbClr val="FF9900"/>
                </a:solidFill>
              </a:rPr>
              <a:t>16384 subnets with 2 hosts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GB" smtClean="0"/>
              <a:t>Subnet Class C Example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463" y="1717675"/>
            <a:ext cx="8108950" cy="475456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GB" sz="2000" b="1" smtClean="0"/>
              <a:t>255.255.255</a:t>
            </a:r>
            <a:r>
              <a:rPr lang="en-GB" sz="2000" smtClean="0"/>
              <a:t>.</a:t>
            </a:r>
            <a:r>
              <a:rPr lang="en-GB" sz="2000" b="1" smtClean="0">
                <a:solidFill>
                  <a:srgbClr val="FFFF00"/>
                </a:solidFill>
              </a:rPr>
              <a:t>0  (0000 0000) </a:t>
            </a:r>
          </a:p>
          <a:p>
            <a:pPr lvl="2" eaLnBrk="1" hangingPunct="1"/>
            <a:r>
              <a:rPr lang="en-GB" sz="2600" smtClean="0">
                <a:solidFill>
                  <a:srgbClr val="FF9900"/>
                </a:solidFill>
              </a:rPr>
              <a:t>1 subnet with 254 hosts (default subnet)</a:t>
            </a:r>
            <a:endParaRPr lang="en-GB" sz="2600" b="1" smtClean="0"/>
          </a:p>
          <a:p>
            <a:pPr eaLnBrk="1" hangingPunct="1"/>
            <a:r>
              <a:rPr lang="en-GB" sz="2000" b="1" smtClean="0"/>
              <a:t>255.255.255.</a:t>
            </a:r>
            <a:r>
              <a:rPr lang="en-GB" sz="2000" b="1" smtClean="0">
                <a:solidFill>
                  <a:srgbClr val="FFFF00"/>
                </a:solidFill>
              </a:rPr>
              <a:t>192  (1100 0000) </a:t>
            </a:r>
          </a:p>
          <a:p>
            <a:pPr lvl="2" eaLnBrk="1" hangingPunct="1"/>
            <a:r>
              <a:rPr lang="en-GB" sz="2600" smtClean="0">
                <a:solidFill>
                  <a:srgbClr val="FF9900"/>
                </a:solidFill>
              </a:rPr>
              <a:t>4 subnets with 62 host</a:t>
            </a:r>
            <a:endParaRPr lang="en-GB" sz="2600" b="1" smtClean="0">
              <a:solidFill>
                <a:schemeClr val="tx2"/>
              </a:solidFill>
            </a:endParaRPr>
          </a:p>
          <a:p>
            <a:pPr eaLnBrk="1" hangingPunct="1"/>
            <a:r>
              <a:rPr lang="en-GB" sz="2000" b="1" smtClean="0"/>
              <a:t>255.255.255.</a:t>
            </a:r>
            <a:r>
              <a:rPr lang="en-GB" sz="2000" b="1" smtClean="0">
                <a:solidFill>
                  <a:srgbClr val="FFFF00"/>
                </a:solidFill>
              </a:rPr>
              <a:t>224  (1110 0000) </a:t>
            </a:r>
          </a:p>
          <a:p>
            <a:pPr lvl="2" eaLnBrk="1" hangingPunct="1"/>
            <a:r>
              <a:rPr lang="en-GB" sz="2600" smtClean="0">
                <a:solidFill>
                  <a:srgbClr val="FF9900"/>
                </a:solidFill>
              </a:rPr>
              <a:t>8 subnets with 30 hosts </a:t>
            </a:r>
          </a:p>
          <a:p>
            <a:pPr eaLnBrk="1" hangingPunct="1"/>
            <a:r>
              <a:rPr lang="en-GB" sz="2000" b="1" smtClean="0"/>
              <a:t>255.255.255.</a:t>
            </a:r>
            <a:r>
              <a:rPr lang="en-GB" sz="2000" b="1" smtClean="0">
                <a:solidFill>
                  <a:srgbClr val="FFFF00"/>
                </a:solidFill>
              </a:rPr>
              <a:t>240  (1111 0000) </a:t>
            </a:r>
          </a:p>
          <a:p>
            <a:pPr lvl="2" eaLnBrk="1" hangingPunct="1"/>
            <a:r>
              <a:rPr lang="en-GB" sz="2600" smtClean="0">
                <a:solidFill>
                  <a:srgbClr val="FF9900"/>
                </a:solidFill>
              </a:rPr>
              <a:t>16 subnets with 14 hosts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6363" y="0"/>
            <a:ext cx="6446837" cy="1223963"/>
          </a:xfrm>
        </p:spPr>
        <p:txBody>
          <a:bodyPr/>
          <a:lstStyle/>
          <a:p>
            <a:pPr eaLnBrk="1" hangingPunct="1"/>
            <a:r>
              <a:rPr lang="en-AU" altLang="ko-KR" smtClean="0">
                <a:ea typeface="굴림" pitchFamily="34" charset="-127"/>
              </a:rPr>
              <a:t>What else is an IP Address?</a:t>
            </a:r>
            <a:endParaRPr lang="en-US" smtClean="0">
              <a:ea typeface="굴림" pitchFamily="34" charset="-127"/>
            </a:endParaRPr>
          </a:p>
        </p:txBody>
      </p:sp>
      <p:sp>
        <p:nvSpPr>
          <p:cNvPr id="234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Necessary for Internet Routing</a:t>
            </a:r>
          </a:p>
          <a:p>
            <a:pPr eaLnBrk="1" hangingPunct="1">
              <a:defRPr/>
            </a:pPr>
            <a:r>
              <a:rPr lang="en-US" smtClean="0"/>
              <a:t>A finite “Common Resource”</a:t>
            </a:r>
          </a:p>
          <a:p>
            <a:pPr eaLnBrk="1" hangingPunct="1">
              <a:defRPr/>
            </a:pPr>
            <a:r>
              <a:rPr lang="en-US" smtClean="0"/>
              <a:t>Never “owned” by address users</a:t>
            </a:r>
          </a:p>
          <a:p>
            <a:pPr lvl="1" eaLnBrk="1" hangingPunct="1">
              <a:defRPr/>
            </a:pPr>
            <a:r>
              <a:rPr lang="en-US" smtClean="0"/>
              <a:t> Are not property</a:t>
            </a:r>
          </a:p>
          <a:p>
            <a:pPr lvl="1" eaLnBrk="1" hangingPunct="1">
              <a:defRPr/>
            </a:pPr>
            <a:r>
              <a:rPr lang="en-US" smtClean="0"/>
              <a:t>Cannot be bought, sold, traded…</a:t>
            </a:r>
          </a:p>
          <a:p>
            <a:pPr lvl="1" eaLnBrk="1" hangingPunct="1">
              <a:defRPr/>
            </a:pPr>
            <a:r>
              <a:rPr lang="en-US" smtClean="0"/>
              <a:t>Provided on Non-Permanent Basis for Use</a:t>
            </a:r>
          </a:p>
          <a:p>
            <a:pPr lvl="1" eaLnBrk="1" hangingPunct="1">
              <a:defRPr/>
            </a:pPr>
            <a:r>
              <a:rPr lang="en-US" smtClean="0"/>
              <a:t>Returned to Provider When No Longer Required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>Not dependent upon the DNS</a:t>
            </a:r>
          </a:p>
        </p:txBody>
      </p:sp>
    </p:spTree>
  </p:cSld>
  <p:clrMapOvr>
    <a:masterClrMapping/>
  </p:clrMapOvr>
  <p:transition advTm="2294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1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189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GB" smtClean="0"/>
              <a:t>Subnet interpretation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439863"/>
            <a:ext cx="8328025" cy="4754562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GB" sz="1600" smtClean="0"/>
              <a:t>    IP Address        subnet mask                         Interpretation</a:t>
            </a:r>
          </a:p>
          <a:p>
            <a:pPr eaLnBrk="1" hangingPunct="1">
              <a:buFont typeface="Wingdings" pitchFamily="2" charset="2"/>
              <a:buNone/>
            </a:pPr>
            <a:endParaRPr lang="en-GB" sz="1600" smtClean="0"/>
          </a:p>
          <a:p>
            <a:pPr eaLnBrk="1" hangingPunct="1">
              <a:buFont typeface="Wingdings" pitchFamily="2" charset="2"/>
              <a:buNone/>
            </a:pPr>
            <a:r>
              <a:rPr lang="en-GB" sz="1800" smtClean="0"/>
              <a:t>158.108.2.71       255.255.255.0          host 71 on subnet 158.108.2.0</a:t>
            </a:r>
          </a:p>
          <a:p>
            <a:pPr eaLnBrk="1" hangingPunct="1">
              <a:buFont typeface="Wingdings" pitchFamily="2" charset="2"/>
              <a:buNone/>
            </a:pPr>
            <a:endParaRPr lang="en-GB" sz="1800" smtClean="0"/>
          </a:p>
          <a:p>
            <a:pPr eaLnBrk="1" hangingPunct="1">
              <a:buFont typeface="Wingdings" pitchFamily="2" charset="2"/>
              <a:buNone/>
            </a:pPr>
            <a:r>
              <a:rPr lang="en-GB" sz="1800" smtClean="0"/>
              <a:t>130.122.34.3       255.255.255.192      host  3 on subnet 130.122.34.0</a:t>
            </a:r>
          </a:p>
          <a:p>
            <a:pPr eaLnBrk="1" hangingPunct="1">
              <a:buFont typeface="Wingdings" pitchFamily="2" charset="2"/>
              <a:buNone/>
            </a:pPr>
            <a:endParaRPr lang="en-GB" sz="1800" smtClean="0"/>
          </a:p>
          <a:p>
            <a:pPr eaLnBrk="1" hangingPunct="1">
              <a:buFont typeface="Wingdings" pitchFamily="2" charset="2"/>
              <a:buNone/>
            </a:pPr>
            <a:r>
              <a:rPr lang="en-GB" sz="1800" smtClean="0"/>
              <a:t>130.122.34.132   255.255.255.192      host  4 on subnet 130.122.34.128</a:t>
            </a:r>
          </a:p>
          <a:p>
            <a:pPr eaLnBrk="1" hangingPunct="1">
              <a:buFont typeface="Wingdings" pitchFamily="2" charset="2"/>
              <a:buNone/>
            </a:pPr>
            <a:endParaRPr lang="en-GB" sz="1800" smtClean="0"/>
          </a:p>
          <a:p>
            <a:pPr eaLnBrk="1" hangingPunct="1">
              <a:buFont typeface="Wingdings" pitchFamily="2" charset="2"/>
              <a:buNone/>
            </a:pPr>
            <a:r>
              <a:rPr lang="en-GB" sz="1800" smtClean="0"/>
              <a:t>200.190.155.66   255.255.255.192      host 2 on subnet 200.190.155.64</a:t>
            </a:r>
          </a:p>
          <a:p>
            <a:pPr eaLnBrk="1" hangingPunct="1">
              <a:buFont typeface="Wingdings" pitchFamily="2" charset="2"/>
              <a:buNone/>
            </a:pPr>
            <a:endParaRPr lang="en-GB" sz="1800" smtClean="0"/>
          </a:p>
          <a:p>
            <a:pPr eaLnBrk="1" hangingPunct="1">
              <a:buFont typeface="Wingdings" pitchFamily="2" charset="2"/>
              <a:buNone/>
            </a:pPr>
            <a:r>
              <a:rPr lang="en-GB" sz="1800" smtClean="0"/>
              <a:t>15.20.15.2           255.255.0.0              host 15.2 on subnet 15.20.0.0</a:t>
            </a:r>
          </a:p>
          <a:p>
            <a:pPr eaLnBrk="1" hangingPunct="1">
              <a:buFont typeface="Wingdings" pitchFamily="2" charset="2"/>
              <a:buNone/>
            </a:pPr>
            <a:endParaRPr lang="en-GB" sz="18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675" y="539750"/>
            <a:ext cx="5354638" cy="847725"/>
          </a:xfrm>
        </p:spPr>
        <p:txBody>
          <a:bodyPr/>
          <a:lstStyle/>
          <a:p>
            <a:pPr eaLnBrk="1" hangingPunct="1"/>
            <a:r>
              <a:rPr lang="en-US" smtClean="0"/>
              <a:t>Internet Geography</a:t>
            </a:r>
          </a:p>
        </p:txBody>
      </p:sp>
      <p:sp>
        <p:nvSpPr>
          <p:cNvPr id="235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66700" indent="-266700" eaLnBrk="1" hangingPunct="1">
              <a:lnSpc>
                <a:spcPct val="90000"/>
              </a:lnSpc>
              <a:tabLst>
                <a:tab pos="177800" algn="l"/>
              </a:tabLst>
            </a:pPr>
            <a:r>
              <a:rPr lang="en-US" sz="2400" smtClean="0"/>
              <a:t>“Nations” of the Internet are networks</a:t>
            </a:r>
          </a:p>
          <a:p>
            <a:pPr marL="723900" lvl="1" indent="-266700" eaLnBrk="1" hangingPunct="1">
              <a:lnSpc>
                <a:spcPct val="90000"/>
              </a:lnSpc>
              <a:tabLst>
                <a:tab pos="177800" algn="l"/>
              </a:tabLst>
            </a:pPr>
            <a:r>
              <a:rPr lang="en-US" sz="2200" smtClean="0"/>
              <a:t>“Frontiers” are border routers</a:t>
            </a:r>
          </a:p>
          <a:p>
            <a:pPr marL="723900" lvl="1" indent="-266700" eaLnBrk="1" hangingPunct="1">
              <a:lnSpc>
                <a:spcPct val="90000"/>
              </a:lnSpc>
              <a:tabLst>
                <a:tab pos="177800" algn="l"/>
              </a:tabLst>
            </a:pPr>
            <a:endParaRPr lang="en-US" sz="2200" smtClean="0"/>
          </a:p>
          <a:p>
            <a:pPr marL="723900" lvl="1" indent="-266700" eaLnBrk="1" hangingPunct="1">
              <a:lnSpc>
                <a:spcPct val="90000"/>
              </a:lnSpc>
              <a:tabLst>
                <a:tab pos="177800" algn="l"/>
              </a:tabLst>
            </a:pPr>
            <a:r>
              <a:rPr lang="en-US" sz="2200" smtClean="0"/>
              <a:t>It’s a very dynamic world…</a:t>
            </a:r>
          </a:p>
          <a:p>
            <a:pPr marL="723900" lvl="1" indent="-266700" eaLnBrk="1" hangingPunct="1">
              <a:lnSpc>
                <a:spcPct val="90000"/>
              </a:lnSpc>
              <a:tabLst>
                <a:tab pos="177800" algn="l"/>
              </a:tabLst>
            </a:pPr>
            <a:r>
              <a:rPr lang="en-US" sz="2200" smtClean="0"/>
              <a:t>New nations are formed daily</a:t>
            </a:r>
          </a:p>
          <a:p>
            <a:pPr marL="723900" lvl="1" indent="-266700" eaLnBrk="1" hangingPunct="1">
              <a:lnSpc>
                <a:spcPct val="90000"/>
              </a:lnSpc>
              <a:tabLst>
                <a:tab pos="177800" algn="l"/>
              </a:tabLst>
            </a:pPr>
            <a:r>
              <a:rPr lang="en-US" sz="2200" smtClean="0"/>
              <a:t>New borders are established hourly</a:t>
            </a:r>
          </a:p>
          <a:p>
            <a:pPr marL="723900" lvl="1" indent="-266700" eaLnBrk="1" hangingPunct="1">
              <a:lnSpc>
                <a:spcPct val="90000"/>
              </a:lnSpc>
              <a:tabLst>
                <a:tab pos="177800" algn="l"/>
              </a:tabLst>
            </a:pPr>
            <a:r>
              <a:rPr lang="en-US" sz="2200" smtClean="0"/>
              <a:t>Routing tables change by the minute</a:t>
            </a:r>
          </a:p>
          <a:p>
            <a:pPr marL="723900" lvl="1" indent="-266700" eaLnBrk="1" hangingPunct="1">
              <a:lnSpc>
                <a:spcPct val="90000"/>
              </a:lnSpc>
              <a:tabLst>
                <a:tab pos="177800" algn="l"/>
              </a:tabLst>
            </a:pPr>
            <a:r>
              <a:rPr lang="en-US" sz="2200" smtClean="0"/>
              <a:t>Driven almost entirely by industry</a:t>
            </a:r>
          </a:p>
          <a:p>
            <a:pPr marL="723900" lvl="1" indent="-266700" eaLnBrk="1" hangingPunct="1">
              <a:lnSpc>
                <a:spcPct val="90000"/>
              </a:lnSpc>
              <a:tabLst>
                <a:tab pos="177800" algn="l"/>
              </a:tabLst>
            </a:pPr>
            <a:r>
              <a:rPr lang="en-US" sz="2200" smtClean="0"/>
              <a:t>No centralised control</a:t>
            </a:r>
          </a:p>
          <a:p>
            <a:pPr marL="266700" indent="-266700" eaLnBrk="1" hangingPunct="1">
              <a:lnSpc>
                <a:spcPct val="90000"/>
              </a:lnSpc>
              <a:tabLst>
                <a:tab pos="177800" algn="l"/>
              </a:tabLst>
            </a:pPr>
            <a:r>
              <a:rPr lang="en-US" sz="2400" smtClean="0"/>
              <a:t>Very different from “traditional” networks</a:t>
            </a:r>
          </a:p>
          <a:p>
            <a:pPr marL="723900" lvl="1" indent="-266700" eaLnBrk="1" hangingPunct="1">
              <a:lnSpc>
                <a:spcPct val="90000"/>
              </a:lnSpc>
              <a:tabLst>
                <a:tab pos="177800" algn="l"/>
              </a:tabLst>
            </a:pPr>
            <a:r>
              <a:rPr lang="en-US" sz="2200" smtClean="0"/>
              <a:t>Telephony for example</a:t>
            </a:r>
          </a:p>
          <a:p>
            <a:pPr marL="723900" lvl="1" indent="-266700" eaLnBrk="1" hangingPunct="1">
              <a:lnSpc>
                <a:spcPct val="90000"/>
              </a:lnSpc>
              <a:tabLst>
                <a:tab pos="177800" algn="l"/>
              </a:tabLst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2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2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21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35200" y="165100"/>
            <a:ext cx="6362700" cy="952500"/>
          </a:xfrm>
        </p:spPr>
        <p:txBody>
          <a:bodyPr/>
          <a:lstStyle/>
          <a:p>
            <a:pPr eaLnBrk="1" hangingPunct="1"/>
            <a:r>
              <a:rPr lang="en-US" sz="3800" smtClean="0"/>
              <a:t>Telephone Network Routing</a:t>
            </a:r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311150" y="981075"/>
            <a:ext cx="2736850" cy="1582738"/>
          </a:xfrm>
          <a:prstGeom prst="ellipse">
            <a:avLst/>
          </a:prstGeom>
          <a:solidFill>
            <a:srgbClr val="00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400" b="1"/>
              <a:t>Global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487863" y="1412875"/>
            <a:ext cx="362585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3600" i="1">
                <a:solidFill>
                  <a:srgbClr val="FF0101"/>
                </a:solidFill>
              </a:rPr>
              <a:t>+61 7 3858 3188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71850" y="3748088"/>
            <a:ext cx="2482850" cy="1601787"/>
            <a:chOff x="2404" y="2521"/>
            <a:chExt cx="1564" cy="1009"/>
          </a:xfrm>
        </p:grpSpPr>
        <p:cxnSp>
          <p:nvCxnSpPr>
            <p:cNvPr id="12326" name="AutoShape 6"/>
            <p:cNvCxnSpPr>
              <a:cxnSpLocks noChangeShapeType="1"/>
              <a:stCxn id="12327" idx="1"/>
              <a:endCxn id="12323" idx="2"/>
            </p:cNvCxnSpPr>
            <p:nvPr/>
          </p:nvCxnSpPr>
          <p:spPr bwMode="auto">
            <a:xfrm rot="10800000">
              <a:off x="2404" y="2521"/>
              <a:ext cx="839" cy="569"/>
            </a:xfrm>
            <a:prstGeom prst="curvedConnector2">
              <a:avLst/>
            </a:prstGeom>
            <a:noFill/>
            <a:ln w="57150">
              <a:solidFill>
                <a:srgbClr val="33CC33"/>
              </a:solidFill>
              <a:miter lim="800000"/>
              <a:headEnd type="triangle" w="med" len="med"/>
              <a:tailEnd/>
            </a:ln>
          </p:spPr>
        </p:cxnSp>
        <p:sp>
          <p:nvSpPr>
            <p:cNvPr id="12327" name="AutoShape 7"/>
            <p:cNvSpPr>
              <a:spLocks noChangeArrowheads="1"/>
            </p:cNvSpPr>
            <p:nvPr/>
          </p:nvSpPr>
          <p:spPr bwMode="auto">
            <a:xfrm>
              <a:off x="3243" y="2840"/>
              <a:ext cx="725" cy="499"/>
            </a:xfrm>
            <a:prstGeom prst="plaque">
              <a:avLst>
                <a:gd name="adj" fmla="val 16667"/>
              </a:avLst>
            </a:prstGeom>
            <a:solidFill>
              <a:srgbClr val="CC99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 b="1"/>
                <a:t>Local</a:t>
              </a:r>
            </a:p>
          </p:txBody>
        </p:sp>
        <p:sp>
          <p:nvSpPr>
            <p:cNvPr id="12328" name="Rectangle 8"/>
            <p:cNvSpPr>
              <a:spLocks noChangeArrowheads="1"/>
            </p:cNvSpPr>
            <p:nvPr/>
          </p:nvSpPr>
          <p:spPr bwMode="auto">
            <a:xfrm>
              <a:off x="2577" y="3203"/>
              <a:ext cx="489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800" i="1">
                  <a:solidFill>
                    <a:srgbClr val="FF0101"/>
                  </a:solidFill>
                </a:rPr>
                <a:t>7    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379538" y="2563813"/>
            <a:ext cx="2676525" cy="1455737"/>
            <a:chOff x="1149" y="1751"/>
            <a:chExt cx="1686" cy="917"/>
          </a:xfrm>
        </p:grpSpPr>
        <p:sp>
          <p:nvSpPr>
            <p:cNvPr id="12323" name="Rectangle 10"/>
            <p:cNvSpPr>
              <a:spLocks noChangeArrowheads="1"/>
            </p:cNvSpPr>
            <p:nvPr/>
          </p:nvSpPr>
          <p:spPr bwMode="auto">
            <a:xfrm>
              <a:off x="1973" y="2160"/>
              <a:ext cx="862" cy="361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400" b="1"/>
                <a:t>National</a:t>
              </a:r>
            </a:p>
          </p:txBody>
        </p:sp>
        <p:cxnSp>
          <p:nvCxnSpPr>
            <p:cNvPr id="12324" name="AutoShape 11"/>
            <p:cNvCxnSpPr>
              <a:cxnSpLocks noChangeShapeType="1"/>
              <a:stCxn id="12323" idx="1"/>
              <a:endCxn id="12291" idx="4"/>
            </p:cNvCxnSpPr>
            <p:nvPr/>
          </p:nvCxnSpPr>
          <p:spPr bwMode="auto">
            <a:xfrm rot="10800000">
              <a:off x="1338" y="1751"/>
              <a:ext cx="635" cy="590"/>
            </a:xfrm>
            <a:prstGeom prst="curvedConnector2">
              <a:avLst/>
            </a:prstGeom>
            <a:noFill/>
            <a:ln w="57150">
              <a:solidFill>
                <a:srgbClr val="33CC33"/>
              </a:solidFill>
              <a:miter lim="800000"/>
              <a:headEnd type="triangle" w="med" len="med"/>
              <a:tailEnd/>
            </a:ln>
          </p:spPr>
        </p:cxnSp>
        <p:sp>
          <p:nvSpPr>
            <p:cNvPr id="12325" name="Rectangle 12"/>
            <p:cNvSpPr>
              <a:spLocks noChangeArrowheads="1"/>
            </p:cNvSpPr>
            <p:nvPr/>
          </p:nvSpPr>
          <p:spPr bwMode="auto">
            <a:xfrm>
              <a:off x="1149" y="2341"/>
              <a:ext cx="497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800" i="1">
                  <a:solidFill>
                    <a:srgbClr val="FF0101"/>
                  </a:solidFill>
                </a:rPr>
                <a:t>+61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856163" y="5072063"/>
            <a:ext cx="3540125" cy="1512887"/>
            <a:chOff x="3410" y="3339"/>
            <a:chExt cx="1941" cy="760"/>
          </a:xfrm>
        </p:grpSpPr>
        <p:pic>
          <p:nvPicPr>
            <p:cNvPr id="12320" name="Picture 14" descr="j020546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94" y="3385"/>
              <a:ext cx="657" cy="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2321" name="AutoShape 15"/>
            <p:cNvCxnSpPr>
              <a:cxnSpLocks noChangeShapeType="1"/>
              <a:endCxn id="12327" idx="2"/>
            </p:cNvCxnSpPr>
            <p:nvPr/>
          </p:nvCxnSpPr>
          <p:spPr bwMode="auto">
            <a:xfrm rot="10800000">
              <a:off x="3606" y="3339"/>
              <a:ext cx="1088" cy="373"/>
            </a:xfrm>
            <a:prstGeom prst="curvedConnector2">
              <a:avLst/>
            </a:prstGeom>
            <a:noFill/>
            <a:ln w="57150">
              <a:solidFill>
                <a:srgbClr val="33CC33"/>
              </a:solidFill>
              <a:miter lim="800000"/>
              <a:headEnd type="triangle" w="med" len="med"/>
              <a:tailEnd/>
            </a:ln>
          </p:spPr>
        </p:cxnSp>
        <p:sp>
          <p:nvSpPr>
            <p:cNvPr id="12322" name="Rectangle 16"/>
            <p:cNvSpPr>
              <a:spLocks noChangeArrowheads="1"/>
            </p:cNvSpPr>
            <p:nvPr/>
          </p:nvSpPr>
          <p:spPr bwMode="auto">
            <a:xfrm>
              <a:off x="3410" y="3838"/>
              <a:ext cx="1295" cy="26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800" i="1">
                  <a:solidFill>
                    <a:srgbClr val="FF0101"/>
                  </a:solidFill>
                </a:rPr>
                <a:t>3858 3188     </a:t>
              </a:r>
            </a:p>
          </p:txBody>
        </p:sp>
      </p:grpSp>
      <p:graphicFrame>
        <p:nvGraphicFramePr>
          <p:cNvPr id="2331695" name="Group 47"/>
          <p:cNvGraphicFramePr>
            <a:graphicFrameLocks noGrp="1"/>
          </p:cNvGraphicFramePr>
          <p:nvPr/>
        </p:nvGraphicFramePr>
        <p:xfrm>
          <a:off x="2687638" y="1268413"/>
          <a:ext cx="792162" cy="1449072"/>
        </p:xfrm>
        <a:graphic>
          <a:graphicData uri="http://schemas.openxmlformats.org/drawingml/2006/table">
            <a:tbl>
              <a:tblPr/>
              <a:tblGrid>
                <a:gridCol w="792162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Prefix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Table</a:t>
                      </a: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BF7"/>
                    </a:solidFill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+44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+61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+886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+91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horzOverflow="overflow">
                    <a:lnL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B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31696" name="Group 48"/>
          <p:cNvGraphicFramePr>
            <a:graphicFrameLocks noGrp="1"/>
          </p:cNvGraphicFramePr>
          <p:nvPr/>
        </p:nvGraphicFramePr>
        <p:xfrm>
          <a:off x="4127500" y="2565400"/>
          <a:ext cx="792163" cy="1247840"/>
        </p:xfrm>
        <a:graphic>
          <a:graphicData uri="http://schemas.openxmlformats.org/drawingml/2006/table">
            <a:tbl>
              <a:tblPr/>
              <a:tblGrid>
                <a:gridCol w="792163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Prefix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Table</a:t>
                      </a: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BF7"/>
                    </a:solidFill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horzOverflow="overflow">
                    <a:lnL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B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31697" name="Group 49"/>
          <p:cNvGraphicFramePr>
            <a:graphicFrameLocks noGrp="1"/>
          </p:cNvGraphicFramePr>
          <p:nvPr/>
        </p:nvGraphicFramePr>
        <p:xfrm>
          <a:off x="5927725" y="3860800"/>
          <a:ext cx="792163" cy="833502"/>
        </p:xfrm>
        <a:graphic>
          <a:graphicData uri="http://schemas.openxmlformats.org/drawingml/2006/table">
            <a:tbl>
              <a:tblPr/>
              <a:tblGrid>
                <a:gridCol w="792163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Prefix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Table</a:t>
                      </a: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BF7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horzOverflow="overflow">
                    <a:lnL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B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Internet Address Routing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484438" y="3657600"/>
            <a:ext cx="2620962" cy="2133600"/>
            <a:chOff x="1392" y="2304"/>
            <a:chExt cx="1824" cy="1344"/>
          </a:xfrm>
        </p:grpSpPr>
        <p:cxnSp>
          <p:nvCxnSpPr>
            <p:cNvPr id="13362" name="AutoShape 4"/>
            <p:cNvCxnSpPr>
              <a:cxnSpLocks noChangeShapeType="1"/>
            </p:cNvCxnSpPr>
            <p:nvPr/>
          </p:nvCxnSpPr>
          <p:spPr bwMode="auto">
            <a:xfrm rot="10800000">
              <a:off x="1852" y="2304"/>
              <a:ext cx="1364" cy="1344"/>
            </a:xfrm>
            <a:prstGeom prst="curvedConnector2">
              <a:avLst/>
            </a:prstGeom>
            <a:noFill/>
            <a:ln w="38100">
              <a:solidFill>
                <a:srgbClr val="33CC33"/>
              </a:solidFill>
              <a:miter lim="800000"/>
              <a:headEnd type="triangle" w="lg" len="med"/>
              <a:tailEnd/>
            </a:ln>
          </p:spPr>
        </p:cxnSp>
        <p:sp>
          <p:nvSpPr>
            <p:cNvPr id="13363" name="Text Box 5"/>
            <p:cNvSpPr txBox="1">
              <a:spLocks noChangeArrowheads="1"/>
            </p:cNvSpPr>
            <p:nvPr/>
          </p:nvSpPr>
          <p:spPr bwMode="auto">
            <a:xfrm>
              <a:off x="1392" y="3264"/>
              <a:ext cx="1164" cy="366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b="1"/>
                <a:t>Traffic</a:t>
              </a:r>
            </a:p>
            <a:p>
              <a:r>
                <a:rPr lang="en-US" sz="1600" b="1"/>
                <a:t>202.12.29.0/24 </a:t>
              </a:r>
            </a:p>
          </p:txBody>
        </p:sp>
      </p:grpSp>
      <p:grpSp>
        <p:nvGrpSpPr>
          <p:cNvPr id="13316" name="Group 6"/>
          <p:cNvGrpSpPr>
            <a:grpSpLocks/>
          </p:cNvGrpSpPr>
          <p:nvPr/>
        </p:nvGrpSpPr>
        <p:grpSpPr bwMode="auto">
          <a:xfrm>
            <a:off x="685800" y="1295400"/>
            <a:ext cx="7620000" cy="2286000"/>
            <a:chOff x="432" y="816"/>
            <a:chExt cx="4800" cy="1440"/>
          </a:xfrm>
        </p:grpSpPr>
        <p:sp>
          <p:nvSpPr>
            <p:cNvPr id="13354" name="Oval 7"/>
            <p:cNvSpPr>
              <a:spLocks noChangeArrowheads="1"/>
            </p:cNvSpPr>
            <p:nvPr/>
          </p:nvSpPr>
          <p:spPr bwMode="auto">
            <a:xfrm>
              <a:off x="432" y="1248"/>
              <a:ext cx="2064" cy="816"/>
            </a:xfrm>
            <a:prstGeom prst="ellipse">
              <a:avLst/>
            </a:prstGeom>
            <a:solidFill>
              <a:srgbClr val="C9D6ED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5" name="Oval 8"/>
            <p:cNvSpPr>
              <a:spLocks noChangeArrowheads="1"/>
            </p:cNvSpPr>
            <p:nvPr/>
          </p:nvSpPr>
          <p:spPr bwMode="auto">
            <a:xfrm>
              <a:off x="1296" y="1392"/>
              <a:ext cx="2064" cy="816"/>
            </a:xfrm>
            <a:prstGeom prst="ellipse">
              <a:avLst/>
            </a:prstGeom>
            <a:solidFill>
              <a:srgbClr val="C9D6ED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6" name="Oval 9"/>
            <p:cNvSpPr>
              <a:spLocks noChangeArrowheads="1"/>
            </p:cNvSpPr>
            <p:nvPr/>
          </p:nvSpPr>
          <p:spPr bwMode="auto">
            <a:xfrm>
              <a:off x="1536" y="816"/>
              <a:ext cx="2064" cy="816"/>
            </a:xfrm>
            <a:prstGeom prst="ellipse">
              <a:avLst/>
            </a:prstGeom>
            <a:solidFill>
              <a:srgbClr val="C9D6ED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7" name="Oval 10"/>
            <p:cNvSpPr>
              <a:spLocks noChangeArrowheads="1"/>
            </p:cNvSpPr>
            <p:nvPr/>
          </p:nvSpPr>
          <p:spPr bwMode="auto">
            <a:xfrm>
              <a:off x="624" y="864"/>
              <a:ext cx="2064" cy="816"/>
            </a:xfrm>
            <a:prstGeom prst="ellipse">
              <a:avLst/>
            </a:prstGeom>
            <a:solidFill>
              <a:srgbClr val="C9D6ED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8" name="Oval 11"/>
            <p:cNvSpPr>
              <a:spLocks noChangeArrowheads="1"/>
            </p:cNvSpPr>
            <p:nvPr/>
          </p:nvSpPr>
          <p:spPr bwMode="auto">
            <a:xfrm>
              <a:off x="2352" y="816"/>
              <a:ext cx="2064" cy="816"/>
            </a:xfrm>
            <a:prstGeom prst="ellipse">
              <a:avLst/>
            </a:prstGeom>
            <a:solidFill>
              <a:srgbClr val="C9D6ED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IE" sz="2400">
                <a:latin typeface="Times New Roman" pitchFamily="18" charset="0"/>
              </a:endParaRPr>
            </a:p>
          </p:txBody>
        </p:sp>
        <p:sp>
          <p:nvSpPr>
            <p:cNvPr id="13359" name="Text Box 12"/>
            <p:cNvSpPr txBox="1">
              <a:spLocks noChangeArrowheads="1"/>
            </p:cNvSpPr>
            <p:nvPr/>
          </p:nvSpPr>
          <p:spPr bwMode="auto">
            <a:xfrm>
              <a:off x="912" y="1104"/>
              <a:ext cx="1578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rgbClr val="008080"/>
                  </a:solidFill>
                </a:rPr>
                <a:t>The Internet</a:t>
              </a:r>
            </a:p>
          </p:txBody>
        </p:sp>
        <p:sp>
          <p:nvSpPr>
            <p:cNvPr id="13360" name="Oval 13"/>
            <p:cNvSpPr>
              <a:spLocks noChangeArrowheads="1"/>
            </p:cNvSpPr>
            <p:nvPr/>
          </p:nvSpPr>
          <p:spPr bwMode="auto">
            <a:xfrm>
              <a:off x="2352" y="1440"/>
              <a:ext cx="2064" cy="816"/>
            </a:xfrm>
            <a:prstGeom prst="ellipse">
              <a:avLst/>
            </a:prstGeom>
            <a:solidFill>
              <a:srgbClr val="C9D6ED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IE" sz="2400">
                <a:latin typeface="Times New Roman" pitchFamily="18" charset="0"/>
              </a:endParaRPr>
            </a:p>
          </p:txBody>
        </p:sp>
        <p:sp>
          <p:nvSpPr>
            <p:cNvPr id="13361" name="Oval 14"/>
            <p:cNvSpPr>
              <a:spLocks noChangeArrowheads="1"/>
            </p:cNvSpPr>
            <p:nvPr/>
          </p:nvSpPr>
          <p:spPr bwMode="auto">
            <a:xfrm>
              <a:off x="3168" y="1152"/>
              <a:ext cx="2064" cy="816"/>
            </a:xfrm>
            <a:prstGeom prst="ellipse">
              <a:avLst/>
            </a:prstGeom>
            <a:solidFill>
              <a:srgbClr val="C9D6ED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IE" sz="2400">
                <a:latin typeface="Times New Roman" pitchFamily="18" charset="0"/>
              </a:endParaRPr>
            </a:p>
          </p:txBody>
        </p:sp>
      </p:grpSp>
      <p:graphicFrame>
        <p:nvGraphicFramePr>
          <p:cNvPr id="2335800" name="Group 56"/>
          <p:cNvGraphicFramePr>
            <a:graphicFrameLocks noGrp="1"/>
          </p:cNvGraphicFramePr>
          <p:nvPr/>
        </p:nvGraphicFramePr>
        <p:xfrm>
          <a:off x="4572000" y="1600200"/>
          <a:ext cx="1828800" cy="1752601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Global Routing Table</a:t>
                      </a: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BF7"/>
                    </a:solidFill>
                  </a:tcPr>
                </a:tc>
              </a:tr>
              <a:tr h="1408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4.128/9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60.100/16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60.100.0/20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135.22/16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horzOverflow="overflow">
                    <a:lnL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B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35801" name="Group 57"/>
          <p:cNvGraphicFramePr>
            <a:graphicFrameLocks noGrp="1"/>
          </p:cNvGraphicFramePr>
          <p:nvPr/>
        </p:nvGraphicFramePr>
        <p:xfrm>
          <a:off x="4572000" y="1600200"/>
          <a:ext cx="1828800" cy="1752601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Global Routing Table</a:t>
                      </a: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BF7"/>
                    </a:solidFill>
                  </a:tcPr>
                </a:tc>
              </a:tr>
              <a:tr h="1408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4.128/9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60.100/16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60.100.0/20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135.22/16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101"/>
                          </a:solidFill>
                          <a:effectLst/>
                          <a:latin typeface="Arial" charset="0"/>
                        </a:rPr>
                        <a:t>202.12.29.0/24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horzOverflow="overflow">
                    <a:lnL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BF7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3429000" y="3581400"/>
            <a:ext cx="2116138" cy="1978025"/>
            <a:chOff x="2160" y="2256"/>
            <a:chExt cx="1333" cy="1246"/>
          </a:xfrm>
        </p:grpSpPr>
        <p:sp>
          <p:nvSpPr>
            <p:cNvPr id="13352" name="Text Box 32"/>
            <p:cNvSpPr txBox="1">
              <a:spLocks noChangeArrowheads="1"/>
            </p:cNvSpPr>
            <p:nvPr/>
          </p:nvSpPr>
          <p:spPr bwMode="auto">
            <a:xfrm>
              <a:off x="2496" y="2688"/>
              <a:ext cx="997" cy="366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Announce</a:t>
              </a:r>
            </a:p>
            <a:p>
              <a:r>
                <a:rPr lang="en-US" sz="1600" b="1"/>
                <a:t>202.12.29.0/24</a:t>
              </a:r>
              <a:r>
                <a:rPr lang="en-US" sz="1200" b="1"/>
                <a:t> </a:t>
              </a:r>
            </a:p>
          </p:txBody>
        </p:sp>
        <p:cxnSp>
          <p:nvCxnSpPr>
            <p:cNvPr id="13353" name="AutoShape 33"/>
            <p:cNvCxnSpPr>
              <a:cxnSpLocks noChangeShapeType="1"/>
              <a:stCxn id="13338" idx="2"/>
            </p:cNvCxnSpPr>
            <p:nvPr/>
          </p:nvCxnSpPr>
          <p:spPr bwMode="auto">
            <a:xfrm rot="10800000">
              <a:off x="2160" y="2256"/>
              <a:ext cx="1092" cy="1246"/>
            </a:xfrm>
            <a:prstGeom prst="curvedConnector2">
              <a:avLst/>
            </a:prstGeom>
            <a:noFill/>
            <a:ln w="38100">
              <a:solidFill>
                <a:srgbClr val="000000"/>
              </a:solidFill>
              <a:miter lim="800000"/>
              <a:headEnd type="none" w="sm" len="sm"/>
              <a:tailEnd type="triangle" w="lg" len="med"/>
            </a:ln>
          </p:spPr>
        </p:cxnSp>
      </p:grpSp>
      <p:sp>
        <p:nvSpPr>
          <p:cNvPr id="2335778" name="Line 34"/>
          <p:cNvSpPr>
            <a:spLocks noChangeShapeType="1"/>
          </p:cNvSpPr>
          <p:nvPr/>
        </p:nvSpPr>
        <p:spPr bwMode="auto">
          <a:xfrm>
            <a:off x="3505200" y="3048000"/>
            <a:ext cx="990600" cy="0"/>
          </a:xfrm>
          <a:prstGeom prst="line">
            <a:avLst/>
          </a:prstGeom>
          <a:noFill/>
          <a:ln w="57150">
            <a:solidFill>
              <a:srgbClr val="000000"/>
            </a:solidFill>
            <a:miter lim="800000"/>
            <a:headEnd type="none" w="sm" len="sm"/>
            <a:tailEnd type="triangle" w="lg" len="med"/>
          </a:ln>
        </p:spPr>
        <p:txBody>
          <a:bodyPr wrap="none"/>
          <a:lstStyle/>
          <a:p>
            <a:endParaRPr lang="en-IE"/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5181600" y="4800600"/>
            <a:ext cx="3048000" cy="1878013"/>
            <a:chOff x="3264" y="3024"/>
            <a:chExt cx="1920" cy="1183"/>
          </a:xfrm>
        </p:grpSpPr>
        <p:grpSp>
          <p:nvGrpSpPr>
            <p:cNvPr id="13336" name="Group 36"/>
            <p:cNvGrpSpPr>
              <a:grpSpLocks/>
            </p:cNvGrpSpPr>
            <p:nvPr/>
          </p:nvGrpSpPr>
          <p:grpSpPr bwMode="auto">
            <a:xfrm>
              <a:off x="3264" y="3024"/>
              <a:ext cx="1920" cy="956"/>
              <a:chOff x="3264" y="3024"/>
              <a:chExt cx="1920" cy="956"/>
            </a:xfrm>
          </p:grpSpPr>
          <p:sp>
            <p:nvSpPr>
              <p:cNvPr id="13338" name="Oval 37"/>
              <p:cNvSpPr>
                <a:spLocks noChangeArrowheads="1"/>
              </p:cNvSpPr>
              <p:nvPr/>
            </p:nvSpPr>
            <p:spPr bwMode="auto">
              <a:xfrm>
                <a:off x="3264" y="3024"/>
                <a:ext cx="1920" cy="956"/>
              </a:xfrm>
              <a:prstGeom prst="ellipse">
                <a:avLst/>
              </a:prstGeom>
              <a:solidFill>
                <a:srgbClr val="008080"/>
              </a:solidFill>
              <a:ln w="381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339" name="Group 38"/>
              <p:cNvGrpSpPr>
                <a:grpSpLocks/>
              </p:cNvGrpSpPr>
              <p:nvPr/>
            </p:nvGrpSpPr>
            <p:grpSpPr bwMode="auto">
              <a:xfrm>
                <a:off x="3678" y="3128"/>
                <a:ext cx="1218" cy="664"/>
                <a:chOff x="3678" y="3128"/>
                <a:chExt cx="1218" cy="664"/>
              </a:xfrm>
            </p:grpSpPr>
            <p:grpSp>
              <p:nvGrpSpPr>
                <p:cNvPr id="13340" name="Group 39"/>
                <p:cNvGrpSpPr>
                  <a:grpSpLocks/>
                </p:cNvGrpSpPr>
                <p:nvPr/>
              </p:nvGrpSpPr>
              <p:grpSpPr bwMode="auto">
                <a:xfrm>
                  <a:off x="3781" y="3128"/>
                  <a:ext cx="569" cy="214"/>
                  <a:chOff x="2236" y="2619"/>
                  <a:chExt cx="1268" cy="340"/>
                </a:xfrm>
              </p:grpSpPr>
              <p:sp>
                <p:nvSpPr>
                  <p:cNvPr id="13349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2236" y="2619"/>
                    <a:ext cx="1268" cy="340"/>
                  </a:xfrm>
                  <a:prstGeom prst="rect">
                    <a:avLst/>
                  </a:prstGeom>
                  <a:solidFill>
                    <a:srgbClr val="00FF99"/>
                  </a:solidFill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anchor="ctr">
                    <a:spAutoFit/>
                  </a:bodyPr>
                  <a:lstStyle/>
                  <a:p>
                    <a:pPr algn="ctr"/>
                    <a:endParaRPr lang="en-IE" sz="1600" b="1"/>
                  </a:p>
                </p:txBody>
              </p:sp>
              <p:sp>
                <p:nvSpPr>
                  <p:cNvPr id="13350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2485" y="2670"/>
                    <a:ext cx="143" cy="24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51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3127" y="2670"/>
                    <a:ext cx="142" cy="24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341" name="Rectangle 43"/>
                <p:cNvSpPr>
                  <a:spLocks noChangeArrowheads="1"/>
                </p:cNvSpPr>
                <p:nvPr/>
              </p:nvSpPr>
              <p:spPr bwMode="auto">
                <a:xfrm>
                  <a:off x="3678" y="3702"/>
                  <a:ext cx="99" cy="90"/>
                </a:xfrm>
                <a:prstGeom prst="rect">
                  <a:avLst/>
                </a:prstGeom>
                <a:solidFill>
                  <a:srgbClr val="00FF99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42" name="Rectangle 44"/>
                <p:cNvSpPr>
                  <a:spLocks noChangeArrowheads="1"/>
                </p:cNvSpPr>
                <p:nvPr/>
              </p:nvSpPr>
              <p:spPr bwMode="auto">
                <a:xfrm>
                  <a:off x="3974" y="3702"/>
                  <a:ext cx="99" cy="90"/>
                </a:xfrm>
                <a:prstGeom prst="rect">
                  <a:avLst/>
                </a:prstGeom>
                <a:solidFill>
                  <a:srgbClr val="00FF99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43" name="Rectangle 45"/>
                <p:cNvSpPr>
                  <a:spLocks noChangeArrowheads="1"/>
                </p:cNvSpPr>
                <p:nvPr/>
              </p:nvSpPr>
              <p:spPr bwMode="auto">
                <a:xfrm>
                  <a:off x="4271" y="3702"/>
                  <a:ext cx="98" cy="90"/>
                </a:xfrm>
                <a:prstGeom prst="rect">
                  <a:avLst/>
                </a:prstGeom>
                <a:solidFill>
                  <a:srgbClr val="00FF99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44" name="Rectangle 46"/>
                <p:cNvSpPr>
                  <a:spLocks noChangeArrowheads="1"/>
                </p:cNvSpPr>
                <p:nvPr/>
              </p:nvSpPr>
              <p:spPr bwMode="auto">
                <a:xfrm>
                  <a:off x="4797" y="3702"/>
                  <a:ext cx="99" cy="90"/>
                </a:xfrm>
                <a:prstGeom prst="rect">
                  <a:avLst/>
                </a:prstGeom>
                <a:solidFill>
                  <a:srgbClr val="00FF99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3345" name="AutoShape 47"/>
                <p:cNvCxnSpPr>
                  <a:cxnSpLocks noChangeShapeType="1"/>
                  <a:stCxn id="13349" idx="2"/>
                  <a:endCxn id="13341" idx="0"/>
                </p:cNvCxnSpPr>
                <p:nvPr/>
              </p:nvCxnSpPr>
              <p:spPr bwMode="auto">
                <a:xfrm rot="5400000">
                  <a:off x="3717" y="3353"/>
                  <a:ext cx="360" cy="338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>
                  <a:solidFill>
                    <a:srgbClr val="FFFF00"/>
                  </a:solidFill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346" name="AutoShape 48"/>
                <p:cNvCxnSpPr>
                  <a:cxnSpLocks noChangeShapeType="1"/>
                  <a:stCxn id="13349" idx="2"/>
                  <a:endCxn id="13342" idx="0"/>
                </p:cNvCxnSpPr>
                <p:nvPr/>
              </p:nvCxnSpPr>
              <p:spPr bwMode="auto">
                <a:xfrm rot="5400000">
                  <a:off x="3865" y="3501"/>
                  <a:ext cx="360" cy="42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>
                  <a:solidFill>
                    <a:srgbClr val="FFFF00"/>
                  </a:solidFill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347" name="AutoShape 49"/>
                <p:cNvCxnSpPr>
                  <a:cxnSpLocks noChangeShapeType="1"/>
                  <a:stCxn id="13349" idx="2"/>
                  <a:endCxn id="13343" idx="0"/>
                </p:cNvCxnSpPr>
                <p:nvPr/>
              </p:nvCxnSpPr>
              <p:spPr bwMode="auto">
                <a:xfrm rot="16200000" flipH="1">
                  <a:off x="4013" y="3395"/>
                  <a:ext cx="360" cy="254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>
                  <a:solidFill>
                    <a:srgbClr val="FFFF00"/>
                  </a:solidFill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348" name="AutoShape 50"/>
                <p:cNvCxnSpPr>
                  <a:cxnSpLocks noChangeShapeType="1"/>
                  <a:stCxn id="13349" idx="2"/>
                  <a:endCxn id="13344" idx="0"/>
                </p:cNvCxnSpPr>
                <p:nvPr/>
              </p:nvCxnSpPr>
              <p:spPr bwMode="auto">
                <a:xfrm rot="16200000" flipH="1">
                  <a:off x="4277" y="3131"/>
                  <a:ext cx="360" cy="781"/>
                </a:xfrm>
                <a:prstGeom prst="bentConnector3">
                  <a:avLst>
                    <a:gd name="adj1" fmla="val 50000"/>
                  </a:avLst>
                </a:prstGeom>
                <a:noFill/>
                <a:ln w="28575">
                  <a:solidFill>
                    <a:srgbClr val="FFFF00"/>
                  </a:solidFill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sp>
          <p:nvSpPr>
            <p:cNvPr id="13337" name="Rectangle 51"/>
            <p:cNvSpPr>
              <a:spLocks noChangeArrowheads="1"/>
            </p:cNvSpPr>
            <p:nvPr/>
          </p:nvSpPr>
          <p:spPr bwMode="auto">
            <a:xfrm>
              <a:off x="3847" y="4034"/>
              <a:ext cx="754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FF0101"/>
                  </a:solidFill>
                </a:rPr>
                <a:t>202.12.29.0/24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3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3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35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35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778" grpId="0" animBg="1"/>
      <p:bldP spid="233577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Internet Address Routing</a:t>
            </a:r>
          </a:p>
        </p:txBody>
      </p:sp>
      <p:sp>
        <p:nvSpPr>
          <p:cNvPr id="14339" name="Oval 3"/>
          <p:cNvSpPr>
            <a:spLocks noChangeArrowheads="1"/>
          </p:cNvSpPr>
          <p:nvPr/>
        </p:nvSpPr>
        <p:spPr bwMode="auto">
          <a:xfrm>
            <a:off x="2286000" y="2514600"/>
            <a:ext cx="6629400" cy="3657600"/>
          </a:xfrm>
          <a:prstGeom prst="ellipse">
            <a:avLst/>
          </a:prstGeom>
          <a:solidFill>
            <a:srgbClr val="008080"/>
          </a:solidFill>
          <a:ln w="38100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58850" y="1447800"/>
            <a:ext cx="2851150" cy="1828800"/>
            <a:chOff x="604" y="912"/>
            <a:chExt cx="2312" cy="1152"/>
          </a:xfrm>
        </p:grpSpPr>
        <p:cxnSp>
          <p:nvCxnSpPr>
            <p:cNvPr id="14369" name="AutoShape 5"/>
            <p:cNvCxnSpPr>
              <a:cxnSpLocks noChangeShapeType="1"/>
            </p:cNvCxnSpPr>
            <p:nvPr/>
          </p:nvCxnSpPr>
          <p:spPr bwMode="auto">
            <a:xfrm rot="10800000">
              <a:off x="604" y="912"/>
              <a:ext cx="2180" cy="1152"/>
            </a:xfrm>
            <a:prstGeom prst="curvedConnector2">
              <a:avLst/>
            </a:prstGeom>
            <a:noFill/>
            <a:ln w="38100">
              <a:solidFill>
                <a:srgbClr val="33CC33"/>
              </a:solidFill>
              <a:miter lim="800000"/>
              <a:headEnd type="triangle" w="lg" len="med"/>
              <a:tailEnd/>
            </a:ln>
          </p:spPr>
        </p:cxnSp>
        <p:sp>
          <p:nvSpPr>
            <p:cNvPr id="14370" name="Text Box 6"/>
            <p:cNvSpPr txBox="1">
              <a:spLocks noChangeArrowheads="1"/>
            </p:cNvSpPr>
            <p:nvPr/>
          </p:nvSpPr>
          <p:spPr bwMode="auto">
            <a:xfrm>
              <a:off x="1056" y="1104"/>
              <a:ext cx="1860" cy="366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b="1"/>
                <a:t>Traffic</a:t>
              </a:r>
            </a:p>
            <a:p>
              <a:r>
                <a:rPr lang="en-US" sz="1600" b="1"/>
                <a:t>202.12.29.142 </a:t>
              </a:r>
            </a:p>
          </p:txBody>
        </p:sp>
      </p:grpSp>
      <p:graphicFrame>
        <p:nvGraphicFramePr>
          <p:cNvPr id="2337831" name="Group 39"/>
          <p:cNvGraphicFramePr>
            <a:graphicFrameLocks noGrp="1"/>
          </p:cNvGraphicFramePr>
          <p:nvPr/>
        </p:nvGraphicFramePr>
        <p:xfrm>
          <a:off x="6019800" y="2667000"/>
          <a:ext cx="1828800" cy="1225488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Local Routing Table</a:t>
                      </a: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BF7"/>
                    </a:solidFill>
                  </a:tcPr>
                </a:tc>
              </a:tr>
              <a:tr h="979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202.12.29.0/25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202.12.29.128/25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BF7"/>
                    </a:solidFill>
                  </a:tcPr>
                </a:tc>
              </a:tr>
            </a:tbl>
          </a:graphicData>
        </a:graphic>
      </p:graphicFrame>
      <p:grpSp>
        <p:nvGrpSpPr>
          <p:cNvPr id="14349" name="Group 15"/>
          <p:cNvGrpSpPr>
            <a:grpSpLocks/>
          </p:cNvGrpSpPr>
          <p:nvPr/>
        </p:nvGrpSpPr>
        <p:grpSpPr bwMode="auto">
          <a:xfrm>
            <a:off x="3600450" y="2990850"/>
            <a:ext cx="4171950" cy="2601913"/>
            <a:chOff x="2268" y="1884"/>
            <a:chExt cx="2628" cy="1639"/>
          </a:xfrm>
        </p:grpSpPr>
        <p:grpSp>
          <p:nvGrpSpPr>
            <p:cNvPr id="14352" name="Group 16"/>
            <p:cNvGrpSpPr>
              <a:grpSpLocks/>
            </p:cNvGrpSpPr>
            <p:nvPr/>
          </p:nvGrpSpPr>
          <p:grpSpPr bwMode="auto">
            <a:xfrm>
              <a:off x="2474" y="1884"/>
              <a:ext cx="1138" cy="333"/>
              <a:chOff x="2236" y="2670"/>
              <a:chExt cx="1268" cy="240"/>
            </a:xfrm>
          </p:grpSpPr>
          <p:sp>
            <p:nvSpPr>
              <p:cNvPr id="14366" name="Rectangle 17"/>
              <p:cNvSpPr>
                <a:spLocks noChangeArrowheads="1"/>
              </p:cNvSpPr>
              <p:nvPr/>
            </p:nvSpPr>
            <p:spPr bwMode="auto">
              <a:xfrm>
                <a:off x="2236" y="2713"/>
                <a:ext cx="1268" cy="152"/>
              </a:xfrm>
              <a:prstGeom prst="rect">
                <a:avLst/>
              </a:prstGeom>
              <a:solidFill>
                <a:srgbClr val="00FF99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sz="1600" b="1"/>
                  <a:t>Local Router</a:t>
                </a:r>
              </a:p>
            </p:txBody>
          </p:sp>
          <p:sp>
            <p:nvSpPr>
              <p:cNvPr id="14367" name="Rectangle 18"/>
              <p:cNvSpPr>
                <a:spLocks noChangeArrowheads="1"/>
              </p:cNvSpPr>
              <p:nvPr/>
            </p:nvSpPr>
            <p:spPr bwMode="auto">
              <a:xfrm>
                <a:off x="2485" y="2670"/>
                <a:ext cx="143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8" name="Rectangle 19"/>
              <p:cNvSpPr>
                <a:spLocks noChangeArrowheads="1"/>
              </p:cNvSpPr>
              <p:nvPr/>
            </p:nvSpPr>
            <p:spPr bwMode="auto">
              <a:xfrm>
                <a:off x="3127" y="2670"/>
                <a:ext cx="142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353" name="Rectangle 20"/>
            <p:cNvSpPr>
              <a:spLocks noChangeArrowheads="1"/>
            </p:cNvSpPr>
            <p:nvPr/>
          </p:nvSpPr>
          <p:spPr bwMode="auto">
            <a:xfrm>
              <a:off x="2268" y="3079"/>
              <a:ext cx="198" cy="198"/>
            </a:xfrm>
            <a:prstGeom prst="rect">
              <a:avLst/>
            </a:prstGeom>
            <a:solidFill>
              <a:srgbClr val="00FF99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4" name="Rectangle 21"/>
            <p:cNvSpPr>
              <a:spLocks noChangeArrowheads="1"/>
            </p:cNvSpPr>
            <p:nvPr/>
          </p:nvSpPr>
          <p:spPr bwMode="auto">
            <a:xfrm>
              <a:off x="2860" y="3079"/>
              <a:ext cx="198" cy="198"/>
            </a:xfrm>
            <a:prstGeom prst="rect">
              <a:avLst/>
            </a:prstGeom>
            <a:solidFill>
              <a:srgbClr val="00FF99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Rectangle 22"/>
            <p:cNvSpPr>
              <a:spLocks noChangeArrowheads="1"/>
            </p:cNvSpPr>
            <p:nvPr/>
          </p:nvSpPr>
          <p:spPr bwMode="auto">
            <a:xfrm>
              <a:off x="3454" y="3079"/>
              <a:ext cx="196" cy="198"/>
            </a:xfrm>
            <a:prstGeom prst="rect">
              <a:avLst/>
            </a:prstGeom>
            <a:solidFill>
              <a:srgbClr val="00FF99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Rectangle 23"/>
            <p:cNvSpPr>
              <a:spLocks noChangeArrowheads="1"/>
            </p:cNvSpPr>
            <p:nvPr/>
          </p:nvSpPr>
          <p:spPr bwMode="auto">
            <a:xfrm>
              <a:off x="4506" y="3079"/>
              <a:ext cx="198" cy="198"/>
            </a:xfrm>
            <a:prstGeom prst="rect">
              <a:avLst/>
            </a:prstGeom>
            <a:solidFill>
              <a:srgbClr val="00FF99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57" name="AutoShape 24"/>
            <p:cNvCxnSpPr>
              <a:cxnSpLocks noChangeShapeType="1"/>
              <a:stCxn id="14362" idx="2"/>
              <a:endCxn id="14353" idx="0"/>
            </p:cNvCxnSpPr>
            <p:nvPr/>
          </p:nvCxnSpPr>
          <p:spPr bwMode="auto">
            <a:xfrm rot="5400000">
              <a:off x="2107" y="2420"/>
              <a:ext cx="919" cy="400"/>
            </a:xfrm>
            <a:prstGeom prst="bentConnector3">
              <a:avLst>
                <a:gd name="adj1" fmla="val 49944"/>
              </a:avLst>
            </a:prstGeom>
            <a:noFill/>
            <a:ln w="28575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</p:spPr>
        </p:cxnSp>
        <p:cxnSp>
          <p:nvCxnSpPr>
            <p:cNvPr id="14358" name="AutoShape 25"/>
            <p:cNvCxnSpPr>
              <a:cxnSpLocks noChangeShapeType="1"/>
              <a:stCxn id="14362" idx="2"/>
              <a:endCxn id="14354" idx="0"/>
            </p:cNvCxnSpPr>
            <p:nvPr/>
          </p:nvCxnSpPr>
          <p:spPr bwMode="auto">
            <a:xfrm rot="16200000" flipH="1">
              <a:off x="2403" y="2524"/>
              <a:ext cx="919" cy="192"/>
            </a:xfrm>
            <a:prstGeom prst="bentConnector3">
              <a:avLst>
                <a:gd name="adj1" fmla="val 49944"/>
              </a:avLst>
            </a:prstGeom>
            <a:noFill/>
            <a:ln w="28575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</p:spPr>
        </p:cxnSp>
        <p:cxnSp>
          <p:nvCxnSpPr>
            <p:cNvPr id="14359" name="AutoShape 26"/>
            <p:cNvCxnSpPr>
              <a:cxnSpLocks noChangeShapeType="1"/>
              <a:stCxn id="14363" idx="2"/>
              <a:endCxn id="14355" idx="0"/>
            </p:cNvCxnSpPr>
            <p:nvPr/>
          </p:nvCxnSpPr>
          <p:spPr bwMode="auto">
            <a:xfrm rot="16200000" flipH="1">
              <a:off x="2994" y="2522"/>
              <a:ext cx="919" cy="196"/>
            </a:xfrm>
            <a:prstGeom prst="bentConnector3">
              <a:avLst>
                <a:gd name="adj1" fmla="val 49944"/>
              </a:avLst>
            </a:prstGeom>
            <a:noFill/>
            <a:ln w="28575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</p:spPr>
        </p:cxnSp>
        <p:cxnSp>
          <p:nvCxnSpPr>
            <p:cNvPr id="14360" name="AutoShape 27"/>
            <p:cNvCxnSpPr>
              <a:cxnSpLocks noChangeShapeType="1"/>
              <a:stCxn id="14363" idx="2"/>
              <a:endCxn id="14356" idx="0"/>
            </p:cNvCxnSpPr>
            <p:nvPr/>
          </p:nvCxnSpPr>
          <p:spPr bwMode="auto">
            <a:xfrm rot="16200000" flipH="1">
              <a:off x="3521" y="1995"/>
              <a:ext cx="919" cy="1249"/>
            </a:xfrm>
            <a:prstGeom prst="bentConnector3">
              <a:avLst>
                <a:gd name="adj1" fmla="val 49944"/>
              </a:avLst>
            </a:prstGeom>
            <a:noFill/>
            <a:ln w="28575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</p:spPr>
        </p:cxnSp>
        <p:sp>
          <p:nvSpPr>
            <p:cNvPr id="14361" name="Text Box 28"/>
            <p:cNvSpPr txBox="1">
              <a:spLocks noChangeArrowheads="1"/>
            </p:cNvSpPr>
            <p:nvPr/>
          </p:nvSpPr>
          <p:spPr bwMode="auto">
            <a:xfrm>
              <a:off x="4272" y="3312"/>
              <a:ext cx="624" cy="211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000" b="1">
                  <a:solidFill>
                    <a:srgbClr val="FFFFFF"/>
                  </a:solidFill>
                </a:rPr>
                <a:t>202.12.29.142</a:t>
              </a:r>
              <a:r>
                <a:rPr lang="en-US" sz="1600" b="1">
                  <a:solidFill>
                    <a:srgbClr val="FFFF00"/>
                  </a:solidFill>
                </a:rPr>
                <a:t> </a:t>
              </a:r>
            </a:p>
          </p:txBody>
        </p:sp>
        <p:sp>
          <p:nvSpPr>
            <p:cNvPr id="14362" name="Rectangle 29"/>
            <p:cNvSpPr>
              <a:spLocks noChangeArrowheads="1"/>
            </p:cNvSpPr>
            <p:nvPr/>
          </p:nvSpPr>
          <p:spPr bwMode="auto">
            <a:xfrm>
              <a:off x="2472" y="1933"/>
              <a:ext cx="589" cy="2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3" name="Rectangle 30"/>
            <p:cNvSpPr>
              <a:spLocks noChangeArrowheads="1"/>
            </p:cNvSpPr>
            <p:nvPr/>
          </p:nvSpPr>
          <p:spPr bwMode="auto">
            <a:xfrm>
              <a:off x="3061" y="1933"/>
              <a:ext cx="589" cy="2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4" name="Rectangle 31"/>
            <p:cNvSpPr>
              <a:spLocks noChangeArrowheads="1"/>
            </p:cNvSpPr>
            <p:nvPr/>
          </p:nvSpPr>
          <p:spPr bwMode="auto">
            <a:xfrm>
              <a:off x="3976" y="3079"/>
              <a:ext cx="196" cy="198"/>
            </a:xfrm>
            <a:prstGeom prst="rect">
              <a:avLst/>
            </a:prstGeom>
            <a:solidFill>
              <a:srgbClr val="00FF99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65" name="AutoShape 32"/>
            <p:cNvCxnSpPr>
              <a:cxnSpLocks noChangeShapeType="1"/>
              <a:stCxn id="14363" idx="2"/>
              <a:endCxn id="14364" idx="0"/>
            </p:cNvCxnSpPr>
            <p:nvPr/>
          </p:nvCxnSpPr>
          <p:spPr bwMode="auto">
            <a:xfrm rot="16200000" flipH="1">
              <a:off x="3255" y="2261"/>
              <a:ext cx="919" cy="718"/>
            </a:xfrm>
            <a:prstGeom prst="bentConnector3">
              <a:avLst>
                <a:gd name="adj1" fmla="val 49944"/>
              </a:avLst>
            </a:prstGeom>
            <a:noFill/>
            <a:ln w="28575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337825" name="AutoShape 33"/>
          <p:cNvCxnSpPr>
            <a:cxnSpLocks noChangeShapeType="1"/>
          </p:cNvCxnSpPr>
          <p:nvPr/>
        </p:nvCxnSpPr>
        <p:spPr bwMode="auto">
          <a:xfrm rot="10800000">
            <a:off x="4191000" y="3505200"/>
            <a:ext cx="2843213" cy="1463675"/>
          </a:xfrm>
          <a:prstGeom prst="curvedConnector2">
            <a:avLst/>
          </a:prstGeom>
          <a:noFill/>
          <a:ln w="38100">
            <a:solidFill>
              <a:srgbClr val="33CC33"/>
            </a:solidFill>
            <a:miter lim="800000"/>
            <a:headEnd type="triangle" w="lg" len="med"/>
            <a:tailEnd/>
          </a:ln>
        </p:spPr>
      </p:cxnSp>
      <p:sp>
        <p:nvSpPr>
          <p:cNvPr id="14351" name="Rectangle 34"/>
          <p:cNvSpPr>
            <a:spLocks noChangeArrowheads="1"/>
          </p:cNvSpPr>
          <p:nvPr/>
        </p:nvSpPr>
        <p:spPr bwMode="auto">
          <a:xfrm>
            <a:off x="5778500" y="6257925"/>
            <a:ext cx="1708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101"/>
                </a:solidFill>
              </a:rPr>
              <a:t>202.12.29.0/24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37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37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37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37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Global Internet Routing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685800" y="1295400"/>
            <a:ext cx="7620000" cy="5086350"/>
            <a:chOff x="432" y="816"/>
            <a:chExt cx="4800" cy="3204"/>
          </a:xfrm>
        </p:grpSpPr>
        <p:sp>
          <p:nvSpPr>
            <p:cNvPr id="15410" name="Oval 4"/>
            <p:cNvSpPr>
              <a:spLocks noChangeArrowheads="1"/>
            </p:cNvSpPr>
            <p:nvPr/>
          </p:nvSpPr>
          <p:spPr bwMode="auto">
            <a:xfrm>
              <a:off x="432" y="1777"/>
              <a:ext cx="2064" cy="1816"/>
            </a:xfrm>
            <a:prstGeom prst="ellipse">
              <a:avLst/>
            </a:prstGeom>
            <a:solidFill>
              <a:srgbClr val="C9D6ED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1" name="Oval 5"/>
            <p:cNvSpPr>
              <a:spLocks noChangeArrowheads="1"/>
            </p:cNvSpPr>
            <p:nvPr/>
          </p:nvSpPr>
          <p:spPr bwMode="auto">
            <a:xfrm>
              <a:off x="1296" y="2098"/>
              <a:ext cx="2064" cy="1815"/>
            </a:xfrm>
            <a:prstGeom prst="ellipse">
              <a:avLst/>
            </a:prstGeom>
            <a:solidFill>
              <a:srgbClr val="C9D6ED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2" name="Oval 6"/>
            <p:cNvSpPr>
              <a:spLocks noChangeArrowheads="1"/>
            </p:cNvSpPr>
            <p:nvPr/>
          </p:nvSpPr>
          <p:spPr bwMode="auto">
            <a:xfrm>
              <a:off x="1536" y="816"/>
              <a:ext cx="2064" cy="1816"/>
            </a:xfrm>
            <a:prstGeom prst="ellipse">
              <a:avLst/>
            </a:prstGeom>
            <a:solidFill>
              <a:srgbClr val="C9D6ED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3" name="Oval 7"/>
            <p:cNvSpPr>
              <a:spLocks noChangeArrowheads="1"/>
            </p:cNvSpPr>
            <p:nvPr/>
          </p:nvSpPr>
          <p:spPr bwMode="auto">
            <a:xfrm>
              <a:off x="624" y="923"/>
              <a:ext cx="2064" cy="1815"/>
            </a:xfrm>
            <a:prstGeom prst="ellipse">
              <a:avLst/>
            </a:prstGeom>
            <a:solidFill>
              <a:srgbClr val="C9D6ED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4" name="Oval 8"/>
            <p:cNvSpPr>
              <a:spLocks noChangeArrowheads="1"/>
            </p:cNvSpPr>
            <p:nvPr/>
          </p:nvSpPr>
          <p:spPr bwMode="auto">
            <a:xfrm>
              <a:off x="2352" y="816"/>
              <a:ext cx="2064" cy="1816"/>
            </a:xfrm>
            <a:prstGeom prst="ellipse">
              <a:avLst/>
            </a:prstGeom>
            <a:solidFill>
              <a:srgbClr val="C9D6ED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IE" sz="2400">
                <a:latin typeface="Times New Roman" pitchFamily="18" charset="0"/>
              </a:endParaRPr>
            </a:p>
          </p:txBody>
        </p:sp>
        <p:sp>
          <p:nvSpPr>
            <p:cNvPr id="15415" name="Text Box 9"/>
            <p:cNvSpPr txBox="1">
              <a:spLocks noChangeArrowheads="1"/>
            </p:cNvSpPr>
            <p:nvPr/>
          </p:nvSpPr>
          <p:spPr bwMode="auto">
            <a:xfrm>
              <a:off x="1111" y="1071"/>
              <a:ext cx="1578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rgbClr val="008080"/>
                  </a:solidFill>
                </a:rPr>
                <a:t>The Internet</a:t>
              </a:r>
            </a:p>
          </p:txBody>
        </p:sp>
        <p:sp>
          <p:nvSpPr>
            <p:cNvPr id="15416" name="Oval 10"/>
            <p:cNvSpPr>
              <a:spLocks noChangeArrowheads="1"/>
            </p:cNvSpPr>
            <p:nvPr/>
          </p:nvSpPr>
          <p:spPr bwMode="auto">
            <a:xfrm>
              <a:off x="2352" y="2204"/>
              <a:ext cx="2064" cy="1816"/>
            </a:xfrm>
            <a:prstGeom prst="ellipse">
              <a:avLst/>
            </a:prstGeom>
            <a:solidFill>
              <a:srgbClr val="C9D6ED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IE" sz="2400">
                <a:latin typeface="Times New Roman" pitchFamily="18" charset="0"/>
              </a:endParaRPr>
            </a:p>
          </p:txBody>
        </p:sp>
        <p:sp>
          <p:nvSpPr>
            <p:cNvPr id="15417" name="Oval 11"/>
            <p:cNvSpPr>
              <a:spLocks noChangeArrowheads="1"/>
            </p:cNvSpPr>
            <p:nvPr/>
          </p:nvSpPr>
          <p:spPr bwMode="auto">
            <a:xfrm>
              <a:off x="3168" y="1564"/>
              <a:ext cx="2064" cy="1815"/>
            </a:xfrm>
            <a:prstGeom prst="ellipse">
              <a:avLst/>
            </a:prstGeom>
            <a:solidFill>
              <a:srgbClr val="C9D6ED"/>
            </a:solidFill>
            <a:ln w="381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IE" sz="2400">
                <a:latin typeface="Times New Roman" pitchFamily="18" charset="0"/>
              </a:endParaRPr>
            </a:p>
          </p:txBody>
        </p:sp>
      </p:grpSp>
      <p:grpSp>
        <p:nvGrpSpPr>
          <p:cNvPr id="15364" name="Group 12"/>
          <p:cNvGrpSpPr>
            <a:grpSpLocks/>
          </p:cNvGrpSpPr>
          <p:nvPr/>
        </p:nvGrpSpPr>
        <p:grpSpPr bwMode="auto">
          <a:xfrm>
            <a:off x="1187450" y="1955800"/>
            <a:ext cx="6411913" cy="4103688"/>
            <a:chOff x="748" y="1232"/>
            <a:chExt cx="4039" cy="2585"/>
          </a:xfrm>
        </p:grpSpPr>
        <p:sp>
          <p:nvSpPr>
            <p:cNvPr id="15385" name="Oval 13"/>
            <p:cNvSpPr>
              <a:spLocks noChangeArrowheads="1"/>
            </p:cNvSpPr>
            <p:nvPr/>
          </p:nvSpPr>
          <p:spPr bwMode="auto">
            <a:xfrm>
              <a:off x="1111" y="1595"/>
              <a:ext cx="727" cy="33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b="1"/>
                <a:t>Net</a:t>
              </a:r>
            </a:p>
          </p:txBody>
        </p:sp>
        <p:sp>
          <p:nvSpPr>
            <p:cNvPr id="15386" name="Oval 14"/>
            <p:cNvSpPr>
              <a:spLocks noChangeArrowheads="1"/>
            </p:cNvSpPr>
            <p:nvPr/>
          </p:nvSpPr>
          <p:spPr bwMode="auto">
            <a:xfrm>
              <a:off x="1610" y="2269"/>
              <a:ext cx="590" cy="2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b="1"/>
                <a:t>Net</a:t>
              </a:r>
            </a:p>
          </p:txBody>
        </p:sp>
        <p:sp>
          <p:nvSpPr>
            <p:cNvPr id="15387" name="Oval 15"/>
            <p:cNvSpPr>
              <a:spLocks noChangeArrowheads="1"/>
            </p:cNvSpPr>
            <p:nvPr/>
          </p:nvSpPr>
          <p:spPr bwMode="auto">
            <a:xfrm>
              <a:off x="1973" y="3249"/>
              <a:ext cx="727" cy="33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b="1"/>
                <a:t>Net</a:t>
              </a:r>
            </a:p>
          </p:txBody>
        </p:sp>
        <p:sp>
          <p:nvSpPr>
            <p:cNvPr id="15388" name="Oval 16"/>
            <p:cNvSpPr>
              <a:spLocks noChangeArrowheads="1"/>
            </p:cNvSpPr>
            <p:nvPr/>
          </p:nvSpPr>
          <p:spPr bwMode="auto">
            <a:xfrm>
              <a:off x="748" y="2750"/>
              <a:ext cx="727" cy="33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b="1"/>
                <a:t>Net</a:t>
              </a:r>
            </a:p>
          </p:txBody>
        </p:sp>
        <p:sp>
          <p:nvSpPr>
            <p:cNvPr id="15389" name="Oval 17"/>
            <p:cNvSpPr>
              <a:spLocks noChangeArrowheads="1"/>
            </p:cNvSpPr>
            <p:nvPr/>
          </p:nvSpPr>
          <p:spPr bwMode="auto">
            <a:xfrm>
              <a:off x="2336" y="2568"/>
              <a:ext cx="862" cy="401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b="1"/>
                <a:t>Net</a:t>
              </a:r>
            </a:p>
          </p:txBody>
        </p:sp>
        <p:sp>
          <p:nvSpPr>
            <p:cNvPr id="15390" name="Oval 18"/>
            <p:cNvSpPr>
              <a:spLocks noChangeArrowheads="1"/>
            </p:cNvSpPr>
            <p:nvPr/>
          </p:nvSpPr>
          <p:spPr bwMode="auto">
            <a:xfrm>
              <a:off x="3016" y="1933"/>
              <a:ext cx="726" cy="36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b="1"/>
                <a:t>Net</a:t>
              </a:r>
            </a:p>
          </p:txBody>
        </p:sp>
        <p:sp>
          <p:nvSpPr>
            <p:cNvPr id="15391" name="Oval 19"/>
            <p:cNvSpPr>
              <a:spLocks noChangeArrowheads="1"/>
            </p:cNvSpPr>
            <p:nvPr/>
          </p:nvSpPr>
          <p:spPr bwMode="auto">
            <a:xfrm>
              <a:off x="4105" y="2069"/>
              <a:ext cx="682" cy="31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b="1"/>
                <a:t>Net</a:t>
              </a:r>
            </a:p>
          </p:txBody>
        </p:sp>
        <p:sp>
          <p:nvSpPr>
            <p:cNvPr id="15392" name="Oval 20"/>
            <p:cNvSpPr>
              <a:spLocks noChangeArrowheads="1"/>
            </p:cNvSpPr>
            <p:nvPr/>
          </p:nvSpPr>
          <p:spPr bwMode="auto">
            <a:xfrm>
              <a:off x="3152" y="1232"/>
              <a:ext cx="726" cy="339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b="1"/>
                <a:t>Net</a:t>
              </a:r>
            </a:p>
          </p:txBody>
        </p:sp>
        <p:sp>
          <p:nvSpPr>
            <p:cNvPr id="15393" name="Oval 21"/>
            <p:cNvSpPr>
              <a:spLocks noChangeArrowheads="1"/>
            </p:cNvSpPr>
            <p:nvPr/>
          </p:nvSpPr>
          <p:spPr bwMode="auto">
            <a:xfrm>
              <a:off x="3560" y="2750"/>
              <a:ext cx="862" cy="40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b="1"/>
                <a:t>Net</a:t>
              </a:r>
            </a:p>
          </p:txBody>
        </p:sp>
        <p:cxnSp>
          <p:nvCxnSpPr>
            <p:cNvPr id="15394" name="AutoShape 22"/>
            <p:cNvCxnSpPr>
              <a:cxnSpLocks noChangeShapeType="1"/>
              <a:stCxn id="15385" idx="6"/>
              <a:endCxn id="15392" idx="2"/>
            </p:cNvCxnSpPr>
            <p:nvPr/>
          </p:nvCxnSpPr>
          <p:spPr bwMode="auto">
            <a:xfrm flipV="1">
              <a:off x="1838" y="1402"/>
              <a:ext cx="1314" cy="363"/>
            </a:xfrm>
            <a:prstGeom prst="straightConnector1">
              <a:avLst/>
            </a:prstGeom>
            <a:noFill/>
            <a:ln w="57150">
              <a:solidFill>
                <a:srgbClr val="008000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5395" name="AutoShape 23"/>
            <p:cNvCxnSpPr>
              <a:cxnSpLocks noChangeShapeType="1"/>
              <a:stCxn id="15385" idx="4"/>
              <a:endCxn id="15386" idx="1"/>
            </p:cNvCxnSpPr>
            <p:nvPr/>
          </p:nvCxnSpPr>
          <p:spPr bwMode="auto">
            <a:xfrm>
              <a:off x="1475" y="1934"/>
              <a:ext cx="221" cy="370"/>
            </a:xfrm>
            <a:prstGeom prst="straightConnector1">
              <a:avLst/>
            </a:prstGeom>
            <a:noFill/>
            <a:ln w="57150">
              <a:solidFill>
                <a:srgbClr val="008000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5396" name="AutoShape 24"/>
            <p:cNvCxnSpPr>
              <a:cxnSpLocks noChangeShapeType="1"/>
              <a:stCxn id="15385" idx="3"/>
              <a:endCxn id="15388" idx="0"/>
            </p:cNvCxnSpPr>
            <p:nvPr/>
          </p:nvCxnSpPr>
          <p:spPr bwMode="auto">
            <a:xfrm flipH="1">
              <a:off x="1112" y="1884"/>
              <a:ext cx="105" cy="866"/>
            </a:xfrm>
            <a:prstGeom prst="straightConnector1">
              <a:avLst/>
            </a:prstGeom>
            <a:noFill/>
            <a:ln w="57150">
              <a:solidFill>
                <a:srgbClr val="008000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5397" name="AutoShape 25"/>
            <p:cNvCxnSpPr>
              <a:cxnSpLocks noChangeShapeType="1"/>
              <a:stCxn id="15388" idx="6"/>
              <a:endCxn id="15389" idx="2"/>
            </p:cNvCxnSpPr>
            <p:nvPr/>
          </p:nvCxnSpPr>
          <p:spPr bwMode="auto">
            <a:xfrm flipV="1">
              <a:off x="1475" y="2769"/>
              <a:ext cx="861" cy="151"/>
            </a:xfrm>
            <a:prstGeom prst="straightConnector1">
              <a:avLst/>
            </a:prstGeom>
            <a:noFill/>
            <a:ln w="57150">
              <a:solidFill>
                <a:srgbClr val="008000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5398" name="AutoShape 26"/>
            <p:cNvCxnSpPr>
              <a:cxnSpLocks noChangeShapeType="1"/>
              <a:stCxn id="15388" idx="5"/>
              <a:endCxn id="15387" idx="1"/>
            </p:cNvCxnSpPr>
            <p:nvPr/>
          </p:nvCxnSpPr>
          <p:spPr bwMode="auto">
            <a:xfrm>
              <a:off x="1369" y="3039"/>
              <a:ext cx="710" cy="260"/>
            </a:xfrm>
            <a:prstGeom prst="straightConnector1">
              <a:avLst/>
            </a:prstGeom>
            <a:noFill/>
            <a:ln w="57150">
              <a:solidFill>
                <a:srgbClr val="008000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5399" name="AutoShape 27"/>
            <p:cNvCxnSpPr>
              <a:cxnSpLocks noChangeShapeType="1"/>
              <a:stCxn id="15389" idx="4"/>
              <a:endCxn id="15387" idx="0"/>
            </p:cNvCxnSpPr>
            <p:nvPr/>
          </p:nvCxnSpPr>
          <p:spPr bwMode="auto">
            <a:xfrm flipH="1">
              <a:off x="2337" y="2969"/>
              <a:ext cx="430" cy="280"/>
            </a:xfrm>
            <a:prstGeom prst="straightConnector1">
              <a:avLst/>
            </a:prstGeom>
            <a:noFill/>
            <a:ln w="57150">
              <a:solidFill>
                <a:srgbClr val="008000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5400" name="AutoShape 28"/>
            <p:cNvCxnSpPr>
              <a:cxnSpLocks noChangeShapeType="1"/>
              <a:stCxn id="15389" idx="0"/>
              <a:endCxn id="15390" idx="3"/>
            </p:cNvCxnSpPr>
            <p:nvPr/>
          </p:nvCxnSpPr>
          <p:spPr bwMode="auto">
            <a:xfrm flipV="1">
              <a:off x="2767" y="2244"/>
              <a:ext cx="355" cy="324"/>
            </a:xfrm>
            <a:prstGeom prst="straightConnector1">
              <a:avLst/>
            </a:prstGeom>
            <a:noFill/>
            <a:ln w="57150">
              <a:solidFill>
                <a:srgbClr val="008000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5401" name="AutoShape 29"/>
            <p:cNvCxnSpPr>
              <a:cxnSpLocks noChangeShapeType="1"/>
              <a:stCxn id="15392" idx="4"/>
              <a:endCxn id="15390" idx="0"/>
            </p:cNvCxnSpPr>
            <p:nvPr/>
          </p:nvCxnSpPr>
          <p:spPr bwMode="auto">
            <a:xfrm flipH="1">
              <a:off x="3379" y="1571"/>
              <a:ext cx="136" cy="362"/>
            </a:xfrm>
            <a:prstGeom prst="straightConnector1">
              <a:avLst/>
            </a:prstGeom>
            <a:noFill/>
            <a:ln w="57150">
              <a:solidFill>
                <a:srgbClr val="008000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5402" name="AutoShape 30"/>
            <p:cNvCxnSpPr>
              <a:cxnSpLocks noChangeShapeType="1"/>
              <a:endCxn id="15393" idx="4"/>
            </p:cNvCxnSpPr>
            <p:nvPr/>
          </p:nvCxnSpPr>
          <p:spPr bwMode="auto">
            <a:xfrm flipV="1">
              <a:off x="3538" y="3152"/>
              <a:ext cx="453" cy="411"/>
            </a:xfrm>
            <a:prstGeom prst="straightConnector1">
              <a:avLst/>
            </a:prstGeom>
            <a:noFill/>
            <a:ln w="57150">
              <a:solidFill>
                <a:srgbClr val="008000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5403" name="AutoShape 31"/>
            <p:cNvCxnSpPr>
              <a:cxnSpLocks noChangeShapeType="1"/>
              <a:stCxn id="15392" idx="6"/>
              <a:endCxn id="15391" idx="1"/>
            </p:cNvCxnSpPr>
            <p:nvPr/>
          </p:nvCxnSpPr>
          <p:spPr bwMode="auto">
            <a:xfrm>
              <a:off x="3878" y="1402"/>
              <a:ext cx="327" cy="714"/>
            </a:xfrm>
            <a:prstGeom prst="straightConnector1">
              <a:avLst/>
            </a:prstGeom>
            <a:noFill/>
            <a:ln w="57150">
              <a:solidFill>
                <a:srgbClr val="008000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5404" name="AutoShape 32"/>
            <p:cNvCxnSpPr>
              <a:cxnSpLocks noChangeShapeType="1"/>
              <a:stCxn id="15391" idx="3"/>
              <a:endCxn id="15393" idx="7"/>
            </p:cNvCxnSpPr>
            <p:nvPr/>
          </p:nvCxnSpPr>
          <p:spPr bwMode="auto">
            <a:xfrm>
              <a:off x="4205" y="2340"/>
              <a:ext cx="91" cy="469"/>
            </a:xfrm>
            <a:prstGeom prst="straightConnector1">
              <a:avLst/>
            </a:prstGeom>
            <a:noFill/>
            <a:ln w="57150">
              <a:solidFill>
                <a:srgbClr val="008000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5405" name="AutoShape 33"/>
            <p:cNvCxnSpPr>
              <a:cxnSpLocks noChangeShapeType="1"/>
              <a:stCxn id="15387" idx="6"/>
              <a:endCxn id="15393" idx="3"/>
            </p:cNvCxnSpPr>
            <p:nvPr/>
          </p:nvCxnSpPr>
          <p:spPr bwMode="auto">
            <a:xfrm flipV="1">
              <a:off x="2700" y="3093"/>
              <a:ext cx="986" cy="326"/>
            </a:xfrm>
            <a:prstGeom prst="straightConnector1">
              <a:avLst/>
            </a:prstGeom>
            <a:noFill/>
            <a:ln w="57150">
              <a:solidFill>
                <a:srgbClr val="008000"/>
              </a:solidFill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5406" name="AutoShape 34"/>
            <p:cNvCxnSpPr>
              <a:cxnSpLocks noChangeShapeType="1"/>
              <a:stCxn id="15390" idx="4"/>
              <a:endCxn id="15393" idx="1"/>
            </p:cNvCxnSpPr>
            <p:nvPr/>
          </p:nvCxnSpPr>
          <p:spPr bwMode="auto">
            <a:xfrm>
              <a:off x="3379" y="2297"/>
              <a:ext cx="307" cy="512"/>
            </a:xfrm>
            <a:prstGeom prst="straightConnector1">
              <a:avLst/>
            </a:prstGeom>
            <a:noFill/>
            <a:ln w="57150">
              <a:solidFill>
                <a:srgbClr val="008000"/>
              </a:solidFill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5407" name="Oval 35"/>
            <p:cNvSpPr>
              <a:spLocks noChangeArrowheads="1"/>
            </p:cNvSpPr>
            <p:nvPr/>
          </p:nvSpPr>
          <p:spPr bwMode="auto">
            <a:xfrm>
              <a:off x="2111" y="1910"/>
              <a:ext cx="588" cy="27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b="1"/>
                <a:t>Net</a:t>
              </a:r>
            </a:p>
          </p:txBody>
        </p:sp>
        <p:cxnSp>
          <p:nvCxnSpPr>
            <p:cNvPr id="15408" name="AutoShape 36"/>
            <p:cNvCxnSpPr>
              <a:cxnSpLocks noChangeShapeType="1"/>
              <a:stCxn id="15407" idx="4"/>
              <a:endCxn id="15389" idx="1"/>
            </p:cNvCxnSpPr>
            <p:nvPr/>
          </p:nvCxnSpPr>
          <p:spPr bwMode="auto">
            <a:xfrm>
              <a:off x="2405" y="2184"/>
              <a:ext cx="57" cy="443"/>
            </a:xfrm>
            <a:prstGeom prst="straightConnector1">
              <a:avLst/>
            </a:prstGeom>
            <a:noFill/>
            <a:ln w="57150">
              <a:solidFill>
                <a:srgbClr val="008000"/>
              </a:solidFill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5409" name="Oval 37"/>
            <p:cNvSpPr>
              <a:spLocks noChangeArrowheads="1"/>
            </p:cNvSpPr>
            <p:nvPr/>
          </p:nvSpPr>
          <p:spPr bwMode="auto">
            <a:xfrm>
              <a:off x="3199" y="3543"/>
              <a:ext cx="588" cy="27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b="1"/>
                <a:t>Net</a:t>
              </a:r>
            </a:p>
          </p:txBody>
        </p:sp>
      </p:grpSp>
      <p:graphicFrame>
        <p:nvGraphicFramePr>
          <p:cNvPr id="2339902" name="Group 62"/>
          <p:cNvGraphicFramePr>
            <a:graphicFrameLocks noGrp="1"/>
          </p:cNvGraphicFramePr>
          <p:nvPr/>
        </p:nvGraphicFramePr>
        <p:xfrm>
          <a:off x="6877050" y="1341438"/>
          <a:ext cx="1828800" cy="1654113"/>
        </p:xfrm>
        <a:graphic>
          <a:graphicData uri="http://schemas.openxmlformats.org/drawingml/2006/table">
            <a:tbl>
              <a:tblPr/>
              <a:tblGrid>
                <a:gridCol w="18288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Global Routing Table</a:t>
                      </a: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BF7"/>
                    </a:solidFill>
                  </a:tcPr>
                </a:tc>
              </a:tr>
              <a:tr h="1408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4.128/9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60.100/16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60.100.0/20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135.22/16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horzOverflow="overflow">
                    <a:lnL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BF7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5784850" y="2470150"/>
            <a:ext cx="0" cy="0"/>
            <a:chOff x="1292" y="1468"/>
            <a:chExt cx="3402" cy="2360"/>
          </a:xfrm>
        </p:grpSpPr>
        <p:pic>
          <p:nvPicPr>
            <p:cNvPr id="15374" name="Picture 4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72" y="1468"/>
              <a:ext cx="149" cy="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5" name="Picture 4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58" y="2296"/>
              <a:ext cx="136" cy="1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pic>
          <p:nvPicPr>
            <p:cNvPr id="15376" name="Picture 4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150" y="3022"/>
              <a:ext cx="136" cy="1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pic>
          <p:nvPicPr>
            <p:cNvPr id="15377" name="Picture 5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16" y="2840"/>
              <a:ext cx="136" cy="1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pic>
          <p:nvPicPr>
            <p:cNvPr id="15378" name="Picture 5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60" y="2115"/>
              <a:ext cx="136" cy="1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pic>
          <p:nvPicPr>
            <p:cNvPr id="15379" name="Picture 5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62" y="2069"/>
              <a:ext cx="136" cy="1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pic>
          <p:nvPicPr>
            <p:cNvPr id="15380" name="Picture 5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55" y="1797"/>
              <a:ext cx="136" cy="1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pic>
          <p:nvPicPr>
            <p:cNvPr id="15381" name="Picture 5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2" y="2704"/>
              <a:ext cx="136" cy="1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pic>
          <p:nvPicPr>
            <p:cNvPr id="15382" name="Picture 5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64" y="2432"/>
              <a:ext cx="136" cy="1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pic>
          <p:nvPicPr>
            <p:cNvPr id="15383" name="Picture 5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72" y="3475"/>
              <a:ext cx="136" cy="1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pic>
          <p:nvPicPr>
            <p:cNvPr id="15384" name="Picture 5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06" y="3702"/>
              <a:ext cx="136" cy="1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joint-nro">
  <a:themeElements>
    <a:clrScheme name="joint-nro 1">
      <a:dk1>
        <a:srgbClr val="000000"/>
      </a:dk1>
      <a:lt1>
        <a:srgbClr val="FFFFFF"/>
      </a:lt1>
      <a:dk2>
        <a:srgbClr val="D40000"/>
      </a:dk2>
      <a:lt2>
        <a:srgbClr val="808080"/>
      </a:lt2>
      <a:accent1>
        <a:srgbClr val="D4D4D4"/>
      </a:accent1>
      <a:accent2>
        <a:srgbClr val="0000D4"/>
      </a:accent2>
      <a:accent3>
        <a:srgbClr val="FFFFFF"/>
      </a:accent3>
      <a:accent4>
        <a:srgbClr val="000000"/>
      </a:accent4>
      <a:accent5>
        <a:srgbClr val="E6E6E6"/>
      </a:accent5>
      <a:accent6>
        <a:srgbClr val="0000C0"/>
      </a:accent6>
      <a:hlink>
        <a:srgbClr val="D40000"/>
      </a:hlink>
      <a:folHlink>
        <a:srgbClr val="00D400"/>
      </a:folHlink>
    </a:clrScheme>
    <a:fontScheme name="joint-nro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joint-nro 1">
        <a:dk1>
          <a:srgbClr val="000000"/>
        </a:dk1>
        <a:lt1>
          <a:srgbClr val="FFFFFF"/>
        </a:lt1>
        <a:dk2>
          <a:srgbClr val="D40000"/>
        </a:dk2>
        <a:lt2>
          <a:srgbClr val="808080"/>
        </a:lt2>
        <a:accent1>
          <a:srgbClr val="D4D4D4"/>
        </a:accent1>
        <a:accent2>
          <a:srgbClr val="0000D4"/>
        </a:accent2>
        <a:accent3>
          <a:srgbClr val="FFFFFF"/>
        </a:accent3>
        <a:accent4>
          <a:srgbClr val="000000"/>
        </a:accent4>
        <a:accent5>
          <a:srgbClr val="E6E6E6"/>
        </a:accent5>
        <a:accent6>
          <a:srgbClr val="0000C0"/>
        </a:accent6>
        <a:hlink>
          <a:srgbClr val="D40000"/>
        </a:hlink>
        <a:folHlink>
          <a:srgbClr val="00D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ARIN-WHITE</Template>
  <TotalTime>4850</TotalTime>
  <Words>1745</Words>
  <Application>Microsoft Office PowerPoint</Application>
  <PresentationFormat>On-screen Show (4:3)</PresentationFormat>
  <Paragraphs>421</Paragraphs>
  <Slides>40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Arial Black</vt:lpstr>
      <vt:lpstr>Times New Roman</vt:lpstr>
      <vt:lpstr>Wingdings</vt:lpstr>
      <vt:lpstr>굴림</vt:lpstr>
      <vt:lpstr>Arial Narrow</vt:lpstr>
      <vt:lpstr>Courier New</vt:lpstr>
      <vt:lpstr>1_Custom Design</vt:lpstr>
      <vt:lpstr>joint-nro</vt:lpstr>
      <vt:lpstr>Layers</vt:lpstr>
      <vt:lpstr>Bitmap Image</vt:lpstr>
      <vt:lpstr>“On the Internet,   nobody knows you’re a dog…”</vt:lpstr>
      <vt:lpstr>“On the Internet…”  You are nothing but an IP Address!</vt:lpstr>
      <vt:lpstr>What is an IP Address?</vt:lpstr>
      <vt:lpstr>What else is an IP Address?</vt:lpstr>
      <vt:lpstr>Internet Geography</vt:lpstr>
      <vt:lpstr>Telephone Network Routing</vt:lpstr>
      <vt:lpstr>Internet Address Routing</vt:lpstr>
      <vt:lpstr>Internet Address Routing</vt:lpstr>
      <vt:lpstr>Global Internet Routing</vt:lpstr>
      <vt:lpstr>IP Addresses are not Domain Names</vt:lpstr>
      <vt:lpstr>IP addresses are not domain names…</vt:lpstr>
      <vt:lpstr>Definitions</vt:lpstr>
      <vt:lpstr>Who administers IP address system?</vt:lpstr>
      <vt:lpstr>Regional Internet Registry  RIR Service Regions</vt:lpstr>
      <vt:lpstr>Number Resource Organization 24 October 2003</vt:lpstr>
      <vt:lpstr>IPv4 Addressing Overview</vt:lpstr>
      <vt:lpstr>IP Address</vt:lpstr>
      <vt:lpstr>Slide 18</vt:lpstr>
      <vt:lpstr>Reserved IP Addresses</vt:lpstr>
      <vt:lpstr>IP Private Addresses</vt:lpstr>
      <vt:lpstr>Three levels of addressing</vt:lpstr>
      <vt:lpstr>Converting Host name to MAC</vt:lpstr>
      <vt:lpstr>IP Address with router</vt:lpstr>
      <vt:lpstr>Addressing concept</vt:lpstr>
      <vt:lpstr>IP Addressing</vt:lpstr>
      <vt:lpstr>IP Address Class</vt:lpstr>
      <vt:lpstr>IP Address Table</vt:lpstr>
      <vt:lpstr>Problems with IP address assgmt. </vt:lpstr>
      <vt:lpstr>Special Addresses</vt:lpstr>
      <vt:lpstr>Special Addresses, cont</vt:lpstr>
      <vt:lpstr>Network address space</vt:lpstr>
      <vt:lpstr>Problem with large networks</vt:lpstr>
      <vt:lpstr>Subnetwork benefits</vt:lpstr>
      <vt:lpstr>How to assign subnet</vt:lpstr>
      <vt:lpstr>Subnet Mask</vt:lpstr>
      <vt:lpstr>Subnet mask, cont</vt:lpstr>
      <vt:lpstr>Subnet mask bits</vt:lpstr>
      <vt:lpstr>Subnet Class B Example</vt:lpstr>
      <vt:lpstr>Subnet Class C Example</vt:lpstr>
      <vt:lpstr>Subnet interpretation</vt:lpstr>
    </vt:vector>
  </TitlesOfParts>
  <Company>NRO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Addressing &amp; The RIR System</dc:title>
  <dc:creator>NRO</dc:creator>
  <cp:lastModifiedBy>ITT</cp:lastModifiedBy>
  <cp:revision>113</cp:revision>
  <cp:lastPrinted>1601-01-01T00:00:00Z</cp:lastPrinted>
  <dcterms:created xsi:type="dcterms:W3CDTF">2005-02-15T10:21:00Z</dcterms:created>
  <dcterms:modified xsi:type="dcterms:W3CDTF">2009-11-02T11:21:32Z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