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9" autoAdjust="0"/>
    <p:restoredTop sz="94660"/>
  </p:normalViewPr>
  <p:slideViewPr>
    <p:cSldViewPr snapToGrid="0">
      <p:cViewPr varScale="1">
        <p:scale>
          <a:sx n="48" d="100"/>
          <a:sy n="48" d="100"/>
        </p:scale>
        <p:origin x="72"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E7F0648-0E2D-4699-A05A-14DCD4AEB6FD}"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299142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E7F0648-0E2D-4699-A05A-14DCD4AEB6FD}"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37302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E7F0648-0E2D-4699-A05A-14DCD4AEB6FD}"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293920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E7F0648-0E2D-4699-A05A-14DCD4AEB6FD}"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423412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F0648-0E2D-4699-A05A-14DCD4AEB6FD}" type="datetimeFigureOut">
              <a:rPr lang="en-IE" smtClean="0"/>
              <a:t>06/10/2014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279591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E7F0648-0E2D-4699-A05A-14DCD4AEB6FD}" type="datetimeFigureOut">
              <a:rPr lang="en-IE" smtClean="0"/>
              <a:t>06/10/2014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207399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E7F0648-0E2D-4699-A05A-14DCD4AEB6FD}" type="datetimeFigureOut">
              <a:rPr lang="en-IE" smtClean="0"/>
              <a:t>06/10/2014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364381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E7F0648-0E2D-4699-A05A-14DCD4AEB6FD}" type="datetimeFigureOut">
              <a:rPr lang="en-IE" smtClean="0"/>
              <a:t>06/10/2014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266714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F0648-0E2D-4699-A05A-14DCD4AEB6FD}" type="datetimeFigureOut">
              <a:rPr lang="en-IE" smtClean="0"/>
              <a:t>06/10/2014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414409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F0648-0E2D-4699-A05A-14DCD4AEB6FD}" type="datetimeFigureOut">
              <a:rPr lang="en-IE" smtClean="0"/>
              <a:t>06/10/2014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298595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F0648-0E2D-4699-A05A-14DCD4AEB6FD}" type="datetimeFigureOut">
              <a:rPr lang="en-IE" smtClean="0"/>
              <a:t>06/10/2014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AA1BA82-3101-438E-8FC2-B95C2ACBD9F0}" type="slidenum">
              <a:rPr lang="en-IE" smtClean="0"/>
              <a:t>‹#›</a:t>
            </a:fld>
            <a:endParaRPr lang="en-IE"/>
          </a:p>
        </p:txBody>
      </p:sp>
    </p:spTree>
    <p:extLst>
      <p:ext uri="{BB962C8B-B14F-4D97-AF65-F5344CB8AC3E}">
        <p14:creationId xmlns:p14="http://schemas.microsoft.com/office/powerpoint/2010/main" val="176097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F0648-0E2D-4699-A05A-14DCD4AEB6FD}" type="datetimeFigureOut">
              <a:rPr lang="en-IE" smtClean="0"/>
              <a:t>06/10/2014</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1BA82-3101-438E-8FC2-B95C2ACBD9F0}" type="slidenum">
              <a:rPr lang="en-IE" smtClean="0"/>
              <a:t>‹#›</a:t>
            </a:fld>
            <a:endParaRPr lang="en-IE"/>
          </a:p>
        </p:txBody>
      </p:sp>
    </p:spTree>
    <p:extLst>
      <p:ext uri="{BB962C8B-B14F-4D97-AF65-F5344CB8AC3E}">
        <p14:creationId xmlns:p14="http://schemas.microsoft.com/office/powerpoint/2010/main" val="44560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Unit Testing</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19636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Unit tests and unit testing</a:t>
            </a:r>
            <a:endParaRPr lang="en-IE" dirty="0"/>
          </a:p>
        </p:txBody>
      </p:sp>
      <p:sp>
        <p:nvSpPr>
          <p:cNvPr id="3" name="Content Placeholder 2"/>
          <p:cNvSpPr>
            <a:spLocks noGrp="1"/>
          </p:cNvSpPr>
          <p:nvPr>
            <p:ph idx="1"/>
          </p:nvPr>
        </p:nvSpPr>
        <p:spPr/>
        <p:txBody>
          <a:bodyPr/>
          <a:lstStyle/>
          <a:p>
            <a:r>
              <a:rPr lang="en-IE" dirty="0" smtClean="0"/>
              <a:t>A </a:t>
            </a:r>
            <a:r>
              <a:rPr lang="en-IE" i="1" dirty="0" smtClean="0"/>
              <a:t>unit test</a:t>
            </a:r>
            <a:r>
              <a:rPr lang="en-IE" dirty="0" smtClean="0"/>
              <a:t> is a piece of code written by a developer that executes a specific functionality in the code to be tested. The percentage of code which is tested by unit tests is typically called </a:t>
            </a:r>
            <a:r>
              <a:rPr lang="en-IE" i="1" dirty="0" smtClean="0"/>
              <a:t>test coverage</a:t>
            </a:r>
            <a:r>
              <a:rPr lang="en-IE" dirty="0" smtClean="0"/>
              <a:t>. </a:t>
            </a:r>
          </a:p>
          <a:p>
            <a:r>
              <a:rPr lang="en-IE" dirty="0" smtClean="0"/>
              <a:t>A unit test targets a small unit of code, e.g., a method or a class, (local tests). </a:t>
            </a:r>
          </a:p>
          <a:p>
            <a:r>
              <a:rPr lang="en-IE" dirty="0" smtClean="0"/>
              <a:t>Unit tests ensure that code works as intended. They are also very helpful to ensure that the code still works as intended in case you need to modify code for fixing a bug or extending functionality. Having a high test coverage of your code allows you to continue developing features without having to perform lots of manual tests.</a:t>
            </a:r>
          </a:p>
          <a:p>
            <a:endParaRPr lang="en-IE" dirty="0"/>
          </a:p>
        </p:txBody>
      </p:sp>
    </p:spTree>
    <p:extLst>
      <p:ext uri="{BB962C8B-B14F-4D97-AF65-F5344CB8AC3E}">
        <p14:creationId xmlns:p14="http://schemas.microsoft.com/office/powerpoint/2010/main" val="269814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Example </a:t>
            </a:r>
            <a:r>
              <a:rPr lang="en-IE" b="1" dirty="0" err="1" smtClean="0"/>
              <a:t>JUnit</a:t>
            </a:r>
            <a:r>
              <a:rPr lang="en-IE" b="1" dirty="0" smtClean="0"/>
              <a:t> test</a:t>
            </a:r>
            <a:endParaRPr lang="en-IE" dirty="0"/>
          </a:p>
        </p:txBody>
      </p:sp>
      <p:sp>
        <p:nvSpPr>
          <p:cNvPr id="3" name="Content Placeholder 2"/>
          <p:cNvSpPr>
            <a:spLocks noGrp="1"/>
          </p:cNvSpPr>
          <p:nvPr>
            <p:ph idx="1"/>
          </p:nvPr>
        </p:nvSpPr>
        <p:spPr/>
        <p:txBody>
          <a:bodyPr/>
          <a:lstStyle/>
          <a:p>
            <a:r>
              <a:rPr lang="en-IE" i="1" dirty="0"/>
              <a:t>@Test</a:t>
            </a:r>
            <a:r>
              <a:rPr lang="en-IE" dirty="0" smtClean="0"/>
              <a:t> public void </a:t>
            </a:r>
            <a:r>
              <a:rPr lang="en-IE" dirty="0" err="1" smtClean="0"/>
              <a:t>multiplicationOfZeroIntegersShouldReturnZero</a:t>
            </a:r>
            <a:r>
              <a:rPr lang="en-IE" dirty="0" smtClean="0"/>
              <a:t>() { </a:t>
            </a:r>
            <a:r>
              <a:rPr lang="en-IE" i="1" dirty="0"/>
              <a:t>// </a:t>
            </a:r>
            <a:r>
              <a:rPr lang="en-IE" i="1" dirty="0" err="1"/>
              <a:t>MyClass</a:t>
            </a:r>
            <a:r>
              <a:rPr lang="en-IE" i="1" dirty="0"/>
              <a:t> is tested</a:t>
            </a:r>
            <a:r>
              <a:rPr lang="en-IE" dirty="0" smtClean="0"/>
              <a:t> </a:t>
            </a:r>
            <a:br>
              <a:rPr lang="en-IE" dirty="0" smtClean="0"/>
            </a:br>
            <a:r>
              <a:rPr lang="en-IE" dirty="0" err="1" smtClean="0"/>
              <a:t>MyClass</a:t>
            </a:r>
            <a:r>
              <a:rPr lang="en-IE" dirty="0" smtClean="0"/>
              <a:t> tester = new </a:t>
            </a:r>
            <a:r>
              <a:rPr lang="en-IE" dirty="0" err="1" smtClean="0"/>
              <a:t>MyClass</a:t>
            </a:r>
            <a:r>
              <a:rPr lang="en-IE" dirty="0" smtClean="0"/>
              <a:t>(); </a:t>
            </a:r>
            <a:br>
              <a:rPr lang="en-IE" dirty="0" smtClean="0"/>
            </a:br>
            <a:r>
              <a:rPr lang="en-IE" i="1" dirty="0" smtClean="0"/>
              <a:t>// </a:t>
            </a:r>
            <a:r>
              <a:rPr lang="en-IE" i="1" dirty="0"/>
              <a:t>Tests</a:t>
            </a:r>
            <a:r>
              <a:rPr lang="en-IE" dirty="0" smtClean="0"/>
              <a:t> </a:t>
            </a:r>
            <a:br>
              <a:rPr lang="en-IE" dirty="0" smtClean="0"/>
            </a:br>
            <a:r>
              <a:rPr lang="en-IE" dirty="0" err="1" smtClean="0"/>
              <a:t>assertEquals</a:t>
            </a:r>
            <a:r>
              <a:rPr lang="en-IE" dirty="0" smtClean="0"/>
              <a:t>(</a:t>
            </a:r>
            <a:r>
              <a:rPr lang="en-IE" dirty="0"/>
              <a:t>"10 x 0 must be 0"</a:t>
            </a:r>
            <a:r>
              <a:rPr lang="en-IE" dirty="0" smtClean="0"/>
              <a:t>, 0, </a:t>
            </a:r>
            <a:r>
              <a:rPr lang="en-IE" dirty="0" err="1" smtClean="0"/>
              <a:t>tester.multiply</a:t>
            </a:r>
            <a:r>
              <a:rPr lang="en-IE" dirty="0" smtClean="0"/>
              <a:t>(10, 0)); </a:t>
            </a:r>
            <a:r>
              <a:rPr lang="en-IE" dirty="0" err="1" smtClean="0"/>
              <a:t>assertEquals</a:t>
            </a:r>
            <a:r>
              <a:rPr lang="en-IE" dirty="0" smtClean="0"/>
              <a:t>(</a:t>
            </a:r>
            <a:r>
              <a:rPr lang="en-IE" dirty="0"/>
              <a:t>"0 x 10 must be 0"</a:t>
            </a:r>
            <a:r>
              <a:rPr lang="en-IE" dirty="0" smtClean="0"/>
              <a:t>, 0, </a:t>
            </a:r>
            <a:r>
              <a:rPr lang="en-IE" dirty="0" err="1" smtClean="0"/>
              <a:t>tester.multiply</a:t>
            </a:r>
            <a:r>
              <a:rPr lang="en-IE" dirty="0" smtClean="0"/>
              <a:t>(0, 10)); </a:t>
            </a:r>
            <a:r>
              <a:rPr lang="en-IE" dirty="0" err="1" smtClean="0"/>
              <a:t>assertEquals</a:t>
            </a:r>
            <a:r>
              <a:rPr lang="en-IE" dirty="0" smtClean="0"/>
              <a:t>(</a:t>
            </a:r>
            <a:r>
              <a:rPr lang="en-IE" dirty="0"/>
              <a:t>"0 x 0 must be 0"</a:t>
            </a:r>
            <a:r>
              <a:rPr lang="en-IE" dirty="0" smtClean="0"/>
              <a:t>, 0, </a:t>
            </a:r>
            <a:r>
              <a:rPr lang="en-IE" dirty="0" err="1" smtClean="0"/>
              <a:t>tester.multiply</a:t>
            </a:r>
            <a:r>
              <a:rPr lang="en-IE" dirty="0" smtClean="0"/>
              <a:t>(0, 0)); </a:t>
            </a:r>
            <a:br>
              <a:rPr lang="en-IE" dirty="0" smtClean="0"/>
            </a:br>
            <a:r>
              <a:rPr lang="en-IE" dirty="0" smtClean="0"/>
              <a:t>} </a:t>
            </a:r>
            <a:endParaRPr lang="en-IE" dirty="0"/>
          </a:p>
        </p:txBody>
      </p:sp>
    </p:spTree>
    <p:extLst>
      <p:ext uri="{BB962C8B-B14F-4D97-AF65-F5344CB8AC3E}">
        <p14:creationId xmlns:p14="http://schemas.microsoft.com/office/powerpoint/2010/main" val="107354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err="1" smtClean="0"/>
              <a:t>JUnit</a:t>
            </a:r>
            <a:r>
              <a:rPr lang="en-IE" b="1" dirty="0" smtClean="0"/>
              <a:t> test suites </a:t>
            </a:r>
            <a:endParaRPr lang="en-IE" dirty="0"/>
          </a:p>
        </p:txBody>
      </p:sp>
      <p:sp>
        <p:nvSpPr>
          <p:cNvPr id="3" name="Content Placeholder 2"/>
          <p:cNvSpPr>
            <a:spLocks noGrp="1"/>
          </p:cNvSpPr>
          <p:nvPr>
            <p:ph idx="1"/>
          </p:nvPr>
        </p:nvSpPr>
        <p:spPr/>
        <p:txBody>
          <a:bodyPr/>
          <a:lstStyle/>
          <a:p>
            <a:r>
              <a:rPr lang="en-IE" dirty="0" smtClean="0"/>
              <a:t>import </a:t>
            </a:r>
            <a:r>
              <a:rPr lang="en-IE" dirty="0" err="1" smtClean="0"/>
              <a:t>org.junit.runner.RunWith</a:t>
            </a:r>
            <a:r>
              <a:rPr lang="en-IE" dirty="0" smtClean="0"/>
              <a:t>; </a:t>
            </a:r>
          </a:p>
          <a:p>
            <a:r>
              <a:rPr lang="en-IE" dirty="0" smtClean="0"/>
              <a:t>import </a:t>
            </a:r>
            <a:r>
              <a:rPr lang="en-IE" dirty="0" err="1" smtClean="0"/>
              <a:t>org.junit.runners.Suite</a:t>
            </a:r>
            <a:r>
              <a:rPr lang="en-IE" dirty="0" smtClean="0"/>
              <a:t>; </a:t>
            </a:r>
          </a:p>
          <a:p>
            <a:r>
              <a:rPr lang="en-IE" dirty="0" smtClean="0"/>
              <a:t>import </a:t>
            </a:r>
            <a:r>
              <a:rPr lang="en-IE" dirty="0" err="1" smtClean="0"/>
              <a:t>org.junit.runners.Suite.SuiteClasses</a:t>
            </a:r>
            <a:r>
              <a:rPr lang="en-IE" dirty="0" smtClean="0"/>
              <a:t>; </a:t>
            </a:r>
          </a:p>
          <a:p>
            <a:r>
              <a:rPr lang="en-IE" i="1" dirty="0" smtClean="0"/>
              <a:t>@</a:t>
            </a:r>
            <a:r>
              <a:rPr lang="en-IE" i="1" dirty="0" err="1"/>
              <a:t>RunWith</a:t>
            </a:r>
            <a:r>
              <a:rPr lang="en-IE" i="1" dirty="0"/>
              <a:t>(</a:t>
            </a:r>
            <a:r>
              <a:rPr lang="en-IE" i="1" dirty="0" err="1"/>
              <a:t>Suite.class</a:t>
            </a:r>
            <a:r>
              <a:rPr lang="en-IE" i="1" dirty="0"/>
              <a:t>)</a:t>
            </a:r>
            <a:r>
              <a:rPr lang="en-IE" dirty="0" smtClean="0"/>
              <a:t> </a:t>
            </a:r>
          </a:p>
          <a:p>
            <a:r>
              <a:rPr lang="en-IE" i="1" dirty="0" smtClean="0"/>
              <a:t>@</a:t>
            </a:r>
            <a:r>
              <a:rPr lang="en-IE" i="1" dirty="0" err="1"/>
              <a:t>SuiteClasses</a:t>
            </a:r>
            <a:r>
              <a:rPr lang="en-IE" i="1" dirty="0"/>
              <a:t>({ </a:t>
            </a:r>
            <a:r>
              <a:rPr lang="en-IE" i="1" dirty="0" err="1"/>
              <a:t>MyClassTest.class</a:t>
            </a:r>
            <a:r>
              <a:rPr lang="en-IE" i="1" dirty="0"/>
              <a:t>, </a:t>
            </a:r>
            <a:r>
              <a:rPr lang="en-IE" i="1" dirty="0" err="1"/>
              <a:t>MySecondClassTest.class</a:t>
            </a:r>
            <a:r>
              <a:rPr lang="en-IE" i="1" dirty="0"/>
              <a:t> })</a:t>
            </a:r>
            <a:r>
              <a:rPr lang="en-IE" dirty="0" smtClean="0"/>
              <a:t> </a:t>
            </a:r>
          </a:p>
          <a:p>
            <a:r>
              <a:rPr lang="en-IE" dirty="0" smtClean="0"/>
              <a:t>public class </a:t>
            </a:r>
            <a:r>
              <a:rPr lang="en-IE" dirty="0" err="1" smtClean="0"/>
              <a:t>AllTests</a:t>
            </a:r>
            <a:r>
              <a:rPr lang="en-IE" dirty="0" smtClean="0"/>
              <a:t> { } </a:t>
            </a:r>
            <a:endParaRPr lang="en-IE" dirty="0"/>
          </a:p>
        </p:txBody>
      </p:sp>
    </p:spTree>
    <p:extLst>
      <p:ext uri="{BB962C8B-B14F-4D97-AF65-F5344CB8AC3E}">
        <p14:creationId xmlns:p14="http://schemas.microsoft.com/office/powerpoint/2010/main" val="37417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Test Runner</a:t>
            </a:r>
            <a:endParaRPr lang="en-IE" dirty="0"/>
          </a:p>
        </p:txBody>
      </p:sp>
      <p:sp>
        <p:nvSpPr>
          <p:cNvPr id="3" name="Content Placeholder 2"/>
          <p:cNvSpPr>
            <a:spLocks noGrp="1"/>
          </p:cNvSpPr>
          <p:nvPr>
            <p:ph idx="1"/>
          </p:nvPr>
        </p:nvSpPr>
        <p:spPr/>
        <p:txBody>
          <a:bodyPr/>
          <a:lstStyle/>
          <a:p>
            <a:r>
              <a:rPr lang="en-IE" dirty="0" smtClean="0"/>
              <a:t>import </a:t>
            </a:r>
            <a:r>
              <a:rPr lang="en-IE" dirty="0" err="1" smtClean="0"/>
              <a:t>org.junit.runner.JUnitCore</a:t>
            </a:r>
            <a:r>
              <a:rPr lang="en-IE" dirty="0" smtClean="0"/>
              <a:t>; </a:t>
            </a:r>
          </a:p>
          <a:p>
            <a:r>
              <a:rPr lang="en-IE" dirty="0" smtClean="0"/>
              <a:t>import </a:t>
            </a:r>
            <a:r>
              <a:rPr lang="en-IE" dirty="0" err="1" smtClean="0"/>
              <a:t>org.junit.runner.Result</a:t>
            </a:r>
            <a:r>
              <a:rPr lang="en-IE" dirty="0" smtClean="0"/>
              <a:t>; </a:t>
            </a:r>
          </a:p>
          <a:p>
            <a:r>
              <a:rPr lang="en-IE" dirty="0" smtClean="0"/>
              <a:t>import </a:t>
            </a:r>
            <a:r>
              <a:rPr lang="en-IE" dirty="0" err="1" smtClean="0"/>
              <a:t>org.junit.runner.notification.Failure</a:t>
            </a:r>
            <a:r>
              <a:rPr lang="en-IE" dirty="0" smtClean="0"/>
              <a:t>; </a:t>
            </a:r>
          </a:p>
          <a:p>
            <a:r>
              <a:rPr lang="en-IE" dirty="0" smtClean="0"/>
              <a:t>public class </a:t>
            </a:r>
            <a:r>
              <a:rPr lang="en-IE" dirty="0" err="1" smtClean="0"/>
              <a:t>MyTestRunner</a:t>
            </a:r>
            <a:r>
              <a:rPr lang="en-IE" dirty="0" smtClean="0"/>
              <a:t> { public static void main(String[] </a:t>
            </a:r>
            <a:r>
              <a:rPr lang="en-IE" dirty="0" err="1" smtClean="0"/>
              <a:t>args</a:t>
            </a:r>
            <a:r>
              <a:rPr lang="en-IE" dirty="0" smtClean="0"/>
              <a:t>) { Result </a:t>
            </a:r>
            <a:r>
              <a:rPr lang="en-IE" dirty="0" err="1" smtClean="0"/>
              <a:t>result</a:t>
            </a:r>
            <a:r>
              <a:rPr lang="en-IE" dirty="0" smtClean="0"/>
              <a:t> = </a:t>
            </a:r>
            <a:r>
              <a:rPr lang="en-IE" dirty="0" err="1" smtClean="0"/>
              <a:t>JUnitCore.runClasses</a:t>
            </a:r>
            <a:r>
              <a:rPr lang="en-IE" dirty="0" smtClean="0"/>
              <a:t>(</a:t>
            </a:r>
            <a:r>
              <a:rPr lang="en-IE" dirty="0" err="1" smtClean="0"/>
              <a:t>MyClassTest.class</a:t>
            </a:r>
            <a:r>
              <a:rPr lang="en-IE" dirty="0" smtClean="0"/>
              <a:t>); </a:t>
            </a:r>
          </a:p>
          <a:p>
            <a:r>
              <a:rPr lang="en-IE" dirty="0" smtClean="0"/>
              <a:t>for (Failure </a:t>
            </a:r>
            <a:r>
              <a:rPr lang="en-IE" dirty="0" err="1" smtClean="0"/>
              <a:t>failure</a:t>
            </a:r>
            <a:r>
              <a:rPr lang="en-IE" dirty="0" smtClean="0"/>
              <a:t> : </a:t>
            </a:r>
            <a:r>
              <a:rPr lang="en-IE" dirty="0" err="1" smtClean="0"/>
              <a:t>result.getFailures</a:t>
            </a:r>
            <a:r>
              <a:rPr lang="en-IE" dirty="0" smtClean="0"/>
              <a:t>()) { </a:t>
            </a:r>
            <a:r>
              <a:rPr lang="en-IE" dirty="0" err="1" smtClean="0"/>
              <a:t>System.out.println</a:t>
            </a:r>
            <a:r>
              <a:rPr lang="en-IE" dirty="0" smtClean="0"/>
              <a:t>(</a:t>
            </a:r>
            <a:r>
              <a:rPr lang="en-IE" dirty="0" err="1" smtClean="0"/>
              <a:t>failure.toString</a:t>
            </a:r>
            <a:r>
              <a:rPr lang="en-IE" dirty="0" smtClean="0"/>
              <a:t>()); } } } </a:t>
            </a:r>
            <a:endParaRPr lang="en-IE" dirty="0"/>
          </a:p>
        </p:txBody>
      </p:sp>
    </p:spTree>
    <p:extLst>
      <p:ext uri="{BB962C8B-B14F-4D97-AF65-F5344CB8AC3E}">
        <p14:creationId xmlns:p14="http://schemas.microsoft.com/office/powerpoint/2010/main" val="406728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Annotations</a:t>
            </a:r>
            <a:endParaRPr lang="en-IE" dirty="0"/>
          </a:p>
        </p:txBody>
      </p:sp>
      <p:sp>
        <p:nvSpPr>
          <p:cNvPr id="3" name="Content Placeholder 2"/>
          <p:cNvSpPr>
            <a:spLocks noGrp="1"/>
          </p:cNvSpPr>
          <p:nvPr>
            <p:ph idx="1"/>
          </p:nvPr>
        </p:nvSpPr>
        <p:spPr/>
        <p:txBody>
          <a:bodyPr/>
          <a:lstStyle/>
          <a:p>
            <a:r>
              <a:rPr lang="en-IE" dirty="0" err="1" smtClean="0"/>
              <a:t>JUnit</a:t>
            </a:r>
            <a:r>
              <a:rPr lang="en-IE" dirty="0" smtClean="0"/>
              <a:t> 4.x uses annotations to mark methods and to configure the test run.</a:t>
            </a:r>
          </a:p>
          <a:p>
            <a:r>
              <a:rPr lang="en-IE" dirty="0" smtClean="0"/>
              <a:t>Example</a:t>
            </a:r>
            <a:endParaRPr lang="en-IE" dirty="0"/>
          </a:p>
          <a:p>
            <a:endParaRPr lang="en-IE" dirty="0" smtClean="0"/>
          </a:p>
          <a:p>
            <a:endParaRPr lang="en-IE" dirty="0"/>
          </a:p>
        </p:txBody>
      </p:sp>
      <p:graphicFrame>
        <p:nvGraphicFramePr>
          <p:cNvPr id="5" name="Table 4"/>
          <p:cNvGraphicFramePr>
            <a:graphicFrameLocks noGrp="1"/>
          </p:cNvGraphicFramePr>
          <p:nvPr>
            <p:extLst>
              <p:ext uri="{D42A27DB-BD31-4B8C-83A1-F6EECF244321}">
                <p14:modId xmlns:p14="http://schemas.microsoft.com/office/powerpoint/2010/main" val="3757239305"/>
              </p:ext>
            </p:extLst>
          </p:nvPr>
        </p:nvGraphicFramePr>
        <p:xfrm>
          <a:off x="838200" y="3995530"/>
          <a:ext cx="10515600" cy="1081177"/>
        </p:xfrm>
        <a:graphic>
          <a:graphicData uri="http://schemas.openxmlformats.org/drawingml/2006/table">
            <a:tbl>
              <a:tblPr/>
              <a:tblGrid>
                <a:gridCol w="5257800"/>
                <a:gridCol w="5257800"/>
              </a:tblGrid>
              <a:tr h="1081177">
                <a:tc>
                  <a:txBody>
                    <a:bodyPr/>
                    <a:lstStyle/>
                    <a:p>
                      <a:pPr algn="l"/>
                      <a:r>
                        <a:rPr lang="en-IE" dirty="0"/>
                        <a:t>@Test </a:t>
                      </a:r>
                      <a:br>
                        <a:rPr lang="en-IE" dirty="0"/>
                      </a:br>
                      <a:r>
                        <a:rPr lang="en-IE" dirty="0"/>
                        <a:t>public void method() </a:t>
                      </a:r>
                    </a:p>
                  </a:txBody>
                  <a:tcPr anchor="ctr">
                    <a:lnL>
                      <a:noFill/>
                    </a:lnL>
                    <a:lnR>
                      <a:noFill/>
                    </a:lnR>
                    <a:lnT>
                      <a:noFill/>
                    </a:lnT>
                    <a:lnB>
                      <a:noFill/>
                    </a:lnB>
                    <a:solidFill>
                      <a:srgbClr val="FFFFFF"/>
                    </a:solidFill>
                  </a:tcPr>
                </a:tc>
                <a:tc>
                  <a:txBody>
                    <a:bodyPr/>
                    <a:lstStyle/>
                    <a:p>
                      <a:pPr algn="l"/>
                      <a:r>
                        <a:rPr lang="en-IE" dirty="0"/>
                        <a:t>The @Test annotation identifies a method as a test method. </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52414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Assert statements </a:t>
            </a:r>
            <a:endParaRPr lang="en-IE" dirty="0"/>
          </a:p>
        </p:txBody>
      </p:sp>
      <p:sp>
        <p:nvSpPr>
          <p:cNvPr id="3" name="Content Placeholder 2"/>
          <p:cNvSpPr>
            <a:spLocks noGrp="1"/>
          </p:cNvSpPr>
          <p:nvPr>
            <p:ph idx="1"/>
          </p:nvPr>
        </p:nvSpPr>
        <p:spPr/>
        <p:txBody>
          <a:bodyPr/>
          <a:lstStyle/>
          <a:p>
            <a:r>
              <a:rPr lang="en-IE" dirty="0" err="1" smtClean="0"/>
              <a:t>JUnit</a:t>
            </a:r>
            <a:r>
              <a:rPr lang="en-IE" dirty="0" smtClean="0"/>
              <a:t> provides static methods in the Assert class to test for certain conditions. These assertion methods typically start with assert  and allow you to specify the error message, the expected and the actual result. An assertion method compares the actual value returned by a test to the expected value, and throws an </a:t>
            </a:r>
            <a:r>
              <a:rPr lang="en-IE" dirty="0" err="1" smtClean="0"/>
              <a:t>AssertionException</a:t>
            </a:r>
            <a:r>
              <a:rPr lang="en-IE" dirty="0" smtClean="0"/>
              <a:t> if the comparison test fails.</a:t>
            </a:r>
            <a:endParaRPr lang="en-IE" dirty="0"/>
          </a:p>
        </p:txBody>
      </p:sp>
    </p:spTree>
    <p:extLst>
      <p:ext uri="{BB962C8B-B14F-4D97-AF65-F5344CB8AC3E}">
        <p14:creationId xmlns:p14="http://schemas.microsoft.com/office/powerpoint/2010/main" val="406498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Assert test methods</a:t>
            </a:r>
            <a:endParaRPr lang="en-IE" dirty="0"/>
          </a:p>
        </p:txBody>
      </p:sp>
      <p:graphicFrame>
        <p:nvGraphicFramePr>
          <p:cNvPr id="4" name="Content Placeholder 3"/>
          <p:cNvGraphicFramePr>
            <a:graphicFrameLocks noGrp="1"/>
          </p:cNvGraphicFramePr>
          <p:nvPr>
            <p:ph idx="1"/>
          </p:nvPr>
        </p:nvGraphicFramePr>
        <p:xfrm>
          <a:off x="838200" y="2035334"/>
          <a:ext cx="10515600" cy="3931920"/>
        </p:xfrm>
        <a:graphic>
          <a:graphicData uri="http://schemas.openxmlformats.org/drawingml/2006/table">
            <a:tbl>
              <a:tblPr/>
              <a:tblGrid>
                <a:gridCol w="5257800"/>
                <a:gridCol w="5257800"/>
              </a:tblGrid>
              <a:tr h="0">
                <a:tc>
                  <a:txBody>
                    <a:bodyPr/>
                    <a:lstStyle/>
                    <a:p>
                      <a:pPr algn="l"/>
                      <a:r>
                        <a:rPr lang="en-IE"/>
                        <a:t>Statement</a:t>
                      </a:r>
                    </a:p>
                  </a:txBody>
                  <a:tcPr anchor="ctr">
                    <a:lnL>
                      <a:noFill/>
                    </a:lnL>
                    <a:lnR>
                      <a:noFill/>
                    </a:lnR>
                    <a:lnT>
                      <a:noFill/>
                    </a:lnT>
                    <a:lnB>
                      <a:noFill/>
                    </a:lnB>
                    <a:solidFill>
                      <a:srgbClr val="FFFFFF"/>
                    </a:solidFill>
                  </a:tcPr>
                </a:tc>
                <a:tc>
                  <a:txBody>
                    <a:bodyPr/>
                    <a:lstStyle/>
                    <a:p>
                      <a:pPr algn="l"/>
                      <a:r>
                        <a:rPr lang="en-IE"/>
                        <a:t>Description</a:t>
                      </a:r>
                    </a:p>
                  </a:txBody>
                  <a:tcPr anchor="ctr">
                    <a:lnL>
                      <a:noFill/>
                    </a:lnL>
                    <a:lnR>
                      <a:noFill/>
                    </a:lnR>
                    <a:lnT>
                      <a:noFill/>
                    </a:lnT>
                    <a:lnB>
                      <a:noFill/>
                    </a:lnB>
                    <a:solidFill>
                      <a:srgbClr val="FFFFFF"/>
                    </a:solidFill>
                  </a:tcPr>
                </a:tc>
              </a:tr>
              <a:tr h="0">
                <a:tc>
                  <a:txBody>
                    <a:bodyPr/>
                    <a:lstStyle/>
                    <a:p>
                      <a:pPr algn="l"/>
                      <a:r>
                        <a:rPr lang="en-IE"/>
                        <a:t>fail(String)</a:t>
                      </a:r>
                    </a:p>
                  </a:txBody>
                  <a:tcPr anchor="ctr">
                    <a:lnL>
                      <a:noFill/>
                    </a:lnL>
                    <a:lnR>
                      <a:noFill/>
                    </a:lnR>
                    <a:lnT>
                      <a:noFill/>
                    </a:lnT>
                    <a:lnB>
                      <a:noFill/>
                    </a:lnB>
                    <a:solidFill>
                      <a:srgbClr val="FFFFFF"/>
                    </a:solidFill>
                  </a:tcPr>
                </a:tc>
                <a:tc>
                  <a:txBody>
                    <a:bodyPr/>
                    <a:lstStyle/>
                    <a:p>
                      <a:pPr algn="l"/>
                      <a:r>
                        <a:rPr lang="en-IE"/>
                        <a:t>Let the method fail. Might be used to check that a certain part of the code is not reached or to have a failing test before the test code is implemented. The String parameter is optional. </a:t>
                      </a:r>
                    </a:p>
                  </a:txBody>
                  <a:tcPr anchor="ctr">
                    <a:lnL>
                      <a:noFill/>
                    </a:lnL>
                    <a:lnR>
                      <a:noFill/>
                    </a:lnR>
                    <a:lnT>
                      <a:noFill/>
                    </a:lnT>
                    <a:lnB>
                      <a:noFill/>
                    </a:lnB>
                    <a:solidFill>
                      <a:srgbClr val="FFFFFF"/>
                    </a:solidFill>
                  </a:tcPr>
                </a:tc>
              </a:tr>
              <a:tr h="0">
                <a:tc>
                  <a:txBody>
                    <a:bodyPr/>
                    <a:lstStyle/>
                    <a:p>
                      <a:pPr algn="l"/>
                      <a:r>
                        <a:rPr lang="en-IE"/>
                        <a:t>assertTrue([message], boolean condition)</a:t>
                      </a:r>
                    </a:p>
                  </a:txBody>
                  <a:tcPr anchor="ctr">
                    <a:lnL>
                      <a:noFill/>
                    </a:lnL>
                    <a:lnR>
                      <a:noFill/>
                    </a:lnR>
                    <a:lnT>
                      <a:noFill/>
                    </a:lnT>
                    <a:lnB>
                      <a:noFill/>
                    </a:lnB>
                    <a:solidFill>
                      <a:srgbClr val="FFFFFF"/>
                    </a:solidFill>
                  </a:tcPr>
                </a:tc>
                <a:tc>
                  <a:txBody>
                    <a:bodyPr/>
                    <a:lstStyle/>
                    <a:p>
                      <a:pPr algn="l"/>
                      <a:r>
                        <a:rPr lang="en-IE"/>
                        <a:t>Checks that the boolean condition is true.</a:t>
                      </a:r>
                    </a:p>
                  </a:txBody>
                  <a:tcPr anchor="ctr">
                    <a:lnL>
                      <a:noFill/>
                    </a:lnL>
                    <a:lnR>
                      <a:noFill/>
                    </a:lnR>
                    <a:lnT>
                      <a:noFill/>
                    </a:lnT>
                    <a:lnB>
                      <a:noFill/>
                    </a:lnB>
                    <a:solidFill>
                      <a:srgbClr val="FFFFFF"/>
                    </a:solidFill>
                  </a:tcPr>
                </a:tc>
              </a:tr>
              <a:tr h="0">
                <a:tc>
                  <a:txBody>
                    <a:bodyPr/>
                    <a:lstStyle/>
                    <a:p>
                      <a:pPr algn="l"/>
                      <a:r>
                        <a:rPr lang="en-IE"/>
                        <a:t>assertFalse([message], boolean condition)</a:t>
                      </a:r>
                    </a:p>
                  </a:txBody>
                  <a:tcPr anchor="ctr">
                    <a:lnL>
                      <a:noFill/>
                    </a:lnL>
                    <a:lnR>
                      <a:noFill/>
                    </a:lnR>
                    <a:lnT>
                      <a:noFill/>
                    </a:lnT>
                    <a:lnB>
                      <a:noFill/>
                    </a:lnB>
                    <a:solidFill>
                      <a:srgbClr val="FFFFFF"/>
                    </a:solidFill>
                  </a:tcPr>
                </a:tc>
                <a:tc>
                  <a:txBody>
                    <a:bodyPr/>
                    <a:lstStyle/>
                    <a:p>
                      <a:pPr algn="l"/>
                      <a:r>
                        <a:rPr lang="en-IE"/>
                        <a:t>Checks that the boolean condition is false.</a:t>
                      </a:r>
                    </a:p>
                  </a:txBody>
                  <a:tcPr anchor="ctr">
                    <a:lnL>
                      <a:noFill/>
                    </a:lnL>
                    <a:lnR>
                      <a:noFill/>
                    </a:lnR>
                    <a:lnT>
                      <a:noFill/>
                    </a:lnT>
                    <a:lnB>
                      <a:noFill/>
                    </a:lnB>
                    <a:solidFill>
                      <a:srgbClr val="FFFFFF"/>
                    </a:solidFill>
                  </a:tcPr>
                </a:tc>
              </a:tr>
              <a:tr h="0">
                <a:tc>
                  <a:txBody>
                    <a:bodyPr/>
                    <a:lstStyle/>
                    <a:p>
                      <a:pPr algn="l"/>
                      <a:r>
                        <a:rPr lang="en-IE"/>
                        <a:t>assertEquals([String message], expected, actual)</a:t>
                      </a:r>
                    </a:p>
                  </a:txBody>
                  <a:tcPr anchor="ctr">
                    <a:lnL>
                      <a:noFill/>
                    </a:lnL>
                    <a:lnR>
                      <a:noFill/>
                    </a:lnR>
                    <a:lnT>
                      <a:noFill/>
                    </a:lnT>
                    <a:lnB>
                      <a:noFill/>
                    </a:lnB>
                    <a:solidFill>
                      <a:srgbClr val="FFFFFF"/>
                    </a:solidFill>
                  </a:tcPr>
                </a:tc>
                <a:tc>
                  <a:txBody>
                    <a:bodyPr/>
                    <a:lstStyle/>
                    <a:p>
                      <a:pPr algn="l"/>
                      <a:r>
                        <a:rPr lang="en-IE"/>
                        <a:t>Tests that two values are the same. Note: for arrays the reference is checked not the content of the arrays. </a:t>
                      </a:r>
                    </a:p>
                  </a:txBody>
                  <a:tcPr anchor="ctr">
                    <a:lnL>
                      <a:noFill/>
                    </a:lnL>
                    <a:lnR>
                      <a:noFill/>
                    </a:lnR>
                    <a:lnT>
                      <a:noFill/>
                    </a:lnT>
                    <a:lnB>
                      <a:noFill/>
                    </a:lnB>
                    <a:solidFill>
                      <a:srgbClr val="FFFFFF"/>
                    </a:solidFill>
                  </a:tcPr>
                </a:tc>
              </a:tr>
              <a:tr h="0">
                <a:tc>
                  <a:txBody>
                    <a:bodyPr/>
                    <a:lstStyle/>
                    <a:p>
                      <a:pPr algn="l"/>
                      <a:r>
                        <a:rPr lang="en-IE"/>
                        <a:t>assertEquals([String message], expected, actual, tolerance) </a:t>
                      </a:r>
                    </a:p>
                  </a:txBody>
                  <a:tcPr anchor="ctr">
                    <a:lnL>
                      <a:noFill/>
                    </a:lnL>
                    <a:lnR>
                      <a:noFill/>
                    </a:lnR>
                    <a:lnT>
                      <a:noFill/>
                    </a:lnT>
                    <a:lnB>
                      <a:noFill/>
                    </a:lnB>
                    <a:solidFill>
                      <a:srgbClr val="FFFFFF"/>
                    </a:solidFill>
                  </a:tcPr>
                </a:tc>
                <a:tc>
                  <a:txBody>
                    <a:bodyPr/>
                    <a:lstStyle/>
                    <a:p>
                      <a:pPr algn="l"/>
                      <a:r>
                        <a:rPr lang="en-IE"/>
                        <a:t>Test that float or double values match. The tolerance is the number of decimals which must be the same. </a:t>
                      </a:r>
                    </a:p>
                  </a:txBody>
                  <a:tcPr anchor="ctr">
                    <a:lnL>
                      <a:noFill/>
                    </a:lnL>
                    <a:lnR>
                      <a:noFill/>
                    </a:lnR>
                    <a:lnT>
                      <a:noFill/>
                    </a:lnT>
                    <a:lnB>
                      <a:noFill/>
                    </a:lnB>
                    <a:solidFill>
                      <a:srgbClr val="FFFFFF"/>
                    </a:solidFill>
                  </a:tcPr>
                </a:tc>
              </a:tr>
              <a:tr h="0">
                <a:tc>
                  <a:txBody>
                    <a:bodyPr/>
                    <a:lstStyle/>
                    <a:p>
                      <a:pPr algn="l"/>
                      <a:r>
                        <a:rPr lang="en-IE"/>
                        <a:t>assertNull([message], object)</a:t>
                      </a:r>
                    </a:p>
                  </a:txBody>
                  <a:tcPr anchor="ctr">
                    <a:lnL>
                      <a:noFill/>
                    </a:lnL>
                    <a:lnR>
                      <a:noFill/>
                    </a:lnR>
                    <a:lnT>
                      <a:noFill/>
                    </a:lnT>
                    <a:lnB>
                      <a:noFill/>
                    </a:lnB>
                    <a:solidFill>
                      <a:srgbClr val="FFFFFF"/>
                    </a:solidFill>
                  </a:tcPr>
                </a:tc>
                <a:tc>
                  <a:txBody>
                    <a:bodyPr/>
                    <a:lstStyle/>
                    <a:p>
                      <a:pPr algn="l"/>
                      <a:r>
                        <a:rPr lang="en-IE" dirty="0"/>
                        <a:t>Checks that the object is null.</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62862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Unit Testing</vt:lpstr>
      <vt:lpstr>Unit tests and unit testing</vt:lpstr>
      <vt:lpstr>Example JUnit test</vt:lpstr>
      <vt:lpstr>JUnit test suites </vt:lpstr>
      <vt:lpstr>Test Runner</vt:lpstr>
      <vt:lpstr>Annotations</vt:lpstr>
      <vt:lpstr>Assert statements </vt:lpstr>
      <vt:lpstr>Assert test methods</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John Walsh</dc:creator>
  <cp:lastModifiedBy>John Walsh</cp:lastModifiedBy>
  <cp:revision>2</cp:revision>
  <dcterms:created xsi:type="dcterms:W3CDTF">2014-10-06T08:31:22Z</dcterms:created>
  <dcterms:modified xsi:type="dcterms:W3CDTF">2014-10-06T08:43:12Z</dcterms:modified>
</cp:coreProperties>
</file>