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94" autoAdjust="0"/>
    <p:restoredTop sz="94660"/>
  </p:normalViewPr>
  <p:slideViewPr>
    <p:cSldViewPr snapToGrid="0">
      <p:cViewPr varScale="1">
        <p:scale>
          <a:sx n="116" d="100"/>
          <a:sy n="116"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3/24/2014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3/24/2014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a:t>
            </a:r>
            <a:endParaRPr lang="ga-IE"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4419797"/>
            <a:ext cx="8940196" cy="1117687"/>
          </a:xfrm>
        </p:spPr>
        <p:txBody>
          <a:bodyPr/>
          <a:lstStyle/>
          <a:p>
            <a:r>
              <a:rPr lang="en-IE" dirty="0" smtClean="0">
                <a:effectLst>
                  <a:outerShdw blurRad="38100" dist="38100" dir="2700000" algn="tl">
                    <a:srgbClr val="000000">
                      <a:alpha val="43137"/>
                    </a:srgbClr>
                  </a:outerShdw>
                </a:effectLst>
              </a:rPr>
              <a:t>Introduction to Mobile Web App development CA – T00172196- Chris O’Brien</a:t>
            </a:r>
            <a:endParaRPr lang="ga-I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782628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effectLst>
                  <a:outerShdw blurRad="38100" dist="38100" dir="2700000" algn="tl">
                    <a:srgbClr val="000000">
                      <a:alpha val="43137"/>
                    </a:srgbClr>
                  </a:outerShdw>
                </a:effectLst>
              </a:rPr>
              <a:t>What is </a:t>
            </a:r>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a:t>
            </a:r>
            <a:endParaRPr lang="ga-I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is a JavaScript framework that was designed to be used by web developers who want to develop user interfaces that look and feel more like native applications whether it is viewed inside a browser or in a native wrapper.</a:t>
            </a:r>
          </a:p>
          <a:p>
            <a:r>
              <a:rPr lang="en-IE" dirty="0" smtClean="0">
                <a:effectLst>
                  <a:outerShdw blurRad="38100" dist="38100" dir="2700000" algn="tl">
                    <a:srgbClr val="000000">
                      <a:alpha val="43137"/>
                    </a:srgbClr>
                  </a:outerShdw>
                </a:effectLst>
              </a:rPr>
              <a:t>Designed to help developers create HTML5 based apps that are cross platform.</a:t>
            </a:r>
          </a:p>
          <a:p>
            <a:r>
              <a:rPr lang="en-IE" dirty="0" smtClean="0">
                <a:effectLst>
                  <a:outerShdw blurRad="38100" dist="38100" dir="2700000" algn="tl">
                    <a:srgbClr val="000000">
                      <a:alpha val="43137"/>
                    </a:srgbClr>
                  </a:outerShdw>
                </a:effectLst>
              </a:rPr>
              <a:t>Designed to create a web based standard framework.</a:t>
            </a:r>
          </a:p>
          <a:p>
            <a:r>
              <a:rPr lang="en-IE" dirty="0" smtClean="0">
                <a:effectLst>
                  <a:outerShdw blurRad="38100" dist="38100" dir="2700000" algn="tl">
                    <a:srgbClr val="000000">
                      <a:alpha val="43137"/>
                    </a:srgbClr>
                  </a:outerShdw>
                </a:effectLst>
              </a:rPr>
              <a:t>First stable release was in November 2010 and current version is 2.1.3</a:t>
            </a:r>
            <a:endParaRPr lang="ga-I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63849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effectLst>
                  <a:outerShdw blurRad="38100" dist="38100" dir="2700000" algn="tl">
                    <a:srgbClr val="000000">
                      <a:alpha val="43137"/>
                    </a:srgbClr>
                  </a:outerShdw>
                </a:effectLst>
              </a:rPr>
              <a:t>Features</a:t>
            </a:r>
            <a:endParaRPr lang="ga-I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0320" y="2268292"/>
            <a:ext cx="9613861" cy="4361108"/>
          </a:xfrm>
        </p:spPr>
        <p:txBody>
          <a:bodyPr>
            <a:normAutofit fontScale="92500" lnSpcReduction="10000"/>
          </a:bodyPr>
          <a:lstStyle/>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offers many features such as the ability to package apps with Apache Cordova and </a:t>
            </a:r>
            <a:r>
              <a:rPr lang="en-IE" dirty="0" err="1" smtClean="0">
                <a:effectLst>
                  <a:outerShdw blurRad="38100" dist="38100" dir="2700000" algn="tl">
                    <a:srgbClr val="000000">
                      <a:alpha val="43137"/>
                    </a:srgbClr>
                  </a:outerShdw>
                </a:effectLst>
              </a:rPr>
              <a:t>Phonegap</a:t>
            </a:r>
            <a:r>
              <a:rPr lang="en-IE" dirty="0" smtClean="0">
                <a:effectLst>
                  <a:outerShdw blurRad="38100" dist="38100" dir="2700000" algn="tl">
                    <a:srgbClr val="000000">
                      <a:alpha val="43137"/>
                    </a:srgbClr>
                  </a:outerShdw>
                </a:effectLst>
              </a:rPr>
              <a:t> to wrap web apps in a native wrapper.</a:t>
            </a:r>
          </a:p>
          <a:p>
            <a:r>
              <a:rPr lang="en-IE" dirty="0" smtClean="0">
                <a:effectLst>
                  <a:outerShdw blurRad="38100" dist="38100" dir="2700000" algn="tl">
                    <a:srgbClr val="000000">
                      <a:alpha val="43137"/>
                    </a:srgbClr>
                  </a:outerShdw>
                </a:effectLst>
              </a:rPr>
              <a:t>The framework has over 50 components built in such as smooth animations and supports many navigational views such as list views, grid views, tabbed views and many more.</a:t>
            </a:r>
          </a:p>
          <a:p>
            <a:r>
              <a:rPr lang="en-IE" dirty="0" smtClean="0">
                <a:effectLst>
                  <a:outerShdw blurRad="38100" dist="38100" dir="2700000" algn="tl">
                    <a:srgbClr val="000000">
                      <a:alpha val="43137"/>
                    </a:srgbClr>
                  </a:outerShdw>
                </a:effectLst>
              </a:rPr>
              <a:t>The framework also boasts many themes that the user can pick from and use to make the application feel more native and users can also theme their apps as they see fit and are free to create their own.</a:t>
            </a:r>
          </a:p>
          <a:p>
            <a:r>
              <a:rPr lang="en-IE" dirty="0" smtClean="0">
                <a:effectLst>
                  <a:outerShdw blurRad="38100" dist="38100" dir="2700000" algn="tl">
                    <a:srgbClr val="000000">
                      <a:alpha val="43137"/>
                    </a:srgbClr>
                  </a:outerShdw>
                </a:effectLst>
              </a:rPr>
              <a:t>Currently supports Android, IOS, Blackberry, kindle, Windows phone and </a:t>
            </a:r>
            <a:r>
              <a:rPr lang="en-IE" dirty="0" err="1" smtClean="0">
                <a:effectLst>
                  <a:outerShdw blurRad="38100" dist="38100" dir="2700000" algn="tl">
                    <a:srgbClr val="000000">
                      <a:alpha val="43137"/>
                    </a:srgbClr>
                  </a:outerShdw>
                </a:effectLst>
              </a:rPr>
              <a:t>Tizen</a:t>
            </a:r>
            <a:r>
              <a:rPr lang="en-IE" dirty="0" smtClean="0">
                <a:effectLst>
                  <a:outerShdw blurRad="38100" dist="38100" dir="2700000" algn="tl">
                    <a:srgbClr val="000000">
                      <a:alpha val="43137"/>
                    </a:srgbClr>
                  </a:outerShdw>
                </a:effectLst>
              </a:rPr>
              <a:t> mobile operating systems.</a:t>
            </a:r>
          </a:p>
          <a:p>
            <a:r>
              <a:rPr lang="en-IE" dirty="0" smtClean="0">
                <a:effectLst>
                  <a:outerShdw blurRad="38100" dist="38100" dir="2700000" algn="tl">
                    <a:srgbClr val="000000">
                      <a:alpha val="43137"/>
                    </a:srgbClr>
                  </a:outerShdw>
                </a:effectLst>
              </a:rPr>
              <a:t>Supports touch gestures and touch events and once the app is put in a native container it has access to most of the </a:t>
            </a:r>
            <a:r>
              <a:rPr lang="en-IE" smtClean="0">
                <a:effectLst>
                  <a:outerShdw blurRad="38100" dist="38100" dir="2700000" algn="tl">
                    <a:srgbClr val="000000">
                      <a:alpha val="43137"/>
                    </a:srgbClr>
                  </a:outerShdw>
                </a:effectLst>
              </a:rPr>
              <a:t>devices sensors.</a:t>
            </a:r>
            <a:endParaRPr lang="ga-I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905990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effectLst>
                  <a:outerShdw blurRad="38100" dist="38100" dir="2700000" algn="tl">
                    <a:srgbClr val="000000">
                      <a:alpha val="43137"/>
                    </a:srgbClr>
                  </a:outerShdw>
                </a:effectLst>
              </a:rPr>
              <a:t>Limitations</a:t>
            </a:r>
            <a:endParaRPr lang="ga-I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80321" y="2336872"/>
            <a:ext cx="9613861" cy="4155367"/>
          </a:xfrm>
        </p:spPr>
        <p:txBody>
          <a:bodyPr>
            <a:normAutofit fontScale="92500"/>
          </a:bodyPr>
          <a:lstStyle/>
          <a:p>
            <a:r>
              <a:rPr lang="en-IE" dirty="0" smtClean="0">
                <a:effectLst>
                  <a:outerShdw blurRad="38100" dist="38100" dir="2700000" algn="tl">
                    <a:srgbClr val="000000">
                      <a:alpha val="43137"/>
                    </a:srgbClr>
                  </a:outerShdw>
                </a:effectLst>
              </a:rPr>
              <a:t>5mb limit of local storage allowed unless the app is natively wrapped.</a:t>
            </a:r>
          </a:p>
          <a:p>
            <a:r>
              <a:rPr lang="en-IE" dirty="0" smtClean="0">
                <a:effectLst>
                  <a:outerShdw blurRad="38100" dist="38100" dir="2700000" algn="tl">
                    <a:srgbClr val="000000">
                      <a:alpha val="43137"/>
                    </a:srgbClr>
                  </a:outerShdw>
                </a:effectLst>
              </a:rPr>
              <a:t>The framework itself has a high learning curve due to its class </a:t>
            </a:r>
            <a:r>
              <a:rPr lang="en-IE" dirty="0" smtClean="0">
                <a:effectLst>
                  <a:outerShdw blurRad="38100" dist="38100" dir="2700000" algn="tl">
                    <a:srgbClr val="000000">
                      <a:alpha val="43137"/>
                    </a:srgbClr>
                  </a:outerShdw>
                </a:effectLst>
              </a:rPr>
              <a:t>architecture system and MVC (Model-View-Container) methodology.</a:t>
            </a:r>
            <a:endParaRPr lang="en-IE" dirty="0" smtClean="0">
              <a:effectLst>
                <a:outerShdw blurRad="38100" dist="38100" dir="2700000" algn="tl">
                  <a:srgbClr val="000000">
                    <a:alpha val="43137"/>
                  </a:srgbClr>
                </a:outerShdw>
              </a:effectLst>
            </a:endParaRPr>
          </a:p>
          <a:p>
            <a:r>
              <a:rPr lang="en-IE" dirty="0" smtClean="0">
                <a:effectLst>
                  <a:outerShdw blurRad="38100" dist="38100" dir="2700000" algn="tl">
                    <a:srgbClr val="000000">
                      <a:alpha val="43137"/>
                    </a:srgbClr>
                  </a:outerShdw>
                </a:effectLst>
              </a:rPr>
              <a:t>When the framework is updated it can sometimes break your app when trying to add new features.</a:t>
            </a:r>
          </a:p>
          <a:p>
            <a:r>
              <a:rPr lang="en-IE" dirty="0" smtClean="0">
                <a:effectLst>
                  <a:outerShdw blurRad="38100" dist="38100" dir="2700000" algn="tl">
                    <a:srgbClr val="000000">
                      <a:alpha val="43137"/>
                    </a:srgbClr>
                  </a:outerShdw>
                </a:effectLst>
              </a:rPr>
              <a:t>Doesn’t support IE9 and under and opera’s mobile browser and there is no announced plan to support Firefox mobile OS</a:t>
            </a:r>
          </a:p>
          <a:p>
            <a:r>
              <a:rPr lang="en-IE" dirty="0" smtClean="0">
                <a:effectLst>
                  <a:outerShdw blurRad="38100" dist="38100" dir="2700000" algn="tl">
                    <a:srgbClr val="000000">
                      <a:alpha val="43137"/>
                    </a:srgbClr>
                  </a:outerShdw>
                </a:effectLst>
              </a:rPr>
              <a:t>Touch gestures and touch events are only supported by Android and IOS as of Ver. 2.3.1 of </a:t>
            </a:r>
            <a:r>
              <a:rPr lang="en-IE" dirty="0" err="1">
                <a:effectLst>
                  <a:outerShdw blurRad="38100" dist="38100" dir="2700000" algn="tl">
                    <a:srgbClr val="000000">
                      <a:alpha val="43137"/>
                    </a:srgbClr>
                  </a:outerShdw>
                </a:effectLst>
              </a:rPr>
              <a:t>S</a:t>
            </a:r>
            <a:r>
              <a:rPr lang="en-IE" dirty="0" err="1" smtClean="0">
                <a:effectLst>
                  <a:outerShdw blurRad="38100" dist="38100" dir="2700000" algn="tl">
                    <a:srgbClr val="000000">
                      <a:alpha val="43137"/>
                    </a:srgbClr>
                  </a:outerShdw>
                </a:effectLst>
              </a:rPr>
              <a:t>encha</a:t>
            </a:r>
            <a:r>
              <a:rPr lang="en-IE" dirty="0" smtClean="0">
                <a:effectLst>
                  <a:outerShdw blurRad="38100" dist="38100" dir="2700000" algn="tl">
                    <a:srgbClr val="000000">
                      <a:alpha val="43137"/>
                    </a:srgbClr>
                  </a:outerShdw>
                </a:effectLst>
              </a:rPr>
              <a:t> </a:t>
            </a:r>
            <a:r>
              <a:rPr lang="en-IE" dirty="0" smtClean="0">
                <a:effectLst>
                  <a:outerShdw blurRad="38100" dist="38100" dir="2700000" algn="tl">
                    <a:srgbClr val="000000">
                      <a:alpha val="43137"/>
                    </a:srgbClr>
                  </a:outerShdw>
                </a:effectLst>
              </a:rPr>
              <a:t>Touch</a:t>
            </a:r>
          </a:p>
          <a:p>
            <a:r>
              <a:rPr lang="en-IE" dirty="0" smtClean="0">
                <a:effectLst>
                  <a:outerShdw blurRad="38100" dist="38100" dir="2700000" algn="tl">
                    <a:srgbClr val="000000">
                      <a:alpha val="43137"/>
                    </a:srgbClr>
                  </a:outerShdw>
                </a:effectLst>
              </a:rPr>
              <a:t>There isn’t many 3</a:t>
            </a:r>
            <a:r>
              <a:rPr lang="en-IE" baseline="30000" dirty="0" smtClean="0">
                <a:effectLst>
                  <a:outerShdw blurRad="38100" dist="38100" dir="2700000" algn="tl">
                    <a:srgbClr val="000000">
                      <a:alpha val="43137"/>
                    </a:srgbClr>
                  </a:outerShdw>
                </a:effectLst>
              </a:rPr>
              <a:t>rd</a:t>
            </a:r>
            <a:r>
              <a:rPr lang="en-IE" dirty="0" smtClean="0">
                <a:effectLst>
                  <a:outerShdw blurRad="38100" dist="38100" dir="2700000" algn="tl">
                    <a:srgbClr val="000000">
                      <a:alpha val="43137"/>
                    </a:srgbClr>
                  </a:outerShdw>
                </a:effectLst>
              </a:rPr>
              <a:t> party extensions like there are for many of the framework as </a:t>
            </a:r>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is not open source.</a:t>
            </a:r>
          </a:p>
          <a:p>
            <a:pPr marL="0" indent="0">
              <a:buNone/>
            </a:pPr>
            <a:endParaRPr lang="en-IE" dirty="0" smtClean="0">
              <a:effectLst>
                <a:outerShdw blurRad="38100" dist="38100" dir="2700000" algn="tl">
                  <a:srgbClr val="000000">
                    <a:alpha val="43137"/>
                  </a:srgbClr>
                </a:outerShdw>
              </a:effectLst>
            </a:endParaRPr>
          </a:p>
          <a:p>
            <a:endParaRPr lang="en-IE" dirty="0" smtClean="0">
              <a:effectLst>
                <a:outerShdw blurRad="38100" dist="38100" dir="2700000" algn="tl">
                  <a:srgbClr val="000000">
                    <a:alpha val="43137"/>
                  </a:srgbClr>
                </a:outerShdw>
              </a:effectLst>
            </a:endParaRPr>
          </a:p>
          <a:p>
            <a:endParaRPr lang="ga-I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74670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Examples </a:t>
            </a:r>
            <a:r>
              <a:rPr lang="en-IE" dirty="0" smtClean="0"/>
              <a:t>of Apps built with </a:t>
            </a:r>
            <a:r>
              <a:rPr lang="en-IE" dirty="0" err="1" smtClean="0"/>
              <a:t>Sencha</a:t>
            </a:r>
            <a:r>
              <a:rPr lang="en-IE" dirty="0" smtClean="0"/>
              <a:t> Touch</a:t>
            </a:r>
            <a:endParaRPr lang="ga-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6709" y="2280041"/>
            <a:ext cx="4667901" cy="34866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789" y="2099686"/>
            <a:ext cx="2400635" cy="2400635"/>
          </a:xfrm>
          <a:prstGeom prst="rect">
            <a:avLst/>
          </a:prstGeom>
        </p:spPr>
      </p:pic>
      <p:sp>
        <p:nvSpPr>
          <p:cNvPr id="6" name="TextBox 5"/>
          <p:cNvSpPr txBox="1"/>
          <p:nvPr/>
        </p:nvSpPr>
        <p:spPr>
          <a:xfrm>
            <a:off x="680321" y="4319965"/>
            <a:ext cx="6076388" cy="3046988"/>
          </a:xfrm>
          <a:prstGeom prst="rect">
            <a:avLst/>
          </a:prstGeom>
          <a:noFill/>
        </p:spPr>
        <p:txBody>
          <a:bodyPr wrap="square" rtlCol="0">
            <a:spAutoFit/>
          </a:bodyPr>
          <a:lstStyle/>
          <a:p>
            <a:r>
              <a:rPr lang="en-IE" sz="3200" dirty="0" smtClean="0"/>
              <a:t>IGN </a:t>
            </a:r>
          </a:p>
          <a:p>
            <a:r>
              <a:rPr lang="en-IE" sz="3200" dirty="0" smtClean="0"/>
              <a:t>(Website that reviews video games)  </a:t>
            </a:r>
          </a:p>
          <a:p>
            <a:endParaRPr lang="en-IE" sz="3200" dirty="0"/>
          </a:p>
          <a:p>
            <a:endParaRPr lang="en-IE" sz="3200" dirty="0" smtClean="0"/>
          </a:p>
          <a:p>
            <a:endParaRPr lang="ga-IE" sz="3200" dirty="0"/>
          </a:p>
        </p:txBody>
      </p:sp>
    </p:spTree>
    <p:extLst>
      <p:ext uri="{BB962C8B-B14F-4D97-AF65-F5344CB8AC3E}">
        <p14:creationId xmlns:p14="http://schemas.microsoft.com/office/powerpoint/2010/main" val="371966568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Examples </a:t>
            </a:r>
            <a:r>
              <a:rPr lang="en-IE" dirty="0" smtClean="0"/>
              <a:t>of Apps built with </a:t>
            </a:r>
            <a:r>
              <a:rPr lang="en-IE" dirty="0" err="1" smtClean="0"/>
              <a:t>Sencha</a:t>
            </a:r>
            <a:r>
              <a:rPr lang="en-IE" dirty="0" smtClean="0"/>
              <a:t> Touch</a:t>
            </a:r>
            <a:endParaRPr lang="ga-IE" dirty="0"/>
          </a:p>
        </p:txBody>
      </p:sp>
      <p:sp>
        <p:nvSpPr>
          <p:cNvPr id="6" name="TextBox 5"/>
          <p:cNvSpPr txBox="1"/>
          <p:nvPr/>
        </p:nvSpPr>
        <p:spPr>
          <a:xfrm>
            <a:off x="680321" y="4537815"/>
            <a:ext cx="6076388" cy="3046988"/>
          </a:xfrm>
          <a:prstGeom prst="rect">
            <a:avLst/>
          </a:prstGeom>
          <a:noFill/>
        </p:spPr>
        <p:txBody>
          <a:bodyPr wrap="square" rtlCol="0">
            <a:spAutoFit/>
          </a:bodyPr>
          <a:lstStyle/>
          <a:p>
            <a:r>
              <a:rPr lang="en-IE" sz="3200" dirty="0" smtClean="0"/>
              <a:t>Forbes Magazine</a:t>
            </a:r>
          </a:p>
          <a:p>
            <a:r>
              <a:rPr lang="en-IE" sz="3200" dirty="0" smtClean="0"/>
              <a:t>(Writes about business news and financial news)  </a:t>
            </a:r>
          </a:p>
          <a:p>
            <a:endParaRPr lang="en-IE" sz="3200" dirty="0"/>
          </a:p>
          <a:p>
            <a:endParaRPr lang="en-IE" sz="3200" dirty="0" smtClean="0"/>
          </a:p>
          <a:p>
            <a:endParaRPr lang="ga-IE"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808" y="2280041"/>
            <a:ext cx="2257774" cy="225777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987" y="2476620"/>
            <a:ext cx="4915586" cy="3686689"/>
          </a:xfrm>
          <a:prstGeom prst="rect">
            <a:avLst/>
          </a:prstGeom>
        </p:spPr>
      </p:pic>
    </p:spTree>
    <p:extLst>
      <p:ext uri="{BB962C8B-B14F-4D97-AF65-F5344CB8AC3E}">
        <p14:creationId xmlns:p14="http://schemas.microsoft.com/office/powerpoint/2010/main" val="17692511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a:t>
            </a:r>
            <a:r>
              <a:rPr lang="en-IE" dirty="0" err="1" smtClean="0">
                <a:effectLst>
                  <a:outerShdw blurRad="38100" dist="38100" dir="2700000" algn="tl">
                    <a:srgbClr val="000000">
                      <a:alpha val="43137"/>
                    </a:srgbClr>
                  </a:outerShdw>
                </a:effectLst>
              </a:rPr>
              <a:t>Vs</a:t>
            </a:r>
            <a:r>
              <a:rPr lang="en-IE" dirty="0" smtClean="0">
                <a:effectLst>
                  <a:outerShdw blurRad="38100" dist="38100" dir="2700000" algn="tl">
                    <a:srgbClr val="000000">
                      <a:alpha val="43137"/>
                    </a:srgbClr>
                  </a:outerShdw>
                </a:effectLst>
              </a:rPr>
              <a:t> </a:t>
            </a:r>
            <a:r>
              <a:rPr lang="en-IE" dirty="0" err="1" smtClean="0">
                <a:effectLst>
                  <a:outerShdw blurRad="38100" dist="38100" dir="2700000" algn="tl">
                    <a:srgbClr val="000000">
                      <a:alpha val="43137"/>
                    </a:srgbClr>
                  </a:outerShdw>
                </a:effectLst>
              </a:rPr>
              <a:t>jQuery</a:t>
            </a:r>
            <a:r>
              <a:rPr lang="en-IE" dirty="0" smtClean="0">
                <a:effectLst>
                  <a:outerShdw blurRad="38100" dist="38100" dir="2700000" algn="tl">
                    <a:srgbClr val="000000">
                      <a:alpha val="43137"/>
                    </a:srgbClr>
                  </a:outerShdw>
                </a:effectLst>
              </a:rPr>
              <a:t> Mobile</a:t>
            </a:r>
            <a:endParaRPr lang="ga-IE"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has greater support for </a:t>
            </a:r>
            <a:r>
              <a:rPr lang="en-IE" dirty="0" err="1" smtClean="0">
                <a:effectLst>
                  <a:outerShdw blurRad="38100" dist="38100" dir="2700000" algn="tl">
                    <a:srgbClr val="000000">
                      <a:alpha val="43137"/>
                    </a:srgbClr>
                  </a:outerShdw>
                </a:effectLst>
              </a:rPr>
              <a:t>phonegap</a:t>
            </a:r>
            <a:r>
              <a:rPr lang="en-IE" dirty="0" smtClean="0">
                <a:effectLst>
                  <a:outerShdw blurRad="38100" dist="38100" dir="2700000" algn="tl">
                    <a:srgbClr val="000000">
                      <a:alpha val="43137"/>
                    </a:srgbClr>
                  </a:outerShdw>
                </a:effectLst>
              </a:rPr>
              <a:t> than </a:t>
            </a:r>
            <a:r>
              <a:rPr lang="en-IE" dirty="0" err="1" smtClean="0">
                <a:effectLst>
                  <a:outerShdw blurRad="38100" dist="38100" dir="2700000" algn="tl">
                    <a:srgbClr val="000000">
                      <a:alpha val="43137"/>
                    </a:srgbClr>
                  </a:outerShdw>
                </a:effectLst>
              </a:rPr>
              <a:t>jQuery</a:t>
            </a:r>
            <a:r>
              <a:rPr lang="en-IE" dirty="0" smtClean="0">
                <a:effectLst>
                  <a:outerShdw blurRad="38100" dist="38100" dir="2700000" algn="tl">
                    <a:srgbClr val="000000">
                      <a:alpha val="43137"/>
                    </a:srgbClr>
                  </a:outerShdw>
                </a:effectLst>
              </a:rPr>
              <a:t> mobile.</a:t>
            </a:r>
          </a:p>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has far greater support for touch </a:t>
            </a:r>
            <a:r>
              <a:rPr lang="en-IE" dirty="0" err="1" smtClean="0">
                <a:effectLst>
                  <a:outerShdw blurRad="38100" dist="38100" dir="2700000" algn="tl">
                    <a:srgbClr val="000000">
                      <a:alpha val="43137"/>
                    </a:srgbClr>
                  </a:outerShdw>
                </a:effectLst>
              </a:rPr>
              <a:t>guestures</a:t>
            </a:r>
            <a:r>
              <a:rPr lang="en-IE" dirty="0" smtClean="0">
                <a:effectLst>
                  <a:outerShdw blurRad="38100" dist="38100" dir="2700000" algn="tl">
                    <a:srgbClr val="000000">
                      <a:alpha val="43137"/>
                    </a:srgbClr>
                  </a:outerShdw>
                </a:effectLst>
              </a:rPr>
              <a:t>.</a:t>
            </a:r>
          </a:p>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is considered to </a:t>
            </a:r>
            <a:r>
              <a:rPr lang="en-IE">
                <a:effectLst>
                  <a:outerShdw blurRad="38100" dist="38100" dir="2700000" algn="tl">
                    <a:srgbClr val="000000">
                      <a:alpha val="43137"/>
                    </a:srgbClr>
                  </a:outerShdw>
                </a:effectLst>
              </a:rPr>
              <a:t>be superior </a:t>
            </a:r>
            <a:r>
              <a:rPr lang="en-IE" dirty="0" smtClean="0">
                <a:effectLst>
                  <a:outerShdw blurRad="38100" dist="38100" dir="2700000" algn="tl">
                    <a:srgbClr val="000000">
                      <a:alpha val="43137"/>
                    </a:srgbClr>
                  </a:outerShdw>
                </a:effectLst>
              </a:rPr>
              <a:t>due </a:t>
            </a:r>
            <a:r>
              <a:rPr lang="en-IE" dirty="0" smtClean="0">
                <a:effectLst>
                  <a:outerShdw blurRad="38100" dist="38100" dir="2700000" algn="tl">
                    <a:srgbClr val="000000">
                      <a:alpha val="43137"/>
                    </a:srgbClr>
                  </a:outerShdw>
                </a:effectLst>
              </a:rPr>
              <a:t>its JavaScript MVC (model-view-controller) methodology, This makes allows multiple views of the same information possible.</a:t>
            </a:r>
          </a:p>
          <a:p>
            <a:r>
              <a:rPr lang="en-IE" dirty="0" err="1" smtClean="0">
                <a:effectLst>
                  <a:outerShdw blurRad="38100" dist="38100" dir="2700000" algn="tl">
                    <a:srgbClr val="000000">
                      <a:alpha val="43137"/>
                    </a:srgbClr>
                  </a:outerShdw>
                </a:effectLst>
              </a:rPr>
              <a:t>Sencha</a:t>
            </a:r>
            <a:r>
              <a:rPr lang="en-IE" dirty="0" smtClean="0">
                <a:effectLst>
                  <a:outerShdw blurRad="38100" dist="38100" dir="2700000" algn="tl">
                    <a:srgbClr val="000000">
                      <a:alpha val="43137"/>
                    </a:srgbClr>
                  </a:outerShdw>
                </a:effectLst>
              </a:rPr>
              <a:t> Touch appears to have more GUI elements included than </a:t>
            </a:r>
            <a:r>
              <a:rPr lang="en-IE" dirty="0" err="1" smtClean="0">
                <a:effectLst>
                  <a:outerShdw blurRad="38100" dist="38100" dir="2700000" algn="tl">
                    <a:srgbClr val="000000">
                      <a:alpha val="43137"/>
                    </a:srgbClr>
                  </a:outerShdw>
                </a:effectLst>
              </a:rPr>
              <a:t>jQuerey</a:t>
            </a:r>
            <a:r>
              <a:rPr lang="en-IE" dirty="0" smtClean="0">
                <a:effectLst>
                  <a:outerShdw blurRad="38100" dist="38100" dir="2700000" algn="tl">
                    <a:srgbClr val="000000">
                      <a:alpha val="43137"/>
                    </a:srgbClr>
                  </a:outerShdw>
                </a:effectLst>
              </a:rPr>
              <a:t> Mobile</a:t>
            </a:r>
          </a:p>
          <a:p>
            <a:endParaRPr lang="en-IE" dirty="0" smtClean="0">
              <a:effectLst>
                <a:outerShdw blurRad="38100" dist="38100" dir="2700000" algn="tl">
                  <a:srgbClr val="000000">
                    <a:alpha val="43137"/>
                  </a:srgbClr>
                </a:outerShdw>
              </a:effectLst>
            </a:endParaRPr>
          </a:p>
          <a:p>
            <a:endParaRPr lang="en-IE" dirty="0" smtClean="0"/>
          </a:p>
          <a:p>
            <a:endParaRPr lang="en-IE" dirty="0" smtClean="0"/>
          </a:p>
          <a:p>
            <a:endParaRPr lang="ga-IE" dirty="0"/>
          </a:p>
        </p:txBody>
      </p:sp>
    </p:spTree>
    <p:extLst>
      <p:ext uri="{BB962C8B-B14F-4D97-AF65-F5344CB8AC3E}">
        <p14:creationId xmlns:p14="http://schemas.microsoft.com/office/powerpoint/2010/main" val="11261460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choose </a:t>
            </a:r>
            <a:r>
              <a:rPr lang="en-IE" dirty="0" err="1" smtClean="0"/>
              <a:t>Sencha</a:t>
            </a:r>
            <a:r>
              <a:rPr lang="en-IE" dirty="0" smtClean="0"/>
              <a:t> Touch?</a:t>
            </a:r>
            <a:endParaRPr lang="ga-IE" dirty="0"/>
          </a:p>
        </p:txBody>
      </p:sp>
      <p:sp>
        <p:nvSpPr>
          <p:cNvPr id="3" name="Content Placeholder 2"/>
          <p:cNvSpPr>
            <a:spLocks noGrp="1"/>
          </p:cNvSpPr>
          <p:nvPr>
            <p:ph idx="1"/>
          </p:nvPr>
        </p:nvSpPr>
        <p:spPr/>
        <p:txBody>
          <a:bodyPr>
            <a:normAutofit fontScale="92500" lnSpcReduction="20000"/>
          </a:bodyPr>
          <a:lstStyle/>
          <a:p>
            <a:r>
              <a:rPr lang="en-IE" dirty="0" err="1" smtClean="0"/>
              <a:t>Sencha</a:t>
            </a:r>
            <a:r>
              <a:rPr lang="en-IE" dirty="0" smtClean="0"/>
              <a:t> touch appears to have more GUI components built in from the start.</a:t>
            </a:r>
          </a:p>
          <a:p>
            <a:r>
              <a:rPr lang="en-IE" dirty="0" smtClean="0"/>
              <a:t>It has better support for Apache </a:t>
            </a:r>
            <a:r>
              <a:rPr lang="en-IE" dirty="0"/>
              <a:t>C</a:t>
            </a:r>
            <a:r>
              <a:rPr lang="en-IE" dirty="0" smtClean="0"/>
              <a:t>ordova and </a:t>
            </a:r>
            <a:r>
              <a:rPr lang="en-IE" dirty="0" err="1" smtClean="0"/>
              <a:t>Phonegap</a:t>
            </a:r>
            <a:r>
              <a:rPr lang="en-IE" dirty="0" smtClean="0"/>
              <a:t> than most frameworks and is perfect for hybrid apps.</a:t>
            </a:r>
          </a:p>
          <a:p>
            <a:r>
              <a:rPr lang="en-IE" dirty="0" smtClean="0"/>
              <a:t>I think the visuals of GUI components of the fram</a:t>
            </a:r>
            <a:r>
              <a:rPr lang="en-IE" dirty="0"/>
              <a:t>e</a:t>
            </a:r>
            <a:r>
              <a:rPr lang="en-IE" dirty="0" smtClean="0"/>
              <a:t>work are far more visually appealing than </a:t>
            </a:r>
            <a:r>
              <a:rPr lang="en-IE" dirty="0" err="1" smtClean="0"/>
              <a:t>jQuery</a:t>
            </a:r>
            <a:r>
              <a:rPr lang="en-IE" dirty="0" smtClean="0"/>
              <a:t> mobiles.</a:t>
            </a:r>
          </a:p>
          <a:p>
            <a:r>
              <a:rPr lang="en-IE" dirty="0" smtClean="0"/>
              <a:t>Once you get past the high learning curve you can create far better Quality apps</a:t>
            </a:r>
          </a:p>
          <a:p>
            <a:r>
              <a:rPr lang="en-IE" dirty="0" smtClean="0"/>
              <a:t>The documentation is more organised and offers many code examples and </a:t>
            </a:r>
            <a:r>
              <a:rPr lang="en-IE" dirty="0" err="1" smtClean="0"/>
              <a:t>visuial</a:t>
            </a:r>
            <a:r>
              <a:rPr lang="en-IE" dirty="0" smtClean="0"/>
              <a:t> guides and </a:t>
            </a:r>
            <a:r>
              <a:rPr lang="en-IE" dirty="0" err="1" smtClean="0"/>
              <a:t>Sencha</a:t>
            </a:r>
            <a:r>
              <a:rPr lang="en-IE" dirty="0" smtClean="0"/>
              <a:t> Labs provide direct support and provides many tools to help with development such as </a:t>
            </a:r>
            <a:r>
              <a:rPr lang="en-IE" dirty="0" err="1" smtClean="0"/>
              <a:t>Sencha</a:t>
            </a:r>
            <a:r>
              <a:rPr lang="en-IE" dirty="0" smtClean="0"/>
              <a:t> Architect which allows users to make wire frames of their screens before development. </a:t>
            </a:r>
            <a:endParaRPr lang="ga-IE" dirty="0"/>
          </a:p>
        </p:txBody>
      </p:sp>
    </p:spTree>
    <p:extLst>
      <p:ext uri="{BB962C8B-B14F-4D97-AF65-F5344CB8AC3E}">
        <p14:creationId xmlns:p14="http://schemas.microsoft.com/office/powerpoint/2010/main" val="47883570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TC104033917[[fn=Berlin]]</Template>
  <TotalTime>421</TotalTime>
  <Words>565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Trebuchet MS</vt:lpstr>
      <vt:lpstr>Berlin</vt:lpstr>
      <vt:lpstr>Sencha Touch</vt:lpstr>
      <vt:lpstr>What is Sencha Touch?</vt:lpstr>
      <vt:lpstr>Features</vt:lpstr>
      <vt:lpstr>Limitations</vt:lpstr>
      <vt:lpstr>Examples of Apps built with Sencha Touch</vt:lpstr>
      <vt:lpstr>Examples of Apps built with Sencha Touch</vt:lpstr>
      <vt:lpstr>Sencha Touch Vs jQuery Mobile</vt:lpstr>
      <vt:lpstr>Why choose Sencha Touch?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Sencha Touch</dc:title>
  <dc:creator>Christopher O'Brien</dc:creator>
  <cp:lastModifiedBy>Christopher O Brien</cp:lastModifiedBy>
  <cp:revision>35</cp:revision>
  <dcterms:created xsi:type="dcterms:W3CDTF">2014-03-21T18:46:25Z</dcterms:created>
  <dcterms:modified xsi:type="dcterms:W3CDTF">2014-03-24T09:28:40Z</dcterms:modified>
</cp:coreProperties>
</file>