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76"/>
  </p:notesMasterIdLst>
  <p:handoutMasterIdLst>
    <p:handoutMasterId r:id="rId77"/>
  </p:handoutMasterIdLst>
  <p:sldIdLst>
    <p:sldId id="256" r:id="rId2"/>
    <p:sldId id="295" r:id="rId3"/>
    <p:sldId id="296" r:id="rId4"/>
    <p:sldId id="297" r:id="rId5"/>
    <p:sldId id="326" r:id="rId6"/>
    <p:sldId id="327" r:id="rId7"/>
    <p:sldId id="328" r:id="rId8"/>
    <p:sldId id="329" r:id="rId9"/>
    <p:sldId id="330" r:id="rId10"/>
    <p:sldId id="331" r:id="rId11"/>
    <p:sldId id="332" r:id="rId12"/>
    <p:sldId id="305" r:id="rId13"/>
    <p:sldId id="306" r:id="rId14"/>
    <p:sldId id="300" r:id="rId15"/>
    <p:sldId id="303" r:id="rId16"/>
    <p:sldId id="285" r:id="rId17"/>
    <p:sldId id="280" r:id="rId18"/>
    <p:sldId id="258" r:id="rId19"/>
    <p:sldId id="263" r:id="rId20"/>
    <p:sldId id="267" r:id="rId21"/>
    <p:sldId id="372" r:id="rId22"/>
    <p:sldId id="373" r:id="rId23"/>
    <p:sldId id="268" r:id="rId24"/>
    <p:sldId id="269" r:id="rId25"/>
    <p:sldId id="270" r:id="rId26"/>
    <p:sldId id="310" r:id="rId27"/>
    <p:sldId id="311" r:id="rId28"/>
    <p:sldId id="333" r:id="rId29"/>
    <p:sldId id="334" r:id="rId30"/>
    <p:sldId id="374" r:id="rId31"/>
    <p:sldId id="375" r:id="rId32"/>
    <p:sldId id="376" r:id="rId33"/>
    <p:sldId id="377" r:id="rId34"/>
    <p:sldId id="378" r:id="rId35"/>
    <p:sldId id="379" r:id="rId36"/>
    <p:sldId id="335"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50" r:id="rId50"/>
    <p:sldId id="351" r:id="rId51"/>
    <p:sldId id="354" r:id="rId52"/>
    <p:sldId id="355" r:id="rId53"/>
    <p:sldId id="356" r:id="rId54"/>
    <p:sldId id="357" r:id="rId55"/>
    <p:sldId id="359" r:id="rId56"/>
    <p:sldId id="360" r:id="rId57"/>
    <p:sldId id="361" r:id="rId58"/>
    <p:sldId id="362" r:id="rId59"/>
    <p:sldId id="363" r:id="rId60"/>
    <p:sldId id="364" r:id="rId61"/>
    <p:sldId id="365" r:id="rId62"/>
    <p:sldId id="366" r:id="rId63"/>
    <p:sldId id="369" r:id="rId64"/>
    <p:sldId id="370" r:id="rId65"/>
    <p:sldId id="371" r:id="rId66"/>
    <p:sldId id="262" r:id="rId67"/>
    <p:sldId id="288" r:id="rId68"/>
    <p:sldId id="289" r:id="rId69"/>
    <p:sldId id="290" r:id="rId70"/>
    <p:sldId id="292" r:id="rId71"/>
    <p:sldId id="380" r:id="rId72"/>
    <p:sldId id="277" r:id="rId73"/>
    <p:sldId id="279" r:id="rId74"/>
    <p:sldId id="278" r:id="rId75"/>
  </p:sldIdLst>
  <p:sldSz cx="9144000" cy="6858000" type="screen4x3"/>
  <p:notesSz cx="67691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1860" y="-84"/>
      </p:cViewPr>
      <p:guideLst>
        <p:guide orient="horz" pos="3120"/>
        <p:guide pos="21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3490" cy="496258"/>
          </a:xfrm>
          <a:prstGeom prst="rect">
            <a:avLst/>
          </a:prstGeom>
        </p:spPr>
        <p:txBody>
          <a:bodyPr vert="horz" lIns="91998" tIns="45999" rIns="91998" bIns="45999" rtlCol="0"/>
          <a:lstStyle>
            <a:lvl1pPr algn="l">
              <a:defRPr sz="1200"/>
            </a:lvl1pPr>
          </a:lstStyle>
          <a:p>
            <a:endParaRPr lang="en-IE"/>
          </a:p>
        </p:txBody>
      </p:sp>
      <p:sp>
        <p:nvSpPr>
          <p:cNvPr id="3" name="Date Placeholder 2"/>
          <p:cNvSpPr>
            <a:spLocks noGrp="1"/>
          </p:cNvSpPr>
          <p:nvPr>
            <p:ph type="dt" sz="quarter" idx="1"/>
          </p:nvPr>
        </p:nvSpPr>
        <p:spPr>
          <a:xfrm>
            <a:off x="3834012" y="0"/>
            <a:ext cx="2933490" cy="496258"/>
          </a:xfrm>
          <a:prstGeom prst="rect">
            <a:avLst/>
          </a:prstGeom>
        </p:spPr>
        <p:txBody>
          <a:bodyPr vert="horz" lIns="91998" tIns="45999" rIns="91998" bIns="45999" rtlCol="0"/>
          <a:lstStyle>
            <a:lvl1pPr algn="r">
              <a:defRPr sz="1200"/>
            </a:lvl1pPr>
          </a:lstStyle>
          <a:p>
            <a:fld id="{EC706554-4F35-482C-89E2-F09B3826BA39}" type="datetimeFigureOut">
              <a:rPr lang="en-IE" smtClean="0"/>
              <a:t>21/01/2014</a:t>
            </a:fld>
            <a:endParaRPr lang="en-IE"/>
          </a:p>
        </p:txBody>
      </p:sp>
      <p:sp>
        <p:nvSpPr>
          <p:cNvPr id="4" name="Footer Placeholder 3"/>
          <p:cNvSpPr>
            <a:spLocks noGrp="1"/>
          </p:cNvSpPr>
          <p:nvPr>
            <p:ph type="ftr" sz="quarter" idx="2"/>
          </p:nvPr>
        </p:nvSpPr>
        <p:spPr>
          <a:xfrm>
            <a:off x="0" y="9409743"/>
            <a:ext cx="2933490" cy="496257"/>
          </a:xfrm>
          <a:prstGeom prst="rect">
            <a:avLst/>
          </a:prstGeom>
        </p:spPr>
        <p:txBody>
          <a:bodyPr vert="horz" lIns="91998" tIns="45999" rIns="91998" bIns="45999" rtlCol="0" anchor="b"/>
          <a:lstStyle>
            <a:lvl1pPr algn="l">
              <a:defRPr sz="1200"/>
            </a:lvl1pPr>
          </a:lstStyle>
          <a:p>
            <a:endParaRPr lang="en-IE"/>
          </a:p>
        </p:txBody>
      </p:sp>
      <p:sp>
        <p:nvSpPr>
          <p:cNvPr id="5" name="Slide Number Placeholder 4"/>
          <p:cNvSpPr>
            <a:spLocks noGrp="1"/>
          </p:cNvSpPr>
          <p:nvPr>
            <p:ph type="sldNum" sz="quarter" idx="3"/>
          </p:nvPr>
        </p:nvSpPr>
        <p:spPr>
          <a:xfrm>
            <a:off x="3834012" y="9409743"/>
            <a:ext cx="2933490" cy="496257"/>
          </a:xfrm>
          <a:prstGeom prst="rect">
            <a:avLst/>
          </a:prstGeom>
        </p:spPr>
        <p:txBody>
          <a:bodyPr vert="horz" lIns="91998" tIns="45999" rIns="91998" bIns="45999" rtlCol="0" anchor="b"/>
          <a:lstStyle>
            <a:lvl1pPr algn="r">
              <a:defRPr sz="1200"/>
            </a:lvl1pPr>
          </a:lstStyle>
          <a:p>
            <a:fld id="{195D6944-9971-4C48-ABBD-F2C9FCBAFABF}" type="slidenum">
              <a:rPr lang="en-IE" smtClean="0"/>
              <a:t>‹#›</a:t>
            </a:fld>
            <a:endParaRPr lang="en-IE"/>
          </a:p>
        </p:txBody>
      </p:sp>
    </p:spTree>
    <p:extLst>
      <p:ext uri="{BB962C8B-B14F-4D97-AF65-F5344CB8AC3E}">
        <p14:creationId xmlns:p14="http://schemas.microsoft.com/office/powerpoint/2010/main" val="3099664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33276" cy="495300"/>
          </a:xfrm>
          <a:prstGeom prst="rect">
            <a:avLst/>
          </a:prstGeom>
        </p:spPr>
        <p:txBody>
          <a:bodyPr vert="horz" lIns="91998" tIns="45999" rIns="91998" bIns="45999" rtlCol="0"/>
          <a:lstStyle>
            <a:lvl1pPr algn="l">
              <a:defRPr sz="1200"/>
            </a:lvl1pPr>
          </a:lstStyle>
          <a:p>
            <a:endParaRPr lang="en-IE"/>
          </a:p>
        </p:txBody>
      </p:sp>
      <p:sp>
        <p:nvSpPr>
          <p:cNvPr id="3" name="Date Placeholder 2"/>
          <p:cNvSpPr>
            <a:spLocks noGrp="1"/>
          </p:cNvSpPr>
          <p:nvPr>
            <p:ph type="dt" idx="1"/>
          </p:nvPr>
        </p:nvSpPr>
        <p:spPr>
          <a:xfrm>
            <a:off x="3834258" y="0"/>
            <a:ext cx="2933276" cy="495300"/>
          </a:xfrm>
          <a:prstGeom prst="rect">
            <a:avLst/>
          </a:prstGeom>
        </p:spPr>
        <p:txBody>
          <a:bodyPr vert="horz" lIns="91998" tIns="45999" rIns="91998" bIns="45999" rtlCol="0"/>
          <a:lstStyle>
            <a:lvl1pPr algn="r">
              <a:defRPr sz="1200"/>
            </a:lvl1pPr>
          </a:lstStyle>
          <a:p>
            <a:fld id="{842F4DA0-55C4-49A2-AB7D-4BB0D528E16B}" type="datetimeFigureOut">
              <a:rPr lang="en-IE" smtClean="0"/>
              <a:t>21/01/2014</a:t>
            </a:fld>
            <a:endParaRPr lang="en-IE"/>
          </a:p>
        </p:txBody>
      </p:sp>
      <p:sp>
        <p:nvSpPr>
          <p:cNvPr id="4" name="Slide Image Placeholder 3"/>
          <p:cNvSpPr>
            <a:spLocks noGrp="1" noRot="1" noChangeAspect="1"/>
          </p:cNvSpPr>
          <p:nvPr>
            <p:ph type="sldImg" idx="2"/>
          </p:nvPr>
        </p:nvSpPr>
        <p:spPr>
          <a:xfrm>
            <a:off x="908050" y="742950"/>
            <a:ext cx="4953000" cy="3714750"/>
          </a:xfrm>
          <a:prstGeom prst="rect">
            <a:avLst/>
          </a:prstGeom>
          <a:noFill/>
          <a:ln w="12700">
            <a:solidFill>
              <a:prstClr val="black"/>
            </a:solidFill>
          </a:ln>
        </p:spPr>
        <p:txBody>
          <a:bodyPr vert="horz" lIns="91998" tIns="45999" rIns="91998" bIns="45999" rtlCol="0" anchor="ctr"/>
          <a:lstStyle/>
          <a:p>
            <a:endParaRPr lang="en-IE"/>
          </a:p>
        </p:txBody>
      </p:sp>
      <p:sp>
        <p:nvSpPr>
          <p:cNvPr id="5" name="Notes Placeholder 4"/>
          <p:cNvSpPr>
            <a:spLocks noGrp="1"/>
          </p:cNvSpPr>
          <p:nvPr>
            <p:ph type="body" sz="quarter" idx="3"/>
          </p:nvPr>
        </p:nvSpPr>
        <p:spPr>
          <a:xfrm>
            <a:off x="676910" y="4705350"/>
            <a:ext cx="5415280" cy="4457700"/>
          </a:xfrm>
          <a:prstGeom prst="rect">
            <a:avLst/>
          </a:prstGeom>
        </p:spPr>
        <p:txBody>
          <a:bodyPr vert="horz" lIns="91998" tIns="45999" rIns="91998" bIns="4599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1" y="9408981"/>
            <a:ext cx="2933276" cy="495300"/>
          </a:xfrm>
          <a:prstGeom prst="rect">
            <a:avLst/>
          </a:prstGeom>
        </p:spPr>
        <p:txBody>
          <a:bodyPr vert="horz" lIns="91998" tIns="45999" rIns="91998" bIns="45999" rtlCol="0" anchor="b"/>
          <a:lstStyle>
            <a:lvl1pPr algn="l">
              <a:defRPr sz="1200"/>
            </a:lvl1pPr>
          </a:lstStyle>
          <a:p>
            <a:endParaRPr lang="en-IE"/>
          </a:p>
        </p:txBody>
      </p:sp>
      <p:sp>
        <p:nvSpPr>
          <p:cNvPr id="7" name="Slide Number Placeholder 6"/>
          <p:cNvSpPr>
            <a:spLocks noGrp="1"/>
          </p:cNvSpPr>
          <p:nvPr>
            <p:ph type="sldNum" sz="quarter" idx="5"/>
          </p:nvPr>
        </p:nvSpPr>
        <p:spPr>
          <a:xfrm>
            <a:off x="3834258" y="9408981"/>
            <a:ext cx="2933276" cy="495300"/>
          </a:xfrm>
          <a:prstGeom prst="rect">
            <a:avLst/>
          </a:prstGeom>
        </p:spPr>
        <p:txBody>
          <a:bodyPr vert="horz" lIns="91998" tIns="45999" rIns="91998" bIns="45999" rtlCol="0" anchor="b"/>
          <a:lstStyle>
            <a:lvl1pPr algn="r">
              <a:defRPr sz="1200"/>
            </a:lvl1pPr>
          </a:lstStyle>
          <a:p>
            <a:fld id="{74BA6E10-4113-490A-85A9-F21D70011CCE}" type="slidenum">
              <a:rPr lang="en-IE" smtClean="0"/>
              <a:t>‹#›</a:t>
            </a:fld>
            <a:endParaRPr lang="en-IE"/>
          </a:p>
        </p:txBody>
      </p:sp>
    </p:spTree>
    <p:extLst>
      <p:ext uri="{BB962C8B-B14F-4D97-AF65-F5344CB8AC3E}">
        <p14:creationId xmlns:p14="http://schemas.microsoft.com/office/powerpoint/2010/main" val="193071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74BA6E10-4113-490A-85A9-F21D70011CCE}" type="slidenum">
              <a:rPr lang="en-IE" smtClean="0"/>
              <a:t>12</a:t>
            </a:fld>
            <a:endParaRPr lang="en-IE"/>
          </a:p>
        </p:txBody>
      </p:sp>
    </p:spTree>
    <p:extLst>
      <p:ext uri="{BB962C8B-B14F-4D97-AF65-F5344CB8AC3E}">
        <p14:creationId xmlns:p14="http://schemas.microsoft.com/office/powerpoint/2010/main" val="117672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4E7BE-FF12-4F39-8BC9-627FA75D7835}" type="slidenum">
              <a:rPr lang="en-US"/>
              <a:pPr/>
              <a:t>16</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752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A2C80-2229-44C7-A491-E1FDBD308507}" type="slidenum">
              <a:rPr lang="en-US"/>
              <a:pPr/>
              <a:t>67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612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41A0C-B423-4D9F-BEAA-ABF4B48CE5D0}" type="slidenum">
              <a:rPr lang="en-US"/>
              <a:pPr/>
              <a:t>68</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5875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6C213-B334-4EE7-8A9E-1FAA42208FE1}" type="slidenum">
              <a:rPr lang="en-US"/>
              <a:pPr/>
              <a:t>69</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666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1B2B6-579C-4F67-9BB7-AB073156DE52}" type="slidenum">
              <a:rPr lang="en-US"/>
              <a:pPr/>
              <a:t>70</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969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CEB2150-2508-4F2D-BD3C-9476A1F6EB2D}" type="datetime1">
              <a:rPr lang="en-IE" smtClean="0"/>
              <a:t>21/01/2014</a:t>
            </a:fld>
            <a:endParaRPr lang="en-I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E"/>
          </a:p>
        </p:txBody>
      </p:sp>
      <p:sp>
        <p:nvSpPr>
          <p:cNvPr id="29" name="Slide Number Placeholder 28"/>
          <p:cNvSpPr>
            <a:spLocks noGrp="1"/>
          </p:cNvSpPr>
          <p:nvPr>
            <p:ph type="sldNum" sz="quarter" idx="12"/>
          </p:nvPr>
        </p:nvSpPr>
        <p:spPr>
          <a:xfrm>
            <a:off x="8172400" y="6425604"/>
            <a:ext cx="838200" cy="381000"/>
          </a:xfrm>
        </p:spPr>
        <p:txBody>
          <a:bodyPr/>
          <a:lstStyle>
            <a:lvl1pPr>
              <a:defRPr>
                <a:solidFill>
                  <a:schemeClr val="tx2"/>
                </a:solidFill>
              </a:defRPr>
            </a:lvl1pPr>
          </a:lstStyle>
          <a:p>
            <a:fld id="{90BC4B3B-CF66-4787-BC18-233A7035C99B}" type="slidenum">
              <a:rPr lang="en-IE" smtClean="0"/>
              <a:t>‹#›</a:t>
            </a:fld>
            <a:endParaRPr lang="en-IE"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A27C47-2A61-459A-ACDA-BAC96AB12496}" type="datetime1">
              <a:rPr lang="en-IE" smtClean="0"/>
              <a:t>21/01/2014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0BC4B3B-CF66-4787-BC18-233A7035C99B}"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4981EF2-DCFC-46A2-968F-94004A1663DC}" type="datetime1">
              <a:rPr lang="en-IE" smtClean="0"/>
              <a:t>21/01/2014</a:t>
            </a:fld>
            <a:endParaRPr lang="en-IE"/>
          </a:p>
        </p:txBody>
      </p:sp>
      <p:sp>
        <p:nvSpPr>
          <p:cNvPr id="5" name="Footer Placeholder 4"/>
          <p:cNvSpPr>
            <a:spLocks noGrp="1"/>
          </p:cNvSpPr>
          <p:nvPr>
            <p:ph type="ftr" sz="quarter" idx="11"/>
          </p:nvPr>
        </p:nvSpPr>
        <p:spPr>
          <a:xfrm>
            <a:off x="457201" y="6248207"/>
            <a:ext cx="5573483" cy="365125"/>
          </a:xfrm>
        </p:spPr>
        <p:txBody>
          <a:bodyPr/>
          <a:lstStyle/>
          <a:p>
            <a:endParaRPr lang="en-I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0BC4B3B-CF66-4787-BC18-233A7035C99B}"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JavaScript, Fifth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A44D53BE-97FB-42B9-BDE8-8291FCB86224}" type="slidenum">
              <a:rPr lang="en-US"/>
              <a:pPr>
                <a:defRPr/>
              </a:pPr>
              <a:t>‹#›</a:t>
            </a:fld>
            <a:endParaRPr lang="en-US" dirty="0"/>
          </a:p>
        </p:txBody>
      </p:sp>
    </p:spTree>
    <p:extLst>
      <p:ext uri="{BB962C8B-B14F-4D97-AF65-F5344CB8AC3E}">
        <p14:creationId xmlns:p14="http://schemas.microsoft.com/office/powerpoint/2010/main" val="2636826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JavaScript, Fifth Edition</a:t>
            </a:r>
          </a:p>
        </p:txBody>
      </p:sp>
      <p:sp>
        <p:nvSpPr>
          <p:cNvPr id="4" name="Rectangle 6"/>
          <p:cNvSpPr>
            <a:spLocks noGrp="1" noChangeArrowheads="1"/>
          </p:cNvSpPr>
          <p:nvPr>
            <p:ph type="sldNum" sz="quarter" idx="11"/>
          </p:nvPr>
        </p:nvSpPr>
        <p:spPr>
          <a:ln/>
        </p:spPr>
        <p:txBody>
          <a:bodyPr/>
          <a:lstStyle>
            <a:lvl1pPr>
              <a:defRPr/>
            </a:lvl1pPr>
          </a:lstStyle>
          <a:p>
            <a:fld id="{EFC1199D-7ADD-4157-ABC0-FFF6DB275EA8}" type="slidenum">
              <a:rPr lang="en-US"/>
              <a:pPr/>
              <a:t>‹#›</a:t>
            </a:fld>
            <a:endParaRPr lang="en-US"/>
          </a:p>
        </p:txBody>
      </p:sp>
    </p:spTree>
    <p:extLst>
      <p:ext uri="{BB962C8B-B14F-4D97-AF65-F5344CB8AC3E}">
        <p14:creationId xmlns:p14="http://schemas.microsoft.com/office/powerpoint/2010/main" val="314272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Date Placeholder 2"/>
          <p:cNvSpPr>
            <a:spLocks noGrp="1"/>
          </p:cNvSpPr>
          <p:nvPr>
            <p:ph type="dt" sz="half" idx="10"/>
          </p:nvPr>
        </p:nvSpPr>
        <p:spPr/>
        <p:txBody>
          <a:bodyPr/>
          <a:lstStyle/>
          <a:p>
            <a:fld id="{5B0357D3-C769-41F8-A716-795CF8765753}" type="datetime1">
              <a:rPr lang="en-IE" smtClean="0"/>
              <a:t>21/01/2014</a:t>
            </a:fld>
            <a:endParaRPr lang="en-IE" dirty="0"/>
          </a:p>
        </p:txBody>
      </p:sp>
      <p:sp>
        <p:nvSpPr>
          <p:cNvPr id="7" name="Footer Placeholder 6"/>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a:xfrm>
            <a:off x="8028384" y="6093296"/>
            <a:ext cx="749424" cy="432048"/>
          </a:xfrm>
        </p:spPr>
        <p:txBody>
          <a:bodyPr/>
          <a:lstStyle>
            <a:lvl1pPr>
              <a:defRPr>
                <a:solidFill>
                  <a:schemeClr val="tx1"/>
                </a:solidFill>
              </a:defRPr>
            </a:lvl1pPr>
          </a:lstStyle>
          <a:p>
            <a:fld id="{90BC4B3B-CF66-4787-BC18-233A7035C99B}"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A13AF5B-410B-43A6-A241-00530179E51E}" type="datetime1">
              <a:rPr lang="en-IE" smtClean="0"/>
              <a:t>21/01/2014</a:t>
            </a:fld>
            <a:endParaRPr lang="en-I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0BC4B3B-CF66-4787-BC18-233A7035C99B}" type="slidenum">
              <a:rPr lang="en-IE" smtClean="0"/>
              <a:t>‹#›</a:t>
            </a:fld>
            <a:endParaRPr lang="en-IE"/>
          </a:p>
        </p:txBody>
      </p:sp>
      <p:sp>
        <p:nvSpPr>
          <p:cNvPr id="14" name="Footer Placeholder 13"/>
          <p:cNvSpPr>
            <a:spLocks noGrp="1"/>
          </p:cNvSpPr>
          <p:nvPr>
            <p:ph type="ftr" sz="quarter" idx="12"/>
          </p:nvPr>
        </p:nvSpPr>
        <p:spPr/>
        <p:txBody>
          <a:bodyPr/>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5DCF5D6-492D-4328-90ED-C8A5E604D92C}" type="datetime1">
              <a:rPr lang="en-IE" smtClean="0"/>
              <a:t>21/01/2014</a:t>
            </a:fld>
            <a:endParaRPr lang="en-IE"/>
          </a:p>
        </p:txBody>
      </p:sp>
      <p:sp>
        <p:nvSpPr>
          <p:cNvPr id="10" name="Slide Number Placeholder 9"/>
          <p:cNvSpPr>
            <a:spLocks noGrp="1"/>
          </p:cNvSpPr>
          <p:nvPr>
            <p:ph type="sldNum" sz="quarter" idx="16"/>
          </p:nvPr>
        </p:nvSpPr>
        <p:spPr/>
        <p:txBody>
          <a:bodyPr rtlCol="0"/>
          <a:lstStyle/>
          <a:p>
            <a:fld id="{90BC4B3B-CF66-4787-BC18-233A7035C99B}" type="slidenum">
              <a:rPr lang="en-IE" smtClean="0"/>
              <a:t>‹#›</a:t>
            </a:fld>
            <a:endParaRPr lang="en-IE"/>
          </a:p>
        </p:txBody>
      </p:sp>
      <p:sp>
        <p:nvSpPr>
          <p:cNvPr id="12" name="Footer Placeholder 11"/>
          <p:cNvSpPr>
            <a:spLocks noGrp="1"/>
          </p:cNvSpPr>
          <p:nvPr>
            <p:ph type="ftr" sz="quarter" idx="17"/>
          </p:nvPr>
        </p:nvSpPr>
        <p:spPr/>
        <p:txBody>
          <a:bodyPr rtlCol="0"/>
          <a:lstStyle/>
          <a:p>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CD8A263-CE25-49D6-B139-03771317BAEE}" type="datetime1">
              <a:rPr lang="en-IE" smtClean="0"/>
              <a:t>21/01/2014</a:t>
            </a:fld>
            <a:endParaRPr lang="en-IE"/>
          </a:p>
        </p:txBody>
      </p:sp>
      <p:sp>
        <p:nvSpPr>
          <p:cNvPr id="12" name="Slide Number Placeholder 11"/>
          <p:cNvSpPr>
            <a:spLocks noGrp="1"/>
          </p:cNvSpPr>
          <p:nvPr>
            <p:ph type="sldNum" sz="quarter" idx="16"/>
          </p:nvPr>
        </p:nvSpPr>
        <p:spPr/>
        <p:txBody>
          <a:bodyPr rtlCol="0"/>
          <a:lstStyle/>
          <a:p>
            <a:fld id="{90BC4B3B-CF66-4787-BC18-233A7035C99B}" type="slidenum">
              <a:rPr lang="en-IE" smtClean="0"/>
              <a:t>‹#›</a:t>
            </a:fld>
            <a:endParaRPr lang="en-IE"/>
          </a:p>
        </p:txBody>
      </p:sp>
      <p:sp>
        <p:nvSpPr>
          <p:cNvPr id="14" name="Footer Placeholder 13"/>
          <p:cNvSpPr>
            <a:spLocks noGrp="1"/>
          </p:cNvSpPr>
          <p:nvPr>
            <p:ph type="ftr" sz="quarter" idx="17"/>
          </p:nvPr>
        </p:nvSpPr>
        <p:spPr/>
        <p:txBody>
          <a:bodyPr rtlCol="0"/>
          <a:lstStyle/>
          <a:p>
            <a:endParaRPr lang="en-I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A5FDC6-F291-4E4E-A31C-2E5D8D0E04FC}" type="datetime1">
              <a:rPr lang="en-IE" smtClean="0"/>
              <a:t>21/01/2014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0BC4B3B-CF66-4787-BC18-233A7035C99B}"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32FCE-86B0-4912-8FB1-19D7008577E8}" type="datetime1">
              <a:rPr lang="en-IE" smtClean="0"/>
              <a:t>21/01/2014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0BC4B3B-CF66-4787-BC18-233A7035C99B}"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242035-EA60-4620-A451-C59D081DBC8A}" type="datetime1">
              <a:rPr lang="en-IE" smtClean="0"/>
              <a:t>21/01/2014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0BC4B3B-CF66-4787-BC18-233A7035C99B}" type="slidenum">
              <a:rPr lang="en-IE" smtClean="0"/>
              <a:t>‹#›</a:t>
            </a:fld>
            <a:endParaRPr lang="en-I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8AC6536-53BA-46AC-955F-AD84C5F4D94E}" type="datetime1">
              <a:rPr lang="en-IE" smtClean="0"/>
              <a:t>21/01/2014</a:t>
            </a:fld>
            <a:endParaRPr lang="en-I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0BC4B3B-CF66-4787-BC18-233A7035C99B}" type="slidenum">
              <a:rPr lang="en-IE" smtClean="0"/>
              <a:t>‹#›</a:t>
            </a:fld>
            <a:endParaRPr lang="en-IE"/>
          </a:p>
        </p:txBody>
      </p:sp>
      <p:sp>
        <p:nvSpPr>
          <p:cNvPr id="14" name="Footer Placeholder 13"/>
          <p:cNvSpPr>
            <a:spLocks noGrp="1"/>
          </p:cNvSpPr>
          <p:nvPr>
            <p:ph type="ftr" sz="quarter" idx="12"/>
          </p:nvPr>
        </p:nvSpPr>
        <p:spPr>
          <a:xfrm>
            <a:off x="1600200" y="6248206"/>
            <a:ext cx="4572000" cy="365125"/>
          </a:xfrm>
        </p:spPr>
        <p:txBody>
          <a:bodyPr rtlCol="0"/>
          <a:lstStyle/>
          <a:p>
            <a:endParaRPr lang="en-I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87FF3AB-A30C-4B40-B973-89FC95D81121}" type="datetime1">
              <a:rPr lang="en-IE" smtClean="0"/>
              <a:t>21/01/2014</a:t>
            </a:fld>
            <a:endParaRPr lang="en-I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0BC4B3B-CF66-4787-BC18-233A7035C99B}"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ryerson.ca/JavaScript/lectures/exampl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JavaScript 	</a:t>
            </a:r>
            <a:endParaRPr lang="en-IE" dirty="0"/>
          </a:p>
        </p:txBody>
      </p:sp>
      <p:sp>
        <p:nvSpPr>
          <p:cNvPr id="3" name="Subtitle 2"/>
          <p:cNvSpPr>
            <a:spLocks noGrp="1"/>
          </p:cNvSpPr>
          <p:nvPr>
            <p:ph type="subTitle" idx="1"/>
          </p:nvPr>
        </p:nvSpPr>
        <p:spPr/>
        <p:txBody>
          <a:bodyPr/>
          <a:lstStyle/>
          <a:p>
            <a:r>
              <a:rPr lang="en-IE" dirty="0" smtClean="0"/>
              <a:t>Lecture 1</a:t>
            </a:r>
            <a:endParaRPr lang="en-IE" dirty="0"/>
          </a:p>
        </p:txBody>
      </p:sp>
      <p:sp>
        <p:nvSpPr>
          <p:cNvPr id="5" name="Slide Number Placeholder 4"/>
          <p:cNvSpPr>
            <a:spLocks noGrp="1"/>
          </p:cNvSpPr>
          <p:nvPr>
            <p:ph type="sldNum" sz="quarter" idx="12"/>
          </p:nvPr>
        </p:nvSpPr>
        <p:spPr>
          <a:xfrm>
            <a:off x="-252536" y="1196752"/>
            <a:ext cx="838200" cy="381000"/>
          </a:xfrm>
        </p:spPr>
        <p:txBody>
          <a:bodyPr/>
          <a:lstStyle/>
          <a:p>
            <a:fld id="{90BC4B3B-CF66-4787-BC18-233A7035C99B}" type="slidenum">
              <a:rPr lang="en-IE" smtClean="0">
                <a:solidFill>
                  <a:schemeClr val="bg1"/>
                </a:solidFill>
              </a:rPr>
              <a:t>1</a:t>
            </a:fld>
            <a:endParaRPr lang="en-IE" dirty="0">
              <a:solidFill>
                <a:schemeClr val="bg1"/>
              </a:solidFill>
            </a:endParaRPr>
          </a:p>
        </p:txBody>
      </p:sp>
    </p:spTree>
    <p:extLst>
      <p:ext uri="{BB962C8B-B14F-4D97-AF65-F5344CB8AC3E}">
        <p14:creationId xmlns:p14="http://schemas.microsoft.com/office/powerpoint/2010/main" val="1122122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IE" dirty="0"/>
              <a:t>Client-side JavaScript statements embedded in an HTML page can respond to user events such as mouse clicks, form input, and page navigation. </a:t>
            </a:r>
            <a:endParaRPr lang="en-IE" dirty="0" smtClean="0"/>
          </a:p>
          <a:p>
            <a:pPr lvl="1"/>
            <a:r>
              <a:rPr lang="en-IE" dirty="0" smtClean="0"/>
              <a:t>For </a:t>
            </a:r>
            <a:r>
              <a:rPr lang="en-IE" dirty="0"/>
              <a:t>example, you can write a JavaScript function to verify that users enter valid information into a form requesting a telephone number or zip code. </a:t>
            </a:r>
            <a:endParaRPr lang="en-IE" dirty="0" smtClean="0"/>
          </a:p>
          <a:p>
            <a:pPr lvl="1"/>
            <a:r>
              <a:rPr lang="en-IE" dirty="0" smtClean="0"/>
              <a:t>Without </a:t>
            </a:r>
            <a:r>
              <a:rPr lang="en-IE" dirty="0"/>
              <a:t>any network transmission, the embedded JavaScript on the HTML page can check the entered data and display a dialog box if the user enters invalid data. </a:t>
            </a:r>
          </a:p>
          <a:p>
            <a:endParaRPr lang="en-IE" dirty="0"/>
          </a:p>
        </p:txBody>
      </p:sp>
      <p:sp>
        <p:nvSpPr>
          <p:cNvPr id="4" name="Slide Number Placeholder 3"/>
          <p:cNvSpPr>
            <a:spLocks noGrp="1"/>
          </p:cNvSpPr>
          <p:nvPr>
            <p:ph type="sldNum" sz="quarter" idx="12"/>
          </p:nvPr>
        </p:nvSpPr>
        <p:spPr>
          <a:xfrm>
            <a:off x="0" y="1196752"/>
            <a:ext cx="749424" cy="432048"/>
          </a:xfrm>
        </p:spPr>
        <p:txBody>
          <a:bodyPr/>
          <a:lstStyle/>
          <a:p>
            <a:fld id="{90BC4B3B-CF66-4787-BC18-233A7035C99B}" type="slidenum">
              <a:rPr lang="en-IE" smtClean="0"/>
              <a:pPr/>
              <a:t>10</a:t>
            </a:fld>
            <a:endParaRPr lang="en-IE" dirty="0"/>
          </a:p>
        </p:txBody>
      </p:sp>
    </p:spTree>
    <p:extLst>
      <p:ext uri="{BB962C8B-B14F-4D97-AF65-F5344CB8AC3E}">
        <p14:creationId xmlns:p14="http://schemas.microsoft.com/office/powerpoint/2010/main" val="310791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Server-Side JavaScript </a:t>
            </a:r>
          </a:p>
        </p:txBody>
      </p:sp>
      <p:sp>
        <p:nvSpPr>
          <p:cNvPr id="3" name="Content Placeholder 2"/>
          <p:cNvSpPr>
            <a:spLocks noGrp="1"/>
          </p:cNvSpPr>
          <p:nvPr>
            <p:ph sz="quarter" idx="1"/>
          </p:nvPr>
        </p:nvSpPr>
        <p:spPr/>
        <p:txBody>
          <a:bodyPr>
            <a:normAutofit fontScale="85000" lnSpcReduction="20000"/>
          </a:bodyPr>
          <a:lstStyle/>
          <a:p>
            <a:r>
              <a:rPr lang="en-IE" dirty="0" smtClean="0"/>
              <a:t>On </a:t>
            </a:r>
            <a:r>
              <a:rPr lang="en-IE" dirty="0"/>
              <a:t>the server, you also embed JavaScript in HTML pages. The server-side statements can connect to relational databases from different vendors, share information across users of an application, access the file system on the server, or communicate with other applications through </a:t>
            </a:r>
            <a:r>
              <a:rPr lang="en-IE" dirty="0" err="1"/>
              <a:t>LiveConnect</a:t>
            </a:r>
            <a:r>
              <a:rPr lang="en-IE" dirty="0"/>
              <a:t> and Java. </a:t>
            </a:r>
            <a:endParaRPr lang="en-IE" dirty="0" smtClean="0"/>
          </a:p>
          <a:p>
            <a:r>
              <a:rPr lang="en-IE" dirty="0" smtClean="0"/>
              <a:t>HTML </a:t>
            </a:r>
            <a:r>
              <a:rPr lang="en-IE" dirty="0"/>
              <a:t>pages with server-side JavaScript can also include client-side JavaScript. </a:t>
            </a:r>
          </a:p>
          <a:p>
            <a:r>
              <a:rPr lang="en-IE" dirty="0"/>
              <a:t>In contrast to pure client-side JavaScript pages, HTML pages that use server-side JavaScript are compiled into </a:t>
            </a:r>
            <a:r>
              <a:rPr lang="en-IE" dirty="0" err="1"/>
              <a:t>bytecode</a:t>
            </a:r>
            <a:r>
              <a:rPr lang="en-IE" dirty="0"/>
              <a:t> executable files. </a:t>
            </a:r>
            <a:endParaRPr lang="en-IE" dirty="0" smtClean="0"/>
          </a:p>
          <a:p>
            <a:r>
              <a:rPr lang="en-IE" dirty="0" smtClean="0"/>
              <a:t>These </a:t>
            </a:r>
            <a:r>
              <a:rPr lang="en-IE" dirty="0"/>
              <a:t>application executables are run by a web server that contains the JavaScript runtime engine. </a:t>
            </a:r>
          </a:p>
        </p:txBody>
      </p:sp>
      <p:sp>
        <p:nvSpPr>
          <p:cNvPr id="4" name="Slide Number Placeholder 3"/>
          <p:cNvSpPr>
            <a:spLocks noGrp="1"/>
          </p:cNvSpPr>
          <p:nvPr>
            <p:ph type="sldNum" sz="quarter" idx="12"/>
          </p:nvPr>
        </p:nvSpPr>
        <p:spPr>
          <a:xfrm>
            <a:off x="14808" y="1196752"/>
            <a:ext cx="749424" cy="432048"/>
          </a:xfrm>
        </p:spPr>
        <p:txBody>
          <a:bodyPr/>
          <a:lstStyle/>
          <a:p>
            <a:fld id="{90BC4B3B-CF66-4787-BC18-233A7035C99B}" type="slidenum">
              <a:rPr lang="en-IE" smtClean="0"/>
              <a:pPr/>
              <a:t>11</a:t>
            </a:fld>
            <a:endParaRPr lang="en-IE" dirty="0"/>
          </a:p>
        </p:txBody>
      </p:sp>
    </p:spTree>
    <p:extLst>
      <p:ext uri="{BB962C8B-B14F-4D97-AF65-F5344CB8AC3E}">
        <p14:creationId xmlns:p14="http://schemas.microsoft.com/office/powerpoint/2010/main" val="321441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207824" cy="990600"/>
          </a:xfrm>
        </p:spPr>
        <p:txBody>
          <a:bodyPr>
            <a:normAutofit/>
          </a:bodyPr>
          <a:lstStyle/>
          <a:p>
            <a:r>
              <a:rPr lang="en-IE" dirty="0" smtClean="0"/>
              <a:t>Client side JavaScript </a:t>
            </a:r>
            <a:endParaRPr lang="en-IE" dirty="0">
              <a:latin typeface="Adobe Caslon Pro" panose="0205050205050A020403" pitchFamily="18" charset="0"/>
            </a:endParaRPr>
          </a:p>
        </p:txBody>
      </p:sp>
      <p:sp>
        <p:nvSpPr>
          <p:cNvPr id="3" name="Content Placeholder 2"/>
          <p:cNvSpPr>
            <a:spLocks noGrp="1"/>
          </p:cNvSpPr>
          <p:nvPr>
            <p:ph sz="quarter" idx="1"/>
          </p:nvPr>
        </p:nvSpPr>
        <p:spPr/>
        <p:txBody>
          <a:bodyPr>
            <a:normAutofit fontScale="62500" lnSpcReduction="20000"/>
          </a:bodyPr>
          <a:lstStyle/>
          <a:p>
            <a:r>
              <a:rPr lang="en-IE" dirty="0"/>
              <a:t>JavaScript is the most popular scripting language on the internet, and works in all major browsers, such as Internet Explorer, Firefox, Chrome, Opera, and Safari.</a:t>
            </a:r>
            <a:endParaRPr lang="en-IE" dirty="0" smtClean="0"/>
          </a:p>
          <a:p>
            <a:r>
              <a:rPr lang="en-IE" dirty="0" smtClean="0"/>
              <a:t>JavaScript is a programming language that lives inside your Web pages, and lets you control nearly every aspect of the pages.</a:t>
            </a:r>
          </a:p>
          <a:p>
            <a:r>
              <a:rPr lang="en-IE" dirty="0" smtClean="0"/>
              <a:t>JavaScript was designed to 'plug a gap' in the techniques available for creating web-pages.</a:t>
            </a:r>
          </a:p>
          <a:p>
            <a:r>
              <a:rPr lang="en-IE" dirty="0" smtClean="0"/>
              <a:t>HTML is relatively easy to learn, but it is static. It allows the use of links to load new pages, images, sounds, etc., but it provides very little support for any other type of interactivity.</a:t>
            </a:r>
            <a:r>
              <a:rPr lang="en-IE" b="1" dirty="0" smtClean="0"/>
              <a:t> </a:t>
            </a:r>
          </a:p>
          <a:p>
            <a:r>
              <a:rPr lang="en-IE" dirty="0" smtClean="0"/>
              <a:t>To create dynamic material it was necessary to use either:</a:t>
            </a:r>
          </a:p>
          <a:p>
            <a:pPr lvl="1"/>
            <a:r>
              <a:rPr lang="en-IE" u="sng" dirty="0" smtClean="0"/>
              <a:t>CGI (Common Gateway Interface)</a:t>
            </a:r>
            <a:r>
              <a:rPr lang="en-IE" dirty="0" smtClean="0"/>
              <a:t> programs</a:t>
            </a:r>
          </a:p>
          <a:p>
            <a:pPr lvl="1"/>
            <a:r>
              <a:rPr lang="en-IE" u="sng" dirty="0" smtClean="0"/>
              <a:t>Java applets</a:t>
            </a:r>
          </a:p>
          <a:p>
            <a:r>
              <a:rPr lang="en-US" dirty="0"/>
              <a:t>JavaScript</a:t>
            </a:r>
          </a:p>
          <a:p>
            <a:pPr lvl="1"/>
            <a:r>
              <a:rPr lang="en-US" dirty="0"/>
              <a:t>Allows Web page authors to develop interactive Web pages and sites</a:t>
            </a:r>
          </a:p>
          <a:p>
            <a:pPr lvl="1"/>
            <a:r>
              <a:rPr lang="en-US" dirty="0"/>
              <a:t>Client-side scripting language: runs on local browser</a:t>
            </a:r>
          </a:p>
          <a:p>
            <a:r>
              <a:rPr lang="en-US" dirty="0"/>
              <a:t>Scripting engine executes scripting language </a:t>
            </a:r>
            <a:r>
              <a:rPr lang="en-US" dirty="0" smtClean="0"/>
              <a:t>code</a:t>
            </a:r>
            <a:endParaRPr lang="en-US" dirty="0"/>
          </a:p>
          <a:p>
            <a:endParaRPr lang="en-IE" dirty="0" smtClean="0"/>
          </a:p>
          <a:p>
            <a:endParaRPr lang="en-IE" b="1" dirty="0" smtClean="0"/>
          </a:p>
          <a:p>
            <a:endParaRPr lang="en-IE" dirty="0"/>
          </a:p>
        </p:txBody>
      </p:sp>
      <p:sp>
        <p:nvSpPr>
          <p:cNvPr id="4" name="Slide Number Placeholder 3"/>
          <p:cNvSpPr>
            <a:spLocks noGrp="1"/>
          </p:cNvSpPr>
          <p:nvPr>
            <p:ph type="sldNum" sz="quarter" idx="12"/>
          </p:nvPr>
        </p:nvSpPr>
        <p:spPr>
          <a:xfrm>
            <a:off x="79248" y="1287462"/>
            <a:ext cx="533400" cy="244476"/>
          </a:xfrm>
        </p:spPr>
        <p:txBody>
          <a:bodyPr>
            <a:noAutofit/>
          </a:bodyPr>
          <a:lstStyle/>
          <a:p>
            <a:fld id="{90BC4B3B-CF66-4787-BC18-233A7035C99B}" type="slidenum">
              <a:rPr lang="en-IE" smtClean="0"/>
              <a:t>12</a:t>
            </a:fld>
            <a:endParaRPr lang="en-IE" dirty="0"/>
          </a:p>
        </p:txBody>
      </p:sp>
    </p:spTree>
    <p:extLst>
      <p:ext uri="{BB962C8B-B14F-4D97-AF65-F5344CB8AC3E}">
        <p14:creationId xmlns:p14="http://schemas.microsoft.com/office/powerpoint/2010/main" val="2902828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Client side JavaScript can be used to:</a:t>
            </a:r>
            <a:endParaRPr lang="en-IE" dirty="0"/>
          </a:p>
        </p:txBody>
      </p:sp>
      <p:sp>
        <p:nvSpPr>
          <p:cNvPr id="3" name="Content Placeholder 2"/>
          <p:cNvSpPr>
            <a:spLocks noGrp="1"/>
          </p:cNvSpPr>
          <p:nvPr>
            <p:ph sz="quarter" idx="1"/>
          </p:nvPr>
        </p:nvSpPr>
        <p:spPr/>
        <p:txBody>
          <a:bodyPr>
            <a:noAutofit/>
          </a:bodyPr>
          <a:lstStyle/>
          <a:p>
            <a:r>
              <a:rPr lang="en-IE" sz="1800" b="1" dirty="0" smtClean="0"/>
              <a:t>JavaScript </a:t>
            </a:r>
            <a:r>
              <a:rPr lang="en-IE" sz="1800" b="1" dirty="0"/>
              <a:t>can react to events - </a:t>
            </a:r>
            <a:r>
              <a:rPr lang="en-IE" sz="1800" dirty="0"/>
              <a:t>A JavaScript can be set to execute when something happens, like when a page has finished loading or when a user clicks on an HTML element</a:t>
            </a:r>
          </a:p>
          <a:p>
            <a:r>
              <a:rPr lang="en-IE" sz="1800" b="1" dirty="0"/>
              <a:t>JavaScript can read and write HTML elements - </a:t>
            </a:r>
            <a:r>
              <a:rPr lang="en-IE" sz="1800" dirty="0"/>
              <a:t>A JavaScript can read and change the content of an HTML </a:t>
            </a:r>
            <a:r>
              <a:rPr lang="en-IE" sz="1800" dirty="0" smtClean="0"/>
              <a:t>element as well as </a:t>
            </a:r>
            <a:r>
              <a:rPr lang="en-IE" sz="1800" dirty="0"/>
              <a:t>open and close new </a:t>
            </a:r>
            <a:r>
              <a:rPr lang="en-IE" sz="1800" dirty="0" smtClean="0"/>
              <a:t>windows </a:t>
            </a:r>
            <a:r>
              <a:rPr lang="en-IE" sz="1800" dirty="0"/>
              <a:t>or frames</a:t>
            </a:r>
          </a:p>
          <a:p>
            <a:r>
              <a:rPr lang="en-IE" sz="1800" b="1" dirty="0"/>
              <a:t>JavaScript can be used to validate data - </a:t>
            </a:r>
            <a:r>
              <a:rPr lang="en-IE" sz="1800" dirty="0"/>
              <a:t>A JavaScript can be used to validate form data before it is submitted to a server. This saves the server from extra processing</a:t>
            </a:r>
          </a:p>
          <a:p>
            <a:r>
              <a:rPr lang="en-IE" sz="1800" b="1" dirty="0"/>
              <a:t>JavaScript can be used to detect the visitor's browser</a:t>
            </a:r>
            <a:r>
              <a:rPr lang="en-IE" sz="1800" dirty="0"/>
              <a:t> - A JavaScript can be used to detect the visitor's browser, and - depending on the browser - load another page specifically designed for that browser</a:t>
            </a:r>
          </a:p>
          <a:p>
            <a:r>
              <a:rPr lang="en-IE" sz="1800" b="1" dirty="0"/>
              <a:t>JavaScript can be used to create cookies</a:t>
            </a:r>
            <a:r>
              <a:rPr lang="en-IE" sz="1800" dirty="0"/>
              <a:t> - </a:t>
            </a:r>
            <a:r>
              <a:rPr lang="en-IE" sz="1800" dirty="0" smtClean="0"/>
              <a:t>JavaScript </a:t>
            </a:r>
            <a:r>
              <a:rPr lang="en-IE" sz="1800" dirty="0"/>
              <a:t>can be used to store and retrieve information on the visitor's </a:t>
            </a:r>
            <a:r>
              <a:rPr lang="en-IE" sz="1800" dirty="0" smtClean="0"/>
              <a:t>computer</a:t>
            </a:r>
          </a:p>
          <a:p>
            <a:r>
              <a:rPr lang="en-IE" sz="1800" b="1" dirty="0"/>
              <a:t>Build small but complete client side programs</a:t>
            </a:r>
            <a:r>
              <a:rPr lang="en-IE" sz="1800" b="1" dirty="0" smtClean="0"/>
              <a:t>.</a:t>
            </a:r>
            <a:endParaRPr lang="en-IE" sz="1800" dirty="0" smtClean="0"/>
          </a:p>
          <a:p>
            <a:pPr marL="0" indent="0">
              <a:buNone/>
            </a:pPr>
            <a:r>
              <a:rPr lang="en-IE" sz="1800" dirty="0" smtClean="0">
                <a:hlinkClick r:id="rId2"/>
              </a:rPr>
              <a:t>http://www.ryerson.ca/JavaScript/lectures/examples.html</a:t>
            </a:r>
            <a:endParaRPr lang="en-IE" sz="1800" dirty="0"/>
          </a:p>
        </p:txBody>
      </p:sp>
      <p:sp>
        <p:nvSpPr>
          <p:cNvPr id="4" name="Slide Number Placeholder 3"/>
          <p:cNvSpPr>
            <a:spLocks noGrp="1"/>
          </p:cNvSpPr>
          <p:nvPr>
            <p:ph type="sldNum" sz="quarter" idx="12"/>
          </p:nvPr>
        </p:nvSpPr>
        <p:spPr>
          <a:xfrm>
            <a:off x="0" y="1243980"/>
            <a:ext cx="640904" cy="331440"/>
          </a:xfrm>
        </p:spPr>
        <p:txBody>
          <a:bodyPr>
            <a:normAutofit/>
          </a:bodyPr>
          <a:lstStyle/>
          <a:p>
            <a:fld id="{90BC4B3B-CF66-4787-BC18-233A7035C99B}" type="slidenum">
              <a:rPr lang="en-IE" smtClean="0"/>
              <a:t>13</a:t>
            </a:fld>
            <a:endParaRPr lang="en-IE" sz="1200" dirty="0"/>
          </a:p>
        </p:txBody>
      </p:sp>
    </p:spTree>
    <p:extLst>
      <p:ext uri="{BB962C8B-B14F-4D97-AF65-F5344CB8AC3E}">
        <p14:creationId xmlns:p14="http://schemas.microsoft.com/office/powerpoint/2010/main" val="293606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612648" y="206152"/>
            <a:ext cx="8153400" cy="990600"/>
          </a:xfrm>
        </p:spPr>
        <p:txBody>
          <a:bodyPr>
            <a:normAutofit/>
          </a:bodyPr>
          <a:lstStyle/>
          <a:p>
            <a:r>
              <a:rPr lang="en-US" dirty="0"/>
              <a:t>Client-Side </a:t>
            </a:r>
            <a:r>
              <a:rPr lang="en-US" dirty="0" smtClean="0"/>
              <a:t>JavaScript</a:t>
            </a:r>
          </a:p>
        </p:txBody>
      </p:sp>
      <p:sp>
        <p:nvSpPr>
          <p:cNvPr id="23555" name="Rectangle 5"/>
          <p:cNvSpPr>
            <a:spLocks noGrp="1" noChangeArrowheads="1"/>
          </p:cNvSpPr>
          <p:nvPr>
            <p:ph type="body" idx="1"/>
          </p:nvPr>
        </p:nvSpPr>
        <p:spPr/>
        <p:txBody>
          <a:bodyPr/>
          <a:lstStyle/>
          <a:p>
            <a:pPr eaLnBrk="1" hangingPunct="1"/>
            <a:r>
              <a:rPr lang="en-US" dirty="0" smtClean="0"/>
              <a:t>Limitations of JavaScript</a:t>
            </a:r>
          </a:p>
          <a:p>
            <a:pPr lvl="1" eaLnBrk="1" hangingPunct="1"/>
            <a:r>
              <a:rPr lang="en-US" dirty="0" smtClean="0"/>
              <a:t>Cannot be used outside the Web browser</a:t>
            </a:r>
          </a:p>
          <a:p>
            <a:pPr lvl="1" eaLnBrk="1" hangingPunct="1"/>
            <a:r>
              <a:rPr lang="en-US" dirty="0" smtClean="0"/>
              <a:t>No mechanism for creating a network connection or accessing a database</a:t>
            </a:r>
          </a:p>
          <a:p>
            <a:pPr lvl="1" eaLnBrk="1" hangingPunct="1"/>
            <a:r>
              <a:rPr lang="en-US" dirty="0" smtClean="0"/>
              <a:t>Cannot run system commands or execute programs on a client</a:t>
            </a:r>
          </a:p>
        </p:txBody>
      </p:sp>
      <p:sp>
        <p:nvSpPr>
          <p:cNvPr id="23557" name="Slide Number Placeholder 4"/>
          <p:cNvSpPr>
            <a:spLocks noGrp="1"/>
          </p:cNvSpPr>
          <p:nvPr>
            <p:ph type="sldNum" sz="quarter" idx="11"/>
          </p:nvPr>
        </p:nvSpPr>
        <p:spPr>
          <a:xfrm>
            <a:off x="126581" y="1196752"/>
            <a:ext cx="486067" cy="448027"/>
          </a:xfrm>
          <a:extLst/>
        </p:spPr>
        <p:txBody>
          <a:bodyPr vert="horz" anchor="ctr" anchorCtr="0">
            <a:normAutofit/>
          </a:bodyPr>
          <a:lstStyle/>
          <a:p>
            <a:pPr algn="ctr"/>
            <a:fld id="{569293E3-BE2A-45DF-ADED-A1323F04B7A3}" type="slidenum">
              <a:rPr lang="en-US" b="1">
                <a:solidFill>
                  <a:schemeClr val="tx1"/>
                </a:solidFill>
              </a:rPr>
              <a:pPr algn="ctr"/>
              <a:t>14</a:t>
            </a:fld>
            <a:endParaRPr lang="en-US" b="1" dirty="0">
              <a:solidFill>
                <a:schemeClr val="tx1"/>
              </a:solidFill>
            </a:endParaRPr>
          </a:p>
        </p:txBody>
      </p:sp>
    </p:spTree>
    <p:extLst>
      <p:ext uri="{BB962C8B-B14F-4D97-AF65-F5344CB8AC3E}">
        <p14:creationId xmlns:p14="http://schemas.microsoft.com/office/powerpoint/2010/main" val="3629078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normAutofit fontScale="90000"/>
          </a:bodyPr>
          <a:lstStyle/>
          <a:p>
            <a:pPr eaLnBrk="1" hangingPunct="1"/>
            <a:r>
              <a:rPr lang="en-US" dirty="0" smtClean="0"/>
              <a:t>Should You Use Client-Side or Server-Side Scripting</a:t>
            </a:r>
            <a:r>
              <a:rPr lang="en-US" dirty="0" smtClean="0">
                <a:latin typeface="Adobe Caslon Pro Bold" panose="0205070206050A020403" pitchFamily="18" charset="0"/>
              </a:rPr>
              <a:t>?</a:t>
            </a:r>
          </a:p>
        </p:txBody>
      </p:sp>
      <p:sp>
        <p:nvSpPr>
          <p:cNvPr id="26627" name="Rectangle 9"/>
          <p:cNvSpPr>
            <a:spLocks noGrp="1" noChangeArrowheads="1"/>
          </p:cNvSpPr>
          <p:nvPr>
            <p:ph type="body" idx="1"/>
          </p:nvPr>
        </p:nvSpPr>
        <p:spPr/>
        <p:txBody>
          <a:bodyPr/>
          <a:lstStyle/>
          <a:p>
            <a:pPr eaLnBrk="1" hangingPunct="1"/>
            <a:r>
              <a:rPr lang="en-US" dirty="0" smtClean="0"/>
              <a:t>General rule of thumb</a:t>
            </a:r>
          </a:p>
          <a:p>
            <a:pPr lvl="1" eaLnBrk="1" hangingPunct="1"/>
            <a:r>
              <a:rPr lang="en-US" dirty="0" smtClean="0"/>
              <a:t>Allow client to handle user interface processing and light processing (data validation)</a:t>
            </a:r>
          </a:p>
          <a:p>
            <a:pPr lvl="1" eaLnBrk="1" hangingPunct="1"/>
            <a:r>
              <a:rPr lang="en-US" dirty="0" smtClean="0"/>
              <a:t>Have the Web server perform intensive calculations and data storage</a:t>
            </a:r>
          </a:p>
          <a:p>
            <a:pPr eaLnBrk="1" hangingPunct="1"/>
            <a:r>
              <a:rPr lang="en-US" dirty="0" smtClean="0"/>
              <a:t>Important to perform as much processing as possible on the client</a:t>
            </a:r>
          </a:p>
        </p:txBody>
      </p:sp>
      <p:sp>
        <p:nvSpPr>
          <p:cNvPr id="26629" name="Slide Number Placeholder 4"/>
          <p:cNvSpPr>
            <a:spLocks noGrp="1"/>
          </p:cNvSpPr>
          <p:nvPr>
            <p:ph type="sldNum" sz="quarter" idx="11"/>
          </p:nvPr>
        </p:nvSpPr>
        <p:spPr>
          <a:xfrm>
            <a:off x="0" y="1196752"/>
            <a:ext cx="5580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0639C07-7F63-4DF5-80DF-E3E4C8284696}" type="slidenum">
              <a:rPr lang="en-US" b="1" smtClean="0">
                <a:latin typeface="+mn-lt"/>
              </a:rPr>
              <a:pPr eaLnBrk="1" hangingPunct="1"/>
              <a:t>15</a:t>
            </a:fld>
            <a:endParaRPr lang="en-US" b="1" dirty="0" smtClean="0">
              <a:latin typeface="+mn-lt"/>
            </a:endParaRPr>
          </a:p>
        </p:txBody>
      </p:sp>
    </p:spTree>
    <p:extLst>
      <p:ext uri="{BB962C8B-B14F-4D97-AF65-F5344CB8AC3E}">
        <p14:creationId xmlns:p14="http://schemas.microsoft.com/office/powerpoint/2010/main" val="3881548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4605" y="1196752"/>
            <a:ext cx="749424" cy="432048"/>
          </a:xfrm>
        </p:spPr>
        <p:txBody>
          <a:bodyPr/>
          <a:lstStyle/>
          <a:p>
            <a:fld id="{79092757-B9C6-4210-BB0E-8F39E6DDC2CF}" type="slidenum">
              <a:rPr lang="en-US"/>
              <a:pPr/>
              <a:t>16</a:t>
            </a:fld>
            <a:endParaRPr lang="en-US" dirty="0"/>
          </a:p>
        </p:txBody>
      </p:sp>
      <p:sp>
        <p:nvSpPr>
          <p:cNvPr id="26626" name="Rectangle 2"/>
          <p:cNvSpPr>
            <a:spLocks noGrp="1" noChangeArrowheads="1"/>
          </p:cNvSpPr>
          <p:nvPr>
            <p:ph type="title"/>
          </p:nvPr>
        </p:nvSpPr>
        <p:spPr/>
        <p:txBody>
          <a:bodyPr>
            <a:normAutofit fontScale="90000"/>
          </a:bodyPr>
          <a:lstStyle/>
          <a:p>
            <a:r>
              <a:rPr lang="en-US" dirty="0"/>
              <a:t>Combining Client-Side and Server-Side Programming</a:t>
            </a:r>
          </a:p>
        </p:txBody>
      </p:sp>
      <p:pic>
        <p:nvPicPr>
          <p:cNvPr id="26628" name="Picture 4" descr="Fig01-06"/>
          <p:cNvPicPr>
            <a:picLocks noGrp="1" noChangeAspect="1" noChangeArrowheads="1"/>
          </p:cNvPicPr>
          <p:nvPr>
            <p:ph idx="1"/>
          </p:nvPr>
        </p:nvPicPr>
        <p:blipFill>
          <a:blip r:embed="rId3">
            <a:lum bright="-6000"/>
            <a:extLst>
              <a:ext uri="{28A0092B-C50C-407E-A947-70E740481C1C}">
                <a14:useLocalDpi xmlns:a14="http://schemas.microsoft.com/office/drawing/2010/main" val="0"/>
              </a:ext>
            </a:extLst>
          </a:blip>
          <a:srcRect/>
          <a:stretch>
            <a:fillRect/>
          </a:stretch>
        </p:blipFill>
        <p:spPr>
          <a:xfrm>
            <a:off x="2160588" y="2092325"/>
            <a:ext cx="4822825" cy="3890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85648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smtClean="0"/>
              <a:t>Java v’s JavaScript</a:t>
            </a:r>
            <a:endParaRPr lang="en-IE" sz="4000" dirty="0"/>
          </a:p>
        </p:txBody>
      </p:sp>
      <p:sp>
        <p:nvSpPr>
          <p:cNvPr id="4" name="Slide Number Placeholder 3"/>
          <p:cNvSpPr>
            <a:spLocks noGrp="1"/>
          </p:cNvSpPr>
          <p:nvPr>
            <p:ph type="sldNum" sz="quarter" idx="12"/>
          </p:nvPr>
        </p:nvSpPr>
        <p:spPr>
          <a:xfrm>
            <a:off x="-21285" y="1168152"/>
            <a:ext cx="533400" cy="432048"/>
          </a:xfrm>
        </p:spPr>
        <p:txBody>
          <a:bodyPr/>
          <a:lstStyle/>
          <a:p>
            <a:fld id="{90BC4B3B-CF66-4787-BC18-233A7035C99B}" type="slidenum">
              <a:rPr lang="en-IE" smtClean="0"/>
              <a:pPr/>
              <a:t>17</a:t>
            </a:fld>
            <a:endParaRPr lang="en-IE" dirty="0"/>
          </a:p>
        </p:txBody>
      </p:sp>
      <p:pic>
        <p:nvPicPr>
          <p:cNvPr id="5" name="Content Placeholder 4" descr="Fig01-07"/>
          <p:cNvPicPr>
            <a:picLocks noGrp="1" noChangeAspect="1" noChangeArrowheads="1"/>
          </p:cNvPicPr>
          <p:nvPr>
            <p:ph sz="quarter" idx="1"/>
          </p:nvPr>
        </p:nvPicPr>
        <p:blipFill>
          <a:blip r:embed="rId2">
            <a:lum bright="-6000"/>
            <a:extLst>
              <a:ext uri="{28A0092B-C50C-407E-A947-70E740481C1C}">
                <a14:useLocalDpi xmlns:a14="http://schemas.microsoft.com/office/drawing/2010/main" val="0"/>
              </a:ext>
            </a:extLst>
          </a:blip>
          <a:srcRect/>
          <a:stretch>
            <a:fillRect/>
          </a:stretch>
        </p:blipFill>
        <p:spPr>
          <a:xfrm>
            <a:off x="626171" y="2924944"/>
            <a:ext cx="7614329" cy="26642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9"/>
          <p:cNvSpPr txBox="1">
            <a:spLocks noChangeArrowheads="1"/>
          </p:cNvSpPr>
          <p:nvPr/>
        </p:nvSpPr>
        <p:spPr>
          <a:xfrm>
            <a:off x="612648" y="1600200"/>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Before we go any further please remember that Java is NOT JavaScript and visa versa</a:t>
            </a:r>
          </a:p>
        </p:txBody>
      </p:sp>
    </p:spTree>
    <p:extLst>
      <p:ext uri="{BB962C8B-B14F-4D97-AF65-F5344CB8AC3E}">
        <p14:creationId xmlns:p14="http://schemas.microsoft.com/office/powerpoint/2010/main" val="3111783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smtClean="0"/>
              <a:t>Putting JavaScript Into a Web Page</a:t>
            </a:r>
            <a:endParaRPr lang="en-IE" sz="4000" dirty="0"/>
          </a:p>
        </p:txBody>
      </p:sp>
      <p:sp>
        <p:nvSpPr>
          <p:cNvPr id="3" name="Content Placeholder 2"/>
          <p:cNvSpPr>
            <a:spLocks noGrp="1"/>
          </p:cNvSpPr>
          <p:nvPr>
            <p:ph sz="quarter" idx="1"/>
          </p:nvPr>
        </p:nvSpPr>
        <p:spPr/>
        <p:txBody>
          <a:bodyPr>
            <a:normAutofit fontScale="85000" lnSpcReduction="10000"/>
          </a:bodyPr>
          <a:lstStyle/>
          <a:p>
            <a:r>
              <a:rPr lang="en-IE" dirty="0" smtClean="0"/>
              <a:t>You put JavaScript into your pages between an opening</a:t>
            </a:r>
            <a:r>
              <a:rPr lang="en-IE" sz="2600" dirty="0">
                <a:solidFill>
                  <a:schemeClr val="bg1">
                    <a:lumMod val="65000"/>
                  </a:schemeClr>
                </a:solidFill>
              </a:rPr>
              <a:t>&lt;script&gt; </a:t>
            </a:r>
            <a:r>
              <a:rPr lang="en-IE" dirty="0" smtClean="0"/>
              <a:t>and </a:t>
            </a:r>
            <a:r>
              <a:rPr lang="en-IE" sz="2600" dirty="0">
                <a:solidFill>
                  <a:schemeClr val="bg1">
                    <a:lumMod val="65000"/>
                  </a:schemeClr>
                </a:solidFill>
              </a:rPr>
              <a:t>&lt;/script</a:t>
            </a:r>
            <a:r>
              <a:rPr lang="en-IE" sz="2600" dirty="0" smtClean="0">
                <a:solidFill>
                  <a:schemeClr val="bg1">
                    <a:lumMod val="65000"/>
                  </a:schemeClr>
                </a:solidFill>
              </a:rPr>
              <a:t>&gt; </a:t>
            </a:r>
            <a:r>
              <a:rPr lang="en-IE" dirty="0"/>
              <a:t>t</a:t>
            </a:r>
            <a:r>
              <a:rPr lang="en-IE" dirty="0" smtClean="0"/>
              <a:t>ag</a:t>
            </a:r>
            <a:r>
              <a:rPr lang="en-IE" dirty="0"/>
              <a:t>. </a:t>
            </a:r>
            <a:endParaRPr lang="en-IE" dirty="0" smtClean="0"/>
          </a:p>
          <a:p>
            <a:endParaRPr lang="en-IE" dirty="0"/>
          </a:p>
          <a:p>
            <a:r>
              <a:rPr lang="en-IE" dirty="0" smtClean="0"/>
              <a:t>This tag takes the following attributes:</a:t>
            </a:r>
          </a:p>
          <a:p>
            <a:pPr lvl="1"/>
            <a:r>
              <a:rPr lang="en-IE" dirty="0" err="1" smtClean="0">
                <a:solidFill>
                  <a:schemeClr val="bg1">
                    <a:lumMod val="65000"/>
                  </a:schemeClr>
                </a:solidFill>
              </a:rPr>
              <a:t>src</a:t>
            </a:r>
            <a:r>
              <a:rPr lang="en-IE" dirty="0" smtClean="0"/>
              <a:t>: Optional . Specifies an external file to be executed</a:t>
            </a:r>
          </a:p>
          <a:p>
            <a:pPr lvl="1"/>
            <a:r>
              <a:rPr lang="en-IE" dirty="0" smtClean="0">
                <a:solidFill>
                  <a:schemeClr val="bg1">
                    <a:lumMod val="65000"/>
                  </a:schemeClr>
                </a:solidFill>
              </a:rPr>
              <a:t>type</a:t>
            </a:r>
            <a:r>
              <a:rPr lang="en-IE" dirty="0" smtClean="0"/>
              <a:t>: Optional. Specifies the language used in the &lt;script&gt; tag and a value of “text/</a:t>
            </a:r>
            <a:r>
              <a:rPr lang="en-IE" dirty="0" err="1" smtClean="0"/>
              <a:t>javascript</a:t>
            </a:r>
            <a:r>
              <a:rPr lang="en-IE" dirty="0" smtClean="0"/>
              <a:t>” is typically used.</a:t>
            </a:r>
          </a:p>
          <a:p>
            <a:pPr lvl="1"/>
            <a:r>
              <a:rPr lang="en-IE" dirty="0" smtClean="0">
                <a:solidFill>
                  <a:schemeClr val="bg1">
                    <a:lumMod val="65000"/>
                  </a:schemeClr>
                </a:solidFill>
              </a:rPr>
              <a:t>defer</a:t>
            </a:r>
            <a:r>
              <a:rPr lang="en-IE" dirty="0" smtClean="0"/>
              <a:t>: Optional. A Boolean value that tells the browser whether to wait to execute any code within the &lt;script&gt; element until after the browser loads the entire HTML document.</a:t>
            </a:r>
          </a:p>
          <a:p>
            <a:pPr lvl="1"/>
            <a:r>
              <a:rPr lang="en-IE" dirty="0" smtClean="0">
                <a:solidFill>
                  <a:schemeClr val="bg1">
                    <a:lumMod val="65000"/>
                  </a:schemeClr>
                </a:solidFill>
              </a:rPr>
              <a:t>charset</a:t>
            </a:r>
            <a:r>
              <a:rPr lang="en-IE" dirty="0" smtClean="0"/>
              <a:t>: Optional. The character encoding of the external code file specified by the </a:t>
            </a:r>
            <a:r>
              <a:rPr lang="en-IE" dirty="0" err="1">
                <a:solidFill>
                  <a:schemeClr val="bg1">
                    <a:lumMod val="65000"/>
                  </a:schemeClr>
                </a:solidFill>
              </a:rPr>
              <a:t>src</a:t>
            </a:r>
            <a:r>
              <a:rPr lang="en-IE" dirty="0" smtClean="0"/>
              <a:t> attribute. </a:t>
            </a:r>
            <a:endParaRPr lang="en-IE" dirty="0"/>
          </a:p>
        </p:txBody>
      </p:sp>
      <p:sp>
        <p:nvSpPr>
          <p:cNvPr id="4" name="Slide Number Placeholder 3"/>
          <p:cNvSpPr>
            <a:spLocks noGrp="1"/>
          </p:cNvSpPr>
          <p:nvPr>
            <p:ph type="sldNum" sz="quarter" idx="12"/>
          </p:nvPr>
        </p:nvSpPr>
        <p:spPr>
          <a:xfrm>
            <a:off x="0" y="1272222"/>
            <a:ext cx="467544" cy="284570"/>
          </a:xfrm>
        </p:spPr>
        <p:txBody>
          <a:bodyPr>
            <a:noAutofit/>
          </a:bodyPr>
          <a:lstStyle/>
          <a:p>
            <a:fld id="{90BC4B3B-CF66-4787-BC18-233A7035C99B}" type="slidenum">
              <a:rPr lang="en-IE" smtClean="0"/>
              <a:t>18</a:t>
            </a:fld>
            <a:endParaRPr lang="en-IE" dirty="0"/>
          </a:p>
        </p:txBody>
      </p:sp>
    </p:spTree>
    <p:extLst>
      <p:ext uri="{BB962C8B-B14F-4D97-AF65-F5344CB8AC3E}">
        <p14:creationId xmlns:p14="http://schemas.microsoft.com/office/powerpoint/2010/main" val="2738221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Putting JavaScript Into a Web Page</a:t>
            </a:r>
          </a:p>
        </p:txBody>
      </p:sp>
      <p:sp>
        <p:nvSpPr>
          <p:cNvPr id="3" name="Content Placeholder 2"/>
          <p:cNvSpPr>
            <a:spLocks noGrp="1"/>
          </p:cNvSpPr>
          <p:nvPr>
            <p:ph sz="quarter" idx="1"/>
          </p:nvPr>
        </p:nvSpPr>
        <p:spPr>
          <a:xfrm>
            <a:off x="612648" y="1600200"/>
            <a:ext cx="8153400" cy="4997152"/>
          </a:xfrm>
        </p:spPr>
        <p:txBody>
          <a:bodyPr>
            <a:normAutofit fontScale="92500" lnSpcReduction="20000"/>
          </a:bodyPr>
          <a:lstStyle/>
          <a:p>
            <a:r>
              <a:rPr lang="en-IE" dirty="0" smtClean="0"/>
              <a:t>There are 2 ways to use the </a:t>
            </a:r>
            <a:r>
              <a:rPr lang="en-IE" dirty="0">
                <a:solidFill>
                  <a:schemeClr val="bg1">
                    <a:lumMod val="65000"/>
                  </a:schemeClr>
                </a:solidFill>
              </a:rPr>
              <a:t>&lt;script&gt; </a:t>
            </a:r>
            <a:r>
              <a:rPr lang="en-IE" dirty="0" smtClean="0"/>
              <a:t>element:</a:t>
            </a:r>
          </a:p>
          <a:p>
            <a:pPr marL="880110" lvl="1" indent="-514350">
              <a:buFont typeface="+mj-lt"/>
              <a:buAutoNum type="arabicPeriod"/>
            </a:pPr>
            <a:r>
              <a:rPr lang="en-IE" dirty="0"/>
              <a:t>e</a:t>
            </a:r>
            <a:r>
              <a:rPr lang="en-IE" dirty="0" smtClean="0"/>
              <a:t>mbed JavaScript code directly into the page</a:t>
            </a:r>
          </a:p>
          <a:p>
            <a:pPr marL="880110" lvl="1" indent="-514350">
              <a:buFont typeface="+mj-lt"/>
              <a:buAutoNum type="arabicPeriod"/>
            </a:pPr>
            <a:endParaRPr lang="en-IE" dirty="0"/>
          </a:p>
          <a:p>
            <a:pPr marL="1097280" lvl="3" indent="0">
              <a:buNone/>
            </a:pPr>
            <a:r>
              <a:rPr lang="en-IE" sz="1900" dirty="0">
                <a:latin typeface="Courier New" panose="02070309020205020404" pitchFamily="49" charset="0"/>
              </a:rPr>
              <a:t>&lt;script type=“text/</a:t>
            </a:r>
            <a:r>
              <a:rPr lang="en-IE" sz="1900" dirty="0" err="1">
                <a:latin typeface="Courier New" panose="02070309020205020404" pitchFamily="49" charset="0"/>
              </a:rPr>
              <a:t>javascript</a:t>
            </a:r>
            <a:r>
              <a:rPr lang="en-IE" sz="1900" dirty="0">
                <a:latin typeface="Courier New" panose="02070309020205020404" pitchFamily="49" charset="0"/>
              </a:rPr>
              <a:t>”&gt;</a:t>
            </a:r>
          </a:p>
          <a:p>
            <a:pPr marL="1097280" lvl="3" indent="0">
              <a:buNone/>
            </a:pPr>
            <a:r>
              <a:rPr lang="en-IE" sz="1900" dirty="0">
                <a:latin typeface="Courier New" panose="02070309020205020404" pitchFamily="49" charset="0"/>
              </a:rPr>
              <a:t>function </a:t>
            </a:r>
            <a:r>
              <a:rPr lang="en-IE" sz="1900" dirty="0" err="1">
                <a:latin typeface="Courier New" panose="02070309020205020404" pitchFamily="49" charset="0"/>
              </a:rPr>
              <a:t>inlineScript</a:t>
            </a:r>
            <a:r>
              <a:rPr lang="en-IE" sz="1900" dirty="0">
                <a:latin typeface="Courier New" panose="02070309020205020404" pitchFamily="49" charset="0"/>
              </a:rPr>
              <a:t>() {</a:t>
            </a:r>
          </a:p>
          <a:p>
            <a:pPr marL="1097280" lvl="3" indent="0">
              <a:buNone/>
            </a:pPr>
            <a:r>
              <a:rPr lang="en-IE" sz="1900" dirty="0">
                <a:latin typeface="Courier New" panose="02070309020205020404" pitchFamily="49" charset="0"/>
              </a:rPr>
              <a:t>    </a:t>
            </a:r>
            <a:r>
              <a:rPr lang="en-IE" sz="1900" dirty="0" err="1">
                <a:latin typeface="Courier New" panose="02070309020205020404" pitchFamily="49" charset="0"/>
              </a:rPr>
              <a:t>var</a:t>
            </a:r>
            <a:r>
              <a:rPr lang="en-IE" sz="1900" dirty="0">
                <a:latin typeface="Courier New" panose="02070309020205020404" pitchFamily="49" charset="0"/>
              </a:rPr>
              <a:t> message = "Hello, World!";</a:t>
            </a:r>
          </a:p>
          <a:p>
            <a:pPr marL="1097280" lvl="3" indent="0">
              <a:buNone/>
            </a:pPr>
            <a:r>
              <a:rPr lang="en-IE" sz="1900" dirty="0">
                <a:latin typeface="Courier New" panose="02070309020205020404" pitchFamily="49" charset="0"/>
              </a:rPr>
              <a:t>    alert(message);</a:t>
            </a:r>
          </a:p>
          <a:p>
            <a:pPr marL="1097280" lvl="3" indent="0">
              <a:buNone/>
            </a:pPr>
            <a:r>
              <a:rPr lang="en-IE" sz="1900" dirty="0">
                <a:latin typeface="Courier New" panose="02070309020205020404" pitchFamily="49" charset="0"/>
              </a:rPr>
              <a:t>}</a:t>
            </a:r>
          </a:p>
          <a:p>
            <a:pPr marL="1097280" lvl="3" indent="0">
              <a:buNone/>
            </a:pPr>
            <a:r>
              <a:rPr lang="en-IE" sz="1900" dirty="0" err="1">
                <a:latin typeface="Courier New" panose="02070309020205020404" pitchFamily="49" charset="0"/>
              </a:rPr>
              <a:t>inlineScript</a:t>
            </a:r>
            <a:r>
              <a:rPr lang="en-IE" sz="1900" dirty="0">
                <a:latin typeface="Courier New" panose="02070309020205020404" pitchFamily="49" charset="0"/>
              </a:rPr>
              <a:t>();</a:t>
            </a:r>
          </a:p>
          <a:p>
            <a:pPr marL="1097280" lvl="3" indent="0">
              <a:buNone/>
            </a:pPr>
            <a:r>
              <a:rPr lang="en-IE" sz="1900" dirty="0">
                <a:latin typeface="Courier New" panose="02070309020205020404" pitchFamily="49" charset="0"/>
              </a:rPr>
              <a:t>&lt;/script&gt;</a:t>
            </a:r>
          </a:p>
          <a:p>
            <a:pPr marL="640080" lvl="2" indent="0">
              <a:buNone/>
            </a:pPr>
            <a:r>
              <a:rPr lang="en-IE" dirty="0" smtClean="0"/>
              <a:t>    </a:t>
            </a:r>
          </a:p>
          <a:p>
            <a:pPr marL="640080" lvl="2" indent="0">
              <a:buNone/>
            </a:pPr>
            <a:r>
              <a:rPr lang="en-IE" dirty="0" smtClean="0"/>
              <a:t>The browser stops loading the rest of the page when it encounters a &lt;script&gt; element; it loads the code and interprets it before processing the rest of the HTML page.</a:t>
            </a:r>
          </a:p>
          <a:p>
            <a:pPr marL="640080" lvl="2" indent="0">
              <a:buNone/>
            </a:pPr>
            <a:endParaRPr lang="en-IE" dirty="0" smtClean="0"/>
          </a:p>
          <a:p>
            <a:pPr marL="880110" lvl="1" indent="-514350">
              <a:buFont typeface="+mj-lt"/>
              <a:buAutoNum type="arabicPeriod"/>
            </a:pPr>
            <a:r>
              <a:rPr lang="en-IE" dirty="0" smtClean="0"/>
              <a:t>or use the </a:t>
            </a:r>
            <a:r>
              <a:rPr lang="en-IE" dirty="0" err="1" smtClean="0">
                <a:solidFill>
                  <a:schemeClr val="bg1">
                    <a:lumMod val="65000"/>
                  </a:schemeClr>
                </a:solidFill>
              </a:rPr>
              <a:t>src</a:t>
            </a:r>
            <a:r>
              <a:rPr lang="en-IE" dirty="0" smtClean="0"/>
              <a:t> attribute to refer to an external file</a:t>
            </a:r>
          </a:p>
          <a:p>
            <a:pPr marL="640080" lvl="2" indent="0">
              <a:buNone/>
            </a:pPr>
            <a:endParaRPr lang="en-IE" dirty="0" smtClean="0"/>
          </a:p>
          <a:p>
            <a:pPr marL="640080" lvl="2" indent="0">
              <a:buNone/>
            </a:pPr>
            <a:endParaRPr lang="en-IE" dirty="0"/>
          </a:p>
          <a:p>
            <a:endParaRPr lang="en-IE" dirty="0"/>
          </a:p>
        </p:txBody>
      </p:sp>
      <p:sp>
        <p:nvSpPr>
          <p:cNvPr id="4" name="Slide Number Placeholder 3"/>
          <p:cNvSpPr>
            <a:spLocks noGrp="1"/>
          </p:cNvSpPr>
          <p:nvPr>
            <p:ph type="sldNum" sz="quarter" idx="12"/>
          </p:nvPr>
        </p:nvSpPr>
        <p:spPr>
          <a:xfrm>
            <a:off x="0" y="1272222"/>
            <a:ext cx="533400" cy="244476"/>
          </a:xfrm>
        </p:spPr>
        <p:txBody>
          <a:bodyPr>
            <a:noAutofit/>
          </a:bodyPr>
          <a:lstStyle/>
          <a:p>
            <a:fld id="{90BC4B3B-CF66-4787-BC18-233A7035C99B}" type="slidenum">
              <a:rPr lang="en-IE" smtClean="0"/>
              <a:t>19</a:t>
            </a:fld>
            <a:endParaRPr lang="en-IE" dirty="0"/>
          </a:p>
        </p:txBody>
      </p:sp>
    </p:spTree>
    <p:extLst>
      <p:ext uri="{BB962C8B-B14F-4D97-AF65-F5344CB8AC3E}">
        <p14:creationId xmlns:p14="http://schemas.microsoft.com/office/powerpoint/2010/main" val="3706241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612648" y="228600"/>
            <a:ext cx="8351840" cy="990600"/>
          </a:xfrm>
        </p:spPr>
        <p:txBody>
          <a:bodyPr>
            <a:normAutofit fontScale="90000"/>
          </a:bodyPr>
          <a:lstStyle/>
          <a:p>
            <a:pPr eaLnBrk="1" hangingPunct="1"/>
            <a:r>
              <a:rPr lang="en-US" dirty="0" smtClean="0"/>
              <a:t>Understanding Client/Server Architecture</a:t>
            </a:r>
          </a:p>
        </p:txBody>
      </p:sp>
      <p:sp>
        <p:nvSpPr>
          <p:cNvPr id="18435" name="Rectangle 7"/>
          <p:cNvSpPr>
            <a:spLocks noGrp="1" noChangeArrowheads="1"/>
          </p:cNvSpPr>
          <p:nvPr>
            <p:ph type="body" idx="1"/>
          </p:nvPr>
        </p:nvSpPr>
        <p:spPr/>
        <p:txBody>
          <a:bodyPr/>
          <a:lstStyle/>
          <a:p>
            <a:pPr eaLnBrk="1" hangingPunct="1"/>
            <a:r>
              <a:rPr lang="en-US" dirty="0" smtClean="0"/>
              <a:t>Two-tier system</a:t>
            </a:r>
          </a:p>
          <a:p>
            <a:pPr lvl="1" eaLnBrk="1" hangingPunct="1"/>
            <a:r>
              <a:rPr lang="en-US" dirty="0" smtClean="0"/>
              <a:t>Client and server</a:t>
            </a:r>
          </a:p>
          <a:p>
            <a:pPr eaLnBrk="1" hangingPunct="1"/>
            <a:r>
              <a:rPr lang="en-US" dirty="0" smtClean="0"/>
              <a:t>Server or back end</a:t>
            </a:r>
          </a:p>
          <a:p>
            <a:pPr lvl="1" eaLnBrk="1" hangingPunct="1"/>
            <a:r>
              <a:rPr lang="en-US" dirty="0" smtClean="0"/>
              <a:t>Usually a database: client requests information</a:t>
            </a:r>
          </a:p>
          <a:p>
            <a:pPr eaLnBrk="1" hangingPunct="1"/>
            <a:r>
              <a:rPr lang="en-US" dirty="0" smtClean="0"/>
              <a:t>Client or front end</a:t>
            </a:r>
          </a:p>
          <a:p>
            <a:pPr lvl="1" eaLnBrk="1" hangingPunct="1"/>
            <a:r>
              <a:rPr lang="en-US" dirty="0" smtClean="0"/>
              <a:t>Responsible for user interface</a:t>
            </a:r>
          </a:p>
          <a:p>
            <a:pPr lvl="1" eaLnBrk="1" hangingPunct="1"/>
            <a:r>
              <a:rPr lang="en-US" dirty="0" smtClean="0"/>
              <a:t>Gathers information from user</a:t>
            </a:r>
          </a:p>
          <a:p>
            <a:pPr lvl="2" eaLnBrk="1" hangingPunct="1"/>
            <a:r>
              <a:rPr lang="en-US" dirty="0" smtClean="0"/>
              <a:t>Submits information to server</a:t>
            </a:r>
          </a:p>
          <a:p>
            <a:pPr lvl="2" eaLnBrk="1" hangingPunct="1"/>
            <a:r>
              <a:rPr lang="en-US" dirty="0" smtClean="0"/>
              <a:t>Receives, formats, presents results returned from the server</a:t>
            </a:r>
          </a:p>
        </p:txBody>
      </p:sp>
      <p:sp>
        <p:nvSpPr>
          <p:cNvPr id="18437" name="Slide Number Placeholder 4"/>
          <p:cNvSpPr>
            <a:spLocks noGrp="1"/>
          </p:cNvSpPr>
          <p:nvPr>
            <p:ph type="sldNum" sz="quarter" idx="11"/>
          </p:nvPr>
        </p:nvSpPr>
        <p:spPr>
          <a:xfrm>
            <a:off x="0" y="1196752"/>
            <a:ext cx="450571"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8CA14E-DC66-477F-A160-C8789E468ADB}" type="slidenum">
              <a:rPr lang="en-US" b="1" smtClean="0">
                <a:latin typeface="+mn-lt"/>
              </a:rPr>
              <a:pPr eaLnBrk="1" hangingPunct="1"/>
              <a:t>2</a:t>
            </a:fld>
            <a:endParaRPr lang="en-US" b="1" dirty="0" smtClean="0">
              <a:latin typeface="+mn-lt"/>
            </a:endParaRPr>
          </a:p>
        </p:txBody>
      </p:sp>
    </p:spTree>
    <p:extLst>
      <p:ext uri="{BB962C8B-B14F-4D97-AF65-F5344CB8AC3E}">
        <p14:creationId xmlns:p14="http://schemas.microsoft.com/office/powerpoint/2010/main" val="3460374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a:xfrm>
            <a:off x="467544" y="1628800"/>
            <a:ext cx="8507288" cy="5040560"/>
          </a:xfrm>
        </p:spPr>
        <p:txBody>
          <a:bodyPr>
            <a:normAutofit fontScale="92500" lnSpcReduction="10000"/>
          </a:bodyPr>
          <a:lstStyle/>
          <a:p>
            <a:r>
              <a:rPr lang="en-IE" dirty="0" smtClean="0"/>
              <a:t>Adding an external JavaScript file to the page incorporates the </a:t>
            </a:r>
            <a:r>
              <a:rPr lang="en-IE" sz="2600" dirty="0" err="1">
                <a:solidFill>
                  <a:schemeClr val="bg1">
                    <a:lumMod val="65000"/>
                  </a:schemeClr>
                </a:solidFill>
              </a:rPr>
              <a:t>src</a:t>
            </a:r>
            <a:r>
              <a:rPr lang="en-IE" dirty="0" smtClean="0"/>
              <a:t> attribute.  (See the next slide)</a:t>
            </a:r>
          </a:p>
          <a:p>
            <a:r>
              <a:rPr lang="en-IE" dirty="0" smtClean="0"/>
              <a:t>Its possible to cut the code from the previous slide without the </a:t>
            </a:r>
            <a:r>
              <a:rPr lang="en-IE" sz="2600" dirty="0">
                <a:solidFill>
                  <a:schemeClr val="bg1">
                    <a:lumMod val="65000"/>
                  </a:schemeClr>
                </a:solidFill>
              </a:rPr>
              <a:t>&lt;script&gt; </a:t>
            </a:r>
            <a:r>
              <a:rPr lang="en-IE" dirty="0" smtClean="0"/>
              <a:t>tags, and paste it into another file. </a:t>
            </a:r>
          </a:p>
          <a:p>
            <a:r>
              <a:rPr lang="en-IE" dirty="0" smtClean="0"/>
              <a:t>Then, using the </a:t>
            </a:r>
            <a:r>
              <a:rPr lang="en-IE" sz="2600" dirty="0" err="1">
                <a:solidFill>
                  <a:schemeClr val="bg1">
                    <a:lumMod val="65000"/>
                  </a:schemeClr>
                </a:solidFill>
              </a:rPr>
              <a:t>src</a:t>
            </a:r>
            <a:r>
              <a:rPr lang="en-IE" dirty="0" smtClean="0"/>
              <a:t> attribute , the page can reference the external JavaScript file as shown:</a:t>
            </a:r>
          </a:p>
          <a:p>
            <a:pPr marL="640080" lvl="2" indent="0">
              <a:buNone/>
            </a:pPr>
            <a:endParaRPr lang="en-IE" dirty="0" smtClean="0"/>
          </a:p>
          <a:p>
            <a:pPr marL="640080" lvl="2" indent="0">
              <a:buNone/>
            </a:pPr>
            <a:r>
              <a:rPr lang="en-IE" sz="1900" dirty="0" smtClean="0">
                <a:latin typeface="Courier New" panose="02070309020205020404" pitchFamily="49" charset="0"/>
              </a:rPr>
              <a:t>&lt;</a:t>
            </a:r>
            <a:r>
              <a:rPr lang="en-IE" sz="1900" dirty="0">
                <a:latin typeface="Courier New" panose="02070309020205020404" pitchFamily="49" charset="0"/>
              </a:rPr>
              <a:t>script type=“text/</a:t>
            </a:r>
            <a:r>
              <a:rPr lang="en-IE" sz="1900" dirty="0" err="1">
                <a:latin typeface="Courier New" panose="02070309020205020404" pitchFamily="49" charset="0"/>
              </a:rPr>
              <a:t>javascript</a:t>
            </a:r>
            <a:r>
              <a:rPr lang="en-IE" sz="1900" dirty="0">
                <a:latin typeface="Courier New" panose="02070309020205020404" pitchFamily="49" charset="0"/>
              </a:rPr>
              <a:t>” </a:t>
            </a:r>
            <a:r>
              <a:rPr lang="en-IE" sz="1900" dirty="0" err="1">
                <a:latin typeface="Courier New" panose="02070309020205020404" pitchFamily="49" charset="0"/>
              </a:rPr>
              <a:t>src</a:t>
            </a:r>
            <a:r>
              <a:rPr lang="en-IE" sz="1900" dirty="0">
                <a:latin typeface="Courier New" panose="02070309020205020404" pitchFamily="49" charset="0"/>
              </a:rPr>
              <a:t>=“sample.js”&gt;&lt;/script&gt;</a:t>
            </a:r>
          </a:p>
          <a:p>
            <a:pPr marL="640080" lvl="2" indent="0">
              <a:buNone/>
            </a:pPr>
            <a:endParaRPr lang="en-IE" sz="2100" dirty="0" smtClean="0"/>
          </a:p>
          <a:p>
            <a:r>
              <a:rPr lang="en-IE" sz="2700" dirty="0" smtClean="0"/>
              <a:t>This </a:t>
            </a:r>
            <a:r>
              <a:rPr lang="en-IE" sz="2600" dirty="0">
                <a:solidFill>
                  <a:schemeClr val="bg1">
                    <a:lumMod val="65000"/>
                  </a:schemeClr>
                </a:solidFill>
              </a:rPr>
              <a:t>&lt;script&gt; </a:t>
            </a:r>
            <a:r>
              <a:rPr lang="en-IE" sz="2700" dirty="0" smtClean="0"/>
              <a:t>element references an external JavaScript file called </a:t>
            </a:r>
            <a:r>
              <a:rPr lang="en-IE" sz="2700" dirty="0" smtClean="0">
                <a:solidFill>
                  <a:schemeClr val="tx1">
                    <a:lumMod val="50000"/>
                    <a:lumOff val="50000"/>
                  </a:schemeClr>
                </a:solidFill>
              </a:rPr>
              <a:t>sample.js</a:t>
            </a:r>
            <a:r>
              <a:rPr lang="en-IE" sz="2700" dirty="0" smtClean="0"/>
              <a:t>.</a:t>
            </a:r>
          </a:p>
          <a:p>
            <a:r>
              <a:rPr lang="en-IE" sz="2700" dirty="0" smtClean="0"/>
              <a:t>Using the </a:t>
            </a:r>
            <a:r>
              <a:rPr lang="en-IE" sz="2600" dirty="0">
                <a:solidFill>
                  <a:schemeClr val="bg1">
                    <a:lumMod val="65000"/>
                  </a:schemeClr>
                </a:solidFill>
              </a:rPr>
              <a:t>.</a:t>
            </a:r>
            <a:r>
              <a:rPr lang="en-IE" sz="2600" dirty="0" err="1">
                <a:solidFill>
                  <a:schemeClr val="bg1">
                    <a:lumMod val="65000"/>
                  </a:schemeClr>
                </a:solidFill>
              </a:rPr>
              <a:t>js</a:t>
            </a:r>
            <a:r>
              <a:rPr lang="en-IE" sz="2600" dirty="0">
                <a:solidFill>
                  <a:schemeClr val="bg1">
                    <a:lumMod val="65000"/>
                  </a:schemeClr>
                </a:solidFill>
              </a:rPr>
              <a:t> </a:t>
            </a:r>
            <a:r>
              <a:rPr lang="en-IE" sz="2700" dirty="0" smtClean="0"/>
              <a:t>extension is a convention nearly all developers use.</a:t>
            </a:r>
            <a:endParaRPr lang="en-IE" sz="2700" dirty="0"/>
          </a:p>
        </p:txBody>
      </p:sp>
      <p:sp>
        <p:nvSpPr>
          <p:cNvPr id="5" name="Slide Number Placeholder 4"/>
          <p:cNvSpPr>
            <a:spLocks noGrp="1"/>
          </p:cNvSpPr>
          <p:nvPr>
            <p:ph type="sldNum" sz="quarter" idx="12"/>
          </p:nvPr>
        </p:nvSpPr>
        <p:spPr>
          <a:xfrm>
            <a:off x="0" y="1196752"/>
            <a:ext cx="533400" cy="356578"/>
          </a:xfrm>
        </p:spPr>
        <p:txBody>
          <a:bodyPr>
            <a:normAutofit/>
          </a:bodyPr>
          <a:lstStyle/>
          <a:p>
            <a:fld id="{90BC4B3B-CF66-4787-BC18-233A7035C99B}" type="slidenum">
              <a:rPr lang="en-IE" smtClean="0"/>
              <a:t>20</a:t>
            </a:fld>
            <a:endParaRPr lang="en-IE" dirty="0"/>
          </a:p>
        </p:txBody>
      </p:sp>
    </p:spTree>
    <p:extLst>
      <p:ext uri="{BB962C8B-B14F-4D97-AF65-F5344CB8AC3E}">
        <p14:creationId xmlns:p14="http://schemas.microsoft.com/office/powerpoint/2010/main" val="3746366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smtClean="0"/>
              <a:t>Step-by-Step</a:t>
            </a:r>
            <a:endParaRPr lang="en-IE" dirty="0"/>
          </a:p>
        </p:txBody>
      </p:sp>
      <p:sp>
        <p:nvSpPr>
          <p:cNvPr id="3" name="Content Placeholder 2"/>
          <p:cNvSpPr>
            <a:spLocks noGrp="1"/>
          </p:cNvSpPr>
          <p:nvPr>
            <p:ph sz="quarter" idx="1"/>
          </p:nvPr>
        </p:nvSpPr>
        <p:spPr>
          <a:xfrm>
            <a:off x="612648" y="1600200"/>
            <a:ext cx="8531352" cy="5141168"/>
          </a:xfrm>
        </p:spPr>
        <p:txBody>
          <a:bodyPr>
            <a:normAutofit fontScale="70000" lnSpcReduction="20000"/>
          </a:bodyPr>
          <a:lstStyle/>
          <a:p>
            <a:r>
              <a:rPr lang="en-IE" dirty="0" smtClean="0"/>
              <a:t>Add an external JavaScript file to a web page using the following steps:</a:t>
            </a:r>
          </a:p>
          <a:p>
            <a:pPr lvl="1"/>
            <a:r>
              <a:rPr lang="en-IE" dirty="0" smtClean="0"/>
              <a:t>Open </a:t>
            </a:r>
            <a:r>
              <a:rPr lang="en-IE" dirty="0" err="1" smtClean="0"/>
              <a:t>pspad</a:t>
            </a:r>
            <a:r>
              <a:rPr lang="en-IE" dirty="0" smtClean="0"/>
              <a:t> and from the File | New File menu select JavaScript. Type the following code:</a:t>
            </a:r>
          </a:p>
          <a:p>
            <a:pPr marL="1143000" lvl="3" indent="0">
              <a:buNone/>
            </a:pPr>
            <a:r>
              <a:rPr lang="en-IE" sz="2600" dirty="0">
                <a:latin typeface="Courier New" panose="02070309020205020404" pitchFamily="49" charset="0"/>
              </a:rPr>
              <a:t>function </a:t>
            </a:r>
            <a:r>
              <a:rPr lang="en-IE" sz="2600" dirty="0" err="1">
                <a:latin typeface="Courier New" panose="02070309020205020404" pitchFamily="49" charset="0"/>
              </a:rPr>
              <a:t>inlineScript</a:t>
            </a:r>
            <a:r>
              <a:rPr lang="en-IE" sz="2600" dirty="0">
                <a:latin typeface="Courier New" panose="02070309020205020404" pitchFamily="49" charset="0"/>
              </a:rPr>
              <a:t>() {</a:t>
            </a:r>
          </a:p>
          <a:p>
            <a:pPr marL="1143000" lvl="3" indent="0">
              <a:buNone/>
            </a:pPr>
            <a:r>
              <a:rPr lang="en-IE" sz="2300" dirty="0">
                <a:latin typeface="Courier New" panose="02070309020205020404" pitchFamily="49" charset="0"/>
              </a:rPr>
              <a:t>    </a:t>
            </a:r>
            <a:r>
              <a:rPr lang="en-IE" sz="2600" b="1" dirty="0" err="1">
                <a:solidFill>
                  <a:srgbClr val="00CCFF"/>
                </a:solidFill>
                <a:latin typeface="Courier New" panose="02070309020205020404" pitchFamily="49" charset="0"/>
              </a:rPr>
              <a:t>var</a:t>
            </a:r>
            <a:r>
              <a:rPr lang="en-IE" sz="2300" dirty="0">
                <a:latin typeface="Courier New" panose="02070309020205020404" pitchFamily="49" charset="0"/>
              </a:rPr>
              <a:t> </a:t>
            </a:r>
            <a:r>
              <a:rPr lang="en-IE" sz="2600" dirty="0">
                <a:latin typeface="Courier New" panose="02070309020205020404" pitchFamily="49" charset="0"/>
              </a:rPr>
              <a:t>message = "Hello, World!";</a:t>
            </a:r>
          </a:p>
          <a:p>
            <a:pPr marL="1143000" lvl="3" indent="0">
              <a:buNone/>
            </a:pPr>
            <a:r>
              <a:rPr lang="en-IE" sz="2300" dirty="0">
                <a:latin typeface="Courier New" panose="02070309020205020404" pitchFamily="49" charset="0"/>
              </a:rPr>
              <a:t>    </a:t>
            </a:r>
            <a:r>
              <a:rPr lang="en-IE" sz="2600" b="1" dirty="0">
                <a:solidFill>
                  <a:srgbClr val="00CCFF"/>
                </a:solidFill>
                <a:latin typeface="Courier New" panose="02070309020205020404" pitchFamily="49" charset="0"/>
              </a:rPr>
              <a:t>alert(message</a:t>
            </a:r>
            <a:r>
              <a:rPr lang="en-IE" sz="2300" dirty="0">
                <a:latin typeface="Courier New" panose="02070309020205020404" pitchFamily="49" charset="0"/>
              </a:rPr>
              <a:t>);</a:t>
            </a:r>
          </a:p>
          <a:p>
            <a:pPr marL="1143000" lvl="3" indent="0">
              <a:buNone/>
            </a:pPr>
            <a:r>
              <a:rPr lang="en-IE" sz="2600" dirty="0">
                <a:latin typeface="Courier New" panose="02070309020205020404" pitchFamily="49" charset="0"/>
              </a:rPr>
              <a:t>}</a:t>
            </a:r>
          </a:p>
          <a:p>
            <a:pPr marL="1143000" lvl="3" indent="0">
              <a:buNone/>
            </a:pPr>
            <a:endParaRPr lang="en-IE" sz="2600" dirty="0">
              <a:latin typeface="Courier New" panose="02070309020205020404" pitchFamily="49" charset="0"/>
            </a:endParaRPr>
          </a:p>
          <a:p>
            <a:pPr marL="1143000" lvl="3" indent="0">
              <a:buNone/>
            </a:pPr>
            <a:r>
              <a:rPr lang="en-IE" sz="2600" dirty="0" err="1">
                <a:latin typeface="Courier New" panose="02070309020205020404" pitchFamily="49" charset="0"/>
              </a:rPr>
              <a:t>inlineScript</a:t>
            </a:r>
            <a:r>
              <a:rPr lang="en-IE" sz="2600" dirty="0">
                <a:latin typeface="Courier New" panose="02070309020205020404" pitchFamily="49" charset="0"/>
              </a:rPr>
              <a:t>();</a:t>
            </a:r>
          </a:p>
          <a:p>
            <a:pPr lvl="1"/>
            <a:r>
              <a:rPr lang="en-IE" dirty="0" smtClean="0"/>
              <a:t>Save the file as</a:t>
            </a:r>
            <a:r>
              <a:rPr lang="en-IE" dirty="0" smtClean="0">
                <a:solidFill>
                  <a:schemeClr val="bg1">
                    <a:lumMod val="50000"/>
                  </a:schemeClr>
                </a:solidFill>
              </a:rPr>
              <a:t> lesson1.js</a:t>
            </a:r>
          </a:p>
          <a:p>
            <a:pPr lvl="1"/>
            <a:r>
              <a:rPr lang="en-IE" dirty="0" smtClean="0"/>
              <a:t>Open another file,  this time a HTML5 file and type the following code:</a:t>
            </a:r>
          </a:p>
          <a:p>
            <a:pPr marL="1097280" lvl="3" indent="0">
              <a:buNone/>
            </a:pPr>
            <a:r>
              <a:rPr lang="en-IE" dirty="0" smtClean="0">
                <a:solidFill>
                  <a:schemeClr val="bg1">
                    <a:lumMod val="50000"/>
                  </a:schemeClr>
                </a:solidFill>
              </a:rPr>
              <a:t>……….</a:t>
            </a:r>
            <a:endParaRPr lang="en-IE" dirty="0">
              <a:solidFill>
                <a:schemeClr val="bg1">
                  <a:lumMod val="50000"/>
                </a:schemeClr>
              </a:solidFill>
            </a:endParaRPr>
          </a:p>
          <a:p>
            <a:pPr marL="1097280" lvl="3" indent="0">
              <a:buNone/>
            </a:pPr>
            <a:r>
              <a:rPr lang="en-IE" sz="2600" dirty="0" smtClean="0">
                <a:latin typeface="Courier New" panose="02070309020205020404" pitchFamily="49" charset="0"/>
              </a:rPr>
              <a:t>&lt;</a:t>
            </a:r>
            <a:r>
              <a:rPr lang="en-IE" sz="2600" dirty="0">
                <a:latin typeface="Courier New" panose="02070309020205020404" pitchFamily="49" charset="0"/>
              </a:rPr>
              <a:t>title&gt;&lt;/title&gt;</a:t>
            </a:r>
          </a:p>
          <a:p>
            <a:pPr marL="1097280" lvl="3" indent="0">
              <a:buNone/>
            </a:pPr>
            <a:r>
              <a:rPr lang="en-IE" sz="2600" dirty="0">
                <a:latin typeface="Courier New" panose="02070309020205020404" pitchFamily="49" charset="0"/>
              </a:rPr>
              <a:t>&lt;/head&gt;</a:t>
            </a:r>
          </a:p>
          <a:p>
            <a:pPr marL="1097280" lvl="3" indent="0">
              <a:buNone/>
            </a:pPr>
            <a:r>
              <a:rPr lang="en-IE" sz="2600" dirty="0">
                <a:latin typeface="Courier New" panose="02070309020205020404" pitchFamily="49" charset="0"/>
              </a:rPr>
              <a:t>&lt;body&gt;</a:t>
            </a:r>
          </a:p>
          <a:p>
            <a:pPr marL="1097280" lvl="3" indent="0">
              <a:buNone/>
            </a:pPr>
            <a:r>
              <a:rPr lang="en-IE" sz="2600" dirty="0">
                <a:latin typeface="Courier New" panose="02070309020205020404" pitchFamily="49" charset="0"/>
              </a:rPr>
              <a:t>&lt;script type="text/</a:t>
            </a:r>
            <a:r>
              <a:rPr lang="en-IE" sz="2600" dirty="0" err="1">
                <a:latin typeface="Courier New" panose="02070309020205020404" pitchFamily="49" charset="0"/>
              </a:rPr>
              <a:t>javascript</a:t>
            </a:r>
            <a:r>
              <a:rPr lang="en-IE" sz="2600" dirty="0">
                <a:latin typeface="Courier New" panose="02070309020205020404" pitchFamily="49" charset="0"/>
              </a:rPr>
              <a:t>" </a:t>
            </a:r>
            <a:r>
              <a:rPr lang="en-IE" sz="2600" dirty="0" err="1" smtClean="0">
                <a:latin typeface="Courier New" panose="02070309020205020404" pitchFamily="49" charset="0"/>
              </a:rPr>
              <a:t>src</a:t>
            </a:r>
            <a:r>
              <a:rPr lang="en-IE" sz="2600" dirty="0">
                <a:latin typeface="Courier New" panose="02070309020205020404" pitchFamily="49" charset="0"/>
              </a:rPr>
              <a:t>="lesson1.js</a:t>
            </a:r>
            <a:r>
              <a:rPr lang="en-IE" sz="2600" dirty="0" smtClean="0">
                <a:latin typeface="Courier New" panose="02070309020205020404" pitchFamily="49" charset="0"/>
              </a:rPr>
              <a:t>"&gt; &lt;/</a:t>
            </a:r>
            <a:r>
              <a:rPr lang="en-IE" sz="2600" dirty="0">
                <a:latin typeface="Courier New" panose="02070309020205020404" pitchFamily="49" charset="0"/>
              </a:rPr>
              <a:t>script&gt;</a:t>
            </a:r>
          </a:p>
          <a:p>
            <a:pPr marL="1097280" lvl="3" indent="0">
              <a:buNone/>
            </a:pPr>
            <a:r>
              <a:rPr lang="en-IE" sz="2600" dirty="0">
                <a:latin typeface="Courier New" panose="02070309020205020404" pitchFamily="49" charset="0"/>
              </a:rPr>
              <a:t>&lt;/body&gt;</a:t>
            </a:r>
          </a:p>
          <a:p>
            <a:pPr marL="1097280" lvl="3" indent="0">
              <a:buNone/>
            </a:pPr>
            <a:r>
              <a:rPr lang="en-IE" sz="2600" dirty="0">
                <a:latin typeface="Courier New" panose="02070309020205020404" pitchFamily="49" charset="0"/>
              </a:rPr>
              <a:t>&lt;/html&gt;</a:t>
            </a:r>
          </a:p>
        </p:txBody>
      </p:sp>
      <p:sp>
        <p:nvSpPr>
          <p:cNvPr id="4" name="Slide Number Placeholder 3"/>
          <p:cNvSpPr>
            <a:spLocks noGrp="1"/>
          </p:cNvSpPr>
          <p:nvPr>
            <p:ph type="sldNum" sz="quarter" idx="12"/>
          </p:nvPr>
        </p:nvSpPr>
        <p:spPr>
          <a:xfrm>
            <a:off x="28663" y="1196752"/>
            <a:ext cx="510889" cy="432048"/>
          </a:xfrm>
        </p:spPr>
        <p:txBody>
          <a:bodyPr/>
          <a:lstStyle/>
          <a:p>
            <a:fld id="{90BC4B3B-CF66-4787-BC18-233A7035C99B}" type="slidenum">
              <a:rPr lang="en-IE" smtClean="0"/>
              <a:pPr/>
              <a:t>21</a:t>
            </a:fld>
            <a:endParaRPr lang="en-IE" dirty="0"/>
          </a:p>
        </p:txBody>
      </p:sp>
    </p:spTree>
    <p:extLst>
      <p:ext uri="{BB962C8B-B14F-4D97-AF65-F5344CB8AC3E}">
        <p14:creationId xmlns:p14="http://schemas.microsoft.com/office/powerpoint/2010/main" val="91214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smtClean="0"/>
              <a:t>Save the file as </a:t>
            </a:r>
            <a:r>
              <a:rPr lang="en-IE" dirty="0" smtClean="0">
                <a:solidFill>
                  <a:schemeClr val="bg1">
                    <a:lumMod val="50000"/>
                  </a:schemeClr>
                </a:solidFill>
              </a:rPr>
              <a:t>lesson1.html </a:t>
            </a:r>
            <a:r>
              <a:rPr lang="en-IE" dirty="0" smtClean="0"/>
              <a:t>and save it in the same location as the </a:t>
            </a:r>
            <a:r>
              <a:rPr lang="en-IE" dirty="0" smtClean="0">
                <a:solidFill>
                  <a:schemeClr val="bg1">
                    <a:lumMod val="50000"/>
                  </a:schemeClr>
                </a:solidFill>
              </a:rPr>
              <a:t>.</a:t>
            </a:r>
            <a:r>
              <a:rPr lang="en-IE" dirty="0" err="1" smtClean="0">
                <a:solidFill>
                  <a:schemeClr val="bg1">
                    <a:lumMod val="50000"/>
                  </a:schemeClr>
                </a:solidFill>
              </a:rPr>
              <a:t>js</a:t>
            </a:r>
            <a:r>
              <a:rPr lang="en-IE" dirty="0" smtClean="0">
                <a:solidFill>
                  <a:schemeClr val="bg1">
                    <a:lumMod val="50000"/>
                  </a:schemeClr>
                </a:solidFill>
              </a:rPr>
              <a:t> </a:t>
            </a:r>
            <a:r>
              <a:rPr lang="en-IE" dirty="0" smtClean="0"/>
              <a:t>file.</a:t>
            </a:r>
          </a:p>
          <a:p>
            <a:r>
              <a:rPr lang="en-IE" dirty="0" smtClean="0"/>
              <a:t>Open the HTML file by double clicking on it and you should see an alert box saying “Hello World” when the browser loads the </a:t>
            </a:r>
            <a:r>
              <a:rPr lang="en-IE" dirty="0" smtClean="0"/>
              <a:t>page.</a:t>
            </a:r>
            <a:endParaRPr lang="en-IE" dirty="0"/>
          </a:p>
        </p:txBody>
      </p:sp>
      <p:sp>
        <p:nvSpPr>
          <p:cNvPr id="4" name="Slide Number Placeholder 3"/>
          <p:cNvSpPr>
            <a:spLocks noGrp="1"/>
          </p:cNvSpPr>
          <p:nvPr>
            <p:ph type="sldNum" sz="quarter" idx="12"/>
          </p:nvPr>
        </p:nvSpPr>
        <p:spPr>
          <a:xfrm>
            <a:off x="28663" y="1196752"/>
            <a:ext cx="749424" cy="432048"/>
          </a:xfrm>
        </p:spPr>
        <p:txBody>
          <a:bodyPr/>
          <a:lstStyle/>
          <a:p>
            <a:fld id="{90BC4B3B-CF66-4787-BC18-233A7035C99B}" type="slidenum">
              <a:rPr lang="en-IE" smtClean="0"/>
              <a:pPr/>
              <a:t>22</a:t>
            </a:fld>
            <a:endParaRPr lang="en-IE" dirty="0"/>
          </a:p>
        </p:txBody>
      </p:sp>
    </p:spTree>
    <p:extLst>
      <p:ext uri="{BB962C8B-B14F-4D97-AF65-F5344CB8AC3E}">
        <p14:creationId xmlns:p14="http://schemas.microsoft.com/office/powerpoint/2010/main" val="1576843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smtClean="0"/>
              <a:t>Which to use </a:t>
            </a:r>
            <a:r>
              <a:rPr lang="en-IE" sz="4000" dirty="0" smtClean="0">
                <a:latin typeface="Adobe Caslon Pro Bold" panose="0205070206050A020403" pitchFamily="18" charset="0"/>
              </a:rPr>
              <a:t>?</a:t>
            </a:r>
            <a:r>
              <a:rPr lang="en-IE" sz="4000" dirty="0" smtClean="0"/>
              <a:t> Inline or External	</a:t>
            </a:r>
            <a:endParaRPr lang="en-IE" sz="4000" dirty="0"/>
          </a:p>
        </p:txBody>
      </p:sp>
      <p:sp>
        <p:nvSpPr>
          <p:cNvPr id="3" name="Content Placeholder 2"/>
          <p:cNvSpPr>
            <a:spLocks noGrp="1"/>
          </p:cNvSpPr>
          <p:nvPr>
            <p:ph idx="1"/>
          </p:nvPr>
        </p:nvSpPr>
        <p:spPr/>
        <p:txBody>
          <a:bodyPr/>
          <a:lstStyle/>
          <a:p>
            <a:r>
              <a:rPr lang="en-IE" dirty="0" smtClean="0"/>
              <a:t>Its ultimately up to you!</a:t>
            </a:r>
          </a:p>
          <a:p>
            <a:r>
              <a:rPr lang="en-IE" dirty="0" smtClean="0"/>
              <a:t>I would suggest using the external method for the following reasons:</a:t>
            </a:r>
          </a:p>
          <a:p>
            <a:pPr lvl="1"/>
            <a:r>
              <a:rPr lang="en-IE" dirty="0" smtClean="0"/>
              <a:t>Easier to maintain than inline scripts</a:t>
            </a:r>
          </a:p>
          <a:p>
            <a:pPr lvl="1"/>
            <a:r>
              <a:rPr lang="en-IE" dirty="0" smtClean="0"/>
              <a:t>External scripts are cached by the browser</a:t>
            </a:r>
          </a:p>
          <a:p>
            <a:r>
              <a:rPr lang="en-IE" dirty="0" smtClean="0"/>
              <a:t>How and where &lt;script&gt; elements are placed in the page do matter!</a:t>
            </a:r>
          </a:p>
          <a:p>
            <a:pPr lvl="1"/>
            <a:endParaRPr lang="en-IE" dirty="0" smtClean="0"/>
          </a:p>
          <a:p>
            <a:pPr lvl="1"/>
            <a:endParaRPr lang="en-IE" dirty="0"/>
          </a:p>
        </p:txBody>
      </p:sp>
      <p:sp>
        <p:nvSpPr>
          <p:cNvPr id="5" name="Slide Number Placeholder 4"/>
          <p:cNvSpPr>
            <a:spLocks noGrp="1"/>
          </p:cNvSpPr>
          <p:nvPr>
            <p:ph type="sldNum" sz="quarter" idx="12"/>
          </p:nvPr>
        </p:nvSpPr>
        <p:spPr>
          <a:xfrm>
            <a:off x="0" y="1196752"/>
            <a:ext cx="533400" cy="356578"/>
          </a:xfrm>
        </p:spPr>
        <p:txBody>
          <a:bodyPr>
            <a:normAutofit/>
          </a:bodyPr>
          <a:lstStyle/>
          <a:p>
            <a:fld id="{90BC4B3B-CF66-4787-BC18-233A7035C99B}" type="slidenum">
              <a:rPr lang="en-IE" smtClean="0"/>
              <a:t>23</a:t>
            </a:fld>
            <a:endParaRPr lang="en-IE" dirty="0"/>
          </a:p>
        </p:txBody>
      </p:sp>
    </p:spTree>
    <p:extLst>
      <p:ext uri="{BB962C8B-B14F-4D97-AF65-F5344CB8AC3E}">
        <p14:creationId xmlns:p14="http://schemas.microsoft.com/office/powerpoint/2010/main" val="3022709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smtClean="0"/>
              <a:t>Tag Placement</a:t>
            </a:r>
            <a:endParaRPr lang="en-IE" sz="4000" dirty="0"/>
          </a:p>
        </p:txBody>
      </p:sp>
      <p:sp>
        <p:nvSpPr>
          <p:cNvPr id="3" name="Content Placeholder 2"/>
          <p:cNvSpPr>
            <a:spLocks noGrp="1"/>
          </p:cNvSpPr>
          <p:nvPr>
            <p:ph idx="1"/>
          </p:nvPr>
        </p:nvSpPr>
        <p:spPr>
          <a:xfrm>
            <a:off x="467544" y="1700808"/>
            <a:ext cx="8298504" cy="5157192"/>
          </a:xfrm>
        </p:spPr>
        <p:txBody>
          <a:bodyPr>
            <a:normAutofit fontScale="25000" lnSpcReduction="20000"/>
          </a:bodyPr>
          <a:lstStyle/>
          <a:p>
            <a:r>
              <a:rPr lang="en-IE" sz="6400" dirty="0" smtClean="0"/>
              <a:t>The </a:t>
            </a:r>
            <a:r>
              <a:rPr lang="en-IE" sz="6400" dirty="0">
                <a:solidFill>
                  <a:schemeClr val="bg1">
                    <a:lumMod val="65000"/>
                  </a:schemeClr>
                </a:solidFill>
              </a:rPr>
              <a:t>&lt;script&gt; </a:t>
            </a:r>
            <a:r>
              <a:rPr lang="en-IE" sz="6400" dirty="0" smtClean="0"/>
              <a:t>element is one of the few elements that can go almost anywhere in an HTML page:</a:t>
            </a:r>
          </a:p>
          <a:p>
            <a:pPr lvl="1"/>
            <a:r>
              <a:rPr lang="en-IE" sz="6400" dirty="0" smtClean="0">
                <a:solidFill>
                  <a:schemeClr val="bg1">
                    <a:lumMod val="50000"/>
                  </a:schemeClr>
                </a:solidFill>
              </a:rPr>
              <a:t>The &lt;head&gt;</a:t>
            </a:r>
          </a:p>
          <a:p>
            <a:pPr marL="800100" lvl="2" indent="0">
              <a:buNone/>
            </a:pPr>
            <a:r>
              <a:rPr lang="en-IE" sz="6400" dirty="0" smtClean="0">
                <a:solidFill>
                  <a:schemeClr val="bg1">
                    <a:lumMod val="50000"/>
                  </a:schemeClr>
                </a:solidFill>
              </a:rPr>
              <a:t>………………..</a:t>
            </a:r>
          </a:p>
          <a:p>
            <a:pPr marL="800100" lvl="2" indent="0">
              <a:buNone/>
            </a:pPr>
            <a:r>
              <a:rPr lang="en-IE" sz="6400" dirty="0" smtClean="0">
                <a:latin typeface="Courier New" panose="02070309020205020404" pitchFamily="49" charset="0"/>
              </a:rPr>
              <a:t>&lt;</a:t>
            </a:r>
            <a:r>
              <a:rPr lang="en-IE" sz="6400" dirty="0">
                <a:latin typeface="Courier New" panose="02070309020205020404" pitchFamily="49" charset="0"/>
              </a:rPr>
              <a:t>title&gt;Sample Page &lt;/title&gt;</a:t>
            </a:r>
          </a:p>
          <a:p>
            <a:pPr marL="800100" lvl="2" indent="0">
              <a:buNone/>
            </a:pPr>
            <a:r>
              <a:rPr lang="en-IE" sz="6400" dirty="0" smtClean="0">
                <a:latin typeface="Courier New" panose="02070309020205020404" pitchFamily="49" charset="0"/>
              </a:rPr>
              <a:t>&lt;</a:t>
            </a:r>
            <a:r>
              <a:rPr lang="en-IE" sz="6400" dirty="0">
                <a:latin typeface="Courier New" panose="02070309020205020404" pitchFamily="49" charset="0"/>
              </a:rPr>
              <a:t>script type=“text/</a:t>
            </a:r>
            <a:r>
              <a:rPr lang="en-IE" sz="6400" dirty="0" err="1">
                <a:latin typeface="Courier New" panose="02070309020205020404" pitchFamily="49" charset="0"/>
              </a:rPr>
              <a:t>javascript</a:t>
            </a:r>
            <a:r>
              <a:rPr lang="en-IE" sz="6400" dirty="0">
                <a:latin typeface="Courier New" panose="02070309020205020404" pitchFamily="49" charset="0"/>
              </a:rPr>
              <a:t>” </a:t>
            </a:r>
            <a:r>
              <a:rPr lang="en-IE" sz="6400" dirty="0" err="1">
                <a:latin typeface="Courier New" panose="02070309020205020404" pitchFamily="49" charset="0"/>
              </a:rPr>
              <a:t>src</a:t>
            </a:r>
            <a:r>
              <a:rPr lang="en-IE" sz="6400" dirty="0">
                <a:latin typeface="Courier New" panose="02070309020205020404" pitchFamily="49" charset="0"/>
              </a:rPr>
              <a:t>=“sample.js”&gt;&lt;/script&gt;</a:t>
            </a:r>
          </a:p>
          <a:p>
            <a:pPr marL="800100" lvl="2" indent="0">
              <a:buNone/>
            </a:pPr>
            <a:r>
              <a:rPr lang="en-IE" sz="6400" dirty="0">
                <a:latin typeface="Courier New" panose="02070309020205020404" pitchFamily="49" charset="0"/>
              </a:rPr>
              <a:t>&lt;/head&gt;</a:t>
            </a:r>
          </a:p>
          <a:p>
            <a:pPr marL="800100" lvl="2" indent="0">
              <a:buNone/>
            </a:pPr>
            <a:r>
              <a:rPr lang="en-IE" sz="6400" dirty="0">
                <a:latin typeface="Courier New" panose="02070309020205020404" pitchFamily="49" charset="0"/>
              </a:rPr>
              <a:t>&lt;body&gt;</a:t>
            </a:r>
          </a:p>
          <a:p>
            <a:pPr marL="800100" lvl="2" indent="0">
              <a:buNone/>
            </a:pPr>
            <a:r>
              <a:rPr lang="en-IE" sz="6400" dirty="0">
                <a:latin typeface="Courier New" panose="02070309020205020404" pitchFamily="49" charset="0"/>
              </a:rPr>
              <a:t>&lt;/body&gt;</a:t>
            </a:r>
          </a:p>
          <a:p>
            <a:pPr marL="800100" lvl="2" indent="0">
              <a:buNone/>
            </a:pPr>
            <a:r>
              <a:rPr lang="en-IE" sz="6400" dirty="0">
                <a:latin typeface="Courier New" panose="02070309020205020404" pitchFamily="49" charset="0"/>
              </a:rPr>
              <a:t>&lt;/html&gt;</a:t>
            </a:r>
          </a:p>
          <a:p>
            <a:pPr marL="914400" lvl="2" indent="0">
              <a:buNone/>
            </a:pPr>
            <a:endParaRPr lang="en-IE" sz="6400" dirty="0" smtClean="0">
              <a:solidFill>
                <a:schemeClr val="bg1">
                  <a:lumMod val="50000"/>
                </a:schemeClr>
              </a:solidFill>
            </a:endParaRPr>
          </a:p>
          <a:p>
            <a:pPr lvl="1"/>
            <a:r>
              <a:rPr lang="en-IE" sz="6400" dirty="0" smtClean="0">
                <a:solidFill>
                  <a:schemeClr val="bg1">
                    <a:lumMod val="50000"/>
                  </a:schemeClr>
                </a:solidFill>
              </a:rPr>
              <a:t>The &lt;body&gt;</a:t>
            </a:r>
          </a:p>
          <a:p>
            <a:pPr marL="800100" lvl="2" indent="0">
              <a:buNone/>
            </a:pPr>
            <a:r>
              <a:rPr lang="en-IE" sz="6400" dirty="0" smtClean="0">
                <a:solidFill>
                  <a:schemeClr val="bg1">
                    <a:lumMod val="50000"/>
                  </a:schemeClr>
                </a:solidFill>
              </a:rPr>
              <a:t>……………….</a:t>
            </a:r>
          </a:p>
          <a:p>
            <a:pPr marL="800100" lvl="2" indent="0">
              <a:buNone/>
            </a:pPr>
            <a:r>
              <a:rPr lang="en-IE" sz="6400" dirty="0" smtClean="0">
                <a:latin typeface="Courier New" panose="02070309020205020404" pitchFamily="49" charset="0"/>
              </a:rPr>
              <a:t>&lt;</a:t>
            </a:r>
            <a:r>
              <a:rPr lang="en-IE" sz="6400" dirty="0">
                <a:latin typeface="Courier New" panose="02070309020205020404" pitchFamily="49" charset="0"/>
              </a:rPr>
              <a:t>title&gt;Sample Page &lt;/title&gt;</a:t>
            </a:r>
          </a:p>
          <a:p>
            <a:pPr marL="800100" lvl="2" indent="0">
              <a:buNone/>
            </a:pPr>
            <a:r>
              <a:rPr lang="en-IE" sz="6400" dirty="0">
                <a:latin typeface="Courier New" panose="02070309020205020404" pitchFamily="49" charset="0"/>
              </a:rPr>
              <a:t>&lt;/head&gt;</a:t>
            </a:r>
          </a:p>
          <a:p>
            <a:pPr marL="800100" lvl="2" indent="0">
              <a:buNone/>
            </a:pPr>
            <a:r>
              <a:rPr lang="en-IE" sz="6400" dirty="0">
                <a:latin typeface="Courier New" panose="02070309020205020404" pitchFamily="49" charset="0"/>
              </a:rPr>
              <a:t>&lt;body&gt;</a:t>
            </a:r>
          </a:p>
          <a:p>
            <a:pPr marL="800100" lvl="2" indent="0">
              <a:buNone/>
            </a:pPr>
            <a:r>
              <a:rPr lang="en-IE" sz="6400" dirty="0" smtClean="0">
                <a:latin typeface="Courier New" panose="02070309020205020404" pitchFamily="49" charset="0"/>
              </a:rPr>
              <a:t>&lt;</a:t>
            </a:r>
            <a:r>
              <a:rPr lang="en-IE" sz="6400" dirty="0">
                <a:latin typeface="Courier New" panose="02070309020205020404" pitchFamily="49" charset="0"/>
              </a:rPr>
              <a:t>script type=“</a:t>
            </a:r>
            <a:r>
              <a:rPr lang="en-IE" sz="6400" dirty="0" smtClean="0">
                <a:latin typeface="Courier New" panose="02070309020205020404" pitchFamily="49" charset="0"/>
              </a:rPr>
              <a:t>text/</a:t>
            </a:r>
            <a:r>
              <a:rPr lang="en-IE" sz="6400" dirty="0" err="1" smtClean="0">
                <a:latin typeface="Courier New" panose="02070309020205020404" pitchFamily="49" charset="0"/>
              </a:rPr>
              <a:t>javascript</a:t>
            </a:r>
            <a:r>
              <a:rPr lang="en-IE" sz="6400" dirty="0" smtClean="0">
                <a:latin typeface="Courier New" panose="02070309020205020404" pitchFamily="49" charset="0"/>
              </a:rPr>
              <a:t>” </a:t>
            </a:r>
            <a:r>
              <a:rPr lang="en-IE" sz="6400" dirty="0" err="1" smtClean="0">
                <a:latin typeface="Courier New" panose="02070309020205020404" pitchFamily="49" charset="0"/>
              </a:rPr>
              <a:t>src</a:t>
            </a:r>
            <a:r>
              <a:rPr lang="en-IE" sz="6400" dirty="0">
                <a:latin typeface="Courier New" panose="02070309020205020404" pitchFamily="49" charset="0"/>
              </a:rPr>
              <a:t>=“sample.js”&gt;&lt;/script&gt;</a:t>
            </a:r>
          </a:p>
          <a:p>
            <a:pPr marL="800100" lvl="2" indent="0">
              <a:buNone/>
            </a:pPr>
            <a:r>
              <a:rPr lang="en-IE" sz="6400" dirty="0">
                <a:latin typeface="Courier New" panose="02070309020205020404" pitchFamily="49" charset="0"/>
              </a:rPr>
              <a:t>&lt;/body&gt;</a:t>
            </a:r>
          </a:p>
          <a:p>
            <a:pPr marL="800100" lvl="2" indent="0">
              <a:buNone/>
            </a:pPr>
            <a:r>
              <a:rPr lang="en-IE" sz="6400" dirty="0">
                <a:latin typeface="Courier New" panose="02070309020205020404" pitchFamily="49" charset="0"/>
              </a:rPr>
              <a:t>&lt;/html&gt;</a:t>
            </a:r>
          </a:p>
          <a:p>
            <a:pPr marL="800100" lvl="2" indent="0">
              <a:buNone/>
            </a:pPr>
            <a:endParaRPr lang="en-IE" dirty="0" smtClean="0"/>
          </a:p>
          <a:p>
            <a:endParaRPr lang="en-IE" dirty="0"/>
          </a:p>
        </p:txBody>
      </p:sp>
      <p:sp>
        <p:nvSpPr>
          <p:cNvPr id="5" name="Slide Number Placeholder 4"/>
          <p:cNvSpPr>
            <a:spLocks noGrp="1"/>
          </p:cNvSpPr>
          <p:nvPr>
            <p:ph type="sldNum" sz="quarter" idx="12"/>
          </p:nvPr>
        </p:nvSpPr>
        <p:spPr>
          <a:xfrm>
            <a:off x="0" y="1268760"/>
            <a:ext cx="533400" cy="288032"/>
          </a:xfrm>
        </p:spPr>
        <p:txBody>
          <a:bodyPr>
            <a:noAutofit/>
          </a:bodyPr>
          <a:lstStyle/>
          <a:p>
            <a:fld id="{90BC4B3B-CF66-4787-BC18-233A7035C99B}" type="slidenum">
              <a:rPr lang="en-IE" smtClean="0"/>
              <a:t>24</a:t>
            </a:fld>
            <a:endParaRPr lang="en-IE" sz="1200" dirty="0"/>
          </a:p>
        </p:txBody>
      </p:sp>
    </p:spTree>
    <p:extLst>
      <p:ext uri="{BB962C8B-B14F-4D97-AF65-F5344CB8AC3E}">
        <p14:creationId xmlns:p14="http://schemas.microsoft.com/office/powerpoint/2010/main" val="3817102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smtClean="0"/>
              <a:t>JavaScript Syntax &amp; Variables</a:t>
            </a:r>
            <a:endParaRPr lang="en-IE" sz="4000" dirty="0"/>
          </a:p>
        </p:txBody>
      </p:sp>
      <p:sp>
        <p:nvSpPr>
          <p:cNvPr id="3" name="Content Placeholder 2"/>
          <p:cNvSpPr>
            <a:spLocks noGrp="1"/>
          </p:cNvSpPr>
          <p:nvPr>
            <p:ph idx="1"/>
          </p:nvPr>
        </p:nvSpPr>
        <p:spPr>
          <a:xfrm>
            <a:off x="612648" y="1600200"/>
            <a:ext cx="8153400" cy="5429200"/>
          </a:xfrm>
        </p:spPr>
        <p:txBody>
          <a:bodyPr>
            <a:normAutofit fontScale="70000" lnSpcReduction="20000"/>
          </a:bodyPr>
          <a:lstStyle/>
          <a:p>
            <a:r>
              <a:rPr lang="en-IE" dirty="0" smtClean="0"/>
              <a:t>JavaScript is case sensitive</a:t>
            </a:r>
          </a:p>
          <a:p>
            <a:r>
              <a:rPr lang="en-IE" dirty="0" smtClean="0"/>
              <a:t>JavaScript is a loosely typed language</a:t>
            </a:r>
          </a:p>
          <a:p>
            <a:pPr lvl="1"/>
            <a:r>
              <a:rPr lang="en-IE" dirty="0" smtClean="0"/>
              <a:t>A variable can contain a text value at one time, and a number value at another</a:t>
            </a:r>
          </a:p>
          <a:p>
            <a:pPr lvl="1"/>
            <a:r>
              <a:rPr lang="en-IE" dirty="0" smtClean="0"/>
              <a:t>The following code shows a variable declaration statement:</a:t>
            </a:r>
          </a:p>
          <a:p>
            <a:pPr lvl="1"/>
            <a:endParaRPr lang="en-IE" dirty="0" smtClean="0"/>
          </a:p>
          <a:p>
            <a:pPr marL="857250" lvl="2" indent="0">
              <a:buNone/>
            </a:pPr>
            <a:r>
              <a:rPr lang="en-IE" dirty="0" smtClean="0"/>
              <a:t>   </a:t>
            </a:r>
            <a:r>
              <a:rPr lang="en-IE" b="1" dirty="0" err="1">
                <a:solidFill>
                  <a:srgbClr val="00CCFF"/>
                </a:solidFill>
                <a:latin typeface="Courier New" panose="02070309020205020404" pitchFamily="49" charset="0"/>
              </a:rPr>
              <a:t>var</a:t>
            </a:r>
            <a:r>
              <a:rPr lang="en-IE" sz="2000" dirty="0" smtClean="0">
                <a:solidFill>
                  <a:schemeClr val="bg1">
                    <a:lumMod val="50000"/>
                  </a:schemeClr>
                </a:solidFill>
              </a:rPr>
              <a:t> </a:t>
            </a:r>
            <a:r>
              <a:rPr lang="en-IE" dirty="0" err="1">
                <a:latin typeface="Courier New" panose="02070309020205020404" pitchFamily="49" charset="0"/>
              </a:rPr>
              <a:t>myVariable</a:t>
            </a:r>
            <a:r>
              <a:rPr lang="en-IE" dirty="0">
                <a:latin typeface="Courier New" panose="02070309020205020404" pitchFamily="49" charset="0"/>
              </a:rPr>
              <a:t>;</a:t>
            </a:r>
          </a:p>
          <a:p>
            <a:pPr marL="1074420" lvl="2"/>
            <a:r>
              <a:rPr lang="en-IE" dirty="0" smtClean="0"/>
              <a:t>The variable in the above declaration doesn’t contain any data. It has been </a:t>
            </a:r>
            <a:r>
              <a:rPr lang="en-IE" dirty="0" smtClean="0">
                <a:solidFill>
                  <a:schemeClr val="tx1">
                    <a:lumMod val="75000"/>
                    <a:lumOff val="25000"/>
                  </a:schemeClr>
                </a:solidFill>
              </a:rPr>
              <a:t>declared</a:t>
            </a:r>
            <a:r>
              <a:rPr lang="en-IE" dirty="0" smtClean="0"/>
              <a:t> but has not been </a:t>
            </a:r>
            <a:r>
              <a:rPr lang="en-IE" sz="2400" dirty="0">
                <a:solidFill>
                  <a:schemeClr val="tx1">
                    <a:lumMod val="75000"/>
                    <a:lumOff val="25000"/>
                  </a:schemeClr>
                </a:solidFill>
              </a:rPr>
              <a:t>initialised</a:t>
            </a:r>
            <a:r>
              <a:rPr lang="en-IE" dirty="0" smtClean="0"/>
              <a:t> or </a:t>
            </a:r>
            <a:r>
              <a:rPr lang="en-IE" sz="2400" dirty="0">
                <a:solidFill>
                  <a:schemeClr val="tx1">
                    <a:lumMod val="75000"/>
                    <a:lumOff val="25000"/>
                  </a:schemeClr>
                </a:solidFill>
              </a:rPr>
              <a:t>assigned</a:t>
            </a:r>
            <a:r>
              <a:rPr lang="en-IE" dirty="0" smtClean="0"/>
              <a:t> a value</a:t>
            </a:r>
          </a:p>
          <a:p>
            <a:pPr marL="1074420" lvl="2"/>
            <a:r>
              <a:rPr lang="en-IE" dirty="0" smtClean="0"/>
              <a:t>Use the assignment operator (=) to assign a value to the variable</a:t>
            </a:r>
          </a:p>
          <a:p>
            <a:pPr marL="1428750" lvl="3" indent="0">
              <a:buNone/>
            </a:pPr>
            <a:r>
              <a:rPr lang="en-IE" sz="2300" b="1" dirty="0" err="1">
                <a:solidFill>
                  <a:srgbClr val="00CCFF"/>
                </a:solidFill>
                <a:latin typeface="Courier New" panose="02070309020205020404" pitchFamily="49" charset="0"/>
              </a:rPr>
              <a:t>var</a:t>
            </a:r>
            <a:r>
              <a:rPr lang="en-IE" sz="1700" dirty="0" smtClean="0">
                <a:solidFill>
                  <a:schemeClr val="bg1">
                    <a:lumMod val="50000"/>
                  </a:schemeClr>
                </a:solidFill>
              </a:rPr>
              <a:t> </a:t>
            </a:r>
            <a:r>
              <a:rPr lang="en-IE" sz="2300" dirty="0" err="1">
                <a:latin typeface="Courier New" panose="02070309020205020404" pitchFamily="49" charset="0"/>
              </a:rPr>
              <a:t>myVariable</a:t>
            </a:r>
            <a:r>
              <a:rPr lang="en-IE" sz="2300" dirty="0">
                <a:latin typeface="Courier New" panose="02070309020205020404" pitchFamily="49" charset="0"/>
              </a:rPr>
              <a:t>;</a:t>
            </a:r>
          </a:p>
          <a:p>
            <a:pPr marL="1428750" lvl="3" indent="0">
              <a:buNone/>
            </a:pPr>
            <a:r>
              <a:rPr lang="en-IE" sz="2300" dirty="0" err="1">
                <a:latin typeface="Courier New" panose="02070309020205020404" pitchFamily="49" charset="0"/>
              </a:rPr>
              <a:t>myVariable</a:t>
            </a:r>
            <a:r>
              <a:rPr lang="en-IE" sz="2300" dirty="0">
                <a:latin typeface="Courier New" panose="02070309020205020404" pitchFamily="49" charset="0"/>
              </a:rPr>
              <a:t>=“some text”;</a:t>
            </a:r>
          </a:p>
          <a:p>
            <a:pPr marL="1428750" lvl="3" indent="0">
              <a:buNone/>
            </a:pPr>
            <a:r>
              <a:rPr lang="en-IE" dirty="0" smtClean="0">
                <a:solidFill>
                  <a:schemeClr val="bg1">
                    <a:lumMod val="50000"/>
                  </a:schemeClr>
                </a:solidFill>
              </a:rPr>
              <a:t>or</a:t>
            </a:r>
          </a:p>
          <a:p>
            <a:pPr marL="1428750" lvl="3" indent="0">
              <a:buNone/>
            </a:pPr>
            <a:r>
              <a:rPr lang="en-IE" sz="2300" b="1" dirty="0" err="1">
                <a:solidFill>
                  <a:srgbClr val="00CCFF"/>
                </a:solidFill>
                <a:latin typeface="Courier New" panose="02070309020205020404" pitchFamily="49" charset="0"/>
              </a:rPr>
              <a:t>var</a:t>
            </a:r>
            <a:r>
              <a:rPr lang="en-IE" sz="1700" dirty="0" smtClean="0">
                <a:solidFill>
                  <a:schemeClr val="bg1">
                    <a:lumMod val="50000"/>
                  </a:schemeClr>
                </a:solidFill>
              </a:rPr>
              <a:t> </a:t>
            </a:r>
            <a:r>
              <a:rPr lang="en-IE" sz="2300" dirty="0" err="1">
                <a:latin typeface="Courier New" panose="02070309020205020404" pitchFamily="49" charset="0"/>
              </a:rPr>
              <a:t>myVariable</a:t>
            </a:r>
            <a:r>
              <a:rPr lang="en-IE" sz="2300" dirty="0">
                <a:latin typeface="Courier New" panose="02070309020205020404" pitchFamily="49" charset="0"/>
              </a:rPr>
              <a:t> =“some text</a:t>
            </a:r>
            <a:r>
              <a:rPr lang="en-IE" sz="2300" dirty="0" smtClean="0">
                <a:latin typeface="Courier New" panose="02070309020205020404" pitchFamily="49" charset="0"/>
              </a:rPr>
              <a:t>”;</a:t>
            </a:r>
          </a:p>
          <a:p>
            <a:pPr marL="1428750" lvl="3" indent="0">
              <a:buNone/>
            </a:pPr>
            <a:endParaRPr lang="en-IE" sz="2300" dirty="0">
              <a:latin typeface="Courier New" panose="02070309020205020404" pitchFamily="49" charset="0"/>
            </a:endParaRPr>
          </a:p>
          <a:p>
            <a:pPr lvl="1"/>
            <a:r>
              <a:rPr lang="en-US" dirty="0" smtClean="0"/>
              <a:t>When assigning </a:t>
            </a:r>
            <a:r>
              <a:rPr lang="en-US" dirty="0"/>
              <a:t>a literal string value to a variable</a:t>
            </a:r>
          </a:p>
          <a:p>
            <a:pPr lvl="2"/>
            <a:r>
              <a:rPr lang="en-US" dirty="0"/>
              <a:t>Enclose text in quotation </a:t>
            </a:r>
            <a:r>
              <a:rPr lang="en-US" dirty="0" smtClean="0"/>
              <a:t>marks</a:t>
            </a:r>
          </a:p>
          <a:p>
            <a:pPr lvl="1"/>
            <a:r>
              <a:rPr lang="en-US" dirty="0"/>
              <a:t>When assigning a </a:t>
            </a:r>
            <a:r>
              <a:rPr lang="en-US" dirty="0" smtClean="0"/>
              <a:t>numeric value to </a:t>
            </a:r>
            <a:r>
              <a:rPr lang="en-US" dirty="0"/>
              <a:t>a variable</a:t>
            </a:r>
          </a:p>
          <a:p>
            <a:pPr lvl="2"/>
            <a:r>
              <a:rPr lang="en-US" dirty="0" smtClean="0"/>
              <a:t>Do not enclose number in </a:t>
            </a:r>
            <a:r>
              <a:rPr lang="en-US" dirty="0"/>
              <a:t>quotation </a:t>
            </a:r>
            <a:r>
              <a:rPr lang="en-US" dirty="0" smtClean="0"/>
              <a:t>marks (or JavaScript will treat it as a string)</a:t>
            </a:r>
            <a:endParaRPr lang="en-US" dirty="0"/>
          </a:p>
          <a:p>
            <a:pPr lvl="1"/>
            <a:r>
              <a:rPr lang="en-US" dirty="0"/>
              <a:t>Can assign the value of one variable to another</a:t>
            </a:r>
          </a:p>
          <a:p>
            <a:pPr marL="1428750" lvl="3" indent="0">
              <a:buNone/>
            </a:pPr>
            <a:endParaRPr lang="en-IE" dirty="0" smtClean="0">
              <a:solidFill>
                <a:schemeClr val="bg1">
                  <a:lumMod val="50000"/>
                </a:schemeClr>
              </a:solidFill>
            </a:endParaRPr>
          </a:p>
          <a:p>
            <a:pPr marL="857250" lvl="2" indent="0">
              <a:buNone/>
            </a:pPr>
            <a:endParaRPr lang="en-IE" dirty="0" smtClean="0"/>
          </a:p>
          <a:p>
            <a:pPr marL="514350" indent="-457200"/>
            <a:endParaRPr lang="en-IE" dirty="0" smtClean="0"/>
          </a:p>
          <a:p>
            <a:pPr lvl="1"/>
            <a:endParaRPr lang="en-IE" dirty="0"/>
          </a:p>
        </p:txBody>
      </p:sp>
      <p:sp>
        <p:nvSpPr>
          <p:cNvPr id="5" name="Slide Number Placeholder 4"/>
          <p:cNvSpPr>
            <a:spLocks noGrp="1"/>
          </p:cNvSpPr>
          <p:nvPr>
            <p:ph type="sldNum" sz="quarter" idx="12"/>
          </p:nvPr>
        </p:nvSpPr>
        <p:spPr>
          <a:xfrm>
            <a:off x="27112" y="1196752"/>
            <a:ext cx="533400" cy="356578"/>
          </a:xfrm>
        </p:spPr>
        <p:txBody>
          <a:bodyPr>
            <a:normAutofit/>
          </a:bodyPr>
          <a:lstStyle/>
          <a:p>
            <a:fld id="{90BC4B3B-CF66-4787-BC18-233A7035C99B}" type="slidenum">
              <a:rPr lang="en-IE" smtClean="0"/>
              <a:t>25</a:t>
            </a:fld>
            <a:endParaRPr lang="en-IE" dirty="0"/>
          </a:p>
        </p:txBody>
      </p:sp>
    </p:spTree>
    <p:extLst>
      <p:ext uri="{BB962C8B-B14F-4D97-AF65-F5344CB8AC3E}">
        <p14:creationId xmlns:p14="http://schemas.microsoft.com/office/powerpoint/2010/main" val="3908069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JavaScript </a:t>
            </a:r>
            <a:r>
              <a:rPr lang="en-IE" sz="4000" dirty="0" smtClean="0"/>
              <a:t>Variables</a:t>
            </a:r>
            <a:endParaRPr lang="en-IE" sz="4000" dirty="0"/>
          </a:p>
        </p:txBody>
      </p:sp>
      <p:sp>
        <p:nvSpPr>
          <p:cNvPr id="3" name="Slide Number Placeholder 2"/>
          <p:cNvSpPr>
            <a:spLocks noGrp="1"/>
          </p:cNvSpPr>
          <p:nvPr>
            <p:ph type="sldNum" sz="quarter" idx="12"/>
          </p:nvPr>
        </p:nvSpPr>
        <p:spPr>
          <a:xfrm>
            <a:off x="0" y="1272222"/>
            <a:ext cx="533400" cy="244476"/>
          </a:xfrm>
        </p:spPr>
        <p:txBody>
          <a:bodyPr>
            <a:noAutofit/>
          </a:bodyPr>
          <a:lstStyle/>
          <a:p>
            <a:fld id="{90BC4B3B-CF66-4787-BC18-233A7035C99B}" type="slidenum">
              <a:rPr lang="en-IE" smtClean="0"/>
              <a:t>26</a:t>
            </a:fld>
            <a:endParaRPr lang="en-IE" dirty="0"/>
          </a:p>
        </p:txBody>
      </p:sp>
      <p:sp>
        <p:nvSpPr>
          <p:cNvPr id="4" name="Content Placeholder 3"/>
          <p:cNvSpPr>
            <a:spLocks noGrp="1"/>
          </p:cNvSpPr>
          <p:nvPr>
            <p:ph sz="quarter" idx="1"/>
          </p:nvPr>
        </p:nvSpPr>
        <p:spPr/>
        <p:txBody>
          <a:bodyPr>
            <a:normAutofit fontScale="77500" lnSpcReduction="20000"/>
          </a:bodyPr>
          <a:lstStyle/>
          <a:p>
            <a:r>
              <a:rPr lang="en-IE" dirty="0" smtClean="0"/>
              <a:t>As </a:t>
            </a:r>
            <a:r>
              <a:rPr lang="en-IE" dirty="0"/>
              <a:t>with algebra, JavaScript variables are used to hold values or expressions.</a:t>
            </a:r>
          </a:p>
          <a:p>
            <a:r>
              <a:rPr lang="en-IE" dirty="0"/>
              <a:t>A variable can have a short name, like x, or a more descriptive name, like </a:t>
            </a:r>
            <a:r>
              <a:rPr lang="en-IE" dirty="0" err="1"/>
              <a:t>carname</a:t>
            </a:r>
            <a:r>
              <a:rPr lang="en-IE" dirty="0"/>
              <a:t>.</a:t>
            </a:r>
          </a:p>
          <a:p>
            <a:r>
              <a:rPr lang="en-IE" dirty="0"/>
              <a:t>Rules for JavaScript variable names:</a:t>
            </a:r>
          </a:p>
          <a:p>
            <a:pPr lvl="1"/>
            <a:r>
              <a:rPr lang="en-IE" dirty="0"/>
              <a:t>Variable names are case sensitive (y and Y are two different variables</a:t>
            </a:r>
            <a:r>
              <a:rPr lang="en-IE" dirty="0" smtClean="0"/>
              <a:t>)</a:t>
            </a:r>
          </a:p>
          <a:p>
            <a:pPr lvl="1"/>
            <a:r>
              <a:rPr lang="en-IE" dirty="0" smtClean="0"/>
              <a:t>Cannot be the same as a keyword or a reserved word</a:t>
            </a:r>
            <a:endParaRPr lang="en-IE" dirty="0"/>
          </a:p>
          <a:p>
            <a:pPr lvl="1"/>
            <a:r>
              <a:rPr lang="en-IE" dirty="0"/>
              <a:t>Variable names must begin with a letter or the underscore </a:t>
            </a:r>
            <a:r>
              <a:rPr lang="en-IE" dirty="0" smtClean="0"/>
              <a:t>character </a:t>
            </a:r>
          </a:p>
          <a:p>
            <a:pPr lvl="1"/>
            <a:r>
              <a:rPr lang="en-IE" dirty="0" smtClean="0"/>
              <a:t>All other characters can be letters, whole numbers, underscores or dollar sign</a:t>
            </a:r>
          </a:p>
          <a:p>
            <a:pPr lvl="1"/>
            <a:r>
              <a:rPr lang="en-IE" dirty="0" smtClean="0"/>
              <a:t>You cannot include spaces in the name</a:t>
            </a:r>
            <a:endParaRPr lang="en-IE" dirty="0"/>
          </a:p>
          <a:p>
            <a:r>
              <a:rPr lang="en-IE" b="1" dirty="0"/>
              <a:t>Note:</a:t>
            </a:r>
            <a:r>
              <a:rPr lang="en-IE" dirty="0"/>
              <a:t> Because JavaScript is case-sensitive, variable names are case-sensitive.</a:t>
            </a:r>
          </a:p>
          <a:p>
            <a:endParaRPr lang="en-IE" dirty="0"/>
          </a:p>
        </p:txBody>
      </p:sp>
    </p:spTree>
    <p:extLst>
      <p:ext uri="{BB962C8B-B14F-4D97-AF65-F5344CB8AC3E}">
        <p14:creationId xmlns:p14="http://schemas.microsoft.com/office/powerpoint/2010/main" val="1809352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51840" cy="990600"/>
          </a:xfrm>
        </p:spPr>
        <p:txBody>
          <a:bodyPr>
            <a:normAutofit fontScale="90000"/>
          </a:bodyPr>
          <a:lstStyle/>
          <a:p>
            <a:pPr lvl="0"/>
            <a:r>
              <a:rPr lang="en-US" dirty="0" smtClean="0"/>
              <a:t>JavaScript Variable &amp; Reserved</a:t>
            </a:r>
            <a:r>
              <a:rPr lang="en-US" dirty="0" smtClean="0">
                <a:solidFill>
                  <a:schemeClr val="tx1"/>
                </a:solidFill>
                <a:cs typeface="Arial" charset="0"/>
              </a:rPr>
              <a:t> </a:t>
            </a:r>
            <a:r>
              <a:rPr lang="en-US" dirty="0" smtClean="0"/>
              <a:t>Words (keywords)</a:t>
            </a:r>
            <a:endParaRPr lang="en-IE" dirty="0"/>
          </a:p>
        </p:txBody>
      </p:sp>
      <p:sp>
        <p:nvSpPr>
          <p:cNvPr id="6" name="Slide Number Placeholder 5"/>
          <p:cNvSpPr>
            <a:spLocks noGrp="1"/>
          </p:cNvSpPr>
          <p:nvPr>
            <p:ph type="sldNum" sz="quarter" idx="12"/>
          </p:nvPr>
        </p:nvSpPr>
        <p:spPr>
          <a:xfrm>
            <a:off x="0" y="1272222"/>
            <a:ext cx="533400" cy="284570"/>
          </a:xfrm>
        </p:spPr>
        <p:txBody>
          <a:bodyPr>
            <a:noAutofit/>
          </a:bodyPr>
          <a:lstStyle/>
          <a:p>
            <a:fld id="{90BC4B3B-CF66-4787-BC18-233A7035C99B}" type="slidenum">
              <a:rPr lang="en-IE" smtClean="0"/>
              <a:t>27</a:t>
            </a:fld>
            <a:endParaRPr lang="en-IE" dirty="0"/>
          </a:p>
        </p:txBody>
      </p:sp>
      <p:pic>
        <p:nvPicPr>
          <p:cNvPr id="7" name="Picture 6" descr="Tabl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5913" y="1700808"/>
            <a:ext cx="5972175" cy="4514850"/>
          </a:xfrm>
          <a:prstGeom prst="rect">
            <a:avLst/>
          </a:prstGeom>
        </p:spPr>
      </p:pic>
    </p:spTree>
    <p:extLst>
      <p:ext uri="{BB962C8B-B14F-4D97-AF65-F5344CB8AC3E}">
        <p14:creationId xmlns:p14="http://schemas.microsoft.com/office/powerpoint/2010/main" val="145050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xfrm>
            <a:off x="25152" y="1235075"/>
            <a:ext cx="432048"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4D65BB-2254-465E-9CDE-5B2E18BA535A}" type="slidenum">
              <a:rPr lang="en-US" b="1">
                <a:latin typeface="+mn-lt"/>
              </a:rPr>
              <a:pPr eaLnBrk="1" hangingPunct="1"/>
              <a:t>28</a:t>
            </a:fld>
            <a:endParaRPr lang="en-US" b="1" dirty="0">
              <a:latin typeface="+mn-lt"/>
            </a:endParaRPr>
          </a:p>
        </p:txBody>
      </p:sp>
      <p:sp>
        <p:nvSpPr>
          <p:cNvPr id="17412" name="Rectangle 6"/>
          <p:cNvSpPr>
            <a:spLocks noGrp="1" noChangeArrowheads="1"/>
          </p:cNvSpPr>
          <p:nvPr>
            <p:ph type="title"/>
          </p:nvPr>
        </p:nvSpPr>
        <p:spPr/>
        <p:txBody>
          <a:bodyPr/>
          <a:lstStyle/>
          <a:p>
            <a:pPr eaLnBrk="1" hangingPunct="1"/>
            <a:r>
              <a:rPr lang="en-US" sz="4000" dirty="0"/>
              <a:t>Working</a:t>
            </a:r>
            <a:r>
              <a:rPr lang="en-US" dirty="0" smtClean="0"/>
              <a:t> </a:t>
            </a:r>
            <a:r>
              <a:rPr lang="en-US" sz="4000" dirty="0"/>
              <a:t>with</a:t>
            </a:r>
            <a:r>
              <a:rPr lang="en-US" dirty="0" smtClean="0"/>
              <a:t> </a:t>
            </a:r>
            <a:r>
              <a:rPr lang="en-US" sz="4000" dirty="0"/>
              <a:t>Data</a:t>
            </a:r>
            <a:r>
              <a:rPr lang="en-US" dirty="0" smtClean="0"/>
              <a:t> </a:t>
            </a:r>
            <a:r>
              <a:rPr lang="en-US" sz="4000" dirty="0"/>
              <a:t>Types</a:t>
            </a:r>
          </a:p>
        </p:txBody>
      </p:sp>
      <p:sp>
        <p:nvSpPr>
          <p:cNvPr id="17413" name="Rectangle 7"/>
          <p:cNvSpPr>
            <a:spLocks noGrp="1" noChangeArrowheads="1"/>
          </p:cNvSpPr>
          <p:nvPr>
            <p:ph type="body" idx="1"/>
          </p:nvPr>
        </p:nvSpPr>
        <p:spPr>
          <a:xfrm>
            <a:off x="457200" y="1600200"/>
            <a:ext cx="8229600" cy="1752600"/>
          </a:xfrm>
        </p:spPr>
        <p:txBody>
          <a:bodyPr>
            <a:normAutofit lnSpcReduction="10000"/>
          </a:bodyPr>
          <a:lstStyle/>
          <a:p>
            <a:pPr eaLnBrk="1" hangingPunct="1">
              <a:spcBef>
                <a:spcPct val="0"/>
              </a:spcBef>
            </a:pPr>
            <a:r>
              <a:rPr lang="en-US" smtClean="0"/>
              <a:t>Data type</a:t>
            </a:r>
          </a:p>
          <a:p>
            <a:pPr lvl="1" eaLnBrk="1" hangingPunct="1">
              <a:spcBef>
                <a:spcPct val="0"/>
              </a:spcBef>
            </a:pPr>
            <a:r>
              <a:rPr lang="en-US" smtClean="0"/>
              <a:t>Specific information category a variable contains</a:t>
            </a:r>
          </a:p>
          <a:p>
            <a:pPr eaLnBrk="1" hangingPunct="1">
              <a:spcBef>
                <a:spcPct val="0"/>
              </a:spcBef>
            </a:pPr>
            <a:r>
              <a:rPr lang="en-US" smtClean="0"/>
              <a:t>Primitive types</a:t>
            </a:r>
          </a:p>
          <a:p>
            <a:pPr lvl="1" eaLnBrk="1" hangingPunct="1">
              <a:spcBef>
                <a:spcPct val="0"/>
              </a:spcBef>
            </a:pPr>
            <a:r>
              <a:rPr lang="en-US" smtClean="0"/>
              <a:t>Data types assigned a single value</a:t>
            </a:r>
          </a:p>
        </p:txBody>
      </p:sp>
      <p:pic>
        <p:nvPicPr>
          <p:cNvPr id="17415" name="Picture 9" descr="Tabl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81400"/>
            <a:ext cx="532447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3203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xfrm>
            <a:off x="167793" y="1235075"/>
            <a:ext cx="450571" cy="365125"/>
          </a:xfrm>
          <a:extLst/>
        </p:spPr>
        <p:txBody>
          <a:bodyPr vert="horz" anchor="ctr" anchorCtr="0">
            <a:normAutofit/>
          </a:bodyPr>
          <a:lstStyle/>
          <a:p>
            <a:pPr algn="ctr"/>
            <a:fld id="{78B59A95-CC8B-4024-A156-A200B9479377}" type="slidenum">
              <a:rPr lang="en-US" b="1">
                <a:solidFill>
                  <a:schemeClr val="tx1"/>
                </a:solidFill>
              </a:rPr>
              <a:pPr algn="ctr"/>
              <a:t>29</a:t>
            </a:fld>
            <a:endParaRPr lang="en-US" b="1" dirty="0">
              <a:solidFill>
                <a:schemeClr val="tx1"/>
              </a:solidFill>
            </a:endParaRPr>
          </a:p>
        </p:txBody>
      </p:sp>
      <p:sp>
        <p:nvSpPr>
          <p:cNvPr id="18436" name="Rectangle 2"/>
          <p:cNvSpPr>
            <a:spLocks noGrp="1" noChangeArrowheads="1"/>
          </p:cNvSpPr>
          <p:nvPr>
            <p:ph type="title"/>
          </p:nvPr>
        </p:nvSpPr>
        <p:spPr/>
        <p:txBody>
          <a:bodyPr/>
          <a:lstStyle/>
          <a:p>
            <a:pPr eaLnBrk="1" hangingPunct="1"/>
            <a:r>
              <a:rPr lang="en-US" sz="4000" dirty="0"/>
              <a:t>Working</a:t>
            </a:r>
            <a:r>
              <a:rPr lang="en-US" dirty="0" smtClean="0"/>
              <a:t> </a:t>
            </a:r>
            <a:r>
              <a:rPr lang="en-US" sz="4000" dirty="0"/>
              <a:t>with</a:t>
            </a:r>
            <a:r>
              <a:rPr lang="en-US" dirty="0" smtClean="0"/>
              <a:t> </a:t>
            </a:r>
            <a:r>
              <a:rPr lang="en-US" sz="4000" dirty="0"/>
              <a:t>Data</a:t>
            </a:r>
            <a:r>
              <a:rPr lang="en-US" dirty="0" smtClean="0"/>
              <a:t> </a:t>
            </a:r>
            <a:r>
              <a:rPr lang="en-US" sz="4000" dirty="0"/>
              <a:t>Types</a:t>
            </a:r>
            <a:r>
              <a:rPr lang="en-US" dirty="0" smtClean="0"/>
              <a:t> </a:t>
            </a:r>
            <a:r>
              <a:rPr lang="en-US" sz="4000" dirty="0"/>
              <a:t>(cont’d.)</a:t>
            </a:r>
          </a:p>
        </p:txBody>
      </p:sp>
      <p:sp>
        <p:nvSpPr>
          <p:cNvPr id="18437" name="Rectangle 3"/>
          <p:cNvSpPr>
            <a:spLocks noGrp="1" noChangeArrowheads="1"/>
          </p:cNvSpPr>
          <p:nvPr>
            <p:ph type="body" idx="1"/>
          </p:nvPr>
        </p:nvSpPr>
        <p:spPr/>
        <p:txBody>
          <a:bodyPr>
            <a:normAutofit lnSpcReduction="10000"/>
          </a:bodyPr>
          <a:lstStyle/>
          <a:p>
            <a:pPr eaLnBrk="1" hangingPunct="1">
              <a:lnSpc>
                <a:spcPct val="90000"/>
              </a:lnSpc>
            </a:pPr>
            <a:r>
              <a:rPr lang="en-US" dirty="0" smtClean="0"/>
              <a:t>The </a:t>
            </a:r>
            <a:r>
              <a:rPr lang="en-US" dirty="0" smtClean="0">
                <a:latin typeface="Courier New" panose="02070309020205020404" pitchFamily="49" charset="0"/>
                <a:cs typeface="Courier New" panose="02070309020205020404" pitchFamily="49" charset="0"/>
              </a:rPr>
              <a:t>null</a:t>
            </a:r>
            <a:r>
              <a:rPr lang="en-US" dirty="0" smtClean="0"/>
              <a:t> value: data type and a value</a:t>
            </a:r>
          </a:p>
          <a:p>
            <a:pPr lvl="1" eaLnBrk="1" hangingPunct="1">
              <a:lnSpc>
                <a:spcPct val="90000"/>
              </a:lnSpc>
            </a:pPr>
            <a:r>
              <a:rPr lang="en-US" dirty="0" smtClean="0"/>
              <a:t>Can be assigned to a variable</a:t>
            </a:r>
          </a:p>
          <a:p>
            <a:pPr lvl="1" eaLnBrk="1" hangingPunct="1">
              <a:lnSpc>
                <a:spcPct val="90000"/>
              </a:lnSpc>
            </a:pPr>
            <a:r>
              <a:rPr lang="en-US" dirty="0" smtClean="0"/>
              <a:t>Indicates no usable value</a:t>
            </a:r>
          </a:p>
          <a:p>
            <a:pPr lvl="1" eaLnBrk="1" hangingPunct="1">
              <a:lnSpc>
                <a:spcPct val="90000"/>
              </a:lnSpc>
            </a:pPr>
            <a:r>
              <a:rPr lang="en-US" dirty="0" smtClean="0"/>
              <a:t>Use: ensure a variable does not contain any data</a:t>
            </a:r>
          </a:p>
          <a:p>
            <a:pPr eaLnBrk="1" hangingPunct="1">
              <a:lnSpc>
                <a:spcPct val="90000"/>
              </a:lnSpc>
            </a:pPr>
            <a:r>
              <a:rPr lang="en-US" dirty="0" smtClean="0"/>
              <a:t>Undefined variable</a:t>
            </a:r>
          </a:p>
          <a:p>
            <a:pPr lvl="1" eaLnBrk="1" hangingPunct="1">
              <a:lnSpc>
                <a:spcPct val="90000"/>
              </a:lnSpc>
            </a:pPr>
            <a:r>
              <a:rPr lang="en-US" dirty="0" smtClean="0"/>
              <a:t>Never had a value assigned to it, has not been declared, or does not exist</a:t>
            </a:r>
          </a:p>
          <a:p>
            <a:pPr lvl="1" eaLnBrk="1" hangingPunct="1">
              <a:lnSpc>
                <a:spcPct val="90000"/>
              </a:lnSpc>
            </a:pPr>
            <a:r>
              <a:rPr lang="en-US" dirty="0" smtClean="0"/>
              <a:t>Indicates variable never assigned a value: not even </a:t>
            </a:r>
            <a:r>
              <a:rPr lang="en-US" dirty="0" smtClean="0">
                <a:latin typeface="Courier New" panose="02070309020205020404" pitchFamily="49" charset="0"/>
                <a:cs typeface="Courier New" panose="02070309020205020404" pitchFamily="49" charset="0"/>
              </a:rPr>
              <a:t>null</a:t>
            </a:r>
          </a:p>
          <a:p>
            <a:pPr lvl="1" eaLnBrk="1" hangingPunct="1">
              <a:lnSpc>
                <a:spcPct val="90000"/>
              </a:lnSpc>
            </a:pPr>
            <a:r>
              <a:rPr lang="en-US" dirty="0" smtClean="0"/>
              <a:t>Use: determine if a value being used by another part of a script</a:t>
            </a:r>
          </a:p>
        </p:txBody>
      </p:sp>
    </p:spTree>
    <p:extLst>
      <p:ext uri="{BB962C8B-B14F-4D97-AF65-F5344CB8AC3E}">
        <p14:creationId xmlns:p14="http://schemas.microsoft.com/office/powerpoint/2010/main" val="2203141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CF3B86-0F48-4E3A-889D-EE47EB63DB34}" type="slidenum">
              <a:rPr lang="en-US" smtClean="0">
                <a:latin typeface="+mn-lt"/>
              </a:rPr>
              <a:pPr eaLnBrk="1" hangingPunct="1"/>
              <a:t>3</a:t>
            </a:fld>
            <a:endParaRPr lang="en-US" dirty="0" smtClean="0">
              <a:latin typeface="+mn-lt"/>
            </a:endParaRPr>
          </a:p>
        </p:txBody>
      </p:sp>
      <p:sp>
        <p:nvSpPr>
          <p:cNvPr id="19460" name="Rectangle 4"/>
          <p:cNvSpPr>
            <a:spLocks noGrp="1" noChangeArrowheads="1"/>
          </p:cNvSpPr>
          <p:nvPr>
            <p:ph type="title"/>
          </p:nvPr>
        </p:nvSpPr>
        <p:spPr>
          <a:xfrm>
            <a:off x="512928" y="74094"/>
            <a:ext cx="8435280" cy="1083582"/>
          </a:xfrm>
        </p:spPr>
        <p:txBody>
          <a:bodyPr>
            <a:normAutofit fontScale="90000"/>
          </a:bodyPr>
          <a:lstStyle/>
          <a:p>
            <a:pPr eaLnBrk="1" hangingPunct="1"/>
            <a:r>
              <a:rPr lang="en-US" dirty="0" smtClean="0"/>
              <a:t>Understanding Client/Server Architecture (cont’d.)</a:t>
            </a:r>
          </a:p>
        </p:txBody>
      </p:sp>
      <p:sp>
        <p:nvSpPr>
          <p:cNvPr id="19461" name="Rectangle 5"/>
          <p:cNvSpPr>
            <a:spLocks noGrp="1" noChangeArrowheads="1"/>
          </p:cNvSpPr>
          <p:nvPr>
            <p:ph type="body" sz="half" idx="1"/>
          </p:nvPr>
        </p:nvSpPr>
        <p:spPr>
          <a:xfrm>
            <a:off x="457200" y="4038600"/>
            <a:ext cx="8229600" cy="1957388"/>
          </a:xfrm>
        </p:spPr>
        <p:txBody>
          <a:bodyPr/>
          <a:lstStyle/>
          <a:p>
            <a:pPr eaLnBrk="1" hangingPunct="1"/>
            <a:r>
              <a:rPr lang="en-US" smtClean="0"/>
              <a:t>Web built on a two-tier client/server system</a:t>
            </a:r>
          </a:p>
          <a:p>
            <a:pPr lvl="1" eaLnBrk="1" hangingPunct="1"/>
            <a:r>
              <a:rPr lang="en-US" smtClean="0"/>
              <a:t>Requests and responses through which a Web browser and Web server communicate happen with HTTP</a:t>
            </a:r>
            <a:endParaRPr lang="en-US" sz="2200" smtClean="0"/>
          </a:p>
        </p:txBody>
      </p:sp>
      <p:pic>
        <p:nvPicPr>
          <p:cNvPr id="19462" name="Picture 7" descr="Figure-1-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90800" y="1828800"/>
            <a:ext cx="3444875" cy="1408113"/>
          </a:xfrm>
          <a:noFill/>
        </p:spPr>
      </p:pic>
      <p:sp>
        <p:nvSpPr>
          <p:cNvPr id="19463" name="Rectangle 8"/>
          <p:cNvSpPr>
            <a:spLocks noChangeArrowheads="1"/>
          </p:cNvSpPr>
          <p:nvPr/>
        </p:nvSpPr>
        <p:spPr bwMode="auto">
          <a:xfrm>
            <a:off x="1676400" y="3352800"/>
            <a:ext cx="44392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t>The </a:t>
            </a:r>
            <a:r>
              <a:rPr lang="en-US" b="1" dirty="0"/>
              <a:t>design of a two-tier client/server system</a:t>
            </a:r>
          </a:p>
        </p:txBody>
      </p:sp>
    </p:spTree>
    <p:extLst>
      <p:ext uri="{BB962C8B-B14F-4D97-AF65-F5344CB8AC3E}">
        <p14:creationId xmlns:p14="http://schemas.microsoft.com/office/powerpoint/2010/main" val="2640733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p:txBody>
          <a:bodyPr>
            <a:normAutofit/>
          </a:bodyPr>
          <a:lstStyle/>
          <a:p>
            <a:pPr eaLnBrk="1" hangingPunct="1"/>
            <a:r>
              <a:rPr lang="en-US" sz="4000" dirty="0" smtClean="0"/>
              <a:t>Understanding JavaScript Objects</a:t>
            </a:r>
          </a:p>
        </p:txBody>
      </p:sp>
      <p:sp>
        <p:nvSpPr>
          <p:cNvPr id="29699" name="Rectangle 7"/>
          <p:cNvSpPr>
            <a:spLocks noGrp="1" noChangeArrowheads="1"/>
          </p:cNvSpPr>
          <p:nvPr>
            <p:ph type="body" idx="1"/>
          </p:nvPr>
        </p:nvSpPr>
        <p:spPr/>
        <p:txBody>
          <a:bodyPr/>
          <a:lstStyle/>
          <a:p>
            <a:pPr eaLnBrk="1" hangingPunct="1"/>
            <a:r>
              <a:rPr lang="en-US" dirty="0" smtClean="0"/>
              <a:t>Object</a:t>
            </a:r>
          </a:p>
          <a:p>
            <a:pPr lvl="1" eaLnBrk="1" hangingPunct="1"/>
            <a:r>
              <a:rPr lang="en-US" dirty="0" smtClean="0"/>
              <a:t>Programming code and data</a:t>
            </a:r>
          </a:p>
          <a:p>
            <a:pPr lvl="2" eaLnBrk="1" hangingPunct="1"/>
            <a:r>
              <a:rPr lang="en-US" dirty="0" smtClean="0"/>
              <a:t>Treated as an individual unit or component</a:t>
            </a:r>
          </a:p>
          <a:p>
            <a:pPr eaLnBrk="1" hangingPunct="1"/>
            <a:r>
              <a:rPr lang="en-US" dirty="0" smtClean="0"/>
              <a:t>Procedures</a:t>
            </a:r>
          </a:p>
          <a:p>
            <a:pPr lvl="1" eaLnBrk="1" hangingPunct="1"/>
            <a:r>
              <a:rPr lang="en-US" dirty="0" smtClean="0"/>
              <a:t>Individual statements used in a computer program grouped into logical units</a:t>
            </a:r>
          </a:p>
          <a:p>
            <a:pPr lvl="1" eaLnBrk="1" hangingPunct="1"/>
            <a:r>
              <a:rPr lang="en-US" dirty="0" smtClean="0"/>
              <a:t>Used to perform specific tasks</a:t>
            </a:r>
          </a:p>
          <a:p>
            <a:pPr eaLnBrk="1" hangingPunct="1"/>
            <a:r>
              <a:rPr lang="en-US" dirty="0" smtClean="0"/>
              <a:t>Methods</a:t>
            </a:r>
          </a:p>
          <a:p>
            <a:pPr lvl="1" eaLnBrk="1" hangingPunct="1"/>
            <a:r>
              <a:rPr lang="en-US" dirty="0" smtClean="0"/>
              <a:t>Procedures associated with an object</a:t>
            </a:r>
          </a:p>
        </p:txBody>
      </p:sp>
      <p:sp>
        <p:nvSpPr>
          <p:cNvPr id="29701" name="Slide Number Placeholder 4"/>
          <p:cNvSpPr>
            <a:spLocks noGrp="1"/>
          </p:cNvSpPr>
          <p:nvPr>
            <p:ph type="sldNum" sz="quarter" idx="11"/>
          </p:nvPr>
        </p:nvSpPr>
        <p:spPr>
          <a:xfrm>
            <a:off x="78512" y="1219200"/>
            <a:ext cx="52257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43A8AC-6CED-4946-B619-CD2653BD81E6}" type="slidenum">
              <a:rPr lang="en-US" b="1" smtClean="0">
                <a:latin typeface="+mn-lt"/>
              </a:rPr>
              <a:pPr eaLnBrk="1" hangingPunct="1"/>
              <a:t>30</a:t>
            </a:fld>
            <a:endParaRPr lang="en-US" b="1" dirty="0" smtClean="0">
              <a:latin typeface="+mn-lt"/>
            </a:endParaRPr>
          </a:p>
        </p:txBody>
      </p:sp>
    </p:spTree>
    <p:extLst>
      <p:ext uri="{BB962C8B-B14F-4D97-AF65-F5344CB8AC3E}">
        <p14:creationId xmlns:p14="http://schemas.microsoft.com/office/powerpoint/2010/main" val="2808475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normAutofit fontScale="90000"/>
          </a:bodyPr>
          <a:lstStyle/>
          <a:p>
            <a:pPr eaLnBrk="1" hangingPunct="1"/>
            <a:r>
              <a:rPr lang="en-US" dirty="0" smtClean="0"/>
              <a:t>Understanding JavaScript Objects (cont’d.)</a:t>
            </a:r>
          </a:p>
        </p:txBody>
      </p:sp>
      <p:sp>
        <p:nvSpPr>
          <p:cNvPr id="30723" name="Rectangle 7"/>
          <p:cNvSpPr>
            <a:spLocks noGrp="1" noChangeArrowheads="1"/>
          </p:cNvSpPr>
          <p:nvPr>
            <p:ph type="body" idx="1"/>
          </p:nvPr>
        </p:nvSpPr>
        <p:spPr/>
        <p:txBody>
          <a:bodyPr/>
          <a:lstStyle/>
          <a:p>
            <a:pPr eaLnBrk="1" hangingPunct="1"/>
            <a:r>
              <a:rPr lang="en-US" smtClean="0"/>
              <a:t>Property</a:t>
            </a:r>
          </a:p>
          <a:p>
            <a:pPr lvl="1" eaLnBrk="1" hangingPunct="1"/>
            <a:r>
              <a:rPr lang="en-US" smtClean="0"/>
              <a:t>Piece of data associated with an object</a:t>
            </a:r>
          </a:p>
          <a:p>
            <a:pPr lvl="1" eaLnBrk="1" hangingPunct="1"/>
            <a:r>
              <a:rPr lang="en-US" smtClean="0"/>
              <a:t>Assign value to a property using an equal sign</a:t>
            </a:r>
          </a:p>
          <a:p>
            <a:pPr eaLnBrk="1" hangingPunct="1"/>
            <a:r>
              <a:rPr lang="en-US" smtClean="0"/>
              <a:t>Argument</a:t>
            </a:r>
          </a:p>
          <a:p>
            <a:pPr lvl="1" eaLnBrk="1" hangingPunct="1"/>
            <a:r>
              <a:rPr lang="en-US" smtClean="0"/>
              <a:t>Information that must be provided to a method</a:t>
            </a:r>
          </a:p>
          <a:p>
            <a:pPr eaLnBrk="1" hangingPunct="1"/>
            <a:r>
              <a:rPr lang="en-US" smtClean="0"/>
              <a:t>Passing arguments</a:t>
            </a:r>
          </a:p>
          <a:p>
            <a:pPr lvl="1" eaLnBrk="1" hangingPunct="1"/>
            <a:r>
              <a:rPr lang="en-US" smtClean="0"/>
              <a:t>Providing an argument for a method</a:t>
            </a:r>
          </a:p>
        </p:txBody>
      </p:sp>
      <p:sp>
        <p:nvSpPr>
          <p:cNvPr id="30725" name="Slide Number Placeholder 4"/>
          <p:cNvSpPr>
            <a:spLocks noGrp="1"/>
          </p:cNvSpPr>
          <p:nvPr>
            <p:ph type="sldNum" sz="quarter" idx="11"/>
          </p:nvPr>
        </p:nvSpPr>
        <p:spPr>
          <a:xfrm>
            <a:off x="107504" y="1196752"/>
            <a:ext cx="450571"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A24A17-0F46-4B10-ABC5-DB4E6BBC6195}" type="slidenum">
              <a:rPr lang="en-US" b="1" smtClean="0">
                <a:latin typeface="+mn-lt"/>
              </a:rPr>
              <a:pPr eaLnBrk="1" hangingPunct="1"/>
              <a:t>31</a:t>
            </a:fld>
            <a:endParaRPr lang="en-US" b="1" dirty="0" smtClean="0">
              <a:latin typeface="+mn-lt"/>
            </a:endParaRPr>
          </a:p>
        </p:txBody>
      </p:sp>
    </p:spTree>
    <p:extLst>
      <p:ext uri="{BB962C8B-B14F-4D97-AF65-F5344CB8AC3E}">
        <p14:creationId xmlns:p14="http://schemas.microsoft.com/office/powerpoint/2010/main" val="28421006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xfrm>
            <a:off x="107504" y="1196752"/>
            <a:ext cx="450571"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7C0777-9EC9-489C-9D39-1954FB72FEFA}" type="slidenum">
              <a:rPr lang="en-US" b="1" smtClean="0">
                <a:latin typeface="+mn-lt"/>
                <a:ea typeface="Adobe Ming Std L" pitchFamily="18" charset="-128"/>
              </a:rPr>
              <a:pPr eaLnBrk="1" hangingPunct="1"/>
              <a:t>32</a:t>
            </a:fld>
            <a:endParaRPr lang="en-US" b="1" dirty="0" smtClean="0">
              <a:latin typeface="+mn-lt"/>
              <a:ea typeface="Adobe Ming Std L" pitchFamily="18" charset="-128"/>
            </a:endParaRPr>
          </a:p>
        </p:txBody>
      </p:sp>
      <p:sp>
        <p:nvSpPr>
          <p:cNvPr id="31748" name="Rectangle 6"/>
          <p:cNvSpPr>
            <a:spLocks noGrp="1" noChangeArrowheads="1"/>
          </p:cNvSpPr>
          <p:nvPr>
            <p:ph type="title"/>
          </p:nvPr>
        </p:nvSpPr>
        <p:spPr/>
        <p:txBody>
          <a:bodyPr>
            <a:normAutofit fontScale="90000"/>
          </a:bodyPr>
          <a:lstStyle/>
          <a:p>
            <a:pPr eaLnBrk="1" hangingPunct="1"/>
            <a:r>
              <a:rPr lang="en-US" dirty="0" smtClean="0"/>
              <a:t>Using the </a:t>
            </a:r>
            <a:r>
              <a:rPr lang="en-US" dirty="0" smtClean="0">
                <a:latin typeface="Courier New" pitchFamily="49" charset="0"/>
              </a:rPr>
              <a:t>write()</a:t>
            </a:r>
            <a:r>
              <a:rPr lang="en-US" dirty="0" smtClean="0"/>
              <a:t> and </a:t>
            </a:r>
            <a:r>
              <a:rPr lang="en-US" dirty="0" err="1" smtClean="0">
                <a:latin typeface="Courier New" pitchFamily="49" charset="0"/>
              </a:rPr>
              <a:t>writeln</a:t>
            </a:r>
            <a:r>
              <a:rPr lang="en-US" dirty="0" smtClean="0">
                <a:latin typeface="Courier New" pitchFamily="49" charset="0"/>
              </a:rPr>
              <a:t>()</a:t>
            </a:r>
            <a:r>
              <a:rPr lang="en-US" dirty="0" smtClean="0"/>
              <a:t/>
            </a:r>
            <a:br>
              <a:rPr lang="en-US" dirty="0" smtClean="0"/>
            </a:br>
            <a:r>
              <a:rPr lang="en-US" dirty="0" smtClean="0"/>
              <a:t>Methods</a:t>
            </a:r>
          </a:p>
        </p:txBody>
      </p:sp>
      <p:sp>
        <p:nvSpPr>
          <p:cNvPr id="31749" name="Rectangle 7"/>
          <p:cNvSpPr>
            <a:spLocks noGrp="1" noChangeArrowheads="1"/>
          </p:cNvSpPr>
          <p:nvPr>
            <p:ph type="body" idx="1"/>
          </p:nvPr>
        </p:nvSpPr>
        <p:spPr/>
        <p:txBody>
          <a:bodyPr>
            <a:normAutofit/>
          </a:bodyPr>
          <a:lstStyle/>
          <a:p>
            <a:pPr eaLnBrk="1" hangingPunct="1"/>
            <a:r>
              <a:rPr lang="en-US" dirty="0" smtClean="0">
                <a:latin typeface="Courier New" pitchFamily="49" charset="0"/>
              </a:rPr>
              <a:t>Document</a:t>
            </a:r>
            <a:r>
              <a:rPr lang="en-US" dirty="0" smtClean="0"/>
              <a:t> object</a:t>
            </a:r>
          </a:p>
          <a:p>
            <a:pPr lvl="1" eaLnBrk="1" hangingPunct="1"/>
            <a:r>
              <a:rPr lang="en-US" dirty="0" smtClean="0"/>
              <a:t> Represents content of a browser’s window</a:t>
            </a:r>
          </a:p>
          <a:p>
            <a:pPr eaLnBrk="1" hangingPunct="1"/>
            <a:r>
              <a:rPr lang="en-US" dirty="0" smtClean="0"/>
              <a:t>Create new Web page text with the </a:t>
            </a:r>
            <a:r>
              <a:rPr lang="en-US" dirty="0" smtClean="0">
                <a:latin typeface="Courier New" pitchFamily="49" charset="0"/>
              </a:rPr>
              <a:t>write()</a:t>
            </a:r>
            <a:r>
              <a:rPr lang="en-US" dirty="0" smtClean="0"/>
              <a:t> method or the </a:t>
            </a:r>
            <a:r>
              <a:rPr lang="en-US" dirty="0" err="1" smtClean="0">
                <a:latin typeface="Courier New" pitchFamily="49" charset="0"/>
              </a:rPr>
              <a:t>writeln</a:t>
            </a:r>
            <a:r>
              <a:rPr lang="en-US" dirty="0" smtClean="0">
                <a:latin typeface="Courier New" pitchFamily="49" charset="0"/>
              </a:rPr>
              <a:t>()</a:t>
            </a:r>
            <a:r>
              <a:rPr lang="en-US" dirty="0" smtClean="0"/>
              <a:t> method of the </a:t>
            </a:r>
            <a:r>
              <a:rPr lang="en-US" dirty="0" smtClean="0">
                <a:latin typeface="Courier New" pitchFamily="49" charset="0"/>
              </a:rPr>
              <a:t>Document</a:t>
            </a:r>
            <a:r>
              <a:rPr lang="en-US" dirty="0" smtClean="0"/>
              <a:t> object</a:t>
            </a:r>
          </a:p>
          <a:p>
            <a:pPr lvl="1" eaLnBrk="1" hangingPunct="1"/>
            <a:r>
              <a:rPr lang="en-US" dirty="0" smtClean="0"/>
              <a:t>Both methods require a text string as an argument</a:t>
            </a:r>
          </a:p>
          <a:p>
            <a:pPr lvl="1"/>
            <a:r>
              <a:rPr lang="en-US" dirty="0" smtClean="0"/>
              <a:t>Text contained within double or single quotation marks</a:t>
            </a:r>
          </a:p>
          <a:p>
            <a:pPr eaLnBrk="1" hangingPunct="1"/>
            <a:r>
              <a:rPr lang="en-US" dirty="0" err="1" smtClean="0">
                <a:latin typeface="Courier New" pitchFamily="49" charset="0"/>
              </a:rPr>
              <a:t>writeln</a:t>
            </a:r>
            <a:r>
              <a:rPr lang="en-US" dirty="0" smtClean="0">
                <a:latin typeface="Courier New" pitchFamily="49" charset="0"/>
              </a:rPr>
              <a:t>()</a:t>
            </a:r>
            <a:r>
              <a:rPr lang="en-US" dirty="0" smtClean="0"/>
              <a:t> method adds a line break after the line of text</a:t>
            </a:r>
          </a:p>
        </p:txBody>
      </p:sp>
    </p:spTree>
    <p:extLst>
      <p:ext uri="{BB962C8B-B14F-4D97-AF65-F5344CB8AC3E}">
        <p14:creationId xmlns:p14="http://schemas.microsoft.com/office/powerpoint/2010/main" val="1454157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a:xfrm>
            <a:off x="612648" y="1600200"/>
            <a:ext cx="8153400" cy="4997152"/>
          </a:xfrm>
        </p:spPr>
        <p:txBody>
          <a:bodyPr>
            <a:normAutofit fontScale="92500" lnSpcReduction="10000"/>
          </a:bodyPr>
          <a:lstStyle/>
          <a:p>
            <a:r>
              <a:rPr lang="en-IE" dirty="0"/>
              <a:t>The </a:t>
            </a:r>
            <a:r>
              <a:rPr lang="en-IE" dirty="0">
                <a:solidFill>
                  <a:schemeClr val="bg1">
                    <a:lumMod val="50000"/>
                  </a:schemeClr>
                </a:solidFill>
              </a:rPr>
              <a:t>document</a:t>
            </a:r>
            <a:r>
              <a:rPr lang="en-IE" dirty="0"/>
              <a:t> object is one of the most important objects of JavaScript. </a:t>
            </a:r>
          </a:p>
          <a:p>
            <a:pPr marL="594360" lvl="2" indent="0">
              <a:buNone/>
            </a:pPr>
            <a:r>
              <a:rPr lang="en-IE" sz="1900" b="1" dirty="0" err="1">
                <a:solidFill>
                  <a:srgbClr val="00CCFF"/>
                </a:solidFill>
                <a:latin typeface="Courier New" panose="02070309020205020404" pitchFamily="49" charset="0"/>
              </a:rPr>
              <a:t>document.write</a:t>
            </a:r>
            <a:r>
              <a:rPr lang="en-IE" sz="1900" dirty="0">
                <a:latin typeface="Courier New" panose="02070309020205020404" pitchFamily="49" charset="0"/>
              </a:rPr>
              <a:t>("Hi there.");</a:t>
            </a:r>
          </a:p>
          <a:p>
            <a:r>
              <a:rPr lang="en-IE" dirty="0" smtClean="0"/>
              <a:t>In </a:t>
            </a:r>
            <a:r>
              <a:rPr lang="en-IE" dirty="0"/>
              <a:t>this code, </a:t>
            </a:r>
            <a:endParaRPr lang="en-IE" dirty="0" smtClean="0"/>
          </a:p>
          <a:p>
            <a:pPr lvl="1"/>
            <a:r>
              <a:rPr lang="en-IE" dirty="0" smtClean="0">
                <a:solidFill>
                  <a:schemeClr val="bg1">
                    <a:lumMod val="50000"/>
                  </a:schemeClr>
                </a:solidFill>
              </a:rPr>
              <a:t>document</a:t>
            </a:r>
            <a:r>
              <a:rPr lang="en-IE" dirty="0" smtClean="0"/>
              <a:t> </a:t>
            </a:r>
            <a:r>
              <a:rPr lang="en-IE" dirty="0"/>
              <a:t>is the object. </a:t>
            </a:r>
            <a:endParaRPr lang="en-IE" dirty="0" smtClean="0"/>
          </a:p>
          <a:p>
            <a:pPr lvl="1"/>
            <a:r>
              <a:rPr lang="en-IE" dirty="0" smtClean="0">
                <a:solidFill>
                  <a:schemeClr val="bg1">
                    <a:lumMod val="50000"/>
                  </a:schemeClr>
                </a:solidFill>
              </a:rPr>
              <a:t>write</a:t>
            </a:r>
            <a:r>
              <a:rPr lang="en-IE" dirty="0" smtClean="0"/>
              <a:t> </a:t>
            </a:r>
            <a:r>
              <a:rPr lang="en-IE" dirty="0"/>
              <a:t>is the method of this object. </a:t>
            </a:r>
            <a:endParaRPr lang="en-IE" dirty="0" smtClean="0"/>
          </a:p>
          <a:p>
            <a:pPr lvl="1"/>
            <a:endParaRPr lang="en-IE" dirty="0" smtClean="0"/>
          </a:p>
          <a:p>
            <a:pPr marL="594360" lvl="2" indent="0">
              <a:buNone/>
            </a:pPr>
            <a:r>
              <a:rPr lang="en-IE" sz="1900" dirty="0">
                <a:latin typeface="Courier New" panose="02070309020205020404" pitchFamily="49" charset="0"/>
              </a:rPr>
              <a:t>  &lt;body&gt;</a:t>
            </a:r>
          </a:p>
          <a:p>
            <a:pPr marL="594360" lvl="2" indent="0">
              <a:buNone/>
            </a:pPr>
            <a:r>
              <a:rPr lang="en-IE" sz="1900" dirty="0">
                <a:latin typeface="Courier New" panose="02070309020205020404" pitchFamily="49" charset="0"/>
              </a:rPr>
              <a:t>     &lt;script type="text/</a:t>
            </a:r>
            <a:r>
              <a:rPr lang="en-IE" sz="1900" dirty="0" err="1">
                <a:latin typeface="Courier New" panose="02070309020205020404" pitchFamily="49" charset="0"/>
              </a:rPr>
              <a:t>javascript</a:t>
            </a:r>
            <a:r>
              <a:rPr lang="en-IE" sz="1900" dirty="0">
                <a:latin typeface="Courier New" panose="02070309020205020404" pitchFamily="49" charset="0"/>
              </a:rPr>
              <a:t>"&gt;</a:t>
            </a:r>
          </a:p>
          <a:p>
            <a:pPr marL="594360" lvl="2" indent="0">
              <a:buNone/>
            </a:pPr>
            <a:r>
              <a:rPr lang="en-IE" sz="1900" dirty="0">
                <a:latin typeface="Courier New" panose="02070309020205020404" pitchFamily="49" charset="0"/>
              </a:rPr>
              <a:t>                </a:t>
            </a:r>
            <a:r>
              <a:rPr lang="en-IE" sz="1900" b="1" dirty="0" err="1">
                <a:solidFill>
                  <a:srgbClr val="00CCFF"/>
                </a:solidFill>
                <a:latin typeface="Courier New" panose="02070309020205020404" pitchFamily="49" charset="0"/>
              </a:rPr>
              <a:t>document.write</a:t>
            </a:r>
            <a:r>
              <a:rPr lang="en-IE" sz="1900" dirty="0">
                <a:latin typeface="Courier New" panose="02070309020205020404" pitchFamily="49" charset="0"/>
              </a:rPr>
              <a:t>("&lt;</a:t>
            </a:r>
            <a:r>
              <a:rPr lang="en-IE" sz="1900" dirty="0" err="1">
                <a:latin typeface="Courier New" panose="02070309020205020404" pitchFamily="49" charset="0"/>
              </a:rPr>
              <a:t>em</a:t>
            </a:r>
            <a:r>
              <a:rPr lang="en-IE" sz="1900" dirty="0">
                <a:latin typeface="Courier New" panose="02070309020205020404" pitchFamily="49" charset="0"/>
              </a:rPr>
              <a:t>&gt;Hi there.&lt;/</a:t>
            </a:r>
            <a:r>
              <a:rPr lang="en-IE" sz="1900" dirty="0" err="1">
                <a:latin typeface="Courier New" panose="02070309020205020404" pitchFamily="49" charset="0"/>
              </a:rPr>
              <a:t>em</a:t>
            </a:r>
            <a:r>
              <a:rPr lang="en-IE" sz="1900" dirty="0">
                <a:latin typeface="Courier New" panose="02070309020205020404" pitchFamily="49" charset="0"/>
              </a:rPr>
              <a:t>&gt;");</a:t>
            </a:r>
          </a:p>
          <a:p>
            <a:pPr marL="594360" lvl="2" indent="0">
              <a:buNone/>
            </a:pPr>
            <a:r>
              <a:rPr lang="en-IE" sz="1900" dirty="0">
                <a:latin typeface="Courier New" panose="02070309020205020404" pitchFamily="49" charset="0"/>
              </a:rPr>
              <a:t>     &lt;/script&gt;</a:t>
            </a:r>
          </a:p>
          <a:p>
            <a:pPr marL="594360" lvl="2" indent="0">
              <a:buNone/>
            </a:pPr>
            <a:r>
              <a:rPr lang="en-IE" sz="1900" dirty="0">
                <a:latin typeface="Courier New" panose="02070309020205020404" pitchFamily="49" charset="0"/>
              </a:rPr>
              <a:t> &lt;/body&gt;</a:t>
            </a:r>
          </a:p>
          <a:p>
            <a:pPr marL="594360" lvl="2" indent="0">
              <a:buNone/>
            </a:pPr>
            <a:r>
              <a:rPr lang="en-IE" sz="1900" dirty="0">
                <a:latin typeface="Courier New" panose="02070309020205020404" pitchFamily="49" charset="0"/>
              </a:rPr>
              <a:t>&lt;/html&gt;</a:t>
            </a:r>
          </a:p>
          <a:p>
            <a:endParaRPr lang="en-IE" dirty="0"/>
          </a:p>
        </p:txBody>
      </p:sp>
      <p:sp>
        <p:nvSpPr>
          <p:cNvPr id="4" name="Slide Number Placeholder 3"/>
          <p:cNvSpPr>
            <a:spLocks noGrp="1"/>
          </p:cNvSpPr>
          <p:nvPr>
            <p:ph type="sldNum" sz="quarter" idx="12"/>
          </p:nvPr>
        </p:nvSpPr>
        <p:spPr>
          <a:xfrm>
            <a:off x="28484" y="1196752"/>
            <a:ext cx="749424" cy="432048"/>
          </a:xfrm>
        </p:spPr>
        <p:txBody>
          <a:bodyPr/>
          <a:lstStyle/>
          <a:p>
            <a:fld id="{90BC4B3B-CF66-4787-BC18-233A7035C99B}" type="slidenum">
              <a:rPr lang="en-IE" smtClean="0"/>
              <a:pPr/>
              <a:t>33</a:t>
            </a:fld>
            <a:endParaRPr lang="en-IE" dirty="0"/>
          </a:p>
        </p:txBody>
      </p:sp>
    </p:spTree>
    <p:extLst>
      <p:ext uri="{BB962C8B-B14F-4D97-AF65-F5344CB8AC3E}">
        <p14:creationId xmlns:p14="http://schemas.microsoft.com/office/powerpoint/2010/main" val="774056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smtClean="0"/>
              <a:t>write() v’s </a:t>
            </a:r>
            <a:r>
              <a:rPr lang="en-IE" sz="4000" dirty="0" err="1" smtClean="0"/>
              <a:t>writeln</a:t>
            </a:r>
            <a:r>
              <a:rPr lang="en-IE" sz="4000" dirty="0" smtClean="0"/>
              <a:t>()</a:t>
            </a:r>
            <a:endParaRPr lang="en-IE" sz="4000" dirty="0"/>
          </a:p>
        </p:txBody>
      </p:sp>
      <p:sp>
        <p:nvSpPr>
          <p:cNvPr id="3" name="Content Placeholder 2"/>
          <p:cNvSpPr>
            <a:spLocks noGrp="1"/>
          </p:cNvSpPr>
          <p:nvPr>
            <p:ph sz="quarter" idx="1"/>
          </p:nvPr>
        </p:nvSpPr>
        <p:spPr>
          <a:xfrm>
            <a:off x="612648" y="1844824"/>
            <a:ext cx="8423848" cy="4495800"/>
          </a:xfrm>
        </p:spPr>
        <p:txBody>
          <a:bodyPr>
            <a:normAutofit/>
          </a:bodyPr>
          <a:lstStyle/>
          <a:p>
            <a:pPr marL="0" indent="0">
              <a:buNone/>
            </a:pPr>
            <a:r>
              <a:rPr lang="en-IE" sz="1900" dirty="0">
                <a:latin typeface="Courier New" panose="02070309020205020404" pitchFamily="49" charset="0"/>
              </a:rPr>
              <a:t>&lt;pre style="</a:t>
            </a:r>
            <a:r>
              <a:rPr lang="en-IE" sz="1900" dirty="0" err="1">
                <a:latin typeface="Courier New" panose="02070309020205020404" pitchFamily="49" charset="0"/>
              </a:rPr>
              <a:t>color:blue</a:t>
            </a:r>
            <a:r>
              <a:rPr lang="en-IE" sz="1900" dirty="0">
                <a:latin typeface="Courier New" panose="02070309020205020404" pitchFamily="49" charset="0"/>
              </a:rPr>
              <a:t>; </a:t>
            </a:r>
            <a:r>
              <a:rPr lang="en-IE" sz="1900" dirty="0" err="1">
                <a:latin typeface="Courier New" panose="02070309020205020404" pitchFamily="49" charset="0"/>
              </a:rPr>
              <a:t>font-family:comic</a:t>
            </a:r>
            <a:r>
              <a:rPr lang="en-IE" sz="1900" dirty="0">
                <a:latin typeface="Courier New" panose="02070309020205020404" pitchFamily="49" charset="0"/>
              </a:rPr>
              <a:t> sans </a:t>
            </a:r>
            <a:r>
              <a:rPr lang="en-IE" sz="1900" dirty="0" err="1">
                <a:latin typeface="Courier New" panose="02070309020205020404" pitchFamily="49" charset="0"/>
              </a:rPr>
              <a:t>ms</a:t>
            </a:r>
            <a:r>
              <a:rPr lang="en-IE" sz="1900" dirty="0">
                <a:latin typeface="Courier New" panose="02070309020205020404" pitchFamily="49" charset="0"/>
              </a:rPr>
              <a:t>"&gt;</a:t>
            </a:r>
          </a:p>
          <a:p>
            <a:pPr marL="0" indent="0">
              <a:buNone/>
            </a:pPr>
            <a:r>
              <a:rPr lang="en-IE" sz="1900" dirty="0">
                <a:latin typeface="Courier New" panose="02070309020205020404" pitchFamily="49" charset="0"/>
              </a:rPr>
              <a:t>&lt;script type="text/</a:t>
            </a:r>
            <a:r>
              <a:rPr lang="en-IE" sz="1900" dirty="0" err="1">
                <a:latin typeface="Courier New" panose="02070309020205020404" pitchFamily="49" charset="0"/>
              </a:rPr>
              <a:t>javascript</a:t>
            </a:r>
            <a:r>
              <a:rPr lang="en-IE" sz="1900" dirty="0">
                <a:latin typeface="Courier New" panose="02070309020205020404" pitchFamily="49" charset="0"/>
              </a:rPr>
              <a:t>"&gt;</a:t>
            </a:r>
          </a:p>
          <a:p>
            <a:pPr marL="0" indent="0">
              <a:buNone/>
            </a:pPr>
            <a:r>
              <a:rPr lang="en-IE" sz="1800" b="1" dirty="0" err="1">
                <a:solidFill>
                  <a:srgbClr val="00CCFF"/>
                </a:solidFill>
                <a:latin typeface="Courier New" panose="02070309020205020404" pitchFamily="49" charset="0"/>
              </a:rPr>
              <a:t>document.write</a:t>
            </a:r>
            <a:r>
              <a:rPr lang="en-IE" sz="1900" dirty="0">
                <a:latin typeface="Courier New" panose="02070309020205020404" pitchFamily="49" charset="0"/>
              </a:rPr>
              <a:t>("\</a:t>
            </a:r>
            <a:r>
              <a:rPr lang="en-IE" sz="1900" dirty="0" err="1">
                <a:latin typeface="Courier New" panose="02070309020205020404" pitchFamily="49" charset="0"/>
              </a:rPr>
              <a:t>tLet</a:t>
            </a:r>
            <a:r>
              <a:rPr lang="en-IE" sz="1900" dirty="0">
                <a:latin typeface="Courier New" panose="02070309020205020404" pitchFamily="49" charset="0"/>
              </a:rPr>
              <a:t>\'s see what happens with the PRE tags!\n");</a:t>
            </a:r>
            <a:br>
              <a:rPr lang="en-IE" sz="1900" dirty="0">
                <a:latin typeface="Courier New" panose="02070309020205020404" pitchFamily="49" charset="0"/>
              </a:rPr>
            </a:br>
            <a:r>
              <a:rPr lang="en-IE" sz="1800" b="1" dirty="0" err="1">
                <a:solidFill>
                  <a:srgbClr val="00CCFF"/>
                </a:solidFill>
                <a:latin typeface="Courier New" panose="02070309020205020404" pitchFamily="49" charset="0"/>
              </a:rPr>
              <a:t>document.writeln</a:t>
            </a:r>
            <a:r>
              <a:rPr lang="en-IE" sz="1900" dirty="0">
                <a:latin typeface="Courier New" panose="02070309020205020404" pitchFamily="49" charset="0"/>
              </a:rPr>
              <a:t>("One,");</a:t>
            </a:r>
            <a:br>
              <a:rPr lang="en-IE" sz="1900" dirty="0">
                <a:latin typeface="Courier New" panose="02070309020205020404" pitchFamily="49" charset="0"/>
              </a:rPr>
            </a:br>
            <a:r>
              <a:rPr lang="en-IE" sz="1800" b="1" dirty="0" err="1">
                <a:solidFill>
                  <a:srgbClr val="00CCFF"/>
                </a:solidFill>
                <a:latin typeface="Courier New" panose="02070309020205020404" pitchFamily="49" charset="0"/>
              </a:rPr>
              <a:t>document.writeln</a:t>
            </a:r>
            <a:r>
              <a:rPr lang="en-IE" sz="1900" dirty="0">
                <a:latin typeface="Courier New" panose="02070309020205020404" pitchFamily="49" charset="0"/>
              </a:rPr>
              <a:t>("Two,");</a:t>
            </a:r>
            <a:br>
              <a:rPr lang="en-IE" sz="1900" dirty="0">
                <a:latin typeface="Courier New" panose="02070309020205020404" pitchFamily="49" charset="0"/>
              </a:rPr>
            </a:br>
            <a:r>
              <a:rPr lang="en-IE" sz="1800" b="1" dirty="0" err="1">
                <a:solidFill>
                  <a:srgbClr val="00CCFF"/>
                </a:solidFill>
                <a:latin typeface="Courier New" panose="02070309020205020404" pitchFamily="49" charset="0"/>
              </a:rPr>
              <a:t>document.write</a:t>
            </a:r>
            <a:r>
              <a:rPr lang="en-IE" sz="1900" dirty="0">
                <a:latin typeface="Courier New" panose="02070309020205020404" pitchFamily="49" charset="0"/>
              </a:rPr>
              <a:t>("Three ");</a:t>
            </a:r>
            <a:br>
              <a:rPr lang="en-IE" sz="1900" dirty="0">
                <a:latin typeface="Courier New" panose="02070309020205020404" pitchFamily="49" charset="0"/>
              </a:rPr>
            </a:br>
            <a:r>
              <a:rPr lang="en-IE" sz="1800" b="1" dirty="0" err="1">
                <a:solidFill>
                  <a:srgbClr val="00CCFF"/>
                </a:solidFill>
                <a:latin typeface="Courier New" panose="02070309020205020404" pitchFamily="49" charset="0"/>
              </a:rPr>
              <a:t>document.write</a:t>
            </a:r>
            <a:r>
              <a:rPr lang="en-IE" sz="1900" dirty="0">
                <a:latin typeface="Courier New" panose="02070309020205020404" pitchFamily="49" charset="0"/>
              </a:rPr>
              <a:t>("...");</a:t>
            </a:r>
          </a:p>
          <a:p>
            <a:pPr marL="0" indent="0">
              <a:buNone/>
            </a:pPr>
            <a:r>
              <a:rPr lang="en-IE" sz="1900" dirty="0">
                <a:latin typeface="Courier New" panose="02070309020205020404" pitchFamily="49" charset="0"/>
              </a:rPr>
              <a:t>&lt;/script&gt;</a:t>
            </a:r>
          </a:p>
          <a:p>
            <a:pPr marL="0" indent="0">
              <a:buNone/>
            </a:pPr>
            <a:r>
              <a:rPr lang="en-IE" sz="1900" dirty="0">
                <a:latin typeface="Courier New" panose="02070309020205020404" pitchFamily="49" charset="0"/>
              </a:rPr>
              <a:t>&lt;/pre&gt;</a:t>
            </a:r>
          </a:p>
          <a:p>
            <a:endParaRPr lang="en-IE" dirty="0"/>
          </a:p>
        </p:txBody>
      </p:sp>
      <p:sp>
        <p:nvSpPr>
          <p:cNvPr id="4" name="Slide Number Placeholder 3"/>
          <p:cNvSpPr>
            <a:spLocks noGrp="1"/>
          </p:cNvSpPr>
          <p:nvPr>
            <p:ph type="sldNum" sz="quarter" idx="12"/>
          </p:nvPr>
        </p:nvSpPr>
        <p:spPr>
          <a:xfrm>
            <a:off x="-108520" y="1196752"/>
            <a:ext cx="749424" cy="432048"/>
          </a:xfrm>
        </p:spPr>
        <p:txBody>
          <a:bodyPr/>
          <a:lstStyle/>
          <a:p>
            <a:fld id="{90BC4B3B-CF66-4787-BC18-233A7035C99B}" type="slidenum">
              <a:rPr lang="en-IE" smtClean="0"/>
              <a:pPr/>
              <a:t>34</a:t>
            </a:fld>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149" y="3789040"/>
            <a:ext cx="41148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511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Displaying variables: print a </a:t>
            </a:r>
            <a:r>
              <a:rPr lang="en-US" dirty="0" smtClean="0"/>
              <a:t>variable</a:t>
            </a:r>
            <a:endParaRPr lang="en-IE" dirty="0"/>
          </a:p>
        </p:txBody>
      </p:sp>
      <p:sp>
        <p:nvSpPr>
          <p:cNvPr id="3" name="Content Placeholder 2"/>
          <p:cNvSpPr>
            <a:spLocks noGrp="1"/>
          </p:cNvSpPr>
          <p:nvPr>
            <p:ph sz="quarter" idx="1"/>
          </p:nvPr>
        </p:nvSpPr>
        <p:spPr/>
        <p:txBody>
          <a:bodyPr/>
          <a:lstStyle/>
          <a:p>
            <a:r>
              <a:rPr lang="en-US" dirty="0"/>
              <a:t>Displaying variables: print a variable</a:t>
            </a:r>
          </a:p>
          <a:p>
            <a:pPr lvl="1"/>
            <a:r>
              <a:rPr lang="en-US" dirty="0"/>
              <a:t>Pass variable name to </a:t>
            </a:r>
            <a:r>
              <a:rPr lang="en-US" dirty="0" err="1">
                <a:latin typeface="Courier New" pitchFamily="49" charset="0"/>
              </a:rPr>
              <a:t>document.write</a:t>
            </a:r>
            <a:r>
              <a:rPr lang="en-US" dirty="0">
                <a:latin typeface="Courier New" pitchFamily="49" charset="0"/>
              </a:rPr>
              <a:t>()</a:t>
            </a:r>
            <a:r>
              <a:rPr lang="en-US" dirty="0"/>
              <a:t> or </a:t>
            </a:r>
            <a:r>
              <a:rPr lang="en-US" dirty="0" err="1">
                <a:latin typeface="Courier New" pitchFamily="49" charset="0"/>
              </a:rPr>
              <a:t>document.writeln</a:t>
            </a:r>
            <a:r>
              <a:rPr lang="en-US" dirty="0">
                <a:latin typeface="Courier New" pitchFamily="49" charset="0"/>
              </a:rPr>
              <a:t>()</a:t>
            </a:r>
            <a:r>
              <a:rPr lang="en-US" dirty="0">
                <a:latin typeface="Times New Roman" pitchFamily="18" charset="0"/>
              </a:rPr>
              <a:t>method</a:t>
            </a:r>
          </a:p>
          <a:p>
            <a:pPr lvl="1"/>
            <a:r>
              <a:rPr lang="en-US" dirty="0"/>
              <a:t>Do not enclose it in quotation marks</a:t>
            </a:r>
          </a:p>
          <a:p>
            <a:endParaRPr lang="en-IE" dirty="0"/>
          </a:p>
        </p:txBody>
      </p:sp>
      <p:sp>
        <p:nvSpPr>
          <p:cNvPr id="4" name="Slide Number Placeholder 3"/>
          <p:cNvSpPr>
            <a:spLocks noGrp="1"/>
          </p:cNvSpPr>
          <p:nvPr>
            <p:ph type="sldNum" sz="quarter" idx="12"/>
          </p:nvPr>
        </p:nvSpPr>
        <p:spPr>
          <a:xfrm>
            <a:off x="0" y="1196752"/>
            <a:ext cx="749424" cy="432048"/>
          </a:xfrm>
        </p:spPr>
        <p:txBody>
          <a:bodyPr/>
          <a:lstStyle/>
          <a:p>
            <a:fld id="{90BC4B3B-CF66-4787-BC18-233A7035C99B}" type="slidenum">
              <a:rPr lang="en-IE" smtClean="0"/>
              <a:pPr/>
              <a:t>35</a:t>
            </a:fld>
            <a:endParaRPr lang="en-IE" dirty="0"/>
          </a:p>
        </p:txBody>
      </p:sp>
    </p:spTree>
    <p:extLst>
      <p:ext uri="{BB962C8B-B14F-4D97-AF65-F5344CB8AC3E}">
        <p14:creationId xmlns:p14="http://schemas.microsoft.com/office/powerpoint/2010/main" val="4290820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2"/>
          <p:cNvSpPr>
            <a:spLocks noGrp="1"/>
          </p:cNvSpPr>
          <p:nvPr>
            <p:ph type="sldNum" sz="quarter" idx="11"/>
          </p:nvPr>
        </p:nvSpPr>
        <p:spPr>
          <a:xfrm>
            <a:off x="-108520" y="1224610"/>
            <a:ext cx="810611" cy="365125"/>
          </a:xfrm>
          <a:extLst/>
        </p:spPr>
        <p:txBody>
          <a:bodyPr vert="horz" anchor="ctr" anchorCtr="0">
            <a:normAutofit/>
          </a:bodyPr>
          <a:lstStyle/>
          <a:p>
            <a:pPr algn="ctr"/>
            <a:fld id="{AD5E5254-74E4-40C3-A2FD-4014CFD1CFA4}" type="slidenum">
              <a:rPr lang="en-US" b="1">
                <a:solidFill>
                  <a:schemeClr val="tx1"/>
                </a:solidFill>
              </a:rPr>
              <a:pPr algn="ctr"/>
              <a:t>36</a:t>
            </a:fld>
            <a:endParaRPr lang="en-US" b="1" dirty="0">
              <a:solidFill>
                <a:schemeClr val="tx1"/>
              </a:solidFill>
            </a:endParaRPr>
          </a:p>
        </p:txBody>
      </p:sp>
      <p:pic>
        <p:nvPicPr>
          <p:cNvPr id="19460" name="Picture 5" descr="Figure-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466" y="4005064"/>
            <a:ext cx="37750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6"/>
          <p:cNvSpPr>
            <a:spLocks noChangeArrowheads="1"/>
          </p:cNvSpPr>
          <p:nvPr/>
        </p:nvSpPr>
        <p:spPr bwMode="auto">
          <a:xfrm>
            <a:off x="1691680" y="6361638"/>
            <a:ext cx="5357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Variable </a:t>
            </a:r>
            <a:r>
              <a:rPr lang="en-US" dirty="0"/>
              <a:t>assigned values of “undefined” and “null”</a:t>
            </a:r>
          </a:p>
        </p:txBody>
      </p:sp>
      <p:sp>
        <p:nvSpPr>
          <p:cNvPr id="7" name="Rectangle 8"/>
          <p:cNvSpPr txBox="1">
            <a:spLocks noChangeArrowheads="1"/>
          </p:cNvSpPr>
          <p:nvPr/>
        </p:nvSpPr>
        <p:spPr>
          <a:xfrm>
            <a:off x="0" y="450476"/>
            <a:ext cx="8229600" cy="748552"/>
          </a:xfrm>
          <a:prstGeom prst="rect">
            <a:avLst/>
          </a:prstGeom>
        </p:spPr>
        <p:txBody>
          <a:bodyPr/>
          <a:lstStyle/>
          <a:p>
            <a:pPr algn="ctr">
              <a:defRPr/>
            </a:pPr>
            <a:r>
              <a:rPr lang="en-US" sz="3600" kern="0" dirty="0">
                <a:solidFill>
                  <a:schemeClr val="tx2"/>
                </a:solidFill>
                <a:latin typeface="+mj-lt"/>
                <a:ea typeface="+mj-ea"/>
                <a:cs typeface="+mj-cs"/>
              </a:rPr>
              <a:t>Working with Data Types (cont’d.)</a:t>
            </a:r>
          </a:p>
        </p:txBody>
      </p:sp>
      <p:sp>
        <p:nvSpPr>
          <p:cNvPr id="8" name="Rectangle 7"/>
          <p:cNvSpPr>
            <a:spLocks noChangeArrowheads="1"/>
          </p:cNvSpPr>
          <p:nvPr/>
        </p:nvSpPr>
        <p:spPr bwMode="auto">
          <a:xfrm>
            <a:off x="179512" y="1615318"/>
            <a:ext cx="88569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err="1">
                <a:solidFill>
                  <a:srgbClr val="00CCFF"/>
                </a:solidFill>
                <a:latin typeface="Courier New" panose="02070309020205020404" pitchFamily="49" charset="0"/>
              </a:rPr>
              <a:t>var</a:t>
            </a:r>
            <a:r>
              <a:rPr lang="en-US" dirty="0">
                <a:latin typeface="Courier New" panose="02070309020205020404" pitchFamily="49" charset="0"/>
              </a:rPr>
              <a:t> </a:t>
            </a:r>
            <a:r>
              <a:rPr lang="en-US" dirty="0" err="1">
                <a:latin typeface="Courier New" panose="02070309020205020404" pitchFamily="49" charset="0"/>
              </a:rPr>
              <a:t>stateTax</a:t>
            </a:r>
            <a:r>
              <a:rPr lang="en-US" dirty="0">
                <a:latin typeface="Courier New" panose="02070309020205020404" pitchFamily="49" charset="0"/>
              </a:rPr>
              <a:t>;</a:t>
            </a:r>
          </a:p>
          <a:p>
            <a:pPr eaLnBrk="1" hangingPunct="1"/>
            <a:r>
              <a:rPr lang="en-US" b="1" dirty="0" err="1">
                <a:solidFill>
                  <a:srgbClr val="00CCFF"/>
                </a:solidFill>
                <a:latin typeface="Courier New" panose="02070309020205020404" pitchFamily="49" charset="0"/>
              </a:rPr>
              <a:t>document.write</a:t>
            </a:r>
            <a:r>
              <a:rPr lang="en-US" dirty="0">
                <a:latin typeface="Courier New" panose="02070309020205020404" pitchFamily="49" charset="0"/>
              </a:rPr>
              <a:t>("&lt;p&gt;Your state tax is </a:t>
            </a:r>
            <a:r>
              <a:rPr lang="en-US" dirty="0" smtClean="0">
                <a:latin typeface="Courier New" panose="02070309020205020404" pitchFamily="49" charset="0"/>
              </a:rPr>
              <a:t>$"+ </a:t>
            </a:r>
            <a:r>
              <a:rPr lang="en-US" dirty="0" err="1">
                <a:latin typeface="Courier New" panose="02070309020205020404" pitchFamily="49" charset="0"/>
              </a:rPr>
              <a:t>stateTax</a:t>
            </a:r>
            <a:r>
              <a:rPr lang="en-US" dirty="0">
                <a:latin typeface="Courier New" panose="02070309020205020404" pitchFamily="49" charset="0"/>
              </a:rPr>
              <a:t> + ".&lt;/p&gt;");</a:t>
            </a:r>
          </a:p>
          <a:p>
            <a:pPr eaLnBrk="1" hangingPunct="1"/>
            <a:r>
              <a:rPr lang="en-US" dirty="0" err="1">
                <a:latin typeface="Courier New" panose="02070309020205020404" pitchFamily="49" charset="0"/>
              </a:rPr>
              <a:t>stateTax</a:t>
            </a:r>
            <a:r>
              <a:rPr lang="en-US" dirty="0">
                <a:latin typeface="Courier New" panose="02070309020205020404" pitchFamily="49" charset="0"/>
              </a:rPr>
              <a:t> = 40;</a:t>
            </a:r>
          </a:p>
          <a:p>
            <a:pPr eaLnBrk="1" hangingPunct="1"/>
            <a:r>
              <a:rPr lang="en-US" b="1" dirty="0" err="1">
                <a:solidFill>
                  <a:srgbClr val="00CCFF"/>
                </a:solidFill>
                <a:latin typeface="Courier New" panose="02070309020205020404" pitchFamily="49" charset="0"/>
              </a:rPr>
              <a:t>document.write</a:t>
            </a:r>
            <a:r>
              <a:rPr lang="en-US" dirty="0">
                <a:latin typeface="Courier New" panose="02070309020205020404" pitchFamily="49" charset="0"/>
              </a:rPr>
              <a:t>("&lt;p&gt;Your state tax is </a:t>
            </a:r>
            <a:r>
              <a:rPr lang="en-US" dirty="0" smtClean="0">
                <a:latin typeface="Courier New" panose="02070309020205020404" pitchFamily="49" charset="0"/>
              </a:rPr>
              <a:t>$"+ </a:t>
            </a:r>
            <a:r>
              <a:rPr lang="en-US" dirty="0" err="1">
                <a:latin typeface="Courier New" panose="02070309020205020404" pitchFamily="49" charset="0"/>
              </a:rPr>
              <a:t>stateTax</a:t>
            </a:r>
            <a:r>
              <a:rPr lang="en-US" dirty="0">
                <a:latin typeface="Courier New" panose="02070309020205020404" pitchFamily="49" charset="0"/>
              </a:rPr>
              <a:t> + ".&lt;/p&gt;");</a:t>
            </a:r>
          </a:p>
          <a:p>
            <a:pPr eaLnBrk="1" hangingPunct="1"/>
            <a:r>
              <a:rPr lang="en-US" dirty="0" err="1">
                <a:latin typeface="Courier New" panose="02070309020205020404" pitchFamily="49" charset="0"/>
              </a:rPr>
              <a:t>stateTax</a:t>
            </a:r>
            <a:r>
              <a:rPr lang="en-US" dirty="0">
                <a:latin typeface="Courier New" panose="02070309020205020404" pitchFamily="49" charset="0"/>
              </a:rPr>
              <a:t> = null;</a:t>
            </a:r>
          </a:p>
          <a:p>
            <a:pPr eaLnBrk="1" hangingPunct="1"/>
            <a:r>
              <a:rPr lang="en-US" b="1" dirty="0" err="1">
                <a:solidFill>
                  <a:srgbClr val="00CCFF"/>
                </a:solidFill>
                <a:latin typeface="Courier New" panose="02070309020205020404" pitchFamily="49" charset="0"/>
              </a:rPr>
              <a:t>document.write</a:t>
            </a:r>
            <a:r>
              <a:rPr lang="en-US" dirty="0">
                <a:latin typeface="Courier New" panose="02070309020205020404" pitchFamily="49" charset="0"/>
              </a:rPr>
              <a:t>("&lt;p&gt;Your state tax is </a:t>
            </a:r>
            <a:r>
              <a:rPr lang="en-US" dirty="0" smtClean="0">
                <a:latin typeface="Courier New" panose="02070309020205020404" pitchFamily="49" charset="0"/>
              </a:rPr>
              <a:t>$“ + </a:t>
            </a:r>
            <a:r>
              <a:rPr lang="en-US" dirty="0" err="1">
                <a:latin typeface="Courier New" panose="02070309020205020404" pitchFamily="49" charset="0"/>
              </a:rPr>
              <a:t>stateTax</a:t>
            </a:r>
            <a:r>
              <a:rPr lang="en-US" dirty="0">
                <a:latin typeface="Courier New" panose="02070309020205020404" pitchFamily="49" charset="0"/>
              </a:rPr>
              <a:t> + ".&lt;/p&gt;");</a:t>
            </a:r>
          </a:p>
        </p:txBody>
      </p:sp>
    </p:spTree>
    <p:extLst>
      <p:ext uri="{BB962C8B-B14F-4D97-AF65-F5344CB8AC3E}">
        <p14:creationId xmlns:p14="http://schemas.microsoft.com/office/powerpoint/2010/main" val="195364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1"/>
          </p:nvPr>
        </p:nvSpPr>
        <p:spPr>
          <a:xfrm>
            <a:off x="162077" y="1235075"/>
            <a:ext cx="450571" cy="365125"/>
          </a:xfrm>
          <a:extLst/>
        </p:spPr>
        <p:txBody>
          <a:bodyPr vert="horz" anchor="ctr" anchorCtr="0">
            <a:normAutofit/>
          </a:bodyPr>
          <a:lstStyle/>
          <a:p>
            <a:pPr algn="ctr"/>
            <a:fld id="{21FDB4ED-5901-44FA-B588-FD95AB922E2B}" type="slidenum">
              <a:rPr lang="en-US" b="1">
                <a:solidFill>
                  <a:schemeClr val="tx1"/>
                </a:solidFill>
              </a:rPr>
              <a:pPr algn="ctr"/>
              <a:t>37</a:t>
            </a:fld>
            <a:endParaRPr lang="en-US" b="1" dirty="0">
              <a:solidFill>
                <a:schemeClr val="tx1"/>
              </a:solidFill>
            </a:endParaRPr>
          </a:p>
        </p:txBody>
      </p:sp>
      <p:sp>
        <p:nvSpPr>
          <p:cNvPr id="21508" name="Rectangle 2"/>
          <p:cNvSpPr>
            <a:spLocks noGrp="1" noChangeArrowheads="1"/>
          </p:cNvSpPr>
          <p:nvPr>
            <p:ph type="title"/>
          </p:nvPr>
        </p:nvSpPr>
        <p:spPr/>
        <p:txBody>
          <a:bodyPr/>
          <a:lstStyle/>
          <a:p>
            <a:pPr eaLnBrk="1" hangingPunct="1"/>
            <a:r>
              <a:rPr lang="en-US" sz="4000" dirty="0"/>
              <a:t>Working</a:t>
            </a:r>
            <a:r>
              <a:rPr lang="en-US" dirty="0" smtClean="0"/>
              <a:t> </a:t>
            </a:r>
            <a:r>
              <a:rPr lang="en-US" sz="4000" dirty="0"/>
              <a:t>with</a:t>
            </a:r>
            <a:r>
              <a:rPr lang="en-US" dirty="0" smtClean="0"/>
              <a:t> </a:t>
            </a:r>
            <a:r>
              <a:rPr lang="en-US" sz="4000" dirty="0"/>
              <a:t>Data</a:t>
            </a:r>
            <a:r>
              <a:rPr lang="en-US" dirty="0" smtClean="0"/>
              <a:t> </a:t>
            </a:r>
            <a:r>
              <a:rPr lang="en-US" sz="4000" dirty="0"/>
              <a:t>Types</a:t>
            </a:r>
            <a:r>
              <a:rPr lang="en-US" dirty="0" smtClean="0"/>
              <a:t> </a:t>
            </a:r>
            <a:r>
              <a:rPr lang="en-US" sz="4000" dirty="0"/>
              <a:t>(cont’d.)</a:t>
            </a:r>
          </a:p>
        </p:txBody>
      </p:sp>
      <p:sp>
        <p:nvSpPr>
          <p:cNvPr id="21509" name="Rectangle 3"/>
          <p:cNvSpPr>
            <a:spLocks noGrp="1" noChangeArrowheads="1"/>
          </p:cNvSpPr>
          <p:nvPr>
            <p:ph type="body" idx="1"/>
          </p:nvPr>
        </p:nvSpPr>
        <p:spPr>
          <a:xfrm>
            <a:off x="457200" y="1600200"/>
            <a:ext cx="8229600" cy="1371600"/>
          </a:xfrm>
        </p:spPr>
        <p:txBody>
          <a:bodyPr>
            <a:normAutofit fontScale="92500" lnSpcReduction="10000"/>
          </a:bodyPr>
          <a:lstStyle/>
          <a:p>
            <a:pPr eaLnBrk="1" hangingPunct="1"/>
            <a:r>
              <a:rPr lang="en-US" smtClean="0"/>
              <a:t>JavaScript interpreter automatically determines data type stored in a variable</a:t>
            </a:r>
          </a:p>
          <a:p>
            <a:pPr eaLnBrk="1" hangingPunct="1"/>
            <a:r>
              <a:rPr lang="en-US" smtClean="0"/>
              <a:t>Examples:</a:t>
            </a:r>
          </a:p>
        </p:txBody>
      </p:sp>
      <p:sp>
        <p:nvSpPr>
          <p:cNvPr id="21510" name="Rectangle 5"/>
          <p:cNvSpPr>
            <a:spLocks noChangeArrowheads="1"/>
          </p:cNvSpPr>
          <p:nvPr/>
        </p:nvSpPr>
        <p:spPr bwMode="auto">
          <a:xfrm>
            <a:off x="838200" y="3124200"/>
            <a:ext cx="7315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err="1">
                <a:latin typeface="Courier New" panose="02070309020205020404" pitchFamily="49" charset="0"/>
              </a:rPr>
              <a:t>diffTypes</a:t>
            </a:r>
            <a:r>
              <a:rPr lang="en-US" dirty="0">
                <a:latin typeface="Courier New" panose="02070309020205020404" pitchFamily="49" charset="0"/>
              </a:rPr>
              <a:t> = "Hello World";	// String</a:t>
            </a:r>
          </a:p>
          <a:p>
            <a:pPr eaLnBrk="1" hangingPunct="1"/>
            <a:r>
              <a:rPr lang="en-US" dirty="0" err="1">
                <a:latin typeface="Courier New" panose="02070309020205020404" pitchFamily="49" charset="0"/>
              </a:rPr>
              <a:t>diffTypes</a:t>
            </a:r>
            <a:r>
              <a:rPr lang="en-US" dirty="0">
                <a:latin typeface="Courier New" panose="02070309020205020404" pitchFamily="49" charset="0"/>
              </a:rPr>
              <a:t> = 8;		// Integer number</a:t>
            </a:r>
          </a:p>
          <a:p>
            <a:pPr eaLnBrk="1" hangingPunct="1"/>
            <a:r>
              <a:rPr lang="en-US" dirty="0" err="1">
                <a:latin typeface="Courier New" panose="02070309020205020404" pitchFamily="49" charset="0"/>
              </a:rPr>
              <a:t>diffTypes</a:t>
            </a:r>
            <a:r>
              <a:rPr lang="en-US" dirty="0">
                <a:latin typeface="Courier New" panose="02070309020205020404" pitchFamily="49" charset="0"/>
              </a:rPr>
              <a:t> = 5.367;	</a:t>
            </a:r>
            <a:r>
              <a:rPr lang="en-US" dirty="0" smtClean="0">
                <a:latin typeface="Courier New" panose="02070309020205020404" pitchFamily="49" charset="0"/>
              </a:rPr>
              <a:t>      // </a:t>
            </a:r>
            <a:r>
              <a:rPr lang="en-US" dirty="0">
                <a:latin typeface="Courier New" panose="02070309020205020404" pitchFamily="49" charset="0"/>
              </a:rPr>
              <a:t>Floating-point number</a:t>
            </a:r>
          </a:p>
          <a:p>
            <a:pPr eaLnBrk="1" hangingPunct="1"/>
            <a:r>
              <a:rPr lang="en-US" dirty="0" err="1">
                <a:latin typeface="Courier New" panose="02070309020205020404" pitchFamily="49" charset="0"/>
              </a:rPr>
              <a:t>diffTypes</a:t>
            </a:r>
            <a:r>
              <a:rPr lang="en-US" dirty="0">
                <a:latin typeface="Courier New" panose="02070309020205020404" pitchFamily="49" charset="0"/>
              </a:rPr>
              <a:t> = true;		// Boolean</a:t>
            </a:r>
          </a:p>
          <a:p>
            <a:pPr eaLnBrk="1" hangingPunct="1"/>
            <a:r>
              <a:rPr lang="en-US" dirty="0" err="1">
                <a:latin typeface="Courier New" panose="02070309020205020404" pitchFamily="49" charset="0"/>
              </a:rPr>
              <a:t>diffTypes</a:t>
            </a:r>
            <a:r>
              <a:rPr lang="en-US" dirty="0">
                <a:latin typeface="Courier New" panose="02070309020205020404" pitchFamily="49" charset="0"/>
              </a:rPr>
              <a:t> = null;		// null</a:t>
            </a:r>
          </a:p>
        </p:txBody>
      </p:sp>
    </p:spTree>
    <p:extLst>
      <p:ext uri="{BB962C8B-B14F-4D97-AF65-F5344CB8AC3E}">
        <p14:creationId xmlns:p14="http://schemas.microsoft.com/office/powerpoint/2010/main" val="15968504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Grp="1" noChangeArrowheads="1"/>
          </p:cNvSpPr>
          <p:nvPr>
            <p:ph type="title"/>
          </p:nvPr>
        </p:nvSpPr>
        <p:spPr/>
        <p:txBody>
          <a:bodyPr/>
          <a:lstStyle/>
          <a:p>
            <a:pPr eaLnBrk="1" hangingPunct="1"/>
            <a:r>
              <a:rPr lang="en-US" sz="4000" dirty="0"/>
              <a:t>Understanding</a:t>
            </a:r>
            <a:r>
              <a:rPr lang="en-US" dirty="0" smtClean="0"/>
              <a:t> </a:t>
            </a:r>
            <a:r>
              <a:rPr lang="en-US" sz="4000" dirty="0"/>
              <a:t>Numeric</a:t>
            </a:r>
            <a:r>
              <a:rPr lang="en-US" dirty="0" smtClean="0"/>
              <a:t> </a:t>
            </a:r>
            <a:r>
              <a:rPr lang="en-US" sz="4000" dirty="0"/>
              <a:t>Data</a:t>
            </a:r>
            <a:r>
              <a:rPr lang="en-US" dirty="0" smtClean="0"/>
              <a:t> </a:t>
            </a:r>
            <a:r>
              <a:rPr lang="en-US" sz="4000" dirty="0"/>
              <a:t>Types</a:t>
            </a:r>
          </a:p>
        </p:txBody>
      </p:sp>
      <p:sp>
        <p:nvSpPr>
          <p:cNvPr id="22531" name="Rectangle 11"/>
          <p:cNvSpPr>
            <a:spLocks noGrp="1" noChangeArrowheads="1"/>
          </p:cNvSpPr>
          <p:nvPr>
            <p:ph type="body" idx="1"/>
          </p:nvPr>
        </p:nvSpPr>
        <p:spPr/>
        <p:txBody>
          <a:bodyPr>
            <a:normAutofit/>
          </a:bodyPr>
          <a:lstStyle/>
          <a:p>
            <a:pPr eaLnBrk="1" hangingPunct="1"/>
            <a:r>
              <a:rPr lang="en-US" dirty="0" smtClean="0"/>
              <a:t>JavaScript supports two numeric data types</a:t>
            </a:r>
          </a:p>
          <a:p>
            <a:pPr lvl="1" eaLnBrk="1" hangingPunct="1"/>
            <a:r>
              <a:rPr lang="en-US" dirty="0" smtClean="0"/>
              <a:t>Integers and floating-point numbers</a:t>
            </a:r>
          </a:p>
          <a:p>
            <a:pPr eaLnBrk="1" hangingPunct="1"/>
            <a:r>
              <a:rPr lang="en-US" dirty="0" smtClean="0"/>
              <a:t>Integer</a:t>
            </a:r>
          </a:p>
          <a:p>
            <a:pPr lvl="1" eaLnBrk="1" hangingPunct="1"/>
            <a:r>
              <a:rPr lang="en-US" dirty="0" smtClean="0"/>
              <a:t>Positive or negative number with no decimal places</a:t>
            </a:r>
          </a:p>
          <a:p>
            <a:pPr eaLnBrk="1" hangingPunct="1"/>
            <a:r>
              <a:rPr lang="en-US" dirty="0" smtClean="0"/>
              <a:t>Floating-point number</a:t>
            </a:r>
          </a:p>
          <a:p>
            <a:pPr lvl="1" eaLnBrk="1" hangingPunct="1"/>
            <a:r>
              <a:rPr lang="en-US" dirty="0" smtClean="0"/>
              <a:t>Number containing decimal places or written in exponential notation</a:t>
            </a:r>
          </a:p>
        </p:txBody>
      </p:sp>
      <p:sp>
        <p:nvSpPr>
          <p:cNvPr id="22533" name="Slide Number Placeholder 4"/>
          <p:cNvSpPr>
            <a:spLocks noGrp="1"/>
          </p:cNvSpPr>
          <p:nvPr>
            <p:ph type="sldNum" sz="quarter" idx="11"/>
          </p:nvPr>
        </p:nvSpPr>
        <p:spPr>
          <a:xfrm>
            <a:off x="162077" y="1217145"/>
            <a:ext cx="450571" cy="365125"/>
          </a:xfrm>
          <a:extLst/>
        </p:spPr>
        <p:txBody>
          <a:bodyPr vert="horz" anchor="ctr" anchorCtr="0">
            <a:normAutofit/>
          </a:bodyPr>
          <a:lstStyle/>
          <a:p>
            <a:pPr algn="ctr"/>
            <a:fld id="{4D15B44B-BB36-4A9E-9A50-FD7FFC18BD5C}" type="slidenum">
              <a:rPr lang="en-US" b="1">
                <a:solidFill>
                  <a:schemeClr val="tx1"/>
                </a:solidFill>
              </a:rPr>
              <a:pPr algn="ctr"/>
              <a:t>38</a:t>
            </a:fld>
            <a:endParaRPr lang="en-US" b="1">
              <a:solidFill>
                <a:schemeClr val="tx1"/>
              </a:solidFill>
            </a:endParaRPr>
          </a:p>
        </p:txBody>
      </p:sp>
    </p:spTree>
    <p:extLst>
      <p:ext uri="{BB962C8B-B14F-4D97-AF65-F5344CB8AC3E}">
        <p14:creationId xmlns:p14="http://schemas.microsoft.com/office/powerpoint/2010/main" val="3335023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dirty="0"/>
              <a:t>Using</a:t>
            </a:r>
            <a:r>
              <a:rPr lang="en-US" dirty="0" smtClean="0"/>
              <a:t> </a:t>
            </a:r>
            <a:r>
              <a:rPr lang="en-US" sz="4000" dirty="0"/>
              <a:t>Boolean</a:t>
            </a:r>
            <a:r>
              <a:rPr lang="en-US" dirty="0" smtClean="0"/>
              <a:t> </a:t>
            </a:r>
            <a:r>
              <a:rPr lang="en-US" sz="4000" dirty="0"/>
              <a:t>Values</a:t>
            </a:r>
          </a:p>
        </p:txBody>
      </p:sp>
      <p:sp>
        <p:nvSpPr>
          <p:cNvPr id="23555" name="Rectangle 3"/>
          <p:cNvSpPr>
            <a:spLocks noGrp="1" noChangeArrowheads="1"/>
          </p:cNvSpPr>
          <p:nvPr>
            <p:ph type="body" idx="1"/>
          </p:nvPr>
        </p:nvSpPr>
        <p:spPr/>
        <p:txBody>
          <a:bodyPr/>
          <a:lstStyle/>
          <a:p>
            <a:pPr eaLnBrk="1" hangingPunct="1"/>
            <a:r>
              <a:rPr lang="en-US" smtClean="0"/>
              <a:t>Logical value of true or false</a:t>
            </a:r>
          </a:p>
          <a:p>
            <a:pPr lvl="1" eaLnBrk="1" hangingPunct="1"/>
            <a:r>
              <a:rPr lang="en-US" smtClean="0"/>
              <a:t>Used for decision making</a:t>
            </a:r>
          </a:p>
          <a:p>
            <a:pPr lvl="2" eaLnBrk="1" hangingPunct="1"/>
            <a:r>
              <a:rPr lang="en-US" smtClean="0"/>
              <a:t>Which parts of a program should execute</a:t>
            </a:r>
          </a:p>
          <a:p>
            <a:pPr lvl="1" eaLnBrk="1" hangingPunct="1"/>
            <a:r>
              <a:rPr lang="en-US" smtClean="0"/>
              <a:t>Used for comparing data</a:t>
            </a:r>
          </a:p>
          <a:p>
            <a:pPr eaLnBrk="1" hangingPunct="1"/>
            <a:r>
              <a:rPr lang="en-US" smtClean="0"/>
              <a:t>JavaScript programming Boolean values</a:t>
            </a:r>
          </a:p>
          <a:p>
            <a:pPr lvl="1" eaLnBrk="1" hangingPunct="1"/>
            <a:r>
              <a:rPr lang="en-US" smtClean="0"/>
              <a:t>The words true and false</a:t>
            </a:r>
          </a:p>
          <a:p>
            <a:pPr lvl="2" eaLnBrk="1" hangingPunct="1"/>
            <a:r>
              <a:rPr lang="en-US" smtClean="0"/>
              <a:t>JavaScript converts true and false values to the integers one and zero when necessary</a:t>
            </a:r>
          </a:p>
        </p:txBody>
      </p:sp>
      <p:sp>
        <p:nvSpPr>
          <p:cNvPr id="23557" name="Slide Number Placeholder 4"/>
          <p:cNvSpPr>
            <a:spLocks noGrp="1"/>
          </p:cNvSpPr>
          <p:nvPr>
            <p:ph type="sldNum" sz="quarter" idx="11"/>
          </p:nvPr>
        </p:nvSpPr>
        <p:spPr>
          <a:xfrm>
            <a:off x="90069" y="1227137"/>
            <a:ext cx="522579" cy="365125"/>
          </a:xfrm>
          <a:extLst/>
        </p:spPr>
        <p:txBody>
          <a:bodyPr vert="horz" anchor="ctr" anchorCtr="0">
            <a:normAutofit/>
          </a:bodyPr>
          <a:lstStyle/>
          <a:p>
            <a:pPr algn="ctr"/>
            <a:fld id="{FFAA2C22-3D93-4E4C-8195-2BA8D4DDEA04}" type="slidenum">
              <a:rPr lang="en-US" b="1">
                <a:solidFill>
                  <a:schemeClr val="tx1"/>
                </a:solidFill>
              </a:rPr>
              <a:pPr algn="ctr"/>
              <a:t>39</a:t>
            </a:fld>
            <a:endParaRPr lang="en-US" b="1">
              <a:solidFill>
                <a:schemeClr val="tx1"/>
              </a:solidFill>
            </a:endParaRPr>
          </a:p>
        </p:txBody>
      </p:sp>
    </p:spTree>
    <p:extLst>
      <p:ext uri="{BB962C8B-B14F-4D97-AF65-F5344CB8AC3E}">
        <p14:creationId xmlns:p14="http://schemas.microsoft.com/office/powerpoint/2010/main" val="2468140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311FE1-8410-4B1E-9C82-896312B02A4C}" type="slidenum">
              <a:rPr lang="en-US" smtClean="0">
                <a:latin typeface="+mn-lt"/>
              </a:rPr>
              <a:pPr eaLnBrk="1" hangingPunct="1"/>
              <a:t>4</a:t>
            </a:fld>
            <a:endParaRPr lang="en-US" dirty="0" smtClean="0">
              <a:latin typeface="+mn-lt"/>
            </a:endParaRPr>
          </a:p>
        </p:txBody>
      </p:sp>
      <p:sp>
        <p:nvSpPr>
          <p:cNvPr id="20484" name="Rectangle 2"/>
          <p:cNvSpPr>
            <a:spLocks noGrp="1" noChangeArrowheads="1"/>
          </p:cNvSpPr>
          <p:nvPr>
            <p:ph type="title"/>
          </p:nvPr>
        </p:nvSpPr>
        <p:spPr>
          <a:xfrm>
            <a:off x="498475" y="116632"/>
            <a:ext cx="8229600" cy="1143000"/>
          </a:xfrm>
        </p:spPr>
        <p:txBody>
          <a:bodyPr>
            <a:normAutofit fontScale="90000"/>
          </a:bodyPr>
          <a:lstStyle/>
          <a:p>
            <a:pPr eaLnBrk="1" hangingPunct="1"/>
            <a:r>
              <a:rPr lang="en-US" dirty="0" smtClean="0"/>
              <a:t>Understanding Client/Server Architecture (cont’d.)</a:t>
            </a:r>
          </a:p>
        </p:txBody>
      </p:sp>
      <p:sp>
        <p:nvSpPr>
          <p:cNvPr id="20485" name="Rectangle 3"/>
          <p:cNvSpPr>
            <a:spLocks noGrp="1" noChangeArrowheads="1"/>
          </p:cNvSpPr>
          <p:nvPr>
            <p:ph type="body" sz="half" idx="1"/>
          </p:nvPr>
        </p:nvSpPr>
        <p:spPr>
          <a:xfrm>
            <a:off x="457200" y="4214813"/>
            <a:ext cx="8229600" cy="1957387"/>
          </a:xfrm>
        </p:spPr>
        <p:txBody>
          <a:bodyPr/>
          <a:lstStyle/>
          <a:p>
            <a:pPr eaLnBrk="1" hangingPunct="1"/>
            <a:r>
              <a:rPr lang="en-US" smtClean="0"/>
              <a:t>Three-tier, multitier, client/server system</a:t>
            </a:r>
          </a:p>
          <a:p>
            <a:pPr lvl="1" eaLnBrk="1" hangingPunct="1"/>
            <a:r>
              <a:rPr lang="en-US" smtClean="0"/>
              <a:t>Client tier</a:t>
            </a:r>
          </a:p>
          <a:p>
            <a:pPr lvl="1" eaLnBrk="1" hangingPunct="1"/>
            <a:r>
              <a:rPr lang="en-US" smtClean="0"/>
              <a:t>Processing tier</a:t>
            </a:r>
          </a:p>
          <a:p>
            <a:pPr lvl="1" eaLnBrk="1" hangingPunct="1"/>
            <a:r>
              <a:rPr lang="en-US" smtClean="0"/>
              <a:t>Data storage tier</a:t>
            </a:r>
          </a:p>
        </p:txBody>
      </p:sp>
      <p:pic>
        <p:nvPicPr>
          <p:cNvPr id="20486" name="Picture 7" descr="Figure-1-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76400" y="1524000"/>
            <a:ext cx="5314950" cy="2286000"/>
          </a:xfrm>
          <a:noFill/>
        </p:spPr>
      </p:pic>
      <p:sp>
        <p:nvSpPr>
          <p:cNvPr id="20487" name="Rectangle 8"/>
          <p:cNvSpPr>
            <a:spLocks noChangeArrowheads="1"/>
          </p:cNvSpPr>
          <p:nvPr/>
        </p:nvSpPr>
        <p:spPr bwMode="auto">
          <a:xfrm>
            <a:off x="1447800" y="3886200"/>
            <a:ext cx="45566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t>The </a:t>
            </a:r>
            <a:r>
              <a:rPr lang="en-US" b="1" dirty="0"/>
              <a:t>design of a three-tier client/server system</a:t>
            </a:r>
          </a:p>
        </p:txBody>
      </p:sp>
    </p:spTree>
    <p:extLst>
      <p:ext uri="{BB962C8B-B14F-4D97-AF65-F5344CB8AC3E}">
        <p14:creationId xmlns:p14="http://schemas.microsoft.com/office/powerpoint/2010/main" val="38329092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2"/>
          <p:cNvSpPr>
            <a:spLocks noGrp="1"/>
          </p:cNvSpPr>
          <p:nvPr>
            <p:ph type="sldNum" sz="quarter" idx="11"/>
          </p:nvPr>
        </p:nvSpPr>
        <p:spPr>
          <a:xfrm>
            <a:off x="107504" y="1235075"/>
            <a:ext cx="441846" cy="365125"/>
          </a:xfrm>
          <a:extLst/>
        </p:spPr>
        <p:txBody>
          <a:bodyPr vert="horz" anchor="ctr" anchorCtr="0">
            <a:normAutofit/>
          </a:bodyPr>
          <a:lstStyle/>
          <a:p>
            <a:pPr algn="ctr"/>
            <a:fld id="{CB1B73AF-DFC1-4F07-8FE3-CAEF35CE9967}" type="slidenum">
              <a:rPr lang="en-US" b="1">
                <a:solidFill>
                  <a:schemeClr val="tx1"/>
                </a:solidFill>
              </a:rPr>
              <a:pPr algn="ctr"/>
              <a:t>40</a:t>
            </a:fld>
            <a:endParaRPr lang="en-US" b="1" dirty="0">
              <a:solidFill>
                <a:schemeClr val="tx1"/>
              </a:solidFill>
            </a:endParaRPr>
          </a:p>
        </p:txBody>
      </p:sp>
      <p:sp>
        <p:nvSpPr>
          <p:cNvPr id="24580" name="Rectangle 4"/>
          <p:cNvSpPr>
            <a:spLocks noChangeArrowheads="1"/>
          </p:cNvSpPr>
          <p:nvPr/>
        </p:nvSpPr>
        <p:spPr bwMode="auto">
          <a:xfrm>
            <a:off x="3767189" y="5964236"/>
            <a:ext cx="17620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Boolean </a:t>
            </a:r>
            <a:r>
              <a:rPr lang="en-US" dirty="0"/>
              <a:t>values</a:t>
            </a:r>
          </a:p>
        </p:txBody>
      </p:sp>
      <p:sp>
        <p:nvSpPr>
          <p:cNvPr id="24581" name="Rectangle 7"/>
          <p:cNvSpPr>
            <a:spLocks noChangeArrowheads="1"/>
          </p:cNvSpPr>
          <p:nvPr/>
        </p:nvSpPr>
        <p:spPr bwMode="auto">
          <a:xfrm>
            <a:off x="0" y="1844824"/>
            <a:ext cx="91440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err="1">
                <a:solidFill>
                  <a:srgbClr val="00CCFF"/>
                </a:solidFill>
                <a:latin typeface="Courier New" panose="02070309020205020404" pitchFamily="49" charset="0"/>
              </a:rPr>
              <a:t>var</a:t>
            </a:r>
            <a:r>
              <a:rPr lang="en-US" sz="2000" dirty="0">
                <a:solidFill>
                  <a:schemeClr val="bg1">
                    <a:lumMod val="50000"/>
                  </a:schemeClr>
                </a:solidFill>
                <a:latin typeface="+mn-lt"/>
              </a:rPr>
              <a:t> </a:t>
            </a:r>
            <a:r>
              <a:rPr lang="en-US" dirty="0" err="1">
                <a:latin typeface="Courier New" panose="02070309020205020404" pitchFamily="49" charset="0"/>
              </a:rPr>
              <a:t>newCustomer</a:t>
            </a:r>
            <a:r>
              <a:rPr lang="en-US" dirty="0">
                <a:latin typeface="Courier New" panose="02070309020205020404" pitchFamily="49" charset="0"/>
              </a:rPr>
              <a:t> = true;</a:t>
            </a:r>
          </a:p>
          <a:p>
            <a:pPr eaLnBrk="1" hangingPunct="1"/>
            <a:r>
              <a:rPr lang="en-US" b="1" dirty="0" err="1">
                <a:solidFill>
                  <a:srgbClr val="00CCFF"/>
                </a:solidFill>
                <a:latin typeface="Courier New" panose="02070309020205020404" pitchFamily="49" charset="0"/>
              </a:rPr>
              <a:t>var</a:t>
            </a:r>
            <a:r>
              <a:rPr lang="en-US" dirty="0">
                <a:latin typeface="Courier New" panose="02070309020205020404" pitchFamily="49" charset="0"/>
              </a:rPr>
              <a:t> </a:t>
            </a:r>
            <a:r>
              <a:rPr lang="en-US" dirty="0" err="1">
                <a:latin typeface="Courier New" panose="02070309020205020404" pitchFamily="49" charset="0"/>
              </a:rPr>
              <a:t>contractorRates</a:t>
            </a:r>
            <a:r>
              <a:rPr lang="en-US" dirty="0">
                <a:latin typeface="Courier New" panose="02070309020205020404" pitchFamily="49" charset="0"/>
              </a:rPr>
              <a:t> = false;</a:t>
            </a:r>
          </a:p>
          <a:p>
            <a:pPr eaLnBrk="1" hangingPunct="1"/>
            <a:r>
              <a:rPr lang="en-US" b="1" dirty="0" err="1">
                <a:solidFill>
                  <a:srgbClr val="00CCFF"/>
                </a:solidFill>
                <a:latin typeface="Courier New" panose="02070309020205020404" pitchFamily="49" charset="0"/>
              </a:rPr>
              <a:t>document.write</a:t>
            </a:r>
            <a:r>
              <a:rPr lang="en-US" dirty="0">
                <a:latin typeface="Courier New" panose="02070309020205020404" pitchFamily="49" charset="0"/>
              </a:rPr>
              <a:t>("&lt;p&gt;New customer: "+ </a:t>
            </a:r>
            <a:r>
              <a:rPr lang="en-US" dirty="0" err="1">
                <a:latin typeface="Courier New" panose="02070309020205020404" pitchFamily="49" charset="0"/>
              </a:rPr>
              <a:t>newCustomer</a:t>
            </a:r>
            <a:r>
              <a:rPr lang="en-US" dirty="0">
                <a:latin typeface="Courier New" panose="02070309020205020404" pitchFamily="49" charset="0"/>
              </a:rPr>
              <a:t> + "&lt;/p&gt;");</a:t>
            </a:r>
          </a:p>
          <a:p>
            <a:pPr eaLnBrk="1" hangingPunct="1"/>
            <a:r>
              <a:rPr lang="en-US" b="1" dirty="0" err="1">
                <a:solidFill>
                  <a:srgbClr val="00CCFF"/>
                </a:solidFill>
                <a:latin typeface="Courier New" panose="02070309020205020404" pitchFamily="49" charset="0"/>
              </a:rPr>
              <a:t>document.write</a:t>
            </a:r>
            <a:r>
              <a:rPr lang="en-US" dirty="0">
                <a:latin typeface="Courier New" panose="02070309020205020404" pitchFamily="49" charset="0"/>
              </a:rPr>
              <a:t>("&lt;p&gt;Contractor rates:"+ </a:t>
            </a:r>
            <a:r>
              <a:rPr lang="en-US" dirty="0" err="1">
                <a:latin typeface="Courier New" panose="02070309020205020404" pitchFamily="49" charset="0"/>
              </a:rPr>
              <a:t>contractorRates</a:t>
            </a:r>
            <a:r>
              <a:rPr lang="en-US" dirty="0">
                <a:latin typeface="Courier New" panose="02070309020205020404" pitchFamily="49" charset="0"/>
              </a:rPr>
              <a:t> </a:t>
            </a:r>
            <a:r>
              <a:rPr lang="en-US" dirty="0" smtClean="0">
                <a:latin typeface="Courier New" panose="02070309020205020404" pitchFamily="49" charset="0"/>
              </a:rPr>
              <a:t>+ "&lt;/</a:t>
            </a:r>
            <a:r>
              <a:rPr lang="en-US" dirty="0">
                <a:latin typeface="Courier New" panose="02070309020205020404" pitchFamily="49" charset="0"/>
              </a:rPr>
              <a:t>p&gt;");</a:t>
            </a:r>
          </a:p>
        </p:txBody>
      </p:sp>
      <p:pic>
        <p:nvPicPr>
          <p:cNvPr id="2458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824" y="3503116"/>
            <a:ext cx="422275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347611" y="423751"/>
            <a:ext cx="8229600" cy="1143000"/>
          </a:xfrm>
          <a:prstGeom prst="rect">
            <a:avLst/>
          </a:prstGeom>
        </p:spPr>
        <p:txBody>
          <a:bodyPr/>
          <a:lstStyle/>
          <a:p>
            <a:pPr algn="ctr">
              <a:defRPr/>
            </a:pPr>
            <a:r>
              <a:rPr lang="en-US" sz="4000" dirty="0">
                <a:solidFill>
                  <a:schemeClr val="tx2"/>
                </a:solidFill>
                <a:latin typeface="+mj-lt"/>
                <a:ea typeface="+mj-ea"/>
                <a:cs typeface="+mj-cs"/>
              </a:rPr>
              <a:t>Using</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Boolean</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Values</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(cont’d</a:t>
            </a:r>
            <a:r>
              <a:rPr lang="en-US" sz="3600" kern="0" dirty="0">
                <a:solidFill>
                  <a:schemeClr val="tx2"/>
                </a:solidFill>
                <a:latin typeface="+mj-lt"/>
                <a:ea typeface="+mj-ea"/>
                <a:cs typeface="+mj-cs"/>
              </a:rPr>
              <a:t>.</a:t>
            </a:r>
            <a:r>
              <a:rPr lang="en-US" sz="4000" dirty="0">
                <a:solidFill>
                  <a:schemeClr val="tx2"/>
                </a:solidFill>
                <a:latin typeface="+mj-lt"/>
                <a:ea typeface="+mj-ea"/>
                <a:cs typeface="+mj-cs"/>
              </a:rPr>
              <a:t>)</a:t>
            </a:r>
          </a:p>
        </p:txBody>
      </p:sp>
    </p:spTree>
    <p:extLst>
      <p:ext uri="{BB962C8B-B14F-4D97-AF65-F5344CB8AC3E}">
        <p14:creationId xmlns:p14="http://schemas.microsoft.com/office/powerpoint/2010/main" val="12234600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a:xfrm>
            <a:off x="162077" y="1219200"/>
            <a:ext cx="450571" cy="365125"/>
          </a:xfrm>
          <a:extLst/>
        </p:spPr>
        <p:txBody>
          <a:bodyPr vert="horz" anchor="ctr" anchorCtr="0">
            <a:normAutofit/>
          </a:bodyPr>
          <a:lstStyle/>
          <a:p>
            <a:pPr algn="ctr"/>
            <a:fld id="{CFE8DCEE-44F2-4779-ABB1-B5EE634214A7}" type="slidenum">
              <a:rPr lang="en-US" b="1">
                <a:solidFill>
                  <a:schemeClr val="tx1"/>
                </a:solidFill>
              </a:rPr>
              <a:pPr algn="ctr"/>
              <a:t>41</a:t>
            </a:fld>
            <a:endParaRPr lang="en-US" b="1" dirty="0">
              <a:solidFill>
                <a:schemeClr val="tx1"/>
              </a:solidFill>
            </a:endParaRPr>
          </a:p>
        </p:txBody>
      </p:sp>
      <p:sp>
        <p:nvSpPr>
          <p:cNvPr id="25604" name="Rectangle 4"/>
          <p:cNvSpPr>
            <a:spLocks noGrp="1" noChangeArrowheads="1"/>
          </p:cNvSpPr>
          <p:nvPr>
            <p:ph type="title"/>
          </p:nvPr>
        </p:nvSpPr>
        <p:spPr/>
        <p:txBody>
          <a:bodyPr/>
          <a:lstStyle/>
          <a:p>
            <a:pPr eaLnBrk="1" hangingPunct="1"/>
            <a:r>
              <a:rPr lang="en-US" sz="4000" dirty="0"/>
              <a:t>Working</a:t>
            </a:r>
            <a:r>
              <a:rPr lang="en-US" dirty="0" smtClean="0"/>
              <a:t> </a:t>
            </a:r>
            <a:r>
              <a:rPr lang="en-US" sz="4000" dirty="0"/>
              <a:t>with</a:t>
            </a:r>
            <a:r>
              <a:rPr lang="en-US" dirty="0" smtClean="0"/>
              <a:t> </a:t>
            </a:r>
            <a:r>
              <a:rPr lang="en-US" sz="4000" dirty="0"/>
              <a:t>Strings</a:t>
            </a:r>
          </a:p>
        </p:txBody>
      </p:sp>
      <p:sp>
        <p:nvSpPr>
          <p:cNvPr id="25605" name="Rectangle 5"/>
          <p:cNvSpPr>
            <a:spLocks noGrp="1" noChangeArrowheads="1"/>
          </p:cNvSpPr>
          <p:nvPr>
            <p:ph type="body" idx="1"/>
          </p:nvPr>
        </p:nvSpPr>
        <p:spPr/>
        <p:txBody>
          <a:bodyPr/>
          <a:lstStyle/>
          <a:p>
            <a:pPr eaLnBrk="1" hangingPunct="1"/>
            <a:r>
              <a:rPr lang="en-US" dirty="0" smtClean="0"/>
              <a:t>Text string</a:t>
            </a:r>
          </a:p>
          <a:p>
            <a:pPr lvl="1" eaLnBrk="1" hangingPunct="1"/>
            <a:r>
              <a:rPr lang="en-US" dirty="0" smtClean="0"/>
              <a:t>Contains zero or more characters</a:t>
            </a:r>
          </a:p>
          <a:p>
            <a:pPr lvl="2" eaLnBrk="1" hangingPunct="1"/>
            <a:r>
              <a:rPr lang="en-US" dirty="0" smtClean="0"/>
              <a:t>Surrounded by double or single quotation marks</a:t>
            </a:r>
          </a:p>
          <a:p>
            <a:pPr lvl="1" eaLnBrk="1" hangingPunct="1"/>
            <a:r>
              <a:rPr lang="en-US" dirty="0" smtClean="0"/>
              <a:t>Can be used as literal values or assigned to a variable</a:t>
            </a:r>
          </a:p>
          <a:p>
            <a:pPr eaLnBrk="1" hangingPunct="1"/>
            <a:r>
              <a:rPr lang="en-US" dirty="0" smtClean="0"/>
              <a:t>Empty string</a:t>
            </a:r>
          </a:p>
          <a:p>
            <a:pPr lvl="1" eaLnBrk="1" hangingPunct="1"/>
            <a:r>
              <a:rPr lang="en-US" dirty="0" smtClean="0"/>
              <a:t>Zero-length string value</a:t>
            </a:r>
          </a:p>
          <a:p>
            <a:pPr lvl="1" eaLnBrk="1" hangingPunct="1"/>
            <a:r>
              <a:rPr lang="en-US" dirty="0" smtClean="0"/>
              <a:t>Valid for literal strings</a:t>
            </a:r>
          </a:p>
          <a:p>
            <a:pPr lvl="2" eaLnBrk="1" hangingPunct="1"/>
            <a:r>
              <a:rPr lang="en-US" dirty="0" smtClean="0"/>
              <a:t>Not considered to be </a:t>
            </a:r>
            <a:r>
              <a:rPr lang="en-US" dirty="0" smtClean="0">
                <a:latin typeface="Courier New" panose="02070309020205020404" pitchFamily="49" charset="0"/>
              </a:rPr>
              <a:t>null</a:t>
            </a:r>
            <a:r>
              <a:rPr lang="en-US" dirty="0" smtClean="0"/>
              <a:t> or </a:t>
            </a:r>
            <a:r>
              <a:rPr lang="en-US" dirty="0" smtClean="0">
                <a:latin typeface="Courier New" panose="02070309020205020404" pitchFamily="49" charset="0"/>
              </a:rPr>
              <a:t>undefined</a:t>
            </a:r>
          </a:p>
        </p:txBody>
      </p:sp>
    </p:spTree>
    <p:extLst>
      <p:ext uri="{BB962C8B-B14F-4D97-AF65-F5344CB8AC3E}">
        <p14:creationId xmlns:p14="http://schemas.microsoft.com/office/powerpoint/2010/main" val="1906383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dirty="0"/>
              <a:t>Working</a:t>
            </a:r>
            <a:r>
              <a:rPr lang="en-US" dirty="0" smtClean="0"/>
              <a:t> </a:t>
            </a:r>
            <a:r>
              <a:rPr lang="en-US" sz="4000" dirty="0"/>
              <a:t>with</a:t>
            </a:r>
            <a:r>
              <a:rPr lang="en-US" dirty="0" smtClean="0"/>
              <a:t> </a:t>
            </a:r>
            <a:r>
              <a:rPr lang="en-US" sz="4000" dirty="0"/>
              <a:t>Strings</a:t>
            </a:r>
            <a:r>
              <a:rPr lang="en-US" dirty="0" smtClean="0"/>
              <a:t> </a:t>
            </a:r>
            <a:r>
              <a:rPr lang="en-US" sz="4000" dirty="0"/>
              <a:t>(cont’d.)</a:t>
            </a:r>
          </a:p>
        </p:txBody>
      </p:sp>
      <p:sp>
        <p:nvSpPr>
          <p:cNvPr id="26627" name="Rectangle 3"/>
          <p:cNvSpPr>
            <a:spLocks noGrp="1" noChangeArrowheads="1"/>
          </p:cNvSpPr>
          <p:nvPr>
            <p:ph type="body" idx="1"/>
          </p:nvPr>
        </p:nvSpPr>
        <p:spPr/>
        <p:txBody>
          <a:bodyPr/>
          <a:lstStyle/>
          <a:p>
            <a:pPr eaLnBrk="1" hangingPunct="1"/>
            <a:r>
              <a:rPr lang="en-US" smtClean="0"/>
              <a:t>To include a quoted string within a literal string surrounded by double quotation marks</a:t>
            </a:r>
          </a:p>
          <a:p>
            <a:pPr lvl="1" eaLnBrk="1" hangingPunct="1"/>
            <a:r>
              <a:rPr lang="en-US" smtClean="0"/>
              <a:t>Surround the quoted string with single quotation marks</a:t>
            </a:r>
          </a:p>
          <a:p>
            <a:pPr eaLnBrk="1" hangingPunct="1"/>
            <a:r>
              <a:rPr lang="en-US" smtClean="0"/>
              <a:t>To include a quoted string within a literal string surrounded by single quotation marks</a:t>
            </a:r>
          </a:p>
          <a:p>
            <a:pPr lvl="1" eaLnBrk="1" hangingPunct="1"/>
            <a:r>
              <a:rPr lang="en-US" smtClean="0"/>
              <a:t>Surround the quoted string with double quotation marks</a:t>
            </a:r>
          </a:p>
          <a:p>
            <a:pPr eaLnBrk="1" hangingPunct="1"/>
            <a:r>
              <a:rPr lang="en-US" smtClean="0"/>
              <a:t>String must begin and end with the same type of quotation marks</a:t>
            </a:r>
          </a:p>
        </p:txBody>
      </p:sp>
      <p:sp>
        <p:nvSpPr>
          <p:cNvPr id="26629" name="Slide Number Placeholder 4"/>
          <p:cNvSpPr>
            <a:spLocks noGrp="1"/>
          </p:cNvSpPr>
          <p:nvPr>
            <p:ph type="sldNum" sz="quarter" idx="11"/>
          </p:nvPr>
        </p:nvSpPr>
        <p:spPr>
          <a:xfrm>
            <a:off x="29242" y="1227024"/>
            <a:ext cx="450571" cy="365125"/>
          </a:xfrm>
          <a:extLst/>
        </p:spPr>
        <p:txBody>
          <a:bodyPr vert="horz" anchor="ctr" anchorCtr="0">
            <a:normAutofit/>
          </a:bodyPr>
          <a:lstStyle/>
          <a:p>
            <a:pPr algn="ctr"/>
            <a:fld id="{E83A02CD-BEE0-4CA6-A95F-BCE89FD3BC45}" type="slidenum">
              <a:rPr lang="en-US" b="1">
                <a:solidFill>
                  <a:schemeClr val="tx1"/>
                </a:solidFill>
              </a:rPr>
              <a:pPr algn="ctr"/>
              <a:t>42</a:t>
            </a:fld>
            <a:endParaRPr lang="en-US" b="1" dirty="0">
              <a:solidFill>
                <a:schemeClr val="tx1"/>
              </a:solidFill>
            </a:endParaRPr>
          </a:p>
        </p:txBody>
      </p:sp>
    </p:spTree>
    <p:extLst>
      <p:ext uri="{BB962C8B-B14F-4D97-AF65-F5344CB8AC3E}">
        <p14:creationId xmlns:p14="http://schemas.microsoft.com/office/powerpoint/2010/main" val="1559978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2"/>
          <p:cNvSpPr>
            <a:spLocks noGrp="1"/>
          </p:cNvSpPr>
          <p:nvPr>
            <p:ph type="sldNum" sz="quarter" idx="11"/>
          </p:nvPr>
        </p:nvSpPr>
        <p:spPr>
          <a:xfrm>
            <a:off x="0" y="1295401"/>
            <a:ext cx="522579" cy="261392"/>
          </a:xfrm>
          <a:extLst/>
        </p:spPr>
        <p:txBody>
          <a:bodyPr vert="horz" anchor="ctr" anchorCtr="0">
            <a:normAutofit fontScale="92500" lnSpcReduction="20000"/>
          </a:bodyPr>
          <a:lstStyle/>
          <a:p>
            <a:pPr algn="ctr"/>
            <a:fld id="{420AAFC3-E5AD-4F01-A068-2107C296AC8B}" type="slidenum">
              <a:rPr lang="en-US" b="1">
                <a:solidFill>
                  <a:schemeClr val="tx1"/>
                </a:solidFill>
              </a:rPr>
              <a:pPr algn="ctr"/>
              <a:t>43</a:t>
            </a:fld>
            <a:endParaRPr lang="en-US" b="1" dirty="0">
              <a:solidFill>
                <a:schemeClr val="tx1"/>
              </a:solidFill>
            </a:endParaRP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79" y="1778728"/>
            <a:ext cx="523716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6"/>
          <p:cNvSpPr>
            <a:spLocks noChangeArrowheads="1"/>
          </p:cNvSpPr>
          <p:nvPr/>
        </p:nvSpPr>
        <p:spPr bwMode="auto">
          <a:xfrm>
            <a:off x="5014313" y="5934577"/>
            <a:ext cx="3694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String </a:t>
            </a:r>
            <a:r>
              <a:rPr lang="en-US" dirty="0"/>
              <a:t>examples in a Web browser</a:t>
            </a:r>
          </a:p>
        </p:txBody>
      </p:sp>
      <p:pic>
        <p:nvPicPr>
          <p:cNvPr id="2765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897974"/>
            <a:ext cx="360521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612648" y="228600"/>
            <a:ext cx="8153400"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000" dirty="0"/>
              <a:t>Working</a:t>
            </a:r>
            <a:r>
              <a:rPr lang="en-US" dirty="0" smtClean="0"/>
              <a:t> </a:t>
            </a:r>
            <a:r>
              <a:rPr lang="en-US" sz="4000" dirty="0"/>
              <a:t>with</a:t>
            </a:r>
            <a:r>
              <a:rPr lang="en-US" dirty="0" smtClean="0"/>
              <a:t> </a:t>
            </a:r>
            <a:r>
              <a:rPr lang="en-US" sz="4000" dirty="0"/>
              <a:t>Strings</a:t>
            </a:r>
            <a:r>
              <a:rPr lang="en-US" dirty="0" smtClean="0"/>
              <a:t> </a:t>
            </a:r>
            <a:r>
              <a:rPr lang="en-US" sz="4000" dirty="0"/>
              <a:t>(cont’d.)</a:t>
            </a:r>
          </a:p>
        </p:txBody>
      </p:sp>
    </p:spTree>
    <p:extLst>
      <p:ext uri="{BB962C8B-B14F-4D97-AF65-F5344CB8AC3E}">
        <p14:creationId xmlns:p14="http://schemas.microsoft.com/office/powerpoint/2010/main" val="22096989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11"/>
          </p:nvPr>
        </p:nvSpPr>
        <p:spPr>
          <a:xfrm>
            <a:off x="1947" y="1189849"/>
            <a:ext cx="522579" cy="365125"/>
          </a:xfrm>
          <a:extLst/>
        </p:spPr>
        <p:txBody>
          <a:bodyPr vert="horz" anchor="ctr" anchorCtr="0">
            <a:normAutofit/>
          </a:bodyPr>
          <a:lstStyle/>
          <a:p>
            <a:pPr algn="ctr"/>
            <a:fld id="{2F20D4A3-A7F1-4E70-BB78-8574C559F115}" type="slidenum">
              <a:rPr lang="en-US" b="1">
                <a:solidFill>
                  <a:schemeClr val="tx1"/>
                </a:solidFill>
              </a:rPr>
              <a:pPr algn="ctr"/>
              <a:t>44</a:t>
            </a:fld>
            <a:endParaRPr lang="en-US" b="1" dirty="0">
              <a:solidFill>
                <a:schemeClr val="tx1"/>
              </a:solidFill>
            </a:endParaRPr>
          </a:p>
        </p:txBody>
      </p:sp>
      <p:sp>
        <p:nvSpPr>
          <p:cNvPr id="28676" name="Rectangle 6"/>
          <p:cNvSpPr>
            <a:spLocks noGrp="1" noChangeArrowheads="1"/>
          </p:cNvSpPr>
          <p:nvPr>
            <p:ph type="title"/>
          </p:nvPr>
        </p:nvSpPr>
        <p:spPr/>
        <p:txBody>
          <a:bodyPr/>
          <a:lstStyle/>
          <a:p>
            <a:pPr eaLnBrk="1" hangingPunct="1"/>
            <a:r>
              <a:rPr lang="en-US" sz="4000" dirty="0"/>
              <a:t>Working</a:t>
            </a:r>
            <a:r>
              <a:rPr lang="en-US" dirty="0" smtClean="0"/>
              <a:t> </a:t>
            </a:r>
            <a:r>
              <a:rPr lang="en-US" sz="4000" dirty="0"/>
              <a:t>with</a:t>
            </a:r>
            <a:r>
              <a:rPr lang="en-US" dirty="0" smtClean="0"/>
              <a:t> </a:t>
            </a:r>
            <a:r>
              <a:rPr lang="en-US" sz="4000" dirty="0"/>
              <a:t>Strings</a:t>
            </a:r>
            <a:r>
              <a:rPr lang="en-US" dirty="0" smtClean="0"/>
              <a:t> </a:t>
            </a:r>
            <a:r>
              <a:rPr lang="en-US" sz="4000" dirty="0"/>
              <a:t>(cont’d.)</a:t>
            </a:r>
          </a:p>
        </p:txBody>
      </p:sp>
      <p:sp>
        <p:nvSpPr>
          <p:cNvPr id="28677" name="Rectangle 7"/>
          <p:cNvSpPr>
            <a:spLocks noGrp="1" noChangeArrowheads="1"/>
          </p:cNvSpPr>
          <p:nvPr>
            <p:ph type="body" idx="1"/>
          </p:nvPr>
        </p:nvSpPr>
        <p:spPr/>
        <p:txBody>
          <a:bodyPr>
            <a:normAutofit lnSpcReduction="10000"/>
          </a:bodyPr>
          <a:lstStyle/>
          <a:p>
            <a:pPr eaLnBrk="1" hangingPunct="1"/>
            <a:r>
              <a:rPr lang="en-US" smtClean="0"/>
              <a:t>String operators</a:t>
            </a:r>
          </a:p>
          <a:p>
            <a:pPr lvl="1" eaLnBrk="1" hangingPunct="1"/>
            <a:r>
              <a:rPr lang="en-US" smtClean="0"/>
              <a:t>Concatenation operator (+): combines two strings</a:t>
            </a:r>
          </a:p>
          <a:p>
            <a:pPr lvl="2" eaLnBrk="1" hangingPunct="1">
              <a:buFontTx/>
              <a:buNone/>
            </a:pPr>
            <a:r>
              <a:rPr lang="en-US" sz="1800" b="1" smtClean="0">
                <a:solidFill>
                  <a:srgbClr val="00CCFF"/>
                </a:solidFill>
                <a:latin typeface="Courier New" panose="02070309020205020404" pitchFamily="49" charset="0"/>
              </a:rPr>
              <a:t>var</a:t>
            </a:r>
            <a:r>
              <a:rPr lang="en-US" sz="1800" smtClean="0">
                <a:latin typeface="Courier New" panose="02070309020205020404" pitchFamily="49" charset="0"/>
              </a:rPr>
              <a:t> destination = "Honolulu";</a:t>
            </a:r>
          </a:p>
          <a:p>
            <a:pPr lvl="2" eaLnBrk="1" hangingPunct="1">
              <a:buFontTx/>
              <a:buNone/>
            </a:pPr>
            <a:r>
              <a:rPr lang="en-US" sz="1800" b="1" smtClean="0">
                <a:solidFill>
                  <a:srgbClr val="00CCFF"/>
                </a:solidFill>
                <a:latin typeface="Courier New" panose="02070309020205020404" pitchFamily="49" charset="0"/>
              </a:rPr>
              <a:t>var</a:t>
            </a:r>
            <a:r>
              <a:rPr lang="en-US" sz="1800" smtClean="0">
                <a:latin typeface="Courier New" panose="02070309020205020404" pitchFamily="49" charset="0"/>
              </a:rPr>
              <a:t> location = "Hawaii";</a:t>
            </a:r>
          </a:p>
          <a:p>
            <a:pPr lvl="2" eaLnBrk="1" hangingPunct="1">
              <a:buFontTx/>
              <a:buNone/>
            </a:pPr>
            <a:r>
              <a:rPr lang="en-US" sz="1800" smtClean="0">
                <a:latin typeface="Courier New" panose="02070309020205020404" pitchFamily="49" charset="0"/>
              </a:rPr>
              <a:t>destination = destination + " is in " + location;</a:t>
            </a:r>
          </a:p>
          <a:p>
            <a:pPr lvl="1" eaLnBrk="1" hangingPunct="1"/>
            <a:r>
              <a:rPr lang="en-US" smtClean="0"/>
              <a:t>Compound assignment operator (+=): combines two strings</a:t>
            </a:r>
          </a:p>
          <a:p>
            <a:pPr lvl="2" eaLnBrk="1" hangingPunct="1">
              <a:buFontTx/>
              <a:buNone/>
            </a:pPr>
            <a:r>
              <a:rPr lang="en-US" sz="1800" b="1" smtClean="0">
                <a:solidFill>
                  <a:srgbClr val="00CCFF"/>
                </a:solidFill>
                <a:latin typeface="Courier New" panose="02070309020205020404" pitchFamily="49" charset="0"/>
              </a:rPr>
              <a:t>var</a:t>
            </a:r>
            <a:r>
              <a:rPr lang="en-US" sz="1800" smtClean="0">
                <a:latin typeface="Courier New" panose="02070309020205020404" pitchFamily="49" charset="0"/>
              </a:rPr>
              <a:t> destination = "Honolulu";</a:t>
            </a:r>
          </a:p>
          <a:p>
            <a:pPr lvl="2" eaLnBrk="1" hangingPunct="1">
              <a:buFontTx/>
              <a:buNone/>
            </a:pPr>
            <a:r>
              <a:rPr lang="en-US" sz="1800" smtClean="0">
                <a:latin typeface="Courier New" panose="02070309020205020404" pitchFamily="49" charset="0"/>
              </a:rPr>
              <a:t>destination += " is in Hawaii";</a:t>
            </a:r>
          </a:p>
          <a:p>
            <a:pPr eaLnBrk="1" hangingPunct="1"/>
            <a:r>
              <a:rPr lang="en-US" smtClean="0"/>
              <a:t>Plus sign</a:t>
            </a:r>
          </a:p>
          <a:p>
            <a:pPr lvl="1" eaLnBrk="1" hangingPunct="1"/>
            <a:r>
              <a:rPr lang="en-US" smtClean="0"/>
              <a:t>Concatenation operator and addition operator</a:t>
            </a:r>
          </a:p>
        </p:txBody>
      </p:sp>
    </p:spTree>
    <p:extLst>
      <p:ext uri="{BB962C8B-B14F-4D97-AF65-F5344CB8AC3E}">
        <p14:creationId xmlns:p14="http://schemas.microsoft.com/office/powerpoint/2010/main" val="33638490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title"/>
          </p:nvPr>
        </p:nvSpPr>
        <p:spPr/>
        <p:txBody>
          <a:bodyPr/>
          <a:lstStyle/>
          <a:p>
            <a:pPr eaLnBrk="1" hangingPunct="1"/>
            <a:r>
              <a:rPr lang="en-US" sz="4000" dirty="0"/>
              <a:t>Working</a:t>
            </a:r>
            <a:r>
              <a:rPr lang="en-US" dirty="0" smtClean="0"/>
              <a:t> </a:t>
            </a:r>
            <a:r>
              <a:rPr lang="en-US" sz="4000" dirty="0"/>
              <a:t>with</a:t>
            </a:r>
            <a:r>
              <a:rPr lang="en-US" dirty="0" smtClean="0"/>
              <a:t> </a:t>
            </a:r>
            <a:r>
              <a:rPr lang="en-US" sz="4000" dirty="0"/>
              <a:t>Strings</a:t>
            </a:r>
            <a:r>
              <a:rPr lang="en-US" dirty="0" smtClean="0"/>
              <a:t> </a:t>
            </a:r>
            <a:r>
              <a:rPr lang="en-US" sz="4000" dirty="0"/>
              <a:t>(cont’d.)</a:t>
            </a:r>
          </a:p>
        </p:txBody>
      </p:sp>
      <p:sp>
        <p:nvSpPr>
          <p:cNvPr id="29699" name="Rectangle 11"/>
          <p:cNvSpPr>
            <a:spLocks noGrp="1" noChangeArrowheads="1"/>
          </p:cNvSpPr>
          <p:nvPr>
            <p:ph type="body" idx="1"/>
          </p:nvPr>
        </p:nvSpPr>
        <p:spPr/>
        <p:txBody>
          <a:bodyPr/>
          <a:lstStyle/>
          <a:p>
            <a:pPr eaLnBrk="1" hangingPunct="1"/>
            <a:r>
              <a:rPr lang="en-US" smtClean="0"/>
              <a:t>Escape characters and sequences</a:t>
            </a:r>
          </a:p>
          <a:p>
            <a:pPr lvl="1" eaLnBrk="1" hangingPunct="1"/>
            <a:r>
              <a:rPr lang="en-US" smtClean="0"/>
              <a:t>Escape character</a:t>
            </a:r>
          </a:p>
          <a:p>
            <a:pPr lvl="2" eaLnBrk="1" hangingPunct="1"/>
            <a:r>
              <a:rPr lang="en-US" smtClean="0"/>
              <a:t>Tells the compiler or interpreter that the character that follows has a special purpose</a:t>
            </a:r>
          </a:p>
          <a:p>
            <a:pPr lvl="2" eaLnBrk="1" hangingPunct="1"/>
            <a:r>
              <a:rPr lang="en-US" smtClean="0"/>
              <a:t>In JavaScript, escape character is backslash (\)</a:t>
            </a:r>
          </a:p>
          <a:p>
            <a:pPr lvl="1" eaLnBrk="1" hangingPunct="1"/>
            <a:r>
              <a:rPr lang="en-US" smtClean="0"/>
              <a:t>Escape sequence</a:t>
            </a:r>
          </a:p>
          <a:p>
            <a:pPr lvl="2" eaLnBrk="1" hangingPunct="1"/>
            <a:r>
              <a:rPr lang="en-US" smtClean="0"/>
              <a:t>Escape character combined with other characters</a:t>
            </a:r>
          </a:p>
          <a:p>
            <a:pPr lvl="2" eaLnBrk="1" hangingPunct="1"/>
            <a:r>
              <a:rPr lang="en-US" smtClean="0"/>
              <a:t>Most escape sequences carry out special functions</a:t>
            </a:r>
          </a:p>
        </p:txBody>
      </p:sp>
      <p:sp>
        <p:nvSpPr>
          <p:cNvPr id="29701" name="Slide Number Placeholder 4"/>
          <p:cNvSpPr>
            <a:spLocks noGrp="1"/>
          </p:cNvSpPr>
          <p:nvPr>
            <p:ph type="sldNum" sz="quarter" idx="11"/>
          </p:nvPr>
        </p:nvSpPr>
        <p:spPr>
          <a:xfrm>
            <a:off x="5716" y="1219200"/>
            <a:ext cx="450571" cy="365125"/>
          </a:xfrm>
          <a:extLst/>
        </p:spPr>
        <p:txBody>
          <a:bodyPr vert="horz" anchor="ctr" anchorCtr="0">
            <a:normAutofit/>
          </a:bodyPr>
          <a:lstStyle/>
          <a:p>
            <a:pPr algn="ctr"/>
            <a:fld id="{629C03E0-26A9-4006-A9A9-662243D36E3B}" type="slidenum">
              <a:rPr lang="en-US" b="1">
                <a:solidFill>
                  <a:schemeClr val="tx1"/>
                </a:solidFill>
              </a:rPr>
              <a:pPr algn="ctr"/>
              <a:t>45</a:t>
            </a:fld>
            <a:endParaRPr lang="en-US" b="1" dirty="0">
              <a:solidFill>
                <a:schemeClr val="tx1"/>
              </a:solidFill>
            </a:endParaRPr>
          </a:p>
        </p:txBody>
      </p:sp>
    </p:spTree>
    <p:extLst>
      <p:ext uri="{BB962C8B-B14F-4D97-AF65-F5344CB8AC3E}">
        <p14:creationId xmlns:p14="http://schemas.microsoft.com/office/powerpoint/2010/main" val="28990656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2"/>
          <p:cNvSpPr>
            <a:spLocks noGrp="1"/>
          </p:cNvSpPr>
          <p:nvPr>
            <p:ph type="sldNum" sz="quarter" idx="11"/>
          </p:nvPr>
        </p:nvSpPr>
        <p:spPr>
          <a:xfrm>
            <a:off x="74220" y="1230793"/>
            <a:ext cx="522579" cy="365125"/>
          </a:xfrm>
          <a:extLst/>
        </p:spPr>
        <p:txBody>
          <a:bodyPr vert="horz" anchor="ctr" anchorCtr="0">
            <a:normAutofit/>
          </a:bodyPr>
          <a:lstStyle/>
          <a:p>
            <a:pPr algn="ctr"/>
            <a:fld id="{794D018B-EC53-4F18-AC3C-65135D6CFDDE}" type="slidenum">
              <a:rPr lang="en-US" b="1">
                <a:solidFill>
                  <a:schemeClr val="tx1"/>
                </a:solidFill>
              </a:rPr>
              <a:pPr algn="ctr"/>
              <a:t>46</a:t>
            </a:fld>
            <a:endParaRPr lang="en-US" b="1">
              <a:solidFill>
                <a:schemeClr val="tx1"/>
              </a:solidFill>
            </a:endParaRPr>
          </a:p>
        </p:txBody>
      </p:sp>
      <p:grpSp>
        <p:nvGrpSpPr>
          <p:cNvPr id="30724" name="Group 8"/>
          <p:cNvGrpSpPr>
            <a:grpSpLocks/>
          </p:cNvGrpSpPr>
          <p:nvPr/>
        </p:nvGrpSpPr>
        <p:grpSpPr bwMode="auto">
          <a:xfrm>
            <a:off x="1547664" y="1595918"/>
            <a:ext cx="5642544" cy="5319801"/>
            <a:chOff x="843" y="588"/>
            <a:chExt cx="3738" cy="3382"/>
          </a:xfrm>
        </p:grpSpPr>
        <p:pic>
          <p:nvPicPr>
            <p:cNvPr id="30727" name="Picture 5" descr="Table 2-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 y="588"/>
              <a:ext cx="3732" cy="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6" descr="Table 2-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 y="2338"/>
              <a:ext cx="3738"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10"/>
          <p:cNvSpPr txBox="1">
            <a:spLocks noChangeArrowheads="1"/>
          </p:cNvSpPr>
          <p:nvPr/>
        </p:nvSpPr>
        <p:spPr>
          <a:xfrm>
            <a:off x="-324544" y="451056"/>
            <a:ext cx="8229600" cy="688504"/>
          </a:xfrm>
          <a:prstGeom prst="rect">
            <a:avLst/>
          </a:prstGeom>
        </p:spPr>
        <p:txBody>
          <a:bodyPr/>
          <a:lstStyle/>
          <a:p>
            <a:pPr algn="ctr">
              <a:defRPr/>
            </a:pPr>
            <a:r>
              <a:rPr lang="en-US" sz="4000" dirty="0">
                <a:solidFill>
                  <a:schemeClr val="tx2"/>
                </a:solidFill>
                <a:latin typeface="+mj-lt"/>
                <a:ea typeface="+mj-ea"/>
                <a:cs typeface="+mj-cs"/>
              </a:rPr>
              <a:t>Working</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with</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Strings</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(cont’d.)</a:t>
            </a:r>
          </a:p>
        </p:txBody>
      </p:sp>
    </p:spTree>
    <p:extLst>
      <p:ext uri="{BB962C8B-B14F-4D97-AF65-F5344CB8AC3E}">
        <p14:creationId xmlns:p14="http://schemas.microsoft.com/office/powerpoint/2010/main" val="4084976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xfrm>
            <a:off x="92016" y="1219200"/>
            <a:ext cx="522579" cy="365125"/>
          </a:xfrm>
          <a:extLst/>
        </p:spPr>
        <p:txBody>
          <a:bodyPr vert="horz" anchor="ctr" anchorCtr="0">
            <a:normAutofit/>
          </a:bodyPr>
          <a:lstStyle/>
          <a:p>
            <a:pPr algn="ctr"/>
            <a:fld id="{2FD03F29-B6FD-4186-9EED-FFC376C079C4}" type="slidenum">
              <a:rPr lang="en-US" b="1">
                <a:solidFill>
                  <a:schemeClr val="tx1"/>
                </a:solidFill>
              </a:rPr>
              <a:pPr algn="ctr"/>
              <a:t>47</a:t>
            </a:fld>
            <a:endParaRPr lang="en-US" b="1" dirty="0">
              <a:solidFill>
                <a:schemeClr val="tx1"/>
              </a:solidFill>
            </a:endParaRPr>
          </a:p>
        </p:txBody>
      </p:sp>
      <p:sp>
        <p:nvSpPr>
          <p:cNvPr id="31748" name="Rectangle 2"/>
          <p:cNvSpPr>
            <a:spLocks noGrp="1" noChangeArrowheads="1"/>
          </p:cNvSpPr>
          <p:nvPr>
            <p:ph type="title"/>
          </p:nvPr>
        </p:nvSpPr>
        <p:spPr/>
        <p:txBody>
          <a:bodyPr>
            <a:normAutofit fontScale="90000"/>
          </a:bodyPr>
          <a:lstStyle/>
          <a:p>
            <a:pPr eaLnBrk="1" hangingPunct="1"/>
            <a:r>
              <a:rPr lang="en-US" dirty="0"/>
              <a:t>Using</a:t>
            </a:r>
            <a:r>
              <a:rPr lang="en-US" dirty="0" smtClean="0"/>
              <a:t> </a:t>
            </a:r>
            <a:r>
              <a:rPr lang="en-US" dirty="0"/>
              <a:t>Operators</a:t>
            </a:r>
            <a:r>
              <a:rPr lang="en-US" dirty="0" smtClean="0"/>
              <a:t> </a:t>
            </a:r>
            <a:r>
              <a:rPr lang="en-US" dirty="0"/>
              <a:t>to</a:t>
            </a:r>
            <a:r>
              <a:rPr lang="en-US" dirty="0" smtClean="0"/>
              <a:t> </a:t>
            </a:r>
            <a:r>
              <a:rPr lang="en-US" dirty="0"/>
              <a:t>Build</a:t>
            </a:r>
            <a:r>
              <a:rPr lang="en-US" dirty="0" smtClean="0"/>
              <a:t> </a:t>
            </a:r>
            <a:r>
              <a:rPr lang="en-US" dirty="0"/>
              <a:t>Expressions</a:t>
            </a:r>
          </a:p>
        </p:txBody>
      </p:sp>
      <p:pic>
        <p:nvPicPr>
          <p:cNvPr id="317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54484"/>
            <a:ext cx="6746875"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7"/>
          <p:cNvSpPr>
            <a:spLocks noChangeArrowheads="1"/>
          </p:cNvSpPr>
          <p:nvPr/>
        </p:nvSpPr>
        <p:spPr bwMode="auto">
          <a:xfrm>
            <a:off x="2686235" y="5834063"/>
            <a:ext cx="2864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JavaScript </a:t>
            </a:r>
            <a:r>
              <a:rPr lang="en-US" dirty="0"/>
              <a:t>operator types </a:t>
            </a:r>
            <a:endParaRPr lang="en-US" i="1" dirty="0"/>
          </a:p>
        </p:txBody>
      </p:sp>
    </p:spTree>
    <p:extLst>
      <p:ext uri="{BB962C8B-B14F-4D97-AF65-F5344CB8AC3E}">
        <p14:creationId xmlns:p14="http://schemas.microsoft.com/office/powerpoint/2010/main" val="21007307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2"/>
          <p:cNvSpPr>
            <a:spLocks noGrp="1"/>
          </p:cNvSpPr>
          <p:nvPr>
            <p:ph type="sldNum" sz="quarter" idx="11"/>
          </p:nvPr>
        </p:nvSpPr>
        <p:spPr>
          <a:xfrm>
            <a:off x="25473" y="1196752"/>
            <a:ext cx="594587" cy="365125"/>
          </a:xfrm>
          <a:extLst/>
        </p:spPr>
        <p:txBody>
          <a:bodyPr vert="horz" anchor="ctr" anchorCtr="0">
            <a:normAutofit/>
          </a:bodyPr>
          <a:lstStyle/>
          <a:p>
            <a:pPr algn="ctr"/>
            <a:fld id="{956752BF-0EB1-4CE4-AA87-31AFB13DBB6D}" type="slidenum">
              <a:rPr lang="en-US" b="1">
                <a:solidFill>
                  <a:schemeClr val="tx1"/>
                </a:solidFill>
              </a:rPr>
              <a:pPr algn="ctr"/>
              <a:t>48</a:t>
            </a:fld>
            <a:endParaRPr lang="en-US" b="1" dirty="0">
              <a:solidFill>
                <a:schemeClr val="tx1"/>
              </a:solidFill>
            </a:endParaRPr>
          </a:p>
        </p:txBody>
      </p:sp>
      <p:sp>
        <p:nvSpPr>
          <p:cNvPr id="32772" name="Rectangle 6"/>
          <p:cNvSpPr>
            <a:spLocks noChangeArrowheads="1"/>
          </p:cNvSpPr>
          <p:nvPr/>
        </p:nvSpPr>
        <p:spPr bwMode="auto">
          <a:xfrm>
            <a:off x="3109512" y="6537277"/>
            <a:ext cx="2512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600" dirty="0" smtClean="0"/>
              <a:t>JavaScript </a:t>
            </a:r>
            <a:r>
              <a:rPr lang="en-US" sz="1600" dirty="0"/>
              <a:t>operator types</a:t>
            </a:r>
          </a:p>
        </p:txBody>
      </p:sp>
      <p:pic>
        <p:nvPicPr>
          <p:cNvPr id="3277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3" y="1575682"/>
            <a:ext cx="4195763"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301690" y="116632"/>
            <a:ext cx="8633639" cy="1143000"/>
          </a:xfrm>
          <a:prstGeom prst="rect">
            <a:avLst/>
          </a:prstGeom>
        </p:spPr>
        <p:txBody>
          <a:bodyPr/>
          <a:lstStyle/>
          <a:p>
            <a:pPr>
              <a:defRPr/>
            </a:pPr>
            <a:r>
              <a:rPr lang="en-US" sz="4000" dirty="0">
                <a:solidFill>
                  <a:schemeClr val="tx2"/>
                </a:solidFill>
                <a:latin typeface="+mj-lt"/>
                <a:ea typeface="+mj-ea"/>
                <a:cs typeface="+mj-cs"/>
              </a:rPr>
              <a:t>Using</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Operators</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to</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Build</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Expressions</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(cont’d.)</a:t>
            </a:r>
          </a:p>
        </p:txBody>
      </p:sp>
    </p:spTree>
    <p:extLst>
      <p:ext uri="{BB962C8B-B14F-4D97-AF65-F5344CB8AC3E}">
        <p14:creationId xmlns:p14="http://schemas.microsoft.com/office/powerpoint/2010/main" val="42022548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4"/>
          <p:cNvSpPr>
            <a:spLocks noGrp="1"/>
          </p:cNvSpPr>
          <p:nvPr>
            <p:ph type="sldNum" sz="quarter" idx="11"/>
          </p:nvPr>
        </p:nvSpPr>
        <p:spPr>
          <a:xfrm>
            <a:off x="142838" y="1235075"/>
            <a:ext cx="450571" cy="365125"/>
          </a:xfrm>
          <a:extLst/>
        </p:spPr>
        <p:txBody>
          <a:bodyPr vert="horz" anchor="ctr" anchorCtr="0">
            <a:normAutofit/>
          </a:bodyPr>
          <a:lstStyle/>
          <a:p>
            <a:pPr algn="ctr"/>
            <a:fld id="{92039FFD-3A60-446E-B7EC-CFEBAA6DB9FF}" type="slidenum">
              <a:rPr lang="en-US" b="1">
                <a:solidFill>
                  <a:schemeClr val="tx1"/>
                </a:solidFill>
              </a:rPr>
              <a:pPr algn="ctr"/>
              <a:t>49</a:t>
            </a:fld>
            <a:endParaRPr lang="en-US" b="1" dirty="0">
              <a:solidFill>
                <a:schemeClr val="tx1"/>
              </a:solidFill>
            </a:endParaRPr>
          </a:p>
        </p:txBody>
      </p:sp>
      <p:sp>
        <p:nvSpPr>
          <p:cNvPr id="34820" name="Rectangle 8"/>
          <p:cNvSpPr>
            <a:spLocks noGrp="1" noChangeArrowheads="1"/>
          </p:cNvSpPr>
          <p:nvPr>
            <p:ph type="title"/>
          </p:nvPr>
        </p:nvSpPr>
        <p:spPr/>
        <p:txBody>
          <a:bodyPr/>
          <a:lstStyle/>
          <a:p>
            <a:pPr eaLnBrk="1" hangingPunct="1"/>
            <a:r>
              <a:rPr lang="en-US" sz="4000" dirty="0"/>
              <a:t>Arithmetic</a:t>
            </a:r>
            <a:r>
              <a:rPr lang="en-US" dirty="0" smtClean="0"/>
              <a:t> </a:t>
            </a:r>
            <a:r>
              <a:rPr lang="en-US" sz="4000" dirty="0"/>
              <a:t>Operators</a:t>
            </a:r>
          </a:p>
        </p:txBody>
      </p:sp>
      <p:sp>
        <p:nvSpPr>
          <p:cNvPr id="34821" name="Rectangle 9"/>
          <p:cNvSpPr>
            <a:spLocks noGrp="1" noChangeArrowheads="1"/>
          </p:cNvSpPr>
          <p:nvPr>
            <p:ph type="body" idx="1"/>
          </p:nvPr>
        </p:nvSpPr>
        <p:spPr>
          <a:xfrm>
            <a:off x="457200" y="1600200"/>
            <a:ext cx="8229600" cy="1981200"/>
          </a:xfrm>
        </p:spPr>
        <p:txBody>
          <a:bodyPr>
            <a:normAutofit/>
          </a:bodyPr>
          <a:lstStyle/>
          <a:p>
            <a:pPr eaLnBrk="1" hangingPunct="1"/>
            <a:r>
              <a:rPr lang="en-US" dirty="0" smtClean="0"/>
              <a:t>Perform mathematical calculations</a:t>
            </a:r>
          </a:p>
          <a:p>
            <a:pPr lvl="1" eaLnBrk="1" hangingPunct="1"/>
            <a:r>
              <a:rPr lang="en-US" dirty="0" smtClean="0"/>
              <a:t>Addition, subtraction, multiplication, division</a:t>
            </a:r>
          </a:p>
          <a:p>
            <a:pPr lvl="1" eaLnBrk="1" hangingPunct="1"/>
            <a:r>
              <a:rPr lang="en-US" dirty="0" smtClean="0"/>
              <a:t>Returns the modulus of a calculation</a:t>
            </a:r>
          </a:p>
        </p:txBody>
      </p:sp>
      <p:grpSp>
        <p:nvGrpSpPr>
          <p:cNvPr id="34822" name="Group 10"/>
          <p:cNvGrpSpPr>
            <a:grpSpLocks/>
          </p:cNvGrpSpPr>
          <p:nvPr/>
        </p:nvGrpSpPr>
        <p:grpSpPr bwMode="auto">
          <a:xfrm>
            <a:off x="1447800" y="3581400"/>
            <a:ext cx="6384925" cy="2581275"/>
            <a:chOff x="960" y="1200"/>
            <a:chExt cx="4022" cy="1626"/>
          </a:xfrm>
        </p:grpSpPr>
        <p:sp>
          <p:nvSpPr>
            <p:cNvPr id="34823" name="Rectangle 11"/>
            <p:cNvSpPr>
              <a:spLocks noChangeArrowheads="1"/>
            </p:cNvSpPr>
            <p:nvPr/>
          </p:nvSpPr>
          <p:spPr bwMode="auto">
            <a:xfrm>
              <a:off x="1839" y="2593"/>
              <a:ext cx="18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Arithmetic </a:t>
              </a:r>
              <a:r>
                <a:rPr lang="en-US" dirty="0"/>
                <a:t>binary operators</a:t>
              </a:r>
            </a:p>
          </p:txBody>
        </p:sp>
        <p:pic>
          <p:nvPicPr>
            <p:cNvPr id="3482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1200"/>
              <a:ext cx="4022" cy="1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8246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JavaScript </a:t>
            </a:r>
            <a:endParaRPr lang="en-IE" dirty="0"/>
          </a:p>
        </p:txBody>
      </p:sp>
      <p:sp>
        <p:nvSpPr>
          <p:cNvPr id="3" name="Content Placeholder 2"/>
          <p:cNvSpPr>
            <a:spLocks noGrp="1"/>
          </p:cNvSpPr>
          <p:nvPr>
            <p:ph sz="quarter" idx="1"/>
          </p:nvPr>
        </p:nvSpPr>
        <p:spPr>
          <a:xfrm>
            <a:off x="612648" y="1600200"/>
            <a:ext cx="8423848" cy="5141168"/>
          </a:xfrm>
        </p:spPr>
        <p:txBody>
          <a:bodyPr>
            <a:noAutofit/>
          </a:bodyPr>
          <a:lstStyle/>
          <a:p>
            <a:r>
              <a:rPr lang="en-IE" sz="2000" dirty="0"/>
              <a:t>JavaScript is Netscape's cross-platform, object-oriented scripting language. </a:t>
            </a:r>
            <a:endParaRPr lang="en-IE" sz="2000" dirty="0" smtClean="0"/>
          </a:p>
          <a:p>
            <a:r>
              <a:rPr lang="en-IE" sz="2000" dirty="0"/>
              <a:t>JavaScript is a small, lightweight language; it is not useful as a standalone language, but is designed for easy embedding in other products and applications, such as web browsers. Inside a host environment, JavaScript can be connected to the objects of its environment to provide programmatic control over them.</a:t>
            </a:r>
            <a:endParaRPr lang="en-IE" sz="2000" dirty="0" smtClean="0"/>
          </a:p>
          <a:p>
            <a:r>
              <a:rPr lang="en-IE" sz="2000" dirty="0" smtClean="0"/>
              <a:t>Core </a:t>
            </a:r>
            <a:r>
              <a:rPr lang="en-IE" sz="2000" dirty="0"/>
              <a:t>JavaScript contains a core set of objects, such as Array, Date, and Math, and a core set of language elements such as operators, control structures, and statements. </a:t>
            </a:r>
            <a:endParaRPr lang="en-IE" sz="2000" dirty="0" smtClean="0"/>
          </a:p>
        </p:txBody>
      </p:sp>
      <p:sp>
        <p:nvSpPr>
          <p:cNvPr id="4" name="Slide Number Placeholder 3"/>
          <p:cNvSpPr>
            <a:spLocks noGrp="1"/>
          </p:cNvSpPr>
          <p:nvPr>
            <p:ph type="sldNum" sz="quarter" idx="12"/>
          </p:nvPr>
        </p:nvSpPr>
        <p:spPr>
          <a:xfrm>
            <a:off x="-19622" y="1196752"/>
            <a:ext cx="749424" cy="432048"/>
          </a:xfrm>
        </p:spPr>
        <p:txBody>
          <a:bodyPr/>
          <a:lstStyle/>
          <a:p>
            <a:fld id="{90BC4B3B-CF66-4787-BC18-233A7035C99B}" type="slidenum">
              <a:rPr lang="en-IE" smtClean="0"/>
              <a:pPr/>
              <a:t>5</a:t>
            </a:fld>
            <a:endParaRPr lang="en-IE" dirty="0"/>
          </a:p>
        </p:txBody>
      </p:sp>
    </p:spTree>
    <p:extLst>
      <p:ext uri="{BB962C8B-B14F-4D97-AF65-F5344CB8AC3E}">
        <p14:creationId xmlns:p14="http://schemas.microsoft.com/office/powerpoint/2010/main" val="4241979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2"/>
          <p:cNvSpPr>
            <a:spLocks noGrp="1"/>
          </p:cNvSpPr>
          <p:nvPr>
            <p:ph type="sldNum" sz="quarter" idx="11"/>
          </p:nvPr>
        </p:nvSpPr>
        <p:spPr>
          <a:xfrm>
            <a:off x="0" y="1235075"/>
            <a:ext cx="522579" cy="365125"/>
          </a:xfrm>
          <a:extLst/>
        </p:spPr>
        <p:txBody>
          <a:bodyPr vert="horz" anchor="ctr" anchorCtr="0">
            <a:normAutofit/>
          </a:bodyPr>
          <a:lstStyle/>
          <a:p>
            <a:pPr algn="ctr"/>
            <a:fld id="{FBEFCEE1-FD39-45CC-8F4F-4164AC47E886}" type="slidenum">
              <a:rPr lang="en-US" b="1">
                <a:solidFill>
                  <a:schemeClr val="tx1"/>
                </a:solidFill>
              </a:rPr>
              <a:pPr algn="ctr"/>
              <a:t>50</a:t>
            </a:fld>
            <a:endParaRPr lang="en-US" b="1" dirty="0">
              <a:solidFill>
                <a:schemeClr val="tx1"/>
              </a:solidFill>
            </a:endParaRPr>
          </a:p>
        </p:txBody>
      </p:sp>
      <p:sp>
        <p:nvSpPr>
          <p:cNvPr id="35844" name="Rectangle 4"/>
          <p:cNvSpPr>
            <a:spLocks noChangeArrowheads="1"/>
          </p:cNvSpPr>
          <p:nvPr/>
        </p:nvSpPr>
        <p:spPr bwMode="auto">
          <a:xfrm>
            <a:off x="3131840" y="5908125"/>
            <a:ext cx="367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Division </a:t>
            </a:r>
            <a:r>
              <a:rPr lang="en-US" dirty="0"/>
              <a:t>and modulus expressions</a:t>
            </a:r>
          </a:p>
        </p:txBody>
      </p:sp>
      <p:sp>
        <p:nvSpPr>
          <p:cNvPr id="35845" name="Line 8"/>
          <p:cNvSpPr>
            <a:spLocks noChangeShapeType="1"/>
          </p:cNvSpPr>
          <p:nvPr/>
        </p:nvSpPr>
        <p:spPr bwMode="auto">
          <a:xfrm>
            <a:off x="1276350" y="417830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pic>
        <p:nvPicPr>
          <p:cNvPr id="3584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598" y="1916832"/>
            <a:ext cx="6426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2" y="3441150"/>
            <a:ext cx="48291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txBox="1">
            <a:spLocks noChangeArrowheads="1"/>
          </p:cNvSpPr>
          <p:nvPr/>
        </p:nvSpPr>
        <p:spPr>
          <a:xfrm>
            <a:off x="612648" y="228600"/>
            <a:ext cx="8153400"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000" dirty="0"/>
              <a:t>Arithmetic</a:t>
            </a:r>
            <a:r>
              <a:rPr lang="en-US" dirty="0" smtClean="0"/>
              <a:t> </a:t>
            </a:r>
            <a:r>
              <a:rPr lang="en-US" sz="4000" dirty="0"/>
              <a:t>Operators</a:t>
            </a:r>
            <a:r>
              <a:rPr lang="en-US" dirty="0" smtClean="0"/>
              <a:t> </a:t>
            </a:r>
            <a:r>
              <a:rPr lang="en-US" sz="4000" dirty="0"/>
              <a:t>(cont’d.)</a:t>
            </a:r>
          </a:p>
        </p:txBody>
      </p:sp>
    </p:spTree>
    <p:extLst>
      <p:ext uri="{BB962C8B-B14F-4D97-AF65-F5344CB8AC3E}">
        <p14:creationId xmlns:p14="http://schemas.microsoft.com/office/powerpoint/2010/main" val="10942008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a:spLocks noGrp="1"/>
          </p:cNvSpPr>
          <p:nvPr>
            <p:ph type="sldNum" sz="quarter" idx="11"/>
          </p:nvPr>
        </p:nvSpPr>
        <p:spPr>
          <a:xfrm>
            <a:off x="-55035" y="1213376"/>
            <a:ext cx="666595" cy="365125"/>
          </a:xfrm>
          <a:extLst/>
        </p:spPr>
        <p:txBody>
          <a:bodyPr vert="horz" anchor="ctr" anchorCtr="0">
            <a:normAutofit/>
          </a:bodyPr>
          <a:lstStyle/>
          <a:p>
            <a:pPr algn="ctr"/>
            <a:fld id="{E53CC947-34D6-4F36-924E-A21A4050004B}" type="slidenum">
              <a:rPr lang="en-US" b="1">
                <a:solidFill>
                  <a:schemeClr val="tx1"/>
                </a:solidFill>
              </a:rPr>
              <a:pPr algn="ctr"/>
              <a:t>51</a:t>
            </a:fld>
            <a:endParaRPr lang="en-US" b="1" dirty="0">
              <a:solidFill>
                <a:schemeClr val="tx1"/>
              </a:solidFill>
            </a:endParaRPr>
          </a:p>
        </p:txBody>
      </p:sp>
      <p:sp>
        <p:nvSpPr>
          <p:cNvPr id="38916" name="Rectangle 4"/>
          <p:cNvSpPr>
            <a:spLocks noGrp="1" noChangeArrowheads="1"/>
          </p:cNvSpPr>
          <p:nvPr>
            <p:ph type="title"/>
          </p:nvPr>
        </p:nvSpPr>
        <p:spPr/>
        <p:txBody>
          <a:bodyPr/>
          <a:lstStyle/>
          <a:p>
            <a:pPr eaLnBrk="1" hangingPunct="1"/>
            <a:r>
              <a:rPr lang="en-US" sz="4000" dirty="0"/>
              <a:t>Arithmetic</a:t>
            </a:r>
            <a:r>
              <a:rPr lang="en-US" dirty="0" smtClean="0"/>
              <a:t> </a:t>
            </a:r>
            <a:r>
              <a:rPr lang="en-US" sz="4000" dirty="0"/>
              <a:t>Operators</a:t>
            </a:r>
            <a:r>
              <a:rPr lang="en-US" dirty="0" smtClean="0"/>
              <a:t> </a:t>
            </a:r>
            <a:r>
              <a:rPr lang="en-US" sz="4000" dirty="0"/>
              <a:t>(cont’d.)</a:t>
            </a:r>
          </a:p>
        </p:txBody>
      </p:sp>
      <p:sp>
        <p:nvSpPr>
          <p:cNvPr id="38917" name="Rectangle 5"/>
          <p:cNvSpPr>
            <a:spLocks noGrp="1" noChangeArrowheads="1"/>
          </p:cNvSpPr>
          <p:nvPr>
            <p:ph type="body" idx="1"/>
          </p:nvPr>
        </p:nvSpPr>
        <p:spPr>
          <a:xfrm>
            <a:off x="457200" y="1600200"/>
            <a:ext cx="8229600" cy="1905000"/>
          </a:xfrm>
        </p:spPr>
        <p:txBody>
          <a:bodyPr>
            <a:normAutofit lnSpcReduction="10000"/>
          </a:bodyPr>
          <a:lstStyle/>
          <a:p>
            <a:pPr eaLnBrk="1" hangingPunct="1"/>
            <a:r>
              <a:rPr lang="en-US" smtClean="0"/>
              <a:t>Prefix operator</a:t>
            </a:r>
          </a:p>
          <a:p>
            <a:pPr lvl="1" eaLnBrk="1" hangingPunct="1"/>
            <a:r>
              <a:rPr lang="en-US" smtClean="0"/>
              <a:t>Placed before a variable</a:t>
            </a:r>
          </a:p>
          <a:p>
            <a:pPr eaLnBrk="1" hangingPunct="1"/>
            <a:r>
              <a:rPr lang="en-US" smtClean="0"/>
              <a:t>Postfix operator</a:t>
            </a:r>
          </a:p>
          <a:p>
            <a:pPr lvl="1" eaLnBrk="1" hangingPunct="1"/>
            <a:r>
              <a:rPr lang="en-US" smtClean="0"/>
              <a:t>Placed after a variable</a:t>
            </a:r>
          </a:p>
        </p:txBody>
      </p:sp>
      <p:pic>
        <p:nvPicPr>
          <p:cNvPr id="389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733800"/>
            <a:ext cx="6426200"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7"/>
          <p:cNvSpPr>
            <a:spLocks noChangeArrowheads="1"/>
          </p:cNvSpPr>
          <p:nvPr/>
        </p:nvSpPr>
        <p:spPr bwMode="auto">
          <a:xfrm>
            <a:off x="2843808" y="5344597"/>
            <a:ext cx="2890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Arithmetic </a:t>
            </a:r>
            <a:r>
              <a:rPr lang="en-US" dirty="0"/>
              <a:t>unary operators</a:t>
            </a:r>
          </a:p>
        </p:txBody>
      </p:sp>
    </p:spTree>
    <p:extLst>
      <p:ext uri="{BB962C8B-B14F-4D97-AF65-F5344CB8AC3E}">
        <p14:creationId xmlns:p14="http://schemas.microsoft.com/office/powerpoint/2010/main" val="8787007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a:spLocks noGrp="1"/>
          </p:cNvSpPr>
          <p:nvPr>
            <p:ph type="sldNum" sz="quarter" idx="11"/>
          </p:nvPr>
        </p:nvSpPr>
        <p:spPr>
          <a:xfrm>
            <a:off x="-53947" y="1227137"/>
            <a:ext cx="666595" cy="365125"/>
          </a:xfrm>
          <a:extLst/>
        </p:spPr>
        <p:txBody>
          <a:bodyPr vert="horz" anchor="ctr" anchorCtr="0">
            <a:normAutofit/>
          </a:bodyPr>
          <a:lstStyle/>
          <a:p>
            <a:pPr algn="ctr"/>
            <a:fld id="{5412E0BE-81CE-4658-836B-3EBE5DA21980}" type="slidenum">
              <a:rPr lang="en-US" b="1">
                <a:solidFill>
                  <a:schemeClr val="tx1"/>
                </a:solidFill>
              </a:rPr>
              <a:pPr algn="ctr"/>
              <a:t>52</a:t>
            </a:fld>
            <a:endParaRPr lang="en-US" b="1" dirty="0">
              <a:solidFill>
                <a:schemeClr val="tx1"/>
              </a:solidFill>
            </a:endParaRPr>
          </a:p>
        </p:txBody>
      </p:sp>
      <p:sp>
        <p:nvSpPr>
          <p:cNvPr id="39940" name="Rectangle 12"/>
          <p:cNvSpPr>
            <a:spLocks noGrp="1" noChangeArrowheads="1"/>
          </p:cNvSpPr>
          <p:nvPr>
            <p:ph type="title"/>
          </p:nvPr>
        </p:nvSpPr>
        <p:spPr/>
        <p:txBody>
          <a:bodyPr/>
          <a:lstStyle/>
          <a:p>
            <a:pPr eaLnBrk="1" hangingPunct="1"/>
            <a:r>
              <a:rPr lang="en-US" sz="4000" dirty="0"/>
              <a:t>Arithmetic</a:t>
            </a:r>
            <a:r>
              <a:rPr lang="en-US" dirty="0" smtClean="0"/>
              <a:t> </a:t>
            </a:r>
            <a:r>
              <a:rPr lang="en-US" sz="4000" dirty="0"/>
              <a:t>Operators</a:t>
            </a:r>
            <a:r>
              <a:rPr lang="en-US" dirty="0" smtClean="0"/>
              <a:t> </a:t>
            </a:r>
            <a:r>
              <a:rPr lang="en-US" sz="4000" dirty="0"/>
              <a:t>(cont’d.)</a:t>
            </a:r>
          </a:p>
        </p:txBody>
      </p:sp>
      <p:sp>
        <p:nvSpPr>
          <p:cNvPr id="39941" name="Rectangle 13"/>
          <p:cNvSpPr>
            <a:spLocks noGrp="1" noChangeArrowheads="1"/>
          </p:cNvSpPr>
          <p:nvPr>
            <p:ph type="body" idx="1"/>
          </p:nvPr>
        </p:nvSpPr>
        <p:spPr/>
        <p:txBody>
          <a:bodyPr>
            <a:normAutofit lnSpcReduction="10000"/>
          </a:bodyPr>
          <a:lstStyle/>
          <a:p>
            <a:pPr eaLnBrk="1" hangingPunct="1"/>
            <a:r>
              <a:rPr lang="en-US" dirty="0" smtClean="0"/>
              <a:t>Arithmetic unary operators</a:t>
            </a:r>
          </a:p>
          <a:p>
            <a:pPr lvl="1" eaLnBrk="1" hangingPunct="1"/>
            <a:r>
              <a:rPr lang="en-US" dirty="0" smtClean="0"/>
              <a:t>Performed on a single variable using unary operators</a:t>
            </a:r>
          </a:p>
          <a:p>
            <a:pPr lvl="1" eaLnBrk="1" hangingPunct="1"/>
            <a:r>
              <a:rPr lang="en-US" dirty="0" smtClean="0"/>
              <a:t>Increment (++) unary operator: used as prefix operators</a:t>
            </a:r>
          </a:p>
          <a:p>
            <a:pPr lvl="2" eaLnBrk="1" hangingPunct="1"/>
            <a:r>
              <a:rPr lang="en-US" dirty="0" smtClean="0"/>
              <a:t>Prefix operator placed before a variable</a:t>
            </a:r>
          </a:p>
          <a:p>
            <a:pPr lvl="1"/>
            <a:r>
              <a:rPr lang="en-US" dirty="0"/>
              <a:t>Increment (++) unary </a:t>
            </a:r>
            <a:r>
              <a:rPr lang="en-US" dirty="0" smtClean="0"/>
              <a:t>operator: used as postfix operator</a:t>
            </a:r>
          </a:p>
          <a:p>
            <a:pPr lvl="2" eaLnBrk="1" hangingPunct="1"/>
            <a:r>
              <a:rPr lang="en-US" dirty="0" smtClean="0"/>
              <a:t>Postfix operator placed after a variable</a:t>
            </a:r>
          </a:p>
          <a:p>
            <a:pPr lvl="1" eaLnBrk="1" hangingPunct="1"/>
            <a:r>
              <a:rPr lang="en-US" dirty="0" smtClean="0"/>
              <a:t>Example: </a:t>
            </a:r>
            <a:r>
              <a:rPr lang="en-US" dirty="0" smtClean="0">
                <a:latin typeface="Courier New" panose="02070309020205020404" pitchFamily="49" charset="0"/>
              </a:rPr>
              <a:t>++count;</a:t>
            </a:r>
            <a:r>
              <a:rPr lang="en-US" dirty="0" smtClean="0"/>
              <a:t> and </a:t>
            </a:r>
            <a:r>
              <a:rPr lang="en-US" dirty="0" smtClean="0">
                <a:latin typeface="Courier New" panose="02070309020205020404" pitchFamily="49" charset="0"/>
              </a:rPr>
              <a:t>count++;</a:t>
            </a:r>
          </a:p>
          <a:p>
            <a:pPr lvl="2" eaLnBrk="1" hangingPunct="1"/>
            <a:r>
              <a:rPr lang="en-US" dirty="0" smtClean="0"/>
              <a:t>Both increase the count variable by one, but return different values</a:t>
            </a:r>
          </a:p>
        </p:txBody>
      </p:sp>
    </p:spTree>
    <p:extLst>
      <p:ext uri="{BB962C8B-B14F-4D97-AF65-F5344CB8AC3E}">
        <p14:creationId xmlns:p14="http://schemas.microsoft.com/office/powerpoint/2010/main" val="12691100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2"/>
          <p:cNvSpPr>
            <a:spLocks noGrp="1"/>
          </p:cNvSpPr>
          <p:nvPr>
            <p:ph type="sldNum" sz="quarter" idx="11"/>
          </p:nvPr>
        </p:nvSpPr>
        <p:spPr>
          <a:xfrm>
            <a:off x="69355" y="1196752"/>
            <a:ext cx="522579" cy="365125"/>
          </a:xfrm>
          <a:extLst/>
        </p:spPr>
        <p:txBody>
          <a:bodyPr vert="horz" anchor="ctr" anchorCtr="0">
            <a:normAutofit/>
          </a:bodyPr>
          <a:lstStyle/>
          <a:p>
            <a:pPr algn="ctr"/>
            <a:fld id="{A833F10D-E884-420D-9831-DF46B76D6B3B}" type="slidenum">
              <a:rPr lang="en-US" b="1">
                <a:solidFill>
                  <a:schemeClr val="tx1"/>
                </a:solidFill>
              </a:rPr>
              <a:pPr algn="ctr"/>
              <a:t>53</a:t>
            </a:fld>
            <a:endParaRPr lang="en-US" b="1" dirty="0">
              <a:solidFill>
                <a:schemeClr val="tx1"/>
              </a:solidFill>
            </a:endParaRPr>
          </a:p>
        </p:txBody>
      </p:sp>
      <p:sp>
        <p:nvSpPr>
          <p:cNvPr id="40964" name="Rectangle 4"/>
          <p:cNvSpPr>
            <a:spLocks noChangeArrowheads="1"/>
          </p:cNvSpPr>
          <p:nvPr/>
        </p:nvSpPr>
        <p:spPr bwMode="auto">
          <a:xfrm>
            <a:off x="1331640" y="4407073"/>
            <a:ext cx="608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Script </a:t>
            </a:r>
            <a:r>
              <a:rPr lang="en-US" dirty="0"/>
              <a:t>that uses the prefix increment operator</a:t>
            </a:r>
          </a:p>
        </p:txBody>
      </p:sp>
      <p:pic>
        <p:nvPicPr>
          <p:cNvPr id="4096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30" y="1653090"/>
            <a:ext cx="77343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0" y="4797152"/>
            <a:ext cx="3352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txBox="1">
            <a:spLocks noChangeArrowheads="1"/>
          </p:cNvSpPr>
          <p:nvPr/>
        </p:nvSpPr>
        <p:spPr>
          <a:xfrm>
            <a:off x="622292" y="404664"/>
            <a:ext cx="8153400"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000" dirty="0"/>
              <a:t>Arithmetic</a:t>
            </a:r>
            <a:r>
              <a:rPr lang="en-US" dirty="0" smtClean="0"/>
              <a:t> </a:t>
            </a:r>
            <a:r>
              <a:rPr lang="en-US" sz="4000" dirty="0"/>
              <a:t>Operators</a:t>
            </a:r>
            <a:r>
              <a:rPr lang="en-US" dirty="0" smtClean="0"/>
              <a:t> </a:t>
            </a:r>
            <a:r>
              <a:rPr lang="en-US" sz="4000" dirty="0"/>
              <a:t>(cont’d.)</a:t>
            </a:r>
          </a:p>
        </p:txBody>
      </p:sp>
    </p:spTree>
    <p:extLst>
      <p:ext uri="{BB962C8B-B14F-4D97-AF65-F5344CB8AC3E}">
        <p14:creationId xmlns:p14="http://schemas.microsoft.com/office/powerpoint/2010/main" val="27455823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2"/>
          <p:cNvSpPr>
            <a:spLocks noGrp="1"/>
          </p:cNvSpPr>
          <p:nvPr>
            <p:ph type="sldNum" sz="quarter" idx="11"/>
          </p:nvPr>
        </p:nvSpPr>
        <p:spPr>
          <a:xfrm>
            <a:off x="88981" y="1197591"/>
            <a:ext cx="450571" cy="365125"/>
          </a:xfrm>
          <a:extLst/>
        </p:spPr>
        <p:txBody>
          <a:bodyPr vert="horz" anchor="ctr" anchorCtr="0">
            <a:normAutofit/>
          </a:bodyPr>
          <a:lstStyle/>
          <a:p>
            <a:pPr algn="ctr"/>
            <a:fld id="{E0220371-C63C-4471-B77E-348AE3156522}" type="slidenum">
              <a:rPr lang="en-US" b="1">
                <a:solidFill>
                  <a:schemeClr val="tx1"/>
                </a:solidFill>
              </a:rPr>
              <a:pPr algn="ctr"/>
              <a:t>54</a:t>
            </a:fld>
            <a:endParaRPr lang="en-US" b="1" dirty="0">
              <a:solidFill>
                <a:schemeClr val="tx1"/>
              </a:solidFill>
            </a:endParaRPr>
          </a:p>
        </p:txBody>
      </p:sp>
      <p:sp>
        <p:nvSpPr>
          <p:cNvPr id="41989" name="Rectangle 6"/>
          <p:cNvSpPr>
            <a:spLocks noChangeArrowheads="1"/>
          </p:cNvSpPr>
          <p:nvPr/>
        </p:nvSpPr>
        <p:spPr bwMode="auto">
          <a:xfrm>
            <a:off x="1619672" y="4179737"/>
            <a:ext cx="46987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Script </a:t>
            </a:r>
            <a:r>
              <a:rPr lang="en-US" dirty="0"/>
              <a:t>that uses a postfix increment operator</a:t>
            </a:r>
          </a:p>
        </p:txBody>
      </p:sp>
      <p:pic>
        <p:nvPicPr>
          <p:cNvPr id="4199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528564"/>
            <a:ext cx="7848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608191"/>
            <a:ext cx="35052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txBox="1">
            <a:spLocks noChangeArrowheads="1"/>
          </p:cNvSpPr>
          <p:nvPr/>
        </p:nvSpPr>
        <p:spPr>
          <a:xfrm>
            <a:off x="622292" y="404664"/>
            <a:ext cx="8153400"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000" dirty="0"/>
              <a:t>Arithmetic</a:t>
            </a:r>
            <a:r>
              <a:rPr lang="en-US" dirty="0" smtClean="0"/>
              <a:t> </a:t>
            </a:r>
            <a:r>
              <a:rPr lang="en-US" sz="4000" dirty="0"/>
              <a:t>Operators</a:t>
            </a:r>
            <a:r>
              <a:rPr lang="en-US" dirty="0" smtClean="0"/>
              <a:t> </a:t>
            </a:r>
            <a:r>
              <a:rPr lang="en-US" sz="4000" dirty="0"/>
              <a:t>(cont’d.)</a:t>
            </a:r>
          </a:p>
        </p:txBody>
      </p:sp>
    </p:spTree>
    <p:extLst>
      <p:ext uri="{BB962C8B-B14F-4D97-AF65-F5344CB8AC3E}">
        <p14:creationId xmlns:p14="http://schemas.microsoft.com/office/powerpoint/2010/main" val="29011510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3"/>
          <p:cNvSpPr>
            <a:spLocks noGrp="1"/>
          </p:cNvSpPr>
          <p:nvPr>
            <p:ph type="sldNum" sz="quarter" idx="11"/>
          </p:nvPr>
        </p:nvSpPr>
        <p:spPr>
          <a:extLst/>
        </p:spPr>
        <p:txBody>
          <a:bodyPr vert="horz" anchor="ctr" anchorCtr="0">
            <a:normAutofit fontScale="85000" lnSpcReduction="20000"/>
          </a:bodyPr>
          <a:lstStyle/>
          <a:p>
            <a:fld id="{F4C1CF5B-EA2D-4F0B-84F9-3AB84F52BA3D}" type="slidenum">
              <a:rPr lang="en-US">
                <a:solidFill>
                  <a:schemeClr val="tx1"/>
                </a:solidFill>
              </a:rPr>
              <a:pPr/>
              <a:t>55</a:t>
            </a:fld>
            <a:endParaRPr lang="en-US">
              <a:solidFill>
                <a:schemeClr val="tx1"/>
              </a:solidFill>
            </a:endParaRPr>
          </a:p>
        </p:txBody>
      </p:sp>
      <p:pic>
        <p:nvPicPr>
          <p:cNvPr id="44037" name="Picture 6" descr="Table 2-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755576" y="2120603"/>
            <a:ext cx="7810500" cy="4410075"/>
          </a:xfrm>
          <a:noFill/>
        </p:spPr>
      </p:pic>
      <p:sp>
        <p:nvSpPr>
          <p:cNvPr id="6" name="Rectangle 5"/>
          <p:cNvSpPr txBox="1">
            <a:spLocks noChangeArrowheads="1"/>
          </p:cNvSpPr>
          <p:nvPr/>
        </p:nvSpPr>
        <p:spPr bwMode="auto">
          <a:xfrm>
            <a:off x="-900608" y="188640"/>
            <a:ext cx="8229600" cy="1143000"/>
          </a:xfrm>
          <a:prstGeom prst="rect">
            <a:avLst/>
          </a:prstGeom>
          <a:noFill/>
          <a:ln w="9525">
            <a:noFill/>
            <a:miter lim="800000"/>
            <a:headEnd/>
            <a:tailEnd/>
          </a:ln>
        </p:spPr>
        <p:txBody>
          <a:bodyPr anchor="ctr"/>
          <a:lstStyle/>
          <a:p>
            <a:pPr marL="342900" indent="-342900" algn="ctr">
              <a:defRPr/>
            </a:pPr>
            <a:r>
              <a:rPr lang="en-US" sz="4000" dirty="0">
                <a:solidFill>
                  <a:schemeClr val="tx2"/>
                </a:solidFill>
                <a:latin typeface="+mj-lt"/>
                <a:ea typeface="+mj-ea"/>
                <a:cs typeface="+mj-cs"/>
              </a:rPr>
              <a:t>Assignment</a:t>
            </a:r>
            <a:r>
              <a:rPr lang="en-US" sz="3600" dirty="0">
                <a:solidFill>
                  <a:schemeClr val="tx2"/>
                </a:solidFill>
                <a:latin typeface="+mj-lt"/>
                <a:ea typeface="+mj-ea"/>
                <a:cs typeface="+mj-cs"/>
              </a:rPr>
              <a:t> </a:t>
            </a:r>
            <a:r>
              <a:rPr lang="en-US" sz="4000" dirty="0">
                <a:solidFill>
                  <a:schemeClr val="tx2"/>
                </a:solidFill>
                <a:latin typeface="+mj-lt"/>
                <a:ea typeface="+mj-ea"/>
                <a:cs typeface="+mj-cs"/>
              </a:rPr>
              <a:t>Operators</a:t>
            </a:r>
            <a:r>
              <a:rPr lang="en-US" sz="3600" dirty="0">
                <a:solidFill>
                  <a:schemeClr val="tx2"/>
                </a:solidFill>
                <a:latin typeface="+mj-lt"/>
                <a:ea typeface="+mj-ea"/>
                <a:cs typeface="+mj-cs"/>
              </a:rPr>
              <a:t> </a:t>
            </a:r>
          </a:p>
        </p:txBody>
      </p:sp>
      <p:sp>
        <p:nvSpPr>
          <p:cNvPr id="3" name="Rectangle 2"/>
          <p:cNvSpPr/>
          <p:nvPr/>
        </p:nvSpPr>
        <p:spPr>
          <a:xfrm>
            <a:off x="611560" y="1556792"/>
            <a:ext cx="6624736" cy="538609"/>
          </a:xfrm>
          <a:prstGeom prst="rect">
            <a:avLst/>
          </a:prstGeom>
        </p:spPr>
        <p:txBody>
          <a:bodyPr wrap="square">
            <a:spAutoFit/>
          </a:bodyPr>
          <a:lstStyle/>
          <a:p>
            <a:pPr marL="320040" lvl="0" indent="-320040">
              <a:spcBef>
                <a:spcPts val="700"/>
              </a:spcBef>
              <a:buClr>
                <a:srgbClr val="9CBEBD"/>
              </a:buClr>
              <a:buSzPct val="60000"/>
              <a:buFont typeface="Wingdings"/>
              <a:buChar char=""/>
            </a:pPr>
            <a:r>
              <a:rPr lang="en-US" sz="2900" dirty="0">
                <a:solidFill>
                  <a:srgbClr val="2F2B20"/>
                </a:solidFill>
              </a:rPr>
              <a:t>Used for assigning a value to a variable</a:t>
            </a:r>
          </a:p>
        </p:txBody>
      </p:sp>
    </p:spTree>
    <p:extLst>
      <p:ext uri="{BB962C8B-B14F-4D97-AF65-F5344CB8AC3E}">
        <p14:creationId xmlns:p14="http://schemas.microsoft.com/office/powerpoint/2010/main" val="9944406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4"/>
          <p:cNvSpPr>
            <a:spLocks noGrp="1"/>
          </p:cNvSpPr>
          <p:nvPr>
            <p:ph type="sldNum" sz="quarter" idx="11"/>
          </p:nvPr>
        </p:nvSpPr>
        <p:spPr>
          <a:xfrm>
            <a:off x="-55035" y="1211036"/>
            <a:ext cx="738603" cy="365125"/>
          </a:xfrm>
          <a:extLst/>
        </p:spPr>
        <p:txBody>
          <a:bodyPr vert="horz" anchor="ctr" anchorCtr="0">
            <a:normAutofit/>
          </a:bodyPr>
          <a:lstStyle/>
          <a:p>
            <a:pPr algn="ctr"/>
            <a:fld id="{2D17C27B-A943-4467-ADFC-2091F60B67ED}" type="slidenum">
              <a:rPr lang="en-US" b="1">
                <a:solidFill>
                  <a:schemeClr val="tx1"/>
                </a:solidFill>
              </a:rPr>
              <a:pPr algn="ctr"/>
              <a:t>56</a:t>
            </a:fld>
            <a:endParaRPr lang="en-US" b="1">
              <a:solidFill>
                <a:schemeClr val="tx1"/>
              </a:solidFill>
            </a:endParaRPr>
          </a:p>
        </p:txBody>
      </p:sp>
      <p:sp>
        <p:nvSpPr>
          <p:cNvPr id="45060" name="Rectangle 5"/>
          <p:cNvSpPr>
            <a:spLocks noGrp="1" noChangeArrowheads="1"/>
          </p:cNvSpPr>
          <p:nvPr>
            <p:ph type="title"/>
          </p:nvPr>
        </p:nvSpPr>
        <p:spPr/>
        <p:txBody>
          <a:bodyPr/>
          <a:lstStyle/>
          <a:p>
            <a:pPr eaLnBrk="1" hangingPunct="1"/>
            <a:r>
              <a:rPr lang="en-US" sz="4000" dirty="0"/>
              <a:t>Assignment</a:t>
            </a:r>
            <a:r>
              <a:rPr lang="en-US" dirty="0" smtClean="0"/>
              <a:t> </a:t>
            </a:r>
            <a:r>
              <a:rPr lang="en-US" sz="4000" dirty="0"/>
              <a:t>Operators</a:t>
            </a:r>
            <a:r>
              <a:rPr lang="en-US" dirty="0" smtClean="0"/>
              <a:t> </a:t>
            </a:r>
            <a:r>
              <a:rPr lang="en-US" sz="4000" dirty="0"/>
              <a:t>(cont’d.)</a:t>
            </a:r>
          </a:p>
        </p:txBody>
      </p:sp>
      <p:sp>
        <p:nvSpPr>
          <p:cNvPr id="45061" name="Rectangle 6"/>
          <p:cNvSpPr>
            <a:spLocks noGrp="1" noChangeArrowheads="1"/>
          </p:cNvSpPr>
          <p:nvPr>
            <p:ph type="body" idx="1"/>
          </p:nvPr>
        </p:nvSpPr>
        <p:spPr>
          <a:xfrm>
            <a:off x="457200" y="1600200"/>
            <a:ext cx="8229600" cy="1828800"/>
          </a:xfrm>
        </p:spPr>
        <p:txBody>
          <a:bodyPr/>
          <a:lstStyle/>
          <a:p>
            <a:pPr eaLnBrk="1" hangingPunct="1"/>
            <a:r>
              <a:rPr lang="en-US" smtClean="0"/>
              <a:t>+= compound addition assignment operator</a:t>
            </a:r>
          </a:p>
          <a:p>
            <a:pPr lvl="1" eaLnBrk="1" hangingPunct="1"/>
            <a:r>
              <a:rPr lang="en-US" smtClean="0"/>
              <a:t>Used to combine two strings and to add numbers</a:t>
            </a:r>
          </a:p>
          <a:p>
            <a:pPr eaLnBrk="1" hangingPunct="1"/>
            <a:r>
              <a:rPr lang="en-US" smtClean="0"/>
              <a:t>Examples:</a:t>
            </a:r>
          </a:p>
        </p:txBody>
      </p:sp>
      <p:pic>
        <p:nvPicPr>
          <p:cNvPr id="450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429000"/>
            <a:ext cx="4703763"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15521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a:spLocks noGrp="1"/>
          </p:cNvSpPr>
          <p:nvPr>
            <p:ph type="sldNum" sz="quarter" idx="11"/>
          </p:nvPr>
        </p:nvSpPr>
        <p:spPr>
          <a:xfrm>
            <a:off x="-55035" y="1227137"/>
            <a:ext cx="738603" cy="365125"/>
          </a:xfrm>
          <a:extLst/>
        </p:spPr>
        <p:txBody>
          <a:bodyPr vert="horz" anchor="ctr" anchorCtr="0">
            <a:normAutofit/>
          </a:bodyPr>
          <a:lstStyle/>
          <a:p>
            <a:pPr algn="ctr"/>
            <a:fld id="{91932454-A9D5-4447-9AF2-06896EC23644}" type="slidenum">
              <a:rPr lang="en-US" b="1">
                <a:solidFill>
                  <a:schemeClr val="tx1"/>
                </a:solidFill>
              </a:rPr>
              <a:pPr algn="ctr"/>
              <a:t>57</a:t>
            </a:fld>
            <a:endParaRPr lang="en-US" b="1" dirty="0">
              <a:solidFill>
                <a:schemeClr val="tx1"/>
              </a:solidFill>
            </a:endParaRPr>
          </a:p>
        </p:txBody>
      </p:sp>
      <p:sp>
        <p:nvSpPr>
          <p:cNvPr id="46084" name="Rectangle 2"/>
          <p:cNvSpPr>
            <a:spLocks noGrp="1" noChangeArrowheads="1"/>
          </p:cNvSpPr>
          <p:nvPr>
            <p:ph type="title"/>
          </p:nvPr>
        </p:nvSpPr>
        <p:spPr/>
        <p:txBody>
          <a:bodyPr/>
          <a:lstStyle/>
          <a:p>
            <a:pPr eaLnBrk="1" hangingPunct="1"/>
            <a:r>
              <a:rPr lang="en-US" sz="4000" dirty="0"/>
              <a:t>Assignment</a:t>
            </a:r>
            <a:r>
              <a:rPr lang="en-US" dirty="0" smtClean="0"/>
              <a:t> </a:t>
            </a:r>
            <a:r>
              <a:rPr lang="en-US" sz="4000" dirty="0"/>
              <a:t>Operators</a:t>
            </a:r>
            <a:r>
              <a:rPr lang="en-US" dirty="0" smtClean="0"/>
              <a:t> </a:t>
            </a:r>
            <a:r>
              <a:rPr lang="en-US" sz="4000" dirty="0"/>
              <a:t>(cont’d.)</a:t>
            </a:r>
          </a:p>
        </p:txBody>
      </p:sp>
      <p:sp>
        <p:nvSpPr>
          <p:cNvPr id="46085" name="Rectangle 3"/>
          <p:cNvSpPr>
            <a:spLocks noGrp="1" noChangeArrowheads="1"/>
          </p:cNvSpPr>
          <p:nvPr>
            <p:ph type="body" idx="1"/>
          </p:nvPr>
        </p:nvSpPr>
        <p:spPr>
          <a:xfrm>
            <a:off x="457200" y="1600200"/>
            <a:ext cx="8229600" cy="1295400"/>
          </a:xfrm>
        </p:spPr>
        <p:txBody>
          <a:bodyPr/>
          <a:lstStyle/>
          <a:p>
            <a:pPr eaLnBrk="1" hangingPunct="1"/>
            <a:r>
              <a:rPr lang="en-US" smtClean="0"/>
              <a:t>Examples: (cont’d.)</a:t>
            </a:r>
          </a:p>
        </p:txBody>
      </p:sp>
      <p:pic>
        <p:nvPicPr>
          <p:cNvPr id="4608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09800"/>
            <a:ext cx="3884613"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55657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a:spLocks noGrp="1"/>
          </p:cNvSpPr>
          <p:nvPr>
            <p:ph type="sldNum" sz="quarter" idx="11"/>
          </p:nvPr>
        </p:nvSpPr>
        <p:spPr>
          <a:xfrm>
            <a:off x="-127043" y="1235075"/>
            <a:ext cx="810611" cy="365125"/>
          </a:xfrm>
          <a:extLst/>
        </p:spPr>
        <p:txBody>
          <a:bodyPr vert="horz" anchor="ctr" anchorCtr="0">
            <a:normAutofit/>
          </a:bodyPr>
          <a:lstStyle/>
          <a:p>
            <a:pPr algn="ctr"/>
            <a:fld id="{B0F0E192-4D10-4D64-B432-9BB1D9E5C713}" type="slidenum">
              <a:rPr lang="en-US" b="1">
                <a:solidFill>
                  <a:schemeClr val="tx1"/>
                </a:solidFill>
              </a:rPr>
              <a:pPr algn="ctr"/>
              <a:t>58</a:t>
            </a:fld>
            <a:endParaRPr lang="en-US" b="1" dirty="0">
              <a:solidFill>
                <a:schemeClr val="tx1"/>
              </a:solidFill>
            </a:endParaRPr>
          </a:p>
        </p:txBody>
      </p:sp>
      <p:sp>
        <p:nvSpPr>
          <p:cNvPr id="47108" name="Rectangle 10"/>
          <p:cNvSpPr>
            <a:spLocks noGrp="1" noChangeArrowheads="1"/>
          </p:cNvSpPr>
          <p:nvPr>
            <p:ph type="title"/>
          </p:nvPr>
        </p:nvSpPr>
        <p:spPr/>
        <p:txBody>
          <a:bodyPr>
            <a:normAutofit fontScale="90000"/>
          </a:bodyPr>
          <a:lstStyle/>
          <a:p>
            <a:pPr eaLnBrk="1" hangingPunct="1"/>
            <a:r>
              <a:rPr lang="en-US" dirty="0"/>
              <a:t>Comparison</a:t>
            </a:r>
            <a:r>
              <a:rPr lang="en-US" dirty="0" smtClean="0"/>
              <a:t> </a:t>
            </a:r>
            <a:r>
              <a:rPr lang="en-US" dirty="0"/>
              <a:t>and</a:t>
            </a:r>
            <a:r>
              <a:rPr lang="en-US" dirty="0" smtClean="0"/>
              <a:t> </a:t>
            </a:r>
            <a:r>
              <a:rPr lang="en-US" dirty="0"/>
              <a:t>Conditional</a:t>
            </a:r>
            <a:r>
              <a:rPr lang="en-US" dirty="0" smtClean="0"/>
              <a:t> </a:t>
            </a:r>
            <a:r>
              <a:rPr lang="en-US" dirty="0"/>
              <a:t>Operators</a:t>
            </a:r>
          </a:p>
        </p:txBody>
      </p:sp>
      <p:sp>
        <p:nvSpPr>
          <p:cNvPr id="47109" name="Rectangle 11"/>
          <p:cNvSpPr>
            <a:spLocks noGrp="1" noChangeArrowheads="1"/>
          </p:cNvSpPr>
          <p:nvPr>
            <p:ph type="body" idx="1"/>
          </p:nvPr>
        </p:nvSpPr>
        <p:spPr/>
        <p:txBody>
          <a:bodyPr/>
          <a:lstStyle/>
          <a:p>
            <a:pPr eaLnBrk="1" hangingPunct="1"/>
            <a:r>
              <a:rPr lang="en-US" dirty="0" smtClean="0"/>
              <a:t>Comparison operators</a:t>
            </a:r>
          </a:p>
          <a:p>
            <a:pPr lvl="1" eaLnBrk="1" hangingPunct="1"/>
            <a:r>
              <a:rPr lang="en-US" dirty="0" smtClean="0"/>
              <a:t>Compare two operands</a:t>
            </a:r>
          </a:p>
          <a:p>
            <a:pPr lvl="2" eaLnBrk="1" hangingPunct="1"/>
            <a:r>
              <a:rPr lang="en-US" dirty="0" smtClean="0"/>
              <a:t>i.e. determine if one numeric value is greater than another</a:t>
            </a:r>
          </a:p>
          <a:p>
            <a:pPr lvl="1" eaLnBrk="1" hangingPunct="1"/>
            <a:r>
              <a:rPr lang="en-US" dirty="0" smtClean="0"/>
              <a:t>Boolean value of true or false returned after compare</a:t>
            </a:r>
          </a:p>
          <a:p>
            <a:pPr eaLnBrk="1" hangingPunct="1"/>
            <a:r>
              <a:rPr lang="en-US" dirty="0" smtClean="0"/>
              <a:t>Operands of comparison operators</a:t>
            </a:r>
          </a:p>
          <a:p>
            <a:pPr lvl="1" eaLnBrk="1" hangingPunct="1"/>
            <a:r>
              <a:rPr lang="en-US" dirty="0" smtClean="0"/>
              <a:t>Two numeric values: compared numerically</a:t>
            </a:r>
          </a:p>
          <a:p>
            <a:pPr lvl="1" eaLnBrk="1" hangingPunct="1"/>
            <a:r>
              <a:rPr lang="en-US" dirty="0" smtClean="0"/>
              <a:t>Two nonnumeric values: compared in alphabetical order</a:t>
            </a:r>
          </a:p>
          <a:p>
            <a:pPr lvl="1" eaLnBrk="1" hangingPunct="1"/>
            <a:r>
              <a:rPr lang="en-US" dirty="0" smtClean="0"/>
              <a:t>Number and a string: convert string value to a number</a:t>
            </a:r>
          </a:p>
          <a:p>
            <a:pPr lvl="2" eaLnBrk="1" hangingPunct="1"/>
            <a:r>
              <a:rPr lang="en-US" dirty="0" smtClean="0"/>
              <a:t>If conversion fails: value of false returned</a:t>
            </a:r>
          </a:p>
        </p:txBody>
      </p:sp>
    </p:spTree>
    <p:extLst>
      <p:ext uri="{BB962C8B-B14F-4D97-AF65-F5344CB8AC3E}">
        <p14:creationId xmlns:p14="http://schemas.microsoft.com/office/powerpoint/2010/main" val="2654440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2"/>
          <p:cNvSpPr>
            <a:spLocks noGrp="1"/>
          </p:cNvSpPr>
          <p:nvPr>
            <p:ph type="sldNum" sz="quarter" idx="11"/>
          </p:nvPr>
        </p:nvSpPr>
        <p:spPr>
          <a:xfrm>
            <a:off x="-199051" y="1219200"/>
            <a:ext cx="1026635" cy="365125"/>
          </a:xfrm>
          <a:extLst/>
        </p:spPr>
        <p:txBody>
          <a:bodyPr vert="horz" anchor="ctr" anchorCtr="0">
            <a:normAutofit/>
          </a:bodyPr>
          <a:lstStyle/>
          <a:p>
            <a:pPr algn="ctr"/>
            <a:fld id="{1724110D-2EE8-4C75-A4FF-98C760BEC235}" type="slidenum">
              <a:rPr lang="en-US" b="1">
                <a:solidFill>
                  <a:schemeClr val="tx1"/>
                </a:solidFill>
              </a:rPr>
              <a:pPr algn="ctr"/>
              <a:t>59</a:t>
            </a:fld>
            <a:endParaRPr lang="en-US" b="1" dirty="0">
              <a:solidFill>
                <a:schemeClr val="tx1"/>
              </a:solidFill>
            </a:endParaRPr>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1916832"/>
            <a:ext cx="7623175"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txBox="1">
            <a:spLocks noChangeArrowheads="1"/>
          </p:cNvSpPr>
          <p:nvPr/>
        </p:nvSpPr>
        <p:spPr>
          <a:xfrm>
            <a:off x="489015" y="4176"/>
            <a:ext cx="8435280" cy="1143000"/>
          </a:xfrm>
          <a:prstGeom prst="rect">
            <a:avLst/>
          </a:prstGeom>
        </p:spPr>
        <p:txBody>
          <a:bodyPr/>
          <a:lstStyle/>
          <a:p>
            <a:pPr>
              <a:defRPr/>
            </a:pPr>
            <a:r>
              <a:rPr lang="en-US" sz="4000" dirty="0">
                <a:solidFill>
                  <a:schemeClr val="tx2"/>
                </a:solidFill>
                <a:latin typeface="+mj-lt"/>
                <a:ea typeface="+mj-ea"/>
                <a:cs typeface="+mj-cs"/>
              </a:rPr>
              <a:t>Comparison</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and</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Conditional</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Operators</a:t>
            </a:r>
            <a:r>
              <a:rPr lang="en-US" sz="3600" kern="0" dirty="0">
                <a:solidFill>
                  <a:schemeClr val="tx2"/>
                </a:solidFill>
                <a:latin typeface="+mj-lt"/>
                <a:ea typeface="+mj-ea"/>
                <a:cs typeface="+mj-cs"/>
              </a:rPr>
              <a:t> (</a:t>
            </a:r>
            <a:r>
              <a:rPr lang="en-US" sz="4000" dirty="0">
                <a:solidFill>
                  <a:schemeClr val="tx2"/>
                </a:solidFill>
                <a:latin typeface="+mj-lt"/>
                <a:ea typeface="+mj-ea"/>
                <a:cs typeface="+mj-cs"/>
              </a:rPr>
              <a:t>cont’d</a:t>
            </a:r>
            <a:r>
              <a:rPr lang="en-US" sz="3600" kern="0" dirty="0">
                <a:solidFill>
                  <a:schemeClr val="tx2"/>
                </a:solidFill>
                <a:latin typeface="+mj-lt"/>
                <a:ea typeface="+mj-ea"/>
                <a:cs typeface="+mj-cs"/>
              </a:rPr>
              <a:t>.)</a:t>
            </a:r>
          </a:p>
        </p:txBody>
      </p:sp>
    </p:spTree>
    <p:extLst>
      <p:ext uri="{BB962C8B-B14F-4D97-AF65-F5344CB8AC3E}">
        <p14:creationId xmlns:p14="http://schemas.microsoft.com/office/powerpoint/2010/main" val="1594207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JavaScript </a:t>
            </a:r>
          </a:p>
        </p:txBody>
      </p:sp>
      <p:sp>
        <p:nvSpPr>
          <p:cNvPr id="3" name="Content Placeholder 2"/>
          <p:cNvSpPr>
            <a:spLocks noGrp="1"/>
          </p:cNvSpPr>
          <p:nvPr>
            <p:ph sz="quarter" idx="1"/>
          </p:nvPr>
        </p:nvSpPr>
        <p:spPr/>
        <p:txBody>
          <a:bodyPr>
            <a:normAutofit fontScale="85000" lnSpcReduction="10000"/>
          </a:bodyPr>
          <a:lstStyle/>
          <a:p>
            <a:r>
              <a:rPr lang="en-IE" sz="2000" dirty="0"/>
              <a:t>Core JavaScript can be extended for a variety of purposes by supplementing it with additional objects; for example: </a:t>
            </a:r>
          </a:p>
          <a:p>
            <a:endParaRPr lang="en-IE" sz="2000" dirty="0"/>
          </a:p>
          <a:p>
            <a:pPr lvl="1"/>
            <a:r>
              <a:rPr lang="en-IE" sz="2000" dirty="0"/>
              <a:t>Client-side JavaScript extends the core language by supplying objects to control a browser and its Document Object Model (DOM). </a:t>
            </a:r>
          </a:p>
          <a:p>
            <a:pPr lvl="2"/>
            <a:r>
              <a:rPr lang="en-IE" sz="1800" dirty="0"/>
              <a:t>For example, client-side extensions allow an application to place elements on an HTML form and respond to user events such as mouse clicks, form input, and page navigation. </a:t>
            </a:r>
          </a:p>
          <a:p>
            <a:pPr lvl="1"/>
            <a:r>
              <a:rPr lang="en-IE" sz="2000" dirty="0"/>
              <a:t>Server-side JavaScript extends the core language by supplying objects relevant to running JavaScript on a server. </a:t>
            </a:r>
          </a:p>
          <a:p>
            <a:pPr lvl="2"/>
            <a:r>
              <a:rPr lang="en-IE" sz="1800" dirty="0"/>
              <a:t>For example, server-side extensions allow an application to communicate with a relational database, provide continuity of information from one invocation to another of the application, or perform file manipulations on a server. </a:t>
            </a:r>
          </a:p>
          <a:p>
            <a:endParaRPr lang="en-IE" sz="2000" dirty="0"/>
          </a:p>
          <a:p>
            <a:r>
              <a:rPr lang="en-IE" sz="2000" dirty="0"/>
              <a:t>JavaScript lets you create applications that run over the Internet. </a:t>
            </a:r>
            <a:endParaRPr lang="en-IE" sz="2000" dirty="0" smtClean="0"/>
          </a:p>
          <a:p>
            <a:pPr lvl="1"/>
            <a:r>
              <a:rPr lang="en-IE" sz="1900" dirty="0"/>
              <a:t>c</a:t>
            </a:r>
            <a:r>
              <a:rPr lang="en-IE" sz="1900" dirty="0" smtClean="0"/>
              <a:t>lient </a:t>
            </a:r>
            <a:r>
              <a:rPr lang="en-IE" sz="1900" dirty="0"/>
              <a:t>applications run in a browser and </a:t>
            </a:r>
            <a:endParaRPr lang="en-IE" sz="1900" dirty="0" smtClean="0"/>
          </a:p>
          <a:p>
            <a:pPr lvl="1"/>
            <a:r>
              <a:rPr lang="en-IE" sz="1900" dirty="0" smtClean="0"/>
              <a:t>server </a:t>
            </a:r>
            <a:r>
              <a:rPr lang="en-IE" sz="1900" dirty="0"/>
              <a:t>applications run on a server. </a:t>
            </a:r>
          </a:p>
          <a:p>
            <a:endParaRPr lang="en-IE" dirty="0"/>
          </a:p>
        </p:txBody>
      </p:sp>
      <p:sp>
        <p:nvSpPr>
          <p:cNvPr id="4" name="Slide Number Placeholder 3"/>
          <p:cNvSpPr>
            <a:spLocks noGrp="1"/>
          </p:cNvSpPr>
          <p:nvPr>
            <p:ph type="sldNum" sz="quarter" idx="12"/>
          </p:nvPr>
        </p:nvSpPr>
        <p:spPr>
          <a:xfrm>
            <a:off x="17956" y="1196752"/>
            <a:ext cx="749424" cy="432048"/>
          </a:xfrm>
        </p:spPr>
        <p:txBody>
          <a:bodyPr/>
          <a:lstStyle/>
          <a:p>
            <a:fld id="{90BC4B3B-CF66-4787-BC18-233A7035C99B}" type="slidenum">
              <a:rPr lang="en-IE" smtClean="0"/>
              <a:pPr/>
              <a:t>6</a:t>
            </a:fld>
            <a:endParaRPr lang="en-IE" dirty="0"/>
          </a:p>
        </p:txBody>
      </p:sp>
    </p:spTree>
    <p:extLst>
      <p:ext uri="{BB962C8B-B14F-4D97-AF65-F5344CB8AC3E}">
        <p14:creationId xmlns:p14="http://schemas.microsoft.com/office/powerpoint/2010/main" val="903335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a:spLocks noGrp="1"/>
          </p:cNvSpPr>
          <p:nvPr>
            <p:ph type="sldNum" sz="quarter" idx="11"/>
          </p:nvPr>
        </p:nvSpPr>
        <p:spPr>
          <a:xfrm>
            <a:off x="-55035" y="1235075"/>
            <a:ext cx="738603" cy="365125"/>
          </a:xfrm>
          <a:extLst/>
        </p:spPr>
        <p:txBody>
          <a:bodyPr vert="horz" anchor="ctr" anchorCtr="0">
            <a:normAutofit/>
          </a:bodyPr>
          <a:lstStyle/>
          <a:p>
            <a:pPr algn="ctr"/>
            <a:fld id="{188BA40E-DD51-4FD6-B13A-6774EF007824}" type="slidenum">
              <a:rPr lang="en-US" b="1">
                <a:solidFill>
                  <a:schemeClr val="tx1"/>
                </a:solidFill>
              </a:rPr>
              <a:pPr algn="ctr"/>
              <a:t>60</a:t>
            </a:fld>
            <a:endParaRPr lang="en-US" b="1" dirty="0">
              <a:solidFill>
                <a:schemeClr val="tx1"/>
              </a:solidFill>
            </a:endParaRPr>
          </a:p>
        </p:txBody>
      </p:sp>
      <p:sp>
        <p:nvSpPr>
          <p:cNvPr id="49156" name="Rectangle 6"/>
          <p:cNvSpPr>
            <a:spLocks noGrp="1" noChangeArrowheads="1"/>
          </p:cNvSpPr>
          <p:nvPr>
            <p:ph type="title"/>
          </p:nvPr>
        </p:nvSpPr>
        <p:spPr/>
        <p:txBody>
          <a:bodyPr>
            <a:normAutofit fontScale="90000"/>
          </a:bodyPr>
          <a:lstStyle/>
          <a:p>
            <a:pPr eaLnBrk="1" hangingPunct="1"/>
            <a:r>
              <a:rPr lang="en-US" dirty="0"/>
              <a:t>Comparison</a:t>
            </a:r>
            <a:r>
              <a:rPr lang="en-US" dirty="0" smtClean="0"/>
              <a:t> </a:t>
            </a:r>
            <a:r>
              <a:rPr lang="en-US" dirty="0"/>
              <a:t>and</a:t>
            </a:r>
            <a:r>
              <a:rPr lang="en-US" dirty="0" smtClean="0"/>
              <a:t> </a:t>
            </a:r>
            <a:r>
              <a:rPr lang="en-US" dirty="0"/>
              <a:t>Conditional</a:t>
            </a:r>
            <a:r>
              <a:rPr lang="en-US" dirty="0" smtClean="0"/>
              <a:t> </a:t>
            </a:r>
            <a:r>
              <a:rPr lang="en-US" dirty="0"/>
              <a:t>Operators</a:t>
            </a:r>
            <a:r>
              <a:rPr lang="en-US" dirty="0" smtClean="0"/>
              <a:t> (</a:t>
            </a:r>
            <a:r>
              <a:rPr lang="en-US" dirty="0"/>
              <a:t>cont’d</a:t>
            </a:r>
            <a:r>
              <a:rPr lang="en-US" dirty="0" smtClean="0"/>
              <a:t>.)</a:t>
            </a:r>
          </a:p>
        </p:txBody>
      </p:sp>
      <p:sp>
        <p:nvSpPr>
          <p:cNvPr id="49157" name="Rectangle 7"/>
          <p:cNvSpPr>
            <a:spLocks noGrp="1" noChangeArrowheads="1"/>
          </p:cNvSpPr>
          <p:nvPr>
            <p:ph type="body" idx="1"/>
          </p:nvPr>
        </p:nvSpPr>
        <p:spPr/>
        <p:txBody>
          <a:bodyPr/>
          <a:lstStyle/>
          <a:p>
            <a:pPr eaLnBrk="1" hangingPunct="1"/>
            <a:r>
              <a:rPr lang="en-US" smtClean="0"/>
              <a:t>Conditional operator</a:t>
            </a:r>
          </a:p>
          <a:p>
            <a:pPr lvl="1" eaLnBrk="1" hangingPunct="1"/>
            <a:r>
              <a:rPr lang="en-US" smtClean="0"/>
              <a:t>Executes one of two expressions based on conditional expression results</a:t>
            </a:r>
          </a:p>
          <a:p>
            <a:pPr lvl="1" eaLnBrk="1" hangingPunct="1"/>
            <a:r>
              <a:rPr lang="en-US" smtClean="0"/>
              <a:t>Syntax</a:t>
            </a:r>
          </a:p>
          <a:p>
            <a:pPr lvl="2" eaLnBrk="1" hangingPunct="1"/>
            <a:r>
              <a:rPr lang="en-US" i="1" smtClean="0">
                <a:latin typeface="Courier New" panose="02070309020205020404" pitchFamily="49" charset="0"/>
              </a:rPr>
              <a:t>conditional expression ? expression1: expression2;</a:t>
            </a:r>
          </a:p>
          <a:p>
            <a:pPr lvl="1" eaLnBrk="1" hangingPunct="1"/>
            <a:r>
              <a:rPr lang="en-US" smtClean="0"/>
              <a:t>If conditional expression evaluates to true:</a:t>
            </a:r>
          </a:p>
          <a:p>
            <a:pPr lvl="2" eaLnBrk="1" hangingPunct="1"/>
            <a:r>
              <a:rPr lang="en-US" smtClean="0"/>
              <a:t>Then </a:t>
            </a:r>
            <a:r>
              <a:rPr lang="en-US" smtClean="0">
                <a:latin typeface="Courier New" panose="02070309020205020404" pitchFamily="49" charset="0"/>
              </a:rPr>
              <a:t>expression1</a:t>
            </a:r>
            <a:r>
              <a:rPr lang="en-US" smtClean="0"/>
              <a:t> executes</a:t>
            </a:r>
          </a:p>
          <a:p>
            <a:pPr lvl="1" eaLnBrk="1" hangingPunct="1"/>
            <a:r>
              <a:rPr lang="en-US" smtClean="0"/>
              <a:t>If the conditional expression evaluates to false:</a:t>
            </a:r>
          </a:p>
          <a:p>
            <a:pPr lvl="2" eaLnBrk="1" hangingPunct="1"/>
            <a:r>
              <a:rPr lang="en-US" smtClean="0"/>
              <a:t>Then </a:t>
            </a:r>
            <a:r>
              <a:rPr lang="en-US" smtClean="0">
                <a:latin typeface="Courier New" panose="02070309020205020404" pitchFamily="49" charset="0"/>
              </a:rPr>
              <a:t>expression2</a:t>
            </a:r>
            <a:r>
              <a:rPr lang="en-US" smtClean="0"/>
              <a:t> executes</a:t>
            </a:r>
          </a:p>
        </p:txBody>
      </p:sp>
    </p:spTree>
    <p:extLst>
      <p:ext uri="{BB962C8B-B14F-4D97-AF65-F5344CB8AC3E}">
        <p14:creationId xmlns:p14="http://schemas.microsoft.com/office/powerpoint/2010/main" val="10297578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a:spLocks noGrp="1"/>
          </p:cNvSpPr>
          <p:nvPr>
            <p:ph type="sldNum" sz="quarter" idx="11"/>
          </p:nvPr>
        </p:nvSpPr>
        <p:spPr>
          <a:xfrm>
            <a:off x="16973" y="1238731"/>
            <a:ext cx="666595" cy="365125"/>
          </a:xfrm>
          <a:extLst/>
        </p:spPr>
        <p:txBody>
          <a:bodyPr vert="horz" anchor="ctr" anchorCtr="0">
            <a:normAutofit/>
          </a:bodyPr>
          <a:lstStyle/>
          <a:p>
            <a:pPr algn="ctr"/>
            <a:fld id="{638E16FA-BB15-47A2-AAA7-E722A99CCEF9}" type="slidenum">
              <a:rPr lang="en-US" b="1">
                <a:solidFill>
                  <a:schemeClr val="tx1"/>
                </a:solidFill>
              </a:rPr>
              <a:pPr algn="ctr"/>
              <a:t>61</a:t>
            </a:fld>
            <a:endParaRPr lang="en-US" b="1" dirty="0">
              <a:solidFill>
                <a:schemeClr val="tx1"/>
              </a:solidFill>
            </a:endParaRPr>
          </a:p>
        </p:txBody>
      </p:sp>
      <p:sp>
        <p:nvSpPr>
          <p:cNvPr id="50180" name="Rectangle 2"/>
          <p:cNvSpPr>
            <a:spLocks noGrp="1" noChangeArrowheads="1"/>
          </p:cNvSpPr>
          <p:nvPr>
            <p:ph type="title"/>
          </p:nvPr>
        </p:nvSpPr>
        <p:spPr/>
        <p:txBody>
          <a:bodyPr>
            <a:normAutofit fontScale="90000"/>
          </a:bodyPr>
          <a:lstStyle/>
          <a:p>
            <a:pPr eaLnBrk="1" hangingPunct="1"/>
            <a:r>
              <a:rPr lang="en-US" dirty="0"/>
              <a:t>Comparison</a:t>
            </a:r>
            <a:r>
              <a:rPr lang="en-US" dirty="0" smtClean="0"/>
              <a:t> </a:t>
            </a:r>
            <a:r>
              <a:rPr lang="en-US" dirty="0"/>
              <a:t>and</a:t>
            </a:r>
            <a:r>
              <a:rPr lang="en-US" dirty="0" smtClean="0"/>
              <a:t> </a:t>
            </a:r>
            <a:r>
              <a:rPr lang="en-US" dirty="0"/>
              <a:t>Conditional</a:t>
            </a:r>
            <a:r>
              <a:rPr lang="en-US" dirty="0" smtClean="0"/>
              <a:t> </a:t>
            </a:r>
            <a:r>
              <a:rPr lang="en-US" dirty="0"/>
              <a:t>Operators</a:t>
            </a:r>
            <a:r>
              <a:rPr lang="en-US" dirty="0" smtClean="0"/>
              <a:t> </a:t>
            </a:r>
            <a:r>
              <a:rPr lang="en-US" dirty="0"/>
              <a:t>(cont’d.)</a:t>
            </a:r>
          </a:p>
        </p:txBody>
      </p:sp>
      <p:sp>
        <p:nvSpPr>
          <p:cNvPr id="50181" name="Rectangle 3"/>
          <p:cNvSpPr>
            <a:spLocks noGrp="1" noChangeArrowheads="1"/>
          </p:cNvSpPr>
          <p:nvPr>
            <p:ph type="body" idx="1"/>
          </p:nvPr>
        </p:nvSpPr>
        <p:spPr>
          <a:xfrm>
            <a:off x="457200" y="1600200"/>
            <a:ext cx="8229600" cy="838200"/>
          </a:xfrm>
        </p:spPr>
        <p:txBody>
          <a:bodyPr/>
          <a:lstStyle/>
          <a:p>
            <a:pPr eaLnBrk="1" hangingPunct="1"/>
            <a:r>
              <a:rPr lang="en-US" smtClean="0"/>
              <a:t>Example of conditional operator:</a:t>
            </a:r>
          </a:p>
        </p:txBody>
      </p:sp>
      <p:sp>
        <p:nvSpPr>
          <p:cNvPr id="50182" name="Rectangle 5"/>
          <p:cNvSpPr>
            <a:spLocks noChangeArrowheads="1"/>
          </p:cNvSpPr>
          <p:nvPr/>
        </p:nvSpPr>
        <p:spPr bwMode="auto">
          <a:xfrm>
            <a:off x="1143000" y="2559050"/>
            <a:ext cx="7467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00CCFF"/>
                </a:solidFill>
                <a:latin typeface="Courier New" panose="02070309020205020404" pitchFamily="49" charset="0"/>
              </a:rPr>
              <a:t>var</a:t>
            </a:r>
            <a:r>
              <a:rPr lang="en-US">
                <a:latin typeface="Courier New" panose="02070309020205020404" pitchFamily="49" charset="0"/>
              </a:rPr>
              <a:t> intVariable = 150;</a:t>
            </a:r>
          </a:p>
          <a:p>
            <a:pPr eaLnBrk="1" hangingPunct="1"/>
            <a:r>
              <a:rPr lang="en-US" b="1">
                <a:solidFill>
                  <a:srgbClr val="00CCFF"/>
                </a:solidFill>
                <a:latin typeface="Courier New" panose="02070309020205020404" pitchFamily="49" charset="0"/>
              </a:rPr>
              <a:t>var</a:t>
            </a:r>
            <a:r>
              <a:rPr lang="en-US">
                <a:latin typeface="Courier New" panose="02070309020205020404" pitchFamily="49" charset="0"/>
              </a:rPr>
              <a:t> result;</a:t>
            </a:r>
          </a:p>
          <a:p>
            <a:pPr eaLnBrk="1" hangingPunct="1"/>
            <a:r>
              <a:rPr lang="en-US">
                <a:latin typeface="Courier New" panose="02070309020205020404" pitchFamily="49" charset="0"/>
              </a:rPr>
              <a:t>(intVariable &gt; 100) ? result =</a:t>
            </a:r>
          </a:p>
          <a:p>
            <a:pPr lvl="1" eaLnBrk="1" hangingPunct="1"/>
            <a:r>
              <a:rPr lang="en-US">
                <a:latin typeface="Courier New" panose="02070309020205020404" pitchFamily="49" charset="0"/>
              </a:rPr>
              <a:t>"intVariable is greater than 100" : result =</a:t>
            </a:r>
          </a:p>
          <a:p>
            <a:pPr lvl="1" eaLnBrk="1" hangingPunct="1"/>
            <a:r>
              <a:rPr lang="en-US">
                <a:latin typeface="Courier New" panose="02070309020205020404" pitchFamily="49" charset="0"/>
              </a:rPr>
              <a:t>"intVariable is less than or equal to 100";</a:t>
            </a:r>
          </a:p>
          <a:p>
            <a:pPr eaLnBrk="1" hangingPunct="1"/>
            <a:r>
              <a:rPr lang="en-US" b="1">
                <a:solidFill>
                  <a:srgbClr val="00CCFF"/>
                </a:solidFill>
                <a:latin typeface="Courier New" panose="02070309020205020404" pitchFamily="49" charset="0"/>
              </a:rPr>
              <a:t>document.write</a:t>
            </a:r>
            <a:r>
              <a:rPr lang="en-US">
                <a:latin typeface="Courier New" panose="02070309020205020404" pitchFamily="49" charset="0"/>
              </a:rPr>
              <a:t>(result);</a:t>
            </a:r>
          </a:p>
        </p:txBody>
      </p:sp>
    </p:spTree>
    <p:extLst>
      <p:ext uri="{BB962C8B-B14F-4D97-AF65-F5344CB8AC3E}">
        <p14:creationId xmlns:p14="http://schemas.microsoft.com/office/powerpoint/2010/main" val="23049493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4"/>
          <p:cNvSpPr>
            <a:spLocks noGrp="1"/>
          </p:cNvSpPr>
          <p:nvPr>
            <p:ph type="sldNum" sz="quarter" idx="11"/>
          </p:nvPr>
        </p:nvSpPr>
        <p:spPr>
          <a:xfrm>
            <a:off x="88981" y="1199728"/>
            <a:ext cx="594587" cy="365125"/>
          </a:xfrm>
          <a:extLst/>
        </p:spPr>
        <p:txBody>
          <a:bodyPr vert="horz" anchor="ctr" anchorCtr="0">
            <a:normAutofit/>
          </a:bodyPr>
          <a:lstStyle/>
          <a:p>
            <a:pPr algn="ctr"/>
            <a:fld id="{B93976DD-6D5B-404A-B7F2-9833E6FE8C58}" type="slidenum">
              <a:rPr lang="en-US" b="1">
                <a:solidFill>
                  <a:schemeClr val="tx1"/>
                </a:solidFill>
              </a:rPr>
              <a:pPr algn="ctr"/>
              <a:t>62</a:t>
            </a:fld>
            <a:endParaRPr lang="en-US" b="1" dirty="0">
              <a:solidFill>
                <a:schemeClr val="tx1"/>
              </a:solidFill>
            </a:endParaRPr>
          </a:p>
        </p:txBody>
      </p:sp>
      <p:sp>
        <p:nvSpPr>
          <p:cNvPr id="51204" name="Rectangle 2"/>
          <p:cNvSpPr>
            <a:spLocks noGrp="1" noChangeArrowheads="1"/>
          </p:cNvSpPr>
          <p:nvPr>
            <p:ph type="title"/>
          </p:nvPr>
        </p:nvSpPr>
        <p:spPr/>
        <p:txBody>
          <a:bodyPr/>
          <a:lstStyle/>
          <a:p>
            <a:pPr eaLnBrk="1" hangingPunct="1"/>
            <a:r>
              <a:rPr lang="en-US" sz="4000" dirty="0"/>
              <a:t>Logical</a:t>
            </a:r>
            <a:r>
              <a:rPr lang="en-US" dirty="0" smtClean="0"/>
              <a:t> </a:t>
            </a:r>
            <a:r>
              <a:rPr lang="en-US" sz="4000" dirty="0"/>
              <a:t>Operators</a:t>
            </a:r>
          </a:p>
        </p:txBody>
      </p:sp>
      <p:sp>
        <p:nvSpPr>
          <p:cNvPr id="51205" name="Rectangle 3"/>
          <p:cNvSpPr>
            <a:spLocks noGrp="1" noChangeArrowheads="1"/>
          </p:cNvSpPr>
          <p:nvPr>
            <p:ph type="body" idx="1"/>
          </p:nvPr>
        </p:nvSpPr>
        <p:spPr/>
        <p:txBody>
          <a:bodyPr/>
          <a:lstStyle/>
          <a:p>
            <a:pPr eaLnBrk="1" hangingPunct="1"/>
            <a:r>
              <a:rPr lang="en-US" smtClean="0"/>
              <a:t>Compare two Boolean operands for equality</a:t>
            </a:r>
          </a:p>
        </p:txBody>
      </p:sp>
      <p:pic>
        <p:nvPicPr>
          <p:cNvPr id="51207" name="Picture 5" descr="Tabl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76676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714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4"/>
          <p:cNvSpPr>
            <a:spLocks noGrp="1"/>
          </p:cNvSpPr>
          <p:nvPr>
            <p:ph type="sldNum" sz="quarter" idx="11"/>
          </p:nvPr>
        </p:nvSpPr>
        <p:spPr>
          <a:xfrm>
            <a:off x="88981" y="1235075"/>
            <a:ext cx="522579" cy="365125"/>
          </a:xfrm>
          <a:extLst/>
        </p:spPr>
        <p:txBody>
          <a:bodyPr vert="horz" anchor="ctr" anchorCtr="0">
            <a:normAutofit/>
          </a:bodyPr>
          <a:lstStyle/>
          <a:p>
            <a:pPr algn="ctr"/>
            <a:fld id="{73751E68-3358-4547-9B74-50FE2DC1CA86}" type="slidenum">
              <a:rPr lang="en-US" b="1">
                <a:solidFill>
                  <a:schemeClr val="tx1"/>
                </a:solidFill>
              </a:rPr>
              <a:pPr algn="ctr"/>
              <a:t>63</a:t>
            </a:fld>
            <a:endParaRPr lang="en-US" b="1">
              <a:solidFill>
                <a:schemeClr val="tx1"/>
              </a:solidFill>
            </a:endParaRPr>
          </a:p>
        </p:txBody>
      </p:sp>
      <p:sp>
        <p:nvSpPr>
          <p:cNvPr id="54276" name="Rectangle 10"/>
          <p:cNvSpPr>
            <a:spLocks noGrp="1" noChangeArrowheads="1"/>
          </p:cNvSpPr>
          <p:nvPr>
            <p:ph type="title"/>
          </p:nvPr>
        </p:nvSpPr>
        <p:spPr/>
        <p:txBody>
          <a:bodyPr>
            <a:normAutofit fontScale="90000"/>
          </a:bodyPr>
          <a:lstStyle/>
          <a:p>
            <a:pPr eaLnBrk="1" hangingPunct="1"/>
            <a:r>
              <a:rPr lang="en-US" dirty="0"/>
              <a:t>Understanding</a:t>
            </a:r>
            <a:r>
              <a:rPr lang="en-US" dirty="0" smtClean="0"/>
              <a:t> </a:t>
            </a:r>
            <a:r>
              <a:rPr lang="en-US" dirty="0"/>
              <a:t>Operator</a:t>
            </a:r>
            <a:r>
              <a:rPr lang="en-US" dirty="0" smtClean="0"/>
              <a:t> </a:t>
            </a:r>
            <a:r>
              <a:rPr lang="en-US" dirty="0"/>
              <a:t>Precedence</a:t>
            </a:r>
          </a:p>
        </p:txBody>
      </p:sp>
      <p:sp>
        <p:nvSpPr>
          <p:cNvPr id="54277" name="Rectangle 11"/>
          <p:cNvSpPr>
            <a:spLocks noGrp="1" noChangeArrowheads="1"/>
          </p:cNvSpPr>
          <p:nvPr>
            <p:ph type="body" idx="1"/>
          </p:nvPr>
        </p:nvSpPr>
        <p:spPr/>
        <p:txBody>
          <a:bodyPr/>
          <a:lstStyle/>
          <a:p>
            <a:pPr eaLnBrk="1" hangingPunct="1"/>
            <a:r>
              <a:rPr lang="en-US" dirty="0" smtClean="0"/>
              <a:t>Operator precedence</a:t>
            </a:r>
          </a:p>
          <a:p>
            <a:pPr lvl="1" eaLnBrk="1" hangingPunct="1"/>
            <a:r>
              <a:rPr lang="en-US" dirty="0" smtClean="0"/>
              <a:t>Order in which operations in an expression evaluate</a:t>
            </a:r>
          </a:p>
          <a:p>
            <a:pPr eaLnBrk="1" hangingPunct="1"/>
            <a:r>
              <a:rPr lang="en-US" dirty="0" smtClean="0"/>
              <a:t>Associativity</a:t>
            </a:r>
          </a:p>
          <a:p>
            <a:pPr lvl="1" eaLnBrk="1" hangingPunct="1"/>
            <a:r>
              <a:rPr lang="en-US" dirty="0" smtClean="0"/>
              <a:t>Order in which operators of equal precedence execute</a:t>
            </a:r>
          </a:p>
          <a:p>
            <a:pPr lvl="1" eaLnBrk="1" hangingPunct="1"/>
            <a:r>
              <a:rPr lang="en-US" dirty="0" smtClean="0"/>
              <a:t>Left to right associativity</a:t>
            </a:r>
          </a:p>
          <a:p>
            <a:pPr lvl="1" eaLnBrk="1" hangingPunct="1"/>
            <a:r>
              <a:rPr lang="en-US" dirty="0" smtClean="0"/>
              <a:t>Right to left associativity</a:t>
            </a:r>
          </a:p>
          <a:p>
            <a:pPr lvl="1" eaLnBrk="1" hangingPunct="1"/>
            <a:r>
              <a:rPr lang="en-US" dirty="0" smtClean="0"/>
              <a:t>See word document </a:t>
            </a:r>
          </a:p>
        </p:txBody>
      </p:sp>
    </p:spTree>
    <p:extLst>
      <p:ext uri="{BB962C8B-B14F-4D97-AF65-F5344CB8AC3E}">
        <p14:creationId xmlns:p14="http://schemas.microsoft.com/office/powerpoint/2010/main" val="5558407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p:cNvSpPr>
            <a:spLocks noGrp="1"/>
          </p:cNvSpPr>
          <p:nvPr>
            <p:ph type="sldNum" sz="quarter" idx="11"/>
          </p:nvPr>
        </p:nvSpPr>
        <p:spPr>
          <a:xfrm>
            <a:off x="88981" y="1235075"/>
            <a:ext cx="594587" cy="365125"/>
          </a:xfrm>
          <a:extLst/>
        </p:spPr>
        <p:txBody>
          <a:bodyPr vert="horz" anchor="ctr" anchorCtr="0">
            <a:normAutofit/>
          </a:bodyPr>
          <a:lstStyle/>
          <a:p>
            <a:pPr algn="ctr"/>
            <a:fld id="{37E327A9-4611-474E-9758-EC001CED9703}" type="slidenum">
              <a:rPr lang="en-US" b="1">
                <a:solidFill>
                  <a:schemeClr val="tx1"/>
                </a:solidFill>
              </a:rPr>
              <a:pPr algn="ctr"/>
              <a:t>64</a:t>
            </a:fld>
            <a:endParaRPr lang="en-US" b="1">
              <a:solidFill>
                <a:schemeClr val="tx1"/>
              </a:solidFill>
            </a:endParaRPr>
          </a:p>
        </p:txBody>
      </p:sp>
      <p:sp>
        <p:nvSpPr>
          <p:cNvPr id="55300" name="Rectangle 4"/>
          <p:cNvSpPr>
            <a:spLocks noGrp="1" noChangeArrowheads="1"/>
          </p:cNvSpPr>
          <p:nvPr>
            <p:ph type="title"/>
          </p:nvPr>
        </p:nvSpPr>
        <p:spPr/>
        <p:txBody>
          <a:bodyPr>
            <a:normAutofit fontScale="90000"/>
          </a:bodyPr>
          <a:lstStyle/>
          <a:p>
            <a:pPr eaLnBrk="1" hangingPunct="1"/>
            <a:r>
              <a:rPr lang="en-US" dirty="0"/>
              <a:t>Understanding</a:t>
            </a:r>
            <a:r>
              <a:rPr lang="en-US" dirty="0" smtClean="0"/>
              <a:t> </a:t>
            </a:r>
            <a:r>
              <a:rPr lang="en-US" dirty="0"/>
              <a:t>Operator</a:t>
            </a:r>
            <a:r>
              <a:rPr lang="en-US" dirty="0" smtClean="0"/>
              <a:t> </a:t>
            </a:r>
            <a:r>
              <a:rPr lang="en-US" dirty="0"/>
              <a:t>Precedence</a:t>
            </a:r>
            <a:r>
              <a:rPr lang="en-US" dirty="0" smtClean="0"/>
              <a:t> </a:t>
            </a:r>
            <a:r>
              <a:rPr lang="en-US" dirty="0"/>
              <a:t>(cont’d.)</a:t>
            </a:r>
          </a:p>
        </p:txBody>
      </p:sp>
      <p:sp>
        <p:nvSpPr>
          <p:cNvPr id="55301" name="Rectangle 5"/>
          <p:cNvSpPr>
            <a:spLocks noGrp="1" noChangeArrowheads="1"/>
          </p:cNvSpPr>
          <p:nvPr>
            <p:ph type="body" idx="1"/>
          </p:nvPr>
        </p:nvSpPr>
        <p:spPr>
          <a:xfrm>
            <a:off x="457200" y="1600200"/>
            <a:ext cx="8229600" cy="1600200"/>
          </a:xfrm>
        </p:spPr>
        <p:txBody>
          <a:bodyPr/>
          <a:lstStyle/>
          <a:p>
            <a:pPr eaLnBrk="1" hangingPunct="1"/>
            <a:r>
              <a:rPr lang="en-US" smtClean="0"/>
              <a:t>Evaluating associativity</a:t>
            </a:r>
          </a:p>
          <a:p>
            <a:pPr lvl="1" eaLnBrk="1" hangingPunct="1"/>
            <a:r>
              <a:rPr lang="en-US" smtClean="0"/>
              <a:t>Example: multiplication and division operators</a:t>
            </a:r>
          </a:p>
          <a:p>
            <a:pPr lvl="2" eaLnBrk="1" hangingPunct="1"/>
            <a:r>
              <a:rPr lang="en-US" smtClean="0"/>
              <a:t>Associativity of left to right</a:t>
            </a:r>
          </a:p>
        </p:txBody>
      </p:sp>
      <p:sp>
        <p:nvSpPr>
          <p:cNvPr id="55302" name="Rectangle 6"/>
          <p:cNvSpPr>
            <a:spLocks noChangeArrowheads="1"/>
          </p:cNvSpPr>
          <p:nvPr/>
        </p:nvSpPr>
        <p:spPr bwMode="auto">
          <a:xfrm>
            <a:off x="2267744" y="4941168"/>
            <a:ext cx="54928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Conceptual </a:t>
            </a:r>
            <a:r>
              <a:rPr lang="en-US" dirty="0"/>
              <a:t>illustration of left to right associativity</a:t>
            </a:r>
          </a:p>
        </p:txBody>
      </p:sp>
      <p:pic>
        <p:nvPicPr>
          <p:cNvPr id="55303" name="Picture 7" descr="Figure-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200400"/>
            <a:ext cx="36576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7424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p:cNvSpPr>
            <a:spLocks noGrp="1"/>
          </p:cNvSpPr>
          <p:nvPr>
            <p:ph type="sldNum" sz="quarter" idx="11"/>
          </p:nvPr>
        </p:nvSpPr>
        <p:spPr>
          <a:xfrm>
            <a:off x="-55035" y="1235075"/>
            <a:ext cx="810611" cy="365125"/>
          </a:xfrm>
          <a:extLst/>
        </p:spPr>
        <p:txBody>
          <a:bodyPr vert="horz" anchor="ctr" anchorCtr="0">
            <a:normAutofit/>
          </a:bodyPr>
          <a:lstStyle/>
          <a:p>
            <a:pPr algn="ctr"/>
            <a:fld id="{1E1EC8FD-1845-4231-9CB6-F74FB274D670}" type="slidenum">
              <a:rPr lang="en-US" b="1">
                <a:solidFill>
                  <a:schemeClr val="tx1"/>
                </a:solidFill>
              </a:rPr>
              <a:pPr algn="ctr"/>
              <a:t>65</a:t>
            </a:fld>
            <a:endParaRPr lang="en-US" b="1" dirty="0">
              <a:solidFill>
                <a:schemeClr val="tx1"/>
              </a:solidFill>
            </a:endParaRPr>
          </a:p>
        </p:txBody>
      </p:sp>
      <p:sp>
        <p:nvSpPr>
          <p:cNvPr id="56324" name="Rectangle 6"/>
          <p:cNvSpPr>
            <a:spLocks noGrp="1" noChangeArrowheads="1"/>
          </p:cNvSpPr>
          <p:nvPr>
            <p:ph type="title"/>
          </p:nvPr>
        </p:nvSpPr>
        <p:spPr>
          <a:xfrm>
            <a:off x="599078" y="188640"/>
            <a:ext cx="8153400" cy="990600"/>
          </a:xfrm>
        </p:spPr>
        <p:txBody>
          <a:bodyPr>
            <a:normAutofit fontScale="90000"/>
          </a:bodyPr>
          <a:lstStyle/>
          <a:p>
            <a:pPr eaLnBrk="1" hangingPunct="1"/>
            <a:r>
              <a:rPr lang="en-US" dirty="0"/>
              <a:t>Understanding</a:t>
            </a:r>
            <a:r>
              <a:rPr lang="en-US" dirty="0" smtClean="0"/>
              <a:t> </a:t>
            </a:r>
            <a:r>
              <a:rPr lang="en-US" dirty="0"/>
              <a:t>Operator</a:t>
            </a:r>
            <a:r>
              <a:rPr lang="en-US" dirty="0" smtClean="0"/>
              <a:t> </a:t>
            </a:r>
            <a:r>
              <a:rPr lang="en-US" dirty="0"/>
              <a:t>Precedence</a:t>
            </a:r>
            <a:r>
              <a:rPr lang="en-US" dirty="0" smtClean="0"/>
              <a:t> </a:t>
            </a:r>
            <a:r>
              <a:rPr lang="en-US" dirty="0"/>
              <a:t>(cont’d.)</a:t>
            </a:r>
          </a:p>
        </p:txBody>
      </p:sp>
      <p:sp>
        <p:nvSpPr>
          <p:cNvPr id="56325" name="Rectangle 7"/>
          <p:cNvSpPr>
            <a:spLocks noGrp="1" noChangeArrowheads="1"/>
          </p:cNvSpPr>
          <p:nvPr>
            <p:ph type="body" idx="1"/>
          </p:nvPr>
        </p:nvSpPr>
        <p:spPr>
          <a:xfrm>
            <a:off x="457200" y="1600200"/>
            <a:ext cx="8229600" cy="2209800"/>
          </a:xfrm>
        </p:spPr>
        <p:txBody>
          <a:bodyPr>
            <a:normAutofit lnSpcReduction="10000"/>
          </a:bodyPr>
          <a:lstStyle/>
          <a:p>
            <a:pPr eaLnBrk="1" hangingPunct="1"/>
            <a:r>
              <a:rPr lang="en-US" dirty="0" smtClean="0"/>
              <a:t>Evaluating associativity (cont’d.)</a:t>
            </a:r>
          </a:p>
          <a:p>
            <a:pPr lvl="1" eaLnBrk="1" hangingPunct="1"/>
            <a:r>
              <a:rPr lang="en-US" dirty="0" smtClean="0"/>
              <a:t>Example: Assignment operator and compound assignment operators</a:t>
            </a:r>
          </a:p>
          <a:p>
            <a:pPr lvl="2" eaLnBrk="1" hangingPunct="1"/>
            <a:r>
              <a:rPr lang="en-US" dirty="0" smtClean="0"/>
              <a:t>Associativity of right to left</a:t>
            </a:r>
          </a:p>
          <a:p>
            <a:pPr lvl="2" eaLnBrk="1" hangingPunct="1"/>
            <a:r>
              <a:rPr lang="en-US" dirty="0" smtClean="0">
                <a:latin typeface="Courier New" panose="02070309020205020404" pitchFamily="49" charset="0"/>
              </a:rPr>
              <a:t>x = y *= ++x</a:t>
            </a:r>
          </a:p>
        </p:txBody>
      </p:sp>
      <p:sp>
        <p:nvSpPr>
          <p:cNvPr id="56326" name="Rectangle 8"/>
          <p:cNvSpPr>
            <a:spLocks noChangeArrowheads="1"/>
          </p:cNvSpPr>
          <p:nvPr/>
        </p:nvSpPr>
        <p:spPr bwMode="auto">
          <a:xfrm>
            <a:off x="3347864" y="5791200"/>
            <a:ext cx="5418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smtClean="0"/>
              <a:t>Conceptual </a:t>
            </a:r>
            <a:r>
              <a:rPr lang="en-US" dirty="0"/>
              <a:t>illustration of right to left associativity</a:t>
            </a:r>
          </a:p>
        </p:txBody>
      </p:sp>
      <p:sp>
        <p:nvSpPr>
          <p:cNvPr id="56327" name="Rectangle 11"/>
          <p:cNvSpPr>
            <a:spLocks noChangeArrowheads="1"/>
          </p:cNvSpPr>
          <p:nvPr/>
        </p:nvSpPr>
        <p:spPr bwMode="auto">
          <a:xfrm>
            <a:off x="1600200" y="4267200"/>
            <a:ext cx="2133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err="1">
                <a:solidFill>
                  <a:srgbClr val="00CCFF"/>
                </a:solidFill>
                <a:latin typeface="Courier New" panose="02070309020205020404" pitchFamily="49" charset="0"/>
              </a:rPr>
              <a:t>var</a:t>
            </a:r>
            <a:r>
              <a:rPr lang="en-US" dirty="0">
                <a:latin typeface="Courier New" panose="02070309020205020404" pitchFamily="49" charset="0"/>
              </a:rPr>
              <a:t> x = 3;</a:t>
            </a:r>
          </a:p>
          <a:p>
            <a:pPr eaLnBrk="1" hangingPunct="1"/>
            <a:r>
              <a:rPr lang="en-US" b="1" dirty="0" err="1">
                <a:solidFill>
                  <a:srgbClr val="00CCFF"/>
                </a:solidFill>
                <a:latin typeface="Courier New" panose="02070309020205020404" pitchFamily="49" charset="0"/>
              </a:rPr>
              <a:t>var</a:t>
            </a:r>
            <a:r>
              <a:rPr lang="en-US" dirty="0">
                <a:latin typeface="Courier New" panose="02070309020205020404" pitchFamily="49" charset="0"/>
              </a:rPr>
              <a:t> y = 2;</a:t>
            </a:r>
          </a:p>
          <a:p>
            <a:pPr eaLnBrk="1" hangingPunct="1"/>
            <a:r>
              <a:rPr lang="en-US" dirty="0">
                <a:latin typeface="Courier New" panose="02070309020205020404" pitchFamily="49" charset="0"/>
              </a:rPr>
              <a:t>x = y *= ++x;</a:t>
            </a:r>
          </a:p>
        </p:txBody>
      </p:sp>
      <p:pic>
        <p:nvPicPr>
          <p:cNvPr id="5632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86200"/>
            <a:ext cx="46355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6447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JavaScript Functions and Events</a:t>
            </a:r>
          </a:p>
        </p:txBody>
      </p:sp>
      <p:sp>
        <p:nvSpPr>
          <p:cNvPr id="3" name="Content Placeholder 2"/>
          <p:cNvSpPr>
            <a:spLocks noGrp="1"/>
          </p:cNvSpPr>
          <p:nvPr>
            <p:ph sz="quarter" idx="1"/>
          </p:nvPr>
        </p:nvSpPr>
        <p:spPr/>
        <p:txBody>
          <a:bodyPr>
            <a:normAutofit fontScale="92500"/>
          </a:bodyPr>
          <a:lstStyle/>
          <a:p>
            <a:r>
              <a:rPr lang="en-IE" dirty="0" err="1" smtClean="0"/>
              <a:t>JavaScripts</a:t>
            </a:r>
            <a:r>
              <a:rPr lang="en-IE" dirty="0" smtClean="0"/>
              <a:t> </a:t>
            </a:r>
            <a:r>
              <a:rPr lang="en-IE" dirty="0"/>
              <a:t>in an HTML page will be executed when the page loads. This is not always what we </a:t>
            </a:r>
            <a:r>
              <a:rPr lang="en-IE" dirty="0" smtClean="0"/>
              <a:t>want</a:t>
            </a:r>
            <a:endParaRPr lang="en-IE" dirty="0"/>
          </a:p>
          <a:p>
            <a:r>
              <a:rPr lang="en-IE" dirty="0"/>
              <a:t>Sometimes we want to execute a JavaScript when an </a:t>
            </a:r>
            <a:r>
              <a:rPr lang="en-IE" b="1" dirty="0"/>
              <a:t>event</a:t>
            </a:r>
            <a:r>
              <a:rPr lang="en-IE" dirty="0"/>
              <a:t> occurs, such as when a user clicks a button. When this is the case we can put the script inside a </a:t>
            </a:r>
            <a:r>
              <a:rPr lang="en-IE" b="1" dirty="0" smtClean="0"/>
              <a:t>function</a:t>
            </a:r>
            <a:endParaRPr lang="en-IE" dirty="0"/>
          </a:p>
          <a:p>
            <a:r>
              <a:rPr lang="en-IE" dirty="0"/>
              <a:t>Events are normally used in combination with functions (like calling a function when an event occurs</a:t>
            </a:r>
            <a:r>
              <a:rPr lang="en-IE" dirty="0" smtClean="0"/>
              <a:t>)</a:t>
            </a:r>
            <a:endParaRPr lang="en-IE" dirty="0"/>
          </a:p>
          <a:p>
            <a:r>
              <a:rPr lang="en-IE" dirty="0"/>
              <a:t>You will learn more about JavaScript functions and events </a:t>
            </a:r>
          </a:p>
          <a:p>
            <a:endParaRPr lang="en-IE" dirty="0"/>
          </a:p>
        </p:txBody>
      </p:sp>
      <p:sp>
        <p:nvSpPr>
          <p:cNvPr id="4" name="Slide Number Placeholder 3"/>
          <p:cNvSpPr>
            <a:spLocks noGrp="1"/>
          </p:cNvSpPr>
          <p:nvPr>
            <p:ph type="sldNum" sz="quarter" idx="12"/>
          </p:nvPr>
        </p:nvSpPr>
        <p:spPr>
          <a:xfrm>
            <a:off x="0" y="1272222"/>
            <a:ext cx="533400" cy="284570"/>
          </a:xfrm>
        </p:spPr>
        <p:txBody>
          <a:bodyPr>
            <a:noAutofit/>
          </a:bodyPr>
          <a:lstStyle/>
          <a:p>
            <a:fld id="{90BC4B3B-CF66-4787-BC18-233A7035C99B}" type="slidenum">
              <a:rPr lang="en-IE" smtClean="0"/>
              <a:t>66</a:t>
            </a:fld>
            <a:endParaRPr lang="en-IE" dirty="0"/>
          </a:p>
        </p:txBody>
      </p:sp>
    </p:spTree>
    <p:extLst>
      <p:ext uri="{BB962C8B-B14F-4D97-AF65-F5344CB8AC3E}">
        <p14:creationId xmlns:p14="http://schemas.microsoft.com/office/powerpoint/2010/main" val="23764892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1196752"/>
            <a:ext cx="749424" cy="432048"/>
          </a:xfrm>
        </p:spPr>
        <p:txBody>
          <a:bodyPr/>
          <a:lstStyle/>
          <a:p>
            <a:fld id="{D8C7E84E-FCD7-4CC2-8FCD-D15C6892F36F}" type="slidenum">
              <a:rPr lang="en-US"/>
              <a:pPr/>
              <a:t>67</a:t>
            </a:fld>
            <a:endParaRPr lang="en-US" dirty="0"/>
          </a:p>
        </p:txBody>
      </p:sp>
      <p:sp>
        <p:nvSpPr>
          <p:cNvPr id="61442" name="Rectangle 2"/>
          <p:cNvSpPr>
            <a:spLocks noGrp="1" noChangeArrowheads="1"/>
          </p:cNvSpPr>
          <p:nvPr>
            <p:ph type="title"/>
          </p:nvPr>
        </p:nvSpPr>
        <p:spPr/>
        <p:txBody>
          <a:bodyPr>
            <a:normAutofit fontScale="90000"/>
          </a:bodyPr>
          <a:lstStyle/>
          <a:p>
            <a:r>
              <a:rPr lang="en-US" dirty="0"/>
              <a:t>Debugging Your JavaScript Programs</a:t>
            </a:r>
          </a:p>
        </p:txBody>
      </p:sp>
      <p:sp>
        <p:nvSpPr>
          <p:cNvPr id="61443" name="Rectangle 3"/>
          <p:cNvSpPr>
            <a:spLocks noGrp="1" noChangeArrowheads="1"/>
          </p:cNvSpPr>
          <p:nvPr>
            <p:ph type="body" idx="1"/>
          </p:nvPr>
        </p:nvSpPr>
        <p:spPr/>
        <p:txBody>
          <a:bodyPr/>
          <a:lstStyle/>
          <a:p>
            <a:r>
              <a:rPr lang="en-US"/>
              <a:t>Load-time error </a:t>
            </a:r>
          </a:p>
          <a:p>
            <a:pPr lvl="1"/>
            <a:r>
              <a:rPr lang="en-US"/>
              <a:t>Occurs when script is first loaded by JavaScript interpreter</a:t>
            </a:r>
          </a:p>
          <a:p>
            <a:r>
              <a:rPr lang="en-US"/>
              <a:t>Run-time error</a:t>
            </a:r>
          </a:p>
          <a:p>
            <a:pPr lvl="1"/>
            <a:r>
              <a:rPr lang="en-US"/>
              <a:t>Occurs after script has been successfully loaded and is being executed</a:t>
            </a:r>
          </a:p>
          <a:p>
            <a:r>
              <a:rPr lang="en-US"/>
              <a:t>Logical errors</a:t>
            </a:r>
            <a:r>
              <a:rPr lang="en-US" b="1"/>
              <a:t> </a:t>
            </a:r>
          </a:p>
          <a:p>
            <a:pPr lvl="1"/>
            <a:r>
              <a:rPr lang="en-US"/>
              <a:t>Free from syntax and structural mistakes, but result in incorrect results</a:t>
            </a:r>
          </a:p>
        </p:txBody>
      </p:sp>
    </p:spTree>
    <p:extLst>
      <p:ext uri="{BB962C8B-B14F-4D97-AF65-F5344CB8AC3E}">
        <p14:creationId xmlns:p14="http://schemas.microsoft.com/office/powerpoint/2010/main" val="39039452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2073" y="1196752"/>
            <a:ext cx="749424" cy="432048"/>
          </a:xfrm>
        </p:spPr>
        <p:txBody>
          <a:bodyPr/>
          <a:lstStyle/>
          <a:p>
            <a:fld id="{C5C2970C-6571-4C30-959B-2667C757A883}" type="slidenum">
              <a:rPr lang="en-US"/>
              <a:pPr/>
              <a:t>68</a:t>
            </a:fld>
            <a:endParaRPr lang="en-US" dirty="0"/>
          </a:p>
        </p:txBody>
      </p:sp>
      <p:sp>
        <p:nvSpPr>
          <p:cNvPr id="65538" name="Rectangle 2"/>
          <p:cNvSpPr>
            <a:spLocks noGrp="1" noChangeArrowheads="1"/>
          </p:cNvSpPr>
          <p:nvPr>
            <p:ph type="title"/>
          </p:nvPr>
        </p:nvSpPr>
        <p:spPr/>
        <p:txBody>
          <a:bodyPr>
            <a:normAutofit/>
          </a:bodyPr>
          <a:lstStyle/>
          <a:p>
            <a:r>
              <a:rPr lang="en-US" sz="4000" dirty="0"/>
              <a:t>Common Mistakes</a:t>
            </a:r>
          </a:p>
        </p:txBody>
      </p:sp>
      <p:sp>
        <p:nvSpPr>
          <p:cNvPr id="65539" name="Rectangle 3"/>
          <p:cNvSpPr>
            <a:spLocks noGrp="1" noChangeArrowheads="1"/>
          </p:cNvSpPr>
          <p:nvPr>
            <p:ph type="body" idx="1"/>
          </p:nvPr>
        </p:nvSpPr>
        <p:spPr/>
        <p:txBody>
          <a:bodyPr/>
          <a:lstStyle/>
          <a:p>
            <a:r>
              <a:rPr lang="en-US" dirty="0"/>
              <a:t>Debugging</a:t>
            </a:r>
          </a:p>
          <a:p>
            <a:pPr lvl="1"/>
            <a:r>
              <a:rPr lang="en-US" dirty="0"/>
              <a:t>Process of searching code to locate a source of trouble</a:t>
            </a:r>
          </a:p>
          <a:p>
            <a:r>
              <a:rPr lang="en-US" dirty="0"/>
              <a:t>Common errors</a:t>
            </a:r>
          </a:p>
          <a:p>
            <a:pPr lvl="1"/>
            <a:r>
              <a:rPr lang="en-US" dirty="0"/>
              <a:t>Misspelling a variable name</a:t>
            </a:r>
          </a:p>
          <a:p>
            <a:pPr lvl="1"/>
            <a:r>
              <a:rPr lang="en-US" dirty="0"/>
              <a:t>Mismatched parentheses or braces</a:t>
            </a:r>
          </a:p>
          <a:p>
            <a:pPr lvl="1"/>
            <a:r>
              <a:rPr lang="en-US" dirty="0"/>
              <a:t>Mismatched quotes</a:t>
            </a:r>
          </a:p>
          <a:p>
            <a:pPr lvl="1"/>
            <a:r>
              <a:rPr lang="en-US" dirty="0"/>
              <a:t>Missing quotes</a:t>
            </a:r>
          </a:p>
        </p:txBody>
      </p:sp>
    </p:spTree>
    <p:extLst>
      <p:ext uri="{BB962C8B-B14F-4D97-AF65-F5344CB8AC3E}">
        <p14:creationId xmlns:p14="http://schemas.microsoft.com/office/powerpoint/2010/main" val="29894437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37864" y="1196752"/>
            <a:ext cx="749424" cy="432048"/>
          </a:xfrm>
        </p:spPr>
        <p:txBody>
          <a:bodyPr vert="horz" anchor="ctr" anchorCtr="0">
            <a:normAutofit/>
          </a:bodyPr>
          <a:lstStyle/>
          <a:p>
            <a:fld id="{48B046BB-2D85-4C98-AC6A-0B0F5C8DE5C9}" type="slidenum">
              <a:rPr lang="en-US"/>
              <a:pPr/>
              <a:t>69</a:t>
            </a:fld>
            <a:endParaRPr lang="en-US" dirty="0"/>
          </a:p>
        </p:txBody>
      </p:sp>
      <p:sp>
        <p:nvSpPr>
          <p:cNvPr id="66562" name="Rectangle 2"/>
          <p:cNvSpPr>
            <a:spLocks noGrp="1" noChangeArrowheads="1"/>
          </p:cNvSpPr>
          <p:nvPr>
            <p:ph type="title"/>
          </p:nvPr>
        </p:nvSpPr>
        <p:spPr/>
        <p:txBody>
          <a:bodyPr>
            <a:normAutofit/>
          </a:bodyPr>
          <a:lstStyle/>
          <a:p>
            <a:r>
              <a:rPr lang="en-US" sz="4000" dirty="0"/>
              <a:t>Debugging Tools and Techniques</a:t>
            </a:r>
          </a:p>
        </p:txBody>
      </p:sp>
      <p:sp>
        <p:nvSpPr>
          <p:cNvPr id="66563" name="Rectangle 3"/>
          <p:cNvSpPr>
            <a:spLocks noGrp="1" noChangeArrowheads="1"/>
          </p:cNvSpPr>
          <p:nvPr>
            <p:ph type="body" idx="1"/>
          </p:nvPr>
        </p:nvSpPr>
        <p:spPr/>
        <p:txBody>
          <a:bodyPr/>
          <a:lstStyle/>
          <a:p>
            <a:r>
              <a:rPr lang="en-US"/>
              <a:t>Writing modular code</a:t>
            </a:r>
          </a:p>
          <a:p>
            <a:pPr lvl="1"/>
            <a:r>
              <a:rPr lang="en-US"/>
              <a:t>Breaking up a program’s different tasks into smaller, more manageable chunks</a:t>
            </a:r>
          </a:p>
          <a:p>
            <a:r>
              <a:rPr lang="en-US"/>
              <a:t>Alert dialog box</a:t>
            </a:r>
            <a:r>
              <a:rPr lang="en-US" b="1"/>
              <a:t> </a:t>
            </a:r>
          </a:p>
          <a:p>
            <a:pPr lvl="1"/>
            <a:r>
              <a:rPr lang="en-US"/>
              <a:t>Dialog box generated by JavaScript that displays a text message with an OK button</a:t>
            </a:r>
          </a:p>
          <a:p>
            <a:r>
              <a:rPr lang="en-US"/>
              <a:t>Microsoft Script Debugger</a:t>
            </a:r>
          </a:p>
          <a:p>
            <a:pPr lvl="1"/>
            <a:r>
              <a:rPr lang="en-US"/>
              <a:t>Can help to create and debug JavaScript programs</a:t>
            </a:r>
          </a:p>
        </p:txBody>
      </p:sp>
    </p:spTree>
    <p:extLst>
      <p:ext uri="{BB962C8B-B14F-4D97-AF65-F5344CB8AC3E}">
        <p14:creationId xmlns:p14="http://schemas.microsoft.com/office/powerpoint/2010/main" val="74048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31922" y="3058243"/>
            <a:ext cx="4732365" cy="3634137"/>
          </a:xfrm>
        </p:spPr>
      </p:pic>
      <p:sp>
        <p:nvSpPr>
          <p:cNvPr id="4" name="Slide Number Placeholder 3"/>
          <p:cNvSpPr>
            <a:spLocks noGrp="1"/>
          </p:cNvSpPr>
          <p:nvPr>
            <p:ph type="sldNum" sz="quarter" idx="12"/>
          </p:nvPr>
        </p:nvSpPr>
        <p:spPr>
          <a:xfrm>
            <a:off x="0" y="1196752"/>
            <a:ext cx="749424" cy="432048"/>
          </a:xfrm>
        </p:spPr>
        <p:txBody>
          <a:bodyPr/>
          <a:lstStyle/>
          <a:p>
            <a:fld id="{90BC4B3B-CF66-4787-BC18-233A7035C99B}" type="slidenum">
              <a:rPr lang="en-IE" smtClean="0"/>
              <a:pPr/>
              <a:t>7</a:t>
            </a:fld>
            <a:endParaRPr lang="en-IE" dirty="0"/>
          </a:p>
        </p:txBody>
      </p:sp>
      <p:sp>
        <p:nvSpPr>
          <p:cNvPr id="6" name="Rectangle 5"/>
          <p:cNvSpPr/>
          <p:nvPr/>
        </p:nvSpPr>
        <p:spPr>
          <a:xfrm>
            <a:off x="971600" y="1934335"/>
            <a:ext cx="7200800" cy="369332"/>
          </a:xfrm>
          <a:prstGeom prst="rect">
            <a:avLst/>
          </a:prstGeom>
        </p:spPr>
        <p:txBody>
          <a:bodyPr wrap="square">
            <a:spAutoFit/>
          </a:bodyPr>
          <a:lstStyle/>
          <a:p>
            <a:r>
              <a:rPr lang="en-IE" dirty="0">
                <a:latin typeface="Helvetica, Arial, sans-serif"/>
              </a:rPr>
              <a:t>The components of JavaScript are illustrated in the following figure. </a:t>
            </a:r>
            <a:endParaRPr lang="en-IE" dirty="0"/>
          </a:p>
        </p:txBody>
      </p:sp>
    </p:spTree>
    <p:extLst>
      <p:ext uri="{BB962C8B-B14F-4D97-AF65-F5344CB8AC3E}">
        <p14:creationId xmlns:p14="http://schemas.microsoft.com/office/powerpoint/2010/main" val="7031951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716" y="1196752"/>
            <a:ext cx="749424" cy="432048"/>
          </a:xfrm>
        </p:spPr>
        <p:txBody>
          <a:bodyPr/>
          <a:lstStyle/>
          <a:p>
            <a:fld id="{CB261D0E-855A-465B-867E-E5525B1C7B0D}" type="slidenum">
              <a:rPr lang="en-US"/>
              <a:pPr/>
              <a:t>70</a:t>
            </a:fld>
            <a:endParaRPr lang="en-US" dirty="0"/>
          </a:p>
        </p:txBody>
      </p:sp>
      <p:sp>
        <p:nvSpPr>
          <p:cNvPr id="70658" name="Rectangle 2"/>
          <p:cNvSpPr>
            <a:spLocks noGrp="1" noChangeArrowheads="1"/>
          </p:cNvSpPr>
          <p:nvPr>
            <p:ph type="title"/>
          </p:nvPr>
        </p:nvSpPr>
        <p:spPr>
          <a:xfrm>
            <a:off x="612648" y="228600"/>
            <a:ext cx="8423848" cy="990600"/>
          </a:xfrm>
        </p:spPr>
        <p:txBody>
          <a:bodyPr>
            <a:normAutofit fontScale="90000"/>
          </a:bodyPr>
          <a:lstStyle/>
          <a:p>
            <a:r>
              <a:rPr lang="en-US" dirty="0"/>
              <a:t>Tips for Writing Good JavaScript Code</a:t>
            </a:r>
          </a:p>
        </p:txBody>
      </p:sp>
      <p:sp>
        <p:nvSpPr>
          <p:cNvPr id="70659" name="Rectangle 3"/>
          <p:cNvSpPr>
            <a:spLocks noGrp="1" noChangeArrowheads="1"/>
          </p:cNvSpPr>
          <p:nvPr>
            <p:ph type="body" idx="1"/>
          </p:nvPr>
        </p:nvSpPr>
        <p:spPr/>
        <p:txBody>
          <a:bodyPr/>
          <a:lstStyle/>
          <a:p>
            <a:r>
              <a:rPr lang="en-US"/>
              <a:t>Apply layout techniques to make code more readable</a:t>
            </a:r>
          </a:p>
          <a:p>
            <a:r>
              <a:rPr lang="en-US"/>
              <a:t>Use descriptive variable names</a:t>
            </a:r>
          </a:p>
          <a:p>
            <a:r>
              <a:rPr lang="en-US"/>
              <a:t>Be consistent in how you apply uppercase and lowercase letters to your variable names</a:t>
            </a:r>
          </a:p>
          <a:p>
            <a:r>
              <a:rPr lang="en-US"/>
              <a:t>Add comments to your code</a:t>
            </a:r>
          </a:p>
          <a:p>
            <a:pPr>
              <a:buFontTx/>
              <a:buNone/>
            </a:pPr>
            <a:endParaRPr lang="en-US"/>
          </a:p>
          <a:p>
            <a:endParaRPr lang="en-US"/>
          </a:p>
        </p:txBody>
      </p:sp>
    </p:spTree>
    <p:extLst>
      <p:ext uri="{BB962C8B-B14F-4D97-AF65-F5344CB8AC3E}">
        <p14:creationId xmlns:p14="http://schemas.microsoft.com/office/powerpoint/2010/main" val="28332275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JavaScript</a:t>
            </a:r>
            <a:r>
              <a:rPr lang="en-IE" sz="4000" dirty="0" smtClean="0"/>
              <a:t> </a:t>
            </a:r>
            <a:r>
              <a:rPr lang="en-IE" sz="4000" dirty="0"/>
              <a:t>Comments</a:t>
            </a:r>
          </a:p>
        </p:txBody>
      </p:sp>
      <p:sp>
        <p:nvSpPr>
          <p:cNvPr id="3" name="Content Placeholder 2"/>
          <p:cNvSpPr>
            <a:spLocks noGrp="1"/>
          </p:cNvSpPr>
          <p:nvPr>
            <p:ph idx="1"/>
          </p:nvPr>
        </p:nvSpPr>
        <p:spPr/>
        <p:txBody>
          <a:bodyPr/>
          <a:lstStyle/>
          <a:p>
            <a:r>
              <a:rPr lang="en-IE" sz="2800" dirty="0" smtClean="0"/>
              <a:t>Comments </a:t>
            </a:r>
            <a:r>
              <a:rPr lang="en-IE" sz="2800" dirty="0"/>
              <a:t>can be added to explain the JavaScript, or to make the code more readable.</a:t>
            </a:r>
          </a:p>
          <a:p>
            <a:r>
              <a:rPr lang="en-IE" sz="2800" dirty="0"/>
              <a:t>Single line comments start with </a:t>
            </a:r>
            <a:r>
              <a:rPr lang="en-IE" sz="2800" dirty="0" smtClean="0"/>
              <a:t>//.</a:t>
            </a:r>
          </a:p>
          <a:p>
            <a:r>
              <a:rPr lang="en-IE" sz="2800" dirty="0"/>
              <a:t>Multi line comments start with /* and end with */.</a:t>
            </a:r>
          </a:p>
          <a:p>
            <a:endParaRPr lang="en-IE" dirty="0"/>
          </a:p>
          <a:p>
            <a:endParaRPr lang="en-IE" dirty="0"/>
          </a:p>
        </p:txBody>
      </p:sp>
      <p:sp>
        <p:nvSpPr>
          <p:cNvPr id="5" name="Slide Number Placeholder 4"/>
          <p:cNvSpPr>
            <a:spLocks noGrp="1"/>
          </p:cNvSpPr>
          <p:nvPr>
            <p:ph type="sldNum" sz="quarter" idx="12"/>
          </p:nvPr>
        </p:nvSpPr>
        <p:spPr>
          <a:xfrm>
            <a:off x="0" y="1272222"/>
            <a:ext cx="533400" cy="244476"/>
          </a:xfrm>
        </p:spPr>
        <p:txBody>
          <a:bodyPr>
            <a:noAutofit/>
          </a:bodyPr>
          <a:lstStyle/>
          <a:p>
            <a:fld id="{90BC4B3B-CF66-4787-BC18-233A7035C99B}" type="slidenum">
              <a:rPr lang="en-IE" smtClean="0"/>
              <a:t>71</a:t>
            </a:fld>
            <a:endParaRPr lang="en-IE" dirty="0"/>
          </a:p>
        </p:txBody>
      </p:sp>
    </p:spTree>
    <p:extLst>
      <p:ext uri="{BB962C8B-B14F-4D97-AF65-F5344CB8AC3E}">
        <p14:creationId xmlns:p14="http://schemas.microsoft.com/office/powerpoint/2010/main" val="25624106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Debugging</a:t>
            </a:r>
            <a:r>
              <a:rPr lang="en-IE" sz="4000" dirty="0" smtClean="0"/>
              <a:t> </a:t>
            </a:r>
            <a:r>
              <a:rPr lang="en-IE" sz="4000" dirty="0"/>
              <a:t>JavaScript</a:t>
            </a:r>
            <a:r>
              <a:rPr lang="en-IE" sz="4000" dirty="0" smtClean="0"/>
              <a:t> </a:t>
            </a:r>
            <a:r>
              <a:rPr lang="en-IE" sz="4000" dirty="0"/>
              <a:t>in</a:t>
            </a:r>
            <a:r>
              <a:rPr lang="en-IE" dirty="0"/>
              <a:t> </a:t>
            </a:r>
            <a:r>
              <a:rPr lang="en-IE" sz="4000" dirty="0"/>
              <a:t>IE</a:t>
            </a:r>
            <a:r>
              <a:rPr lang="en-IE" dirty="0"/>
              <a:t> </a:t>
            </a:r>
            <a:r>
              <a:rPr lang="en-IE" sz="4000" dirty="0"/>
              <a:t>9</a:t>
            </a:r>
          </a:p>
        </p:txBody>
      </p:sp>
      <p:sp>
        <p:nvSpPr>
          <p:cNvPr id="3" name="Slide Number Placeholder 2"/>
          <p:cNvSpPr>
            <a:spLocks noGrp="1"/>
          </p:cNvSpPr>
          <p:nvPr>
            <p:ph type="sldNum" sz="quarter" idx="12"/>
          </p:nvPr>
        </p:nvSpPr>
        <p:spPr>
          <a:xfrm>
            <a:off x="0" y="1196752"/>
            <a:ext cx="533400" cy="356578"/>
          </a:xfrm>
        </p:spPr>
        <p:txBody>
          <a:bodyPr>
            <a:normAutofit/>
          </a:bodyPr>
          <a:lstStyle/>
          <a:p>
            <a:fld id="{90BC4B3B-CF66-4787-BC18-233A7035C99B}" type="slidenum">
              <a:rPr lang="en-IE" smtClean="0"/>
              <a:t>72</a:t>
            </a:fld>
            <a:endParaRPr lang="en-IE" dirty="0"/>
          </a:p>
        </p:txBody>
      </p:sp>
      <p:sp>
        <p:nvSpPr>
          <p:cNvPr id="4" name="Content Placeholder 3"/>
          <p:cNvSpPr>
            <a:spLocks noGrp="1"/>
          </p:cNvSpPr>
          <p:nvPr>
            <p:ph sz="quarter" idx="1"/>
          </p:nvPr>
        </p:nvSpPr>
        <p:spPr/>
        <p:txBody>
          <a:bodyPr>
            <a:normAutofit fontScale="92500"/>
          </a:bodyPr>
          <a:lstStyle/>
          <a:p>
            <a:r>
              <a:rPr lang="en-IE" dirty="0" smtClean="0"/>
              <a:t>Most </a:t>
            </a:r>
            <a:r>
              <a:rPr lang="en-IE" dirty="0"/>
              <a:t>popular Web </a:t>
            </a:r>
            <a:r>
              <a:rPr lang="en-IE" dirty="0" smtClean="0"/>
              <a:t>browsers, </a:t>
            </a:r>
            <a:r>
              <a:rPr lang="en-IE" dirty="0"/>
              <a:t>Internet Explorer and Firefox, come with full-fledged script debuggers. </a:t>
            </a:r>
            <a:endParaRPr lang="en-IE" dirty="0" smtClean="0"/>
          </a:p>
          <a:p>
            <a:r>
              <a:rPr lang="en-IE" dirty="0"/>
              <a:t>There are some things you can do as you write your code to make debugging later on easier. </a:t>
            </a:r>
            <a:endParaRPr lang="en-IE" dirty="0" smtClean="0"/>
          </a:p>
          <a:p>
            <a:pPr lvl="1"/>
            <a:r>
              <a:rPr lang="en-IE" dirty="0" smtClean="0"/>
              <a:t>First </a:t>
            </a:r>
            <a:r>
              <a:rPr lang="en-IE" dirty="0"/>
              <a:t>of all, always keep your JavaScript in an external </a:t>
            </a:r>
            <a:r>
              <a:rPr lang="en-IE" dirty="0" smtClean="0"/>
              <a:t>file</a:t>
            </a:r>
          </a:p>
          <a:p>
            <a:pPr lvl="1"/>
            <a:r>
              <a:rPr lang="en-IE" dirty="0"/>
              <a:t>In IE, go to Tools &gt; Internet Options and choose the Advanced tab. </a:t>
            </a:r>
            <a:endParaRPr lang="en-IE" dirty="0" smtClean="0"/>
          </a:p>
          <a:p>
            <a:pPr lvl="2"/>
            <a:r>
              <a:rPr lang="en-IE" dirty="0" smtClean="0"/>
              <a:t>Make </a:t>
            </a:r>
            <a:r>
              <a:rPr lang="en-IE" dirty="0"/>
              <a:t>sure the check box for “Display a notification for every script error” is checked. </a:t>
            </a:r>
            <a:endParaRPr lang="en-IE" dirty="0" smtClean="0"/>
          </a:p>
          <a:p>
            <a:pPr lvl="2"/>
            <a:r>
              <a:rPr lang="en-IE" dirty="0" smtClean="0"/>
              <a:t>Make sure the check box for “Disable Scripting Debugging (Internet Explorer) is unchecked.</a:t>
            </a:r>
            <a:endParaRPr lang="en-IE" dirty="0"/>
          </a:p>
        </p:txBody>
      </p:sp>
    </p:spTree>
    <p:extLst>
      <p:ext uri="{BB962C8B-B14F-4D97-AF65-F5344CB8AC3E}">
        <p14:creationId xmlns:p14="http://schemas.microsoft.com/office/powerpoint/2010/main" val="2283757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Debugging JavaScript in IE</a:t>
            </a:r>
            <a:r>
              <a:rPr lang="en-IE" dirty="0"/>
              <a:t> </a:t>
            </a:r>
            <a:r>
              <a:rPr lang="en-IE" sz="4000" dirty="0"/>
              <a:t>9</a:t>
            </a:r>
          </a:p>
        </p:txBody>
      </p:sp>
      <p:sp>
        <p:nvSpPr>
          <p:cNvPr id="3" name="Slide Number Placeholder 2"/>
          <p:cNvSpPr>
            <a:spLocks noGrp="1"/>
          </p:cNvSpPr>
          <p:nvPr>
            <p:ph type="sldNum" sz="quarter" idx="12"/>
          </p:nvPr>
        </p:nvSpPr>
        <p:spPr>
          <a:xfrm>
            <a:off x="0" y="1212682"/>
            <a:ext cx="533400" cy="316929"/>
          </a:xfrm>
        </p:spPr>
        <p:txBody>
          <a:bodyPr>
            <a:normAutofit/>
          </a:bodyPr>
          <a:lstStyle/>
          <a:p>
            <a:fld id="{90BC4B3B-CF66-4787-BC18-233A7035C99B}" type="slidenum">
              <a:rPr lang="en-IE" smtClean="0"/>
              <a:t>73</a:t>
            </a:fld>
            <a:endParaRPr lang="en-I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589151"/>
            <a:ext cx="402907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1826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Debugging</a:t>
            </a:r>
            <a:r>
              <a:rPr lang="en-IE" dirty="0"/>
              <a:t> </a:t>
            </a:r>
            <a:r>
              <a:rPr lang="en-IE" sz="4000" dirty="0"/>
              <a:t>JavaScript</a:t>
            </a:r>
            <a:r>
              <a:rPr lang="en-IE" dirty="0"/>
              <a:t> </a:t>
            </a:r>
            <a:r>
              <a:rPr lang="en-IE" sz="4000" dirty="0"/>
              <a:t>in</a:t>
            </a:r>
            <a:r>
              <a:rPr lang="en-IE" dirty="0"/>
              <a:t> </a:t>
            </a:r>
            <a:r>
              <a:rPr lang="en-IE" sz="4000" dirty="0"/>
              <a:t>IE</a:t>
            </a:r>
            <a:r>
              <a:rPr lang="en-IE" dirty="0"/>
              <a:t> </a:t>
            </a:r>
            <a:r>
              <a:rPr lang="en-IE" sz="4000" dirty="0"/>
              <a:t>9</a:t>
            </a:r>
          </a:p>
        </p:txBody>
      </p:sp>
      <p:sp>
        <p:nvSpPr>
          <p:cNvPr id="3" name="Slide Number Placeholder 2"/>
          <p:cNvSpPr>
            <a:spLocks noGrp="1"/>
          </p:cNvSpPr>
          <p:nvPr>
            <p:ph type="sldNum" sz="quarter" idx="12"/>
          </p:nvPr>
        </p:nvSpPr>
        <p:spPr>
          <a:xfrm>
            <a:off x="0" y="1196752"/>
            <a:ext cx="533400" cy="356578"/>
          </a:xfrm>
        </p:spPr>
        <p:txBody>
          <a:bodyPr>
            <a:normAutofit/>
          </a:bodyPr>
          <a:lstStyle/>
          <a:p>
            <a:fld id="{90BC4B3B-CF66-4787-BC18-233A7035C99B}" type="slidenum">
              <a:rPr lang="en-IE" smtClean="0"/>
              <a:t>74</a:t>
            </a:fld>
            <a:endParaRPr lang="en-IE" dirty="0"/>
          </a:p>
        </p:txBody>
      </p:sp>
      <p:sp>
        <p:nvSpPr>
          <p:cNvPr id="4" name="Content Placeholder 3"/>
          <p:cNvSpPr>
            <a:spLocks noGrp="1"/>
          </p:cNvSpPr>
          <p:nvPr>
            <p:ph sz="quarter" idx="1"/>
          </p:nvPr>
        </p:nvSpPr>
        <p:spPr>
          <a:xfrm>
            <a:off x="612648" y="1600200"/>
            <a:ext cx="8351840" cy="5216236"/>
          </a:xfrm>
        </p:spPr>
        <p:txBody>
          <a:bodyPr>
            <a:normAutofit fontScale="85000" lnSpcReduction="20000"/>
          </a:bodyPr>
          <a:lstStyle/>
          <a:p>
            <a:r>
              <a:rPr lang="en-IE" dirty="0" smtClean="0"/>
              <a:t>When you open a file through IE that has errors in its JavaScript code the following message will then be displayed. </a:t>
            </a:r>
          </a:p>
          <a:p>
            <a:endParaRPr lang="en-IE" dirty="0"/>
          </a:p>
          <a:p>
            <a:endParaRPr lang="en-IE" dirty="0" smtClean="0"/>
          </a:p>
          <a:p>
            <a:endParaRPr lang="en-IE" dirty="0"/>
          </a:p>
          <a:p>
            <a:endParaRPr lang="en-IE" dirty="0" smtClean="0"/>
          </a:p>
          <a:p>
            <a:endParaRPr lang="en-IE" dirty="0"/>
          </a:p>
          <a:p>
            <a:endParaRPr lang="en-IE" dirty="0" smtClean="0"/>
          </a:p>
          <a:p>
            <a:endParaRPr lang="en-IE" dirty="0" smtClean="0"/>
          </a:p>
          <a:p>
            <a:endParaRPr lang="en-IE" dirty="0" smtClean="0"/>
          </a:p>
          <a:p>
            <a:r>
              <a:rPr lang="en-IE" dirty="0" smtClean="0"/>
              <a:t>Make sure the check box “</a:t>
            </a:r>
            <a:r>
              <a:rPr lang="en-IE" dirty="0" smtClean="0">
                <a:solidFill>
                  <a:schemeClr val="tx1">
                    <a:lumMod val="75000"/>
                    <a:lumOff val="25000"/>
                  </a:schemeClr>
                </a:solidFill>
              </a:rPr>
              <a:t>Use the built-in script debugger in IE</a:t>
            </a:r>
            <a:r>
              <a:rPr lang="en-IE" dirty="0" smtClean="0"/>
              <a:t>” is checked and click on </a:t>
            </a:r>
            <a:r>
              <a:rPr lang="en-IE" dirty="0" smtClean="0">
                <a:solidFill>
                  <a:schemeClr val="tx1">
                    <a:lumMod val="75000"/>
                    <a:lumOff val="25000"/>
                  </a:schemeClr>
                </a:solidFill>
              </a:rPr>
              <a:t>Yes</a:t>
            </a:r>
            <a:r>
              <a:rPr lang="en-IE" dirty="0" smtClean="0"/>
              <a:t> to launch the Debugger Tool. (Subsequently this can also be accessed by pressing F12 or choose Tools | F12 Developer)</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348880"/>
            <a:ext cx="42100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10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Core </a:t>
            </a:r>
            <a:r>
              <a:rPr lang="en-IE" dirty="0" smtClean="0"/>
              <a:t>JavaScript</a:t>
            </a:r>
            <a:endParaRPr lang="en-IE" dirty="0"/>
          </a:p>
        </p:txBody>
      </p:sp>
      <p:sp>
        <p:nvSpPr>
          <p:cNvPr id="3" name="Content Placeholder 2"/>
          <p:cNvSpPr>
            <a:spLocks noGrp="1"/>
          </p:cNvSpPr>
          <p:nvPr>
            <p:ph sz="quarter" idx="1"/>
          </p:nvPr>
        </p:nvSpPr>
        <p:spPr/>
        <p:txBody>
          <a:bodyPr>
            <a:normAutofit fontScale="77500" lnSpcReduction="20000"/>
          </a:bodyPr>
          <a:lstStyle/>
          <a:p>
            <a:endParaRPr lang="en-IE" dirty="0"/>
          </a:p>
          <a:p>
            <a:r>
              <a:rPr lang="en-IE" dirty="0"/>
              <a:t>Client-side and server-side JavaScript have the following elements in common: </a:t>
            </a:r>
          </a:p>
          <a:p>
            <a:endParaRPr lang="en-IE" dirty="0"/>
          </a:p>
          <a:p>
            <a:pPr lvl="1"/>
            <a:r>
              <a:rPr lang="en-IE" dirty="0" smtClean="0"/>
              <a:t>Keywords </a:t>
            </a:r>
            <a:endParaRPr lang="en-IE" dirty="0"/>
          </a:p>
          <a:p>
            <a:pPr lvl="1"/>
            <a:endParaRPr lang="en-IE" dirty="0"/>
          </a:p>
          <a:p>
            <a:pPr lvl="1"/>
            <a:r>
              <a:rPr lang="en-IE" dirty="0"/>
              <a:t>Statement syntax and grammar </a:t>
            </a:r>
          </a:p>
          <a:p>
            <a:pPr lvl="1"/>
            <a:endParaRPr lang="en-IE" dirty="0"/>
          </a:p>
          <a:p>
            <a:pPr lvl="1"/>
            <a:r>
              <a:rPr lang="en-IE" dirty="0"/>
              <a:t>Rules for expressions, variables, and literals </a:t>
            </a:r>
          </a:p>
          <a:p>
            <a:pPr lvl="1"/>
            <a:endParaRPr lang="en-IE" dirty="0"/>
          </a:p>
          <a:p>
            <a:pPr lvl="1"/>
            <a:r>
              <a:rPr lang="en-IE" dirty="0"/>
              <a:t>Underlying object model (although client-side and server-side JavaScript have different sets of predefined objects) </a:t>
            </a:r>
          </a:p>
          <a:p>
            <a:pPr lvl="1"/>
            <a:endParaRPr lang="en-IE" dirty="0"/>
          </a:p>
          <a:p>
            <a:pPr lvl="1"/>
            <a:r>
              <a:rPr lang="en-IE" dirty="0"/>
              <a:t>Predefined objects and functions, such as such as Array, Date, and Math </a:t>
            </a:r>
          </a:p>
        </p:txBody>
      </p:sp>
      <p:sp>
        <p:nvSpPr>
          <p:cNvPr id="4" name="Slide Number Placeholder 3"/>
          <p:cNvSpPr>
            <a:spLocks noGrp="1"/>
          </p:cNvSpPr>
          <p:nvPr>
            <p:ph type="sldNum" sz="quarter" idx="12"/>
          </p:nvPr>
        </p:nvSpPr>
        <p:spPr>
          <a:xfrm>
            <a:off x="0" y="1196752"/>
            <a:ext cx="749424" cy="432048"/>
          </a:xfrm>
        </p:spPr>
        <p:txBody>
          <a:bodyPr/>
          <a:lstStyle/>
          <a:p>
            <a:fld id="{90BC4B3B-CF66-4787-BC18-233A7035C99B}" type="slidenum">
              <a:rPr lang="en-IE" smtClean="0"/>
              <a:pPr/>
              <a:t>8</a:t>
            </a:fld>
            <a:endParaRPr lang="en-IE" dirty="0"/>
          </a:p>
        </p:txBody>
      </p:sp>
    </p:spTree>
    <p:extLst>
      <p:ext uri="{BB962C8B-B14F-4D97-AF65-F5344CB8AC3E}">
        <p14:creationId xmlns:p14="http://schemas.microsoft.com/office/powerpoint/2010/main" val="79411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Client-Side JavaScript </a:t>
            </a:r>
          </a:p>
        </p:txBody>
      </p:sp>
      <p:sp>
        <p:nvSpPr>
          <p:cNvPr id="3" name="Content Placeholder 2"/>
          <p:cNvSpPr>
            <a:spLocks noGrp="1"/>
          </p:cNvSpPr>
          <p:nvPr>
            <p:ph sz="quarter" idx="1"/>
          </p:nvPr>
        </p:nvSpPr>
        <p:spPr/>
        <p:txBody>
          <a:bodyPr>
            <a:normAutofit/>
          </a:bodyPr>
          <a:lstStyle/>
          <a:p>
            <a:r>
              <a:rPr lang="en-IE" dirty="0" smtClean="0"/>
              <a:t>Web </a:t>
            </a:r>
            <a:r>
              <a:rPr lang="en-IE" dirty="0"/>
              <a:t>browsers </a:t>
            </a:r>
            <a:r>
              <a:rPr lang="en-IE" dirty="0" smtClean="0"/>
              <a:t>can </a:t>
            </a:r>
            <a:r>
              <a:rPr lang="en-IE" dirty="0"/>
              <a:t>interpret client-side JavaScript statements embedded in an HTML page. </a:t>
            </a:r>
            <a:endParaRPr lang="en-IE" dirty="0" smtClean="0"/>
          </a:p>
          <a:p>
            <a:r>
              <a:rPr lang="en-IE" dirty="0" smtClean="0"/>
              <a:t>When </a:t>
            </a:r>
            <a:r>
              <a:rPr lang="en-IE" dirty="0"/>
              <a:t>the browser (or </a:t>
            </a:r>
            <a:r>
              <a:rPr lang="en-IE" i="1" dirty="0"/>
              <a:t>client</a:t>
            </a:r>
            <a:r>
              <a:rPr lang="en-IE" dirty="0"/>
              <a:t>) requests such a page, the server sends the full content of the document, including HTML and JavaScript statements, over the network to the client. </a:t>
            </a:r>
            <a:endParaRPr lang="en-IE" dirty="0" smtClean="0"/>
          </a:p>
          <a:p>
            <a:r>
              <a:rPr lang="en-IE" dirty="0" smtClean="0"/>
              <a:t>The </a:t>
            </a:r>
            <a:r>
              <a:rPr lang="en-IE" dirty="0"/>
              <a:t>browser reads the page from top to bottom, displaying the results of the HTML and executing JavaScript statements as they are encountered.</a:t>
            </a:r>
          </a:p>
        </p:txBody>
      </p:sp>
      <p:sp>
        <p:nvSpPr>
          <p:cNvPr id="4" name="Slide Number Placeholder 3"/>
          <p:cNvSpPr>
            <a:spLocks noGrp="1"/>
          </p:cNvSpPr>
          <p:nvPr>
            <p:ph type="sldNum" sz="quarter" idx="12"/>
          </p:nvPr>
        </p:nvSpPr>
        <p:spPr>
          <a:xfrm>
            <a:off x="0" y="1196752"/>
            <a:ext cx="749424" cy="432048"/>
          </a:xfrm>
        </p:spPr>
        <p:txBody>
          <a:bodyPr/>
          <a:lstStyle/>
          <a:p>
            <a:fld id="{90BC4B3B-CF66-4787-BC18-233A7035C99B}" type="slidenum">
              <a:rPr lang="en-IE" smtClean="0"/>
              <a:pPr/>
              <a:t>9</a:t>
            </a:fld>
            <a:endParaRPr lang="en-IE" dirty="0"/>
          </a:p>
        </p:txBody>
      </p:sp>
    </p:spTree>
    <p:extLst>
      <p:ext uri="{BB962C8B-B14F-4D97-AF65-F5344CB8AC3E}">
        <p14:creationId xmlns:p14="http://schemas.microsoft.com/office/powerpoint/2010/main" val="37325182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1810</TotalTime>
  <Words>3839</Words>
  <Application>Microsoft Office PowerPoint</Application>
  <PresentationFormat>On-screen Show (4:3)</PresentationFormat>
  <Paragraphs>565</Paragraphs>
  <Slides>74</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Adobe Ming Std L</vt:lpstr>
      <vt:lpstr>Adobe Caslon Pro</vt:lpstr>
      <vt:lpstr>Adobe Caslon Pro Bold</vt:lpstr>
      <vt:lpstr>Arial</vt:lpstr>
      <vt:lpstr>Calibri</vt:lpstr>
      <vt:lpstr>Courier New</vt:lpstr>
      <vt:lpstr>Helvetica, Arial, sans-serif</vt:lpstr>
      <vt:lpstr>Times New Roman</vt:lpstr>
      <vt:lpstr>Tw Cen MT</vt:lpstr>
      <vt:lpstr>Wingdings</vt:lpstr>
      <vt:lpstr>Wingdings 2</vt:lpstr>
      <vt:lpstr>Median</vt:lpstr>
      <vt:lpstr>JavaScript  </vt:lpstr>
      <vt:lpstr>Understanding Client/Server Architecture</vt:lpstr>
      <vt:lpstr>Understanding Client/Server Architecture (cont’d.)</vt:lpstr>
      <vt:lpstr>Understanding Client/Server Architecture (cont’d.)</vt:lpstr>
      <vt:lpstr>What is JavaScript </vt:lpstr>
      <vt:lpstr>What is JavaScript </vt:lpstr>
      <vt:lpstr>PowerPoint Presentation</vt:lpstr>
      <vt:lpstr>Core JavaScript</vt:lpstr>
      <vt:lpstr>Client-Side JavaScript </vt:lpstr>
      <vt:lpstr>PowerPoint Presentation</vt:lpstr>
      <vt:lpstr>Server-Side JavaScript </vt:lpstr>
      <vt:lpstr>Client side JavaScript </vt:lpstr>
      <vt:lpstr>Client side JavaScript can be used to:</vt:lpstr>
      <vt:lpstr>Client-Side JavaScript</vt:lpstr>
      <vt:lpstr>Should You Use Client-Side or Server-Side Scripting?</vt:lpstr>
      <vt:lpstr>Combining Client-Side and Server-Side Programming</vt:lpstr>
      <vt:lpstr>Java v’s JavaScript</vt:lpstr>
      <vt:lpstr>Putting JavaScript Into a Web Page</vt:lpstr>
      <vt:lpstr>Putting JavaScript Into a Web Page</vt:lpstr>
      <vt:lpstr>PowerPoint Presentation</vt:lpstr>
      <vt:lpstr>Step-by-Step</vt:lpstr>
      <vt:lpstr>PowerPoint Presentation</vt:lpstr>
      <vt:lpstr>Which to use ? Inline or External </vt:lpstr>
      <vt:lpstr>Tag Placement</vt:lpstr>
      <vt:lpstr>JavaScript Syntax &amp; Variables</vt:lpstr>
      <vt:lpstr>JavaScript Variables</vt:lpstr>
      <vt:lpstr>JavaScript Variable &amp; Reserved Words (keywords)</vt:lpstr>
      <vt:lpstr>Working with Data Types</vt:lpstr>
      <vt:lpstr>Working with Data Types (cont’d.)</vt:lpstr>
      <vt:lpstr>Understanding JavaScript Objects</vt:lpstr>
      <vt:lpstr>Understanding JavaScript Objects (cont’d.)</vt:lpstr>
      <vt:lpstr>Using the write() and writeln() Methods</vt:lpstr>
      <vt:lpstr>PowerPoint Presentation</vt:lpstr>
      <vt:lpstr>write() v’s writeln()</vt:lpstr>
      <vt:lpstr>Displaying variables: print a variable</vt:lpstr>
      <vt:lpstr>PowerPoint Presentation</vt:lpstr>
      <vt:lpstr>Working with Data Types (cont’d.)</vt:lpstr>
      <vt:lpstr>Understanding Numeric Data Types</vt:lpstr>
      <vt:lpstr>Using Boolean Values</vt:lpstr>
      <vt:lpstr>PowerPoint Presentation</vt:lpstr>
      <vt:lpstr>Working with Strings</vt:lpstr>
      <vt:lpstr>Working with Strings (cont’d.)</vt:lpstr>
      <vt:lpstr>PowerPoint Presentation</vt:lpstr>
      <vt:lpstr>Working with Strings (cont’d.)</vt:lpstr>
      <vt:lpstr>Working with Strings (cont’d.)</vt:lpstr>
      <vt:lpstr>PowerPoint Presentation</vt:lpstr>
      <vt:lpstr>Using Operators to Build Expressions</vt:lpstr>
      <vt:lpstr>PowerPoint Presentation</vt:lpstr>
      <vt:lpstr>Arithmetic Operators</vt:lpstr>
      <vt:lpstr>PowerPoint Presentation</vt:lpstr>
      <vt:lpstr>Arithmetic Operators (cont’d.)</vt:lpstr>
      <vt:lpstr>Arithmetic Operators (cont’d.)</vt:lpstr>
      <vt:lpstr>PowerPoint Presentation</vt:lpstr>
      <vt:lpstr>PowerPoint Presentation</vt:lpstr>
      <vt:lpstr>PowerPoint Presentation</vt:lpstr>
      <vt:lpstr>Assignment Operators (cont’d.)</vt:lpstr>
      <vt:lpstr>Assignment Operators (cont’d.)</vt:lpstr>
      <vt:lpstr>Comparison and Conditional Operators</vt:lpstr>
      <vt:lpstr>PowerPoint Presentation</vt:lpstr>
      <vt:lpstr>Comparison and Conditional Operators (cont’d.)</vt:lpstr>
      <vt:lpstr>Comparison and Conditional Operators (cont’d.)</vt:lpstr>
      <vt:lpstr>Logical Operators</vt:lpstr>
      <vt:lpstr>Understanding Operator Precedence</vt:lpstr>
      <vt:lpstr>Understanding Operator Precedence (cont’d.)</vt:lpstr>
      <vt:lpstr>Understanding Operator Precedence (cont’d.)</vt:lpstr>
      <vt:lpstr>JavaScript Functions and Events</vt:lpstr>
      <vt:lpstr>Debugging Your JavaScript Programs</vt:lpstr>
      <vt:lpstr>Common Mistakes</vt:lpstr>
      <vt:lpstr>Debugging Tools and Techniques</vt:lpstr>
      <vt:lpstr>Tips for Writing Good JavaScript Code</vt:lpstr>
      <vt:lpstr>JavaScript Comments</vt:lpstr>
      <vt:lpstr>Debugging JavaScript in IE 9</vt:lpstr>
      <vt:lpstr>Debugging JavaScript in IE 9</vt:lpstr>
      <vt:lpstr>Debugging JavaScript in IE 9</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Services</dc:creator>
  <cp:lastModifiedBy>Anne O Brien</cp:lastModifiedBy>
  <cp:revision>87</cp:revision>
  <cp:lastPrinted>2013-09-19T15:31:45Z</cp:lastPrinted>
  <dcterms:created xsi:type="dcterms:W3CDTF">2012-01-16T12:41:03Z</dcterms:created>
  <dcterms:modified xsi:type="dcterms:W3CDTF">2014-01-21T10:35:51Z</dcterms:modified>
</cp:coreProperties>
</file>