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7" r:id="rId2"/>
    <p:sldId id="259" r:id="rId3"/>
    <p:sldId id="261" r:id="rId4"/>
    <p:sldId id="272" r:id="rId5"/>
    <p:sldId id="260" r:id="rId6"/>
    <p:sldId id="262" r:id="rId7"/>
    <p:sldId id="263" r:id="rId8"/>
    <p:sldId id="274" r:id="rId9"/>
    <p:sldId id="264" r:id="rId10"/>
    <p:sldId id="265" r:id="rId11"/>
    <p:sldId id="266" r:id="rId12"/>
    <p:sldId id="267" r:id="rId13"/>
    <p:sldId id="273" r:id="rId14"/>
    <p:sldId id="270" r:id="rId15"/>
  </p:sldIdLst>
  <p:sldSz cx="12192000" cy="6858000"/>
  <p:notesSz cx="67691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8"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3490" cy="496258"/>
          </a:xfrm>
          <a:prstGeom prst="rect">
            <a:avLst/>
          </a:prstGeom>
        </p:spPr>
        <p:txBody>
          <a:bodyPr vert="horz" lIns="91995" tIns="45997" rIns="91995" bIns="45997" rtlCol="0"/>
          <a:lstStyle>
            <a:lvl1pPr algn="l">
              <a:defRPr sz="1200"/>
            </a:lvl1pPr>
          </a:lstStyle>
          <a:p>
            <a:endParaRPr lang="en-IE"/>
          </a:p>
        </p:txBody>
      </p:sp>
      <p:sp>
        <p:nvSpPr>
          <p:cNvPr id="3" name="Date Placeholder 2"/>
          <p:cNvSpPr>
            <a:spLocks noGrp="1"/>
          </p:cNvSpPr>
          <p:nvPr>
            <p:ph type="dt" sz="quarter" idx="1"/>
          </p:nvPr>
        </p:nvSpPr>
        <p:spPr>
          <a:xfrm>
            <a:off x="3834013" y="0"/>
            <a:ext cx="2933490" cy="496258"/>
          </a:xfrm>
          <a:prstGeom prst="rect">
            <a:avLst/>
          </a:prstGeom>
        </p:spPr>
        <p:txBody>
          <a:bodyPr vert="horz" lIns="91995" tIns="45997" rIns="91995" bIns="45997" rtlCol="0"/>
          <a:lstStyle>
            <a:lvl1pPr algn="r">
              <a:defRPr sz="1200"/>
            </a:lvl1pPr>
          </a:lstStyle>
          <a:p>
            <a:fld id="{58E6D9E9-79B4-4684-8637-B739DAA0DA7B}" type="datetimeFigureOut">
              <a:rPr lang="en-IE" smtClean="0"/>
              <a:t>22/01/2014</a:t>
            </a:fld>
            <a:endParaRPr lang="en-IE"/>
          </a:p>
        </p:txBody>
      </p:sp>
      <p:sp>
        <p:nvSpPr>
          <p:cNvPr id="4" name="Footer Placeholder 3"/>
          <p:cNvSpPr>
            <a:spLocks noGrp="1"/>
          </p:cNvSpPr>
          <p:nvPr>
            <p:ph type="ftr" sz="quarter" idx="2"/>
          </p:nvPr>
        </p:nvSpPr>
        <p:spPr>
          <a:xfrm>
            <a:off x="0" y="9409743"/>
            <a:ext cx="2933490" cy="496257"/>
          </a:xfrm>
          <a:prstGeom prst="rect">
            <a:avLst/>
          </a:prstGeom>
        </p:spPr>
        <p:txBody>
          <a:bodyPr vert="horz" lIns="91995" tIns="45997" rIns="91995" bIns="45997" rtlCol="0" anchor="b"/>
          <a:lstStyle>
            <a:lvl1pPr algn="l">
              <a:defRPr sz="1200"/>
            </a:lvl1pPr>
          </a:lstStyle>
          <a:p>
            <a:endParaRPr lang="en-IE"/>
          </a:p>
        </p:txBody>
      </p:sp>
      <p:sp>
        <p:nvSpPr>
          <p:cNvPr id="5" name="Slide Number Placeholder 4"/>
          <p:cNvSpPr>
            <a:spLocks noGrp="1"/>
          </p:cNvSpPr>
          <p:nvPr>
            <p:ph type="sldNum" sz="quarter" idx="3"/>
          </p:nvPr>
        </p:nvSpPr>
        <p:spPr>
          <a:xfrm>
            <a:off x="3834013" y="9409743"/>
            <a:ext cx="2933490" cy="496257"/>
          </a:xfrm>
          <a:prstGeom prst="rect">
            <a:avLst/>
          </a:prstGeom>
        </p:spPr>
        <p:txBody>
          <a:bodyPr vert="horz" lIns="91995" tIns="45997" rIns="91995" bIns="45997" rtlCol="0" anchor="b"/>
          <a:lstStyle>
            <a:lvl1pPr algn="r">
              <a:defRPr sz="1200"/>
            </a:lvl1pPr>
          </a:lstStyle>
          <a:p>
            <a:fld id="{3FA1A82B-B76A-4A12-BAE0-DCA34FDF6942}" type="slidenum">
              <a:rPr lang="en-IE" smtClean="0"/>
              <a:t>‹#›</a:t>
            </a:fld>
            <a:endParaRPr lang="en-IE"/>
          </a:p>
        </p:txBody>
      </p:sp>
    </p:spTree>
    <p:extLst>
      <p:ext uri="{BB962C8B-B14F-4D97-AF65-F5344CB8AC3E}">
        <p14:creationId xmlns:p14="http://schemas.microsoft.com/office/powerpoint/2010/main" val="4169667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33276" cy="497021"/>
          </a:xfrm>
          <a:prstGeom prst="rect">
            <a:avLst/>
          </a:prstGeom>
        </p:spPr>
        <p:txBody>
          <a:bodyPr vert="horz" lIns="91995" tIns="45997" rIns="91995" bIns="45997" rtlCol="0"/>
          <a:lstStyle>
            <a:lvl1pPr algn="l">
              <a:defRPr sz="1200"/>
            </a:lvl1pPr>
          </a:lstStyle>
          <a:p>
            <a:endParaRPr lang="en-IE"/>
          </a:p>
        </p:txBody>
      </p:sp>
      <p:sp>
        <p:nvSpPr>
          <p:cNvPr id="3" name="Date Placeholder 2"/>
          <p:cNvSpPr>
            <a:spLocks noGrp="1"/>
          </p:cNvSpPr>
          <p:nvPr>
            <p:ph type="dt" idx="1"/>
          </p:nvPr>
        </p:nvSpPr>
        <p:spPr>
          <a:xfrm>
            <a:off x="3834259" y="1"/>
            <a:ext cx="2933276" cy="497021"/>
          </a:xfrm>
          <a:prstGeom prst="rect">
            <a:avLst/>
          </a:prstGeom>
        </p:spPr>
        <p:txBody>
          <a:bodyPr vert="horz" lIns="91995" tIns="45997" rIns="91995" bIns="45997" rtlCol="0"/>
          <a:lstStyle>
            <a:lvl1pPr algn="r">
              <a:defRPr sz="1200"/>
            </a:lvl1pPr>
          </a:lstStyle>
          <a:p>
            <a:fld id="{6F844888-996B-4121-A323-9F930E2F78DF}" type="datetimeFigureOut">
              <a:rPr lang="en-IE" smtClean="0"/>
              <a:t>22/01/2014</a:t>
            </a:fld>
            <a:endParaRPr lang="en-IE"/>
          </a:p>
        </p:txBody>
      </p:sp>
      <p:sp>
        <p:nvSpPr>
          <p:cNvPr id="4" name="Slide Image Placeholder 3"/>
          <p:cNvSpPr>
            <a:spLocks noGrp="1" noRot="1" noChangeAspect="1"/>
          </p:cNvSpPr>
          <p:nvPr>
            <p:ph type="sldImg" idx="2"/>
          </p:nvPr>
        </p:nvSpPr>
        <p:spPr>
          <a:xfrm>
            <a:off x="412750" y="1238250"/>
            <a:ext cx="5943600" cy="3343275"/>
          </a:xfrm>
          <a:prstGeom prst="rect">
            <a:avLst/>
          </a:prstGeom>
          <a:noFill/>
          <a:ln w="12700">
            <a:solidFill>
              <a:prstClr val="black"/>
            </a:solidFill>
          </a:ln>
        </p:spPr>
        <p:txBody>
          <a:bodyPr vert="horz" lIns="91995" tIns="45997" rIns="91995" bIns="45997" rtlCol="0" anchor="ctr"/>
          <a:lstStyle/>
          <a:p>
            <a:endParaRPr lang="en-IE"/>
          </a:p>
        </p:txBody>
      </p:sp>
      <p:sp>
        <p:nvSpPr>
          <p:cNvPr id="5" name="Notes Placeholder 4"/>
          <p:cNvSpPr>
            <a:spLocks noGrp="1"/>
          </p:cNvSpPr>
          <p:nvPr>
            <p:ph type="body" sz="quarter" idx="3"/>
          </p:nvPr>
        </p:nvSpPr>
        <p:spPr>
          <a:xfrm>
            <a:off x="676910" y="4767264"/>
            <a:ext cx="5415280" cy="3900488"/>
          </a:xfrm>
          <a:prstGeom prst="rect">
            <a:avLst/>
          </a:prstGeom>
        </p:spPr>
        <p:txBody>
          <a:bodyPr vert="horz" lIns="91995" tIns="45997" rIns="91995" bIns="4599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2" y="9408981"/>
            <a:ext cx="2933276" cy="497019"/>
          </a:xfrm>
          <a:prstGeom prst="rect">
            <a:avLst/>
          </a:prstGeom>
        </p:spPr>
        <p:txBody>
          <a:bodyPr vert="horz" lIns="91995" tIns="45997" rIns="91995" bIns="45997" rtlCol="0" anchor="b"/>
          <a:lstStyle>
            <a:lvl1pPr algn="l">
              <a:defRPr sz="1200"/>
            </a:lvl1pPr>
          </a:lstStyle>
          <a:p>
            <a:endParaRPr lang="en-IE"/>
          </a:p>
        </p:txBody>
      </p:sp>
      <p:sp>
        <p:nvSpPr>
          <p:cNvPr id="7" name="Slide Number Placeholder 6"/>
          <p:cNvSpPr>
            <a:spLocks noGrp="1"/>
          </p:cNvSpPr>
          <p:nvPr>
            <p:ph type="sldNum" sz="quarter" idx="5"/>
          </p:nvPr>
        </p:nvSpPr>
        <p:spPr>
          <a:xfrm>
            <a:off x="3834259" y="9408981"/>
            <a:ext cx="2933276" cy="497019"/>
          </a:xfrm>
          <a:prstGeom prst="rect">
            <a:avLst/>
          </a:prstGeom>
        </p:spPr>
        <p:txBody>
          <a:bodyPr vert="horz" lIns="91995" tIns="45997" rIns="91995" bIns="45997" rtlCol="0" anchor="b"/>
          <a:lstStyle>
            <a:lvl1pPr algn="r">
              <a:defRPr sz="1200"/>
            </a:lvl1pPr>
          </a:lstStyle>
          <a:p>
            <a:fld id="{212FF4D2-4B88-46C7-B323-3F3CB2EB18CB}" type="slidenum">
              <a:rPr lang="en-IE" smtClean="0"/>
              <a:t>‹#›</a:t>
            </a:fld>
            <a:endParaRPr lang="en-IE"/>
          </a:p>
        </p:txBody>
      </p:sp>
    </p:spTree>
    <p:extLst>
      <p:ext uri="{BB962C8B-B14F-4D97-AF65-F5344CB8AC3E}">
        <p14:creationId xmlns:p14="http://schemas.microsoft.com/office/powerpoint/2010/main" val="426877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FCBF6-5E5E-4576-8367-73304A84D854}" type="datetime1">
              <a:rPr lang="en-US" smtClean="0"/>
              <a:t>1/22/2014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32DF4A-6D50-4421-9F11-B538775AC1D0}" type="datetime1">
              <a:rPr lang="en-US" smtClean="0"/>
              <a:t>1/22/2014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Font typeface="Wingdings" panose="05000000000000000000" pitchFamily="2" charset="2"/>
              <a:buChar char="§"/>
              <a:defRPr/>
            </a:lvl1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EF4B08-495E-4F59-B78D-C949818E6CA6}" type="datetime1">
              <a:rPr lang="en-US" smtClean="0"/>
              <a:t>1/22/2014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A3FA13-C8B6-433F-81EC-5524C3374F34}" type="datetime1">
              <a:rPr lang="en-US" smtClean="0"/>
              <a:t>1/22/2014</a:t>
            </a:fld>
            <a:endParaRPr lang="en-US" dirty="0"/>
          </a:p>
        </p:txBody>
      </p:sp>
      <p:sp>
        <p:nvSpPr>
          <p:cNvPr id="8" name="Footer Placeholder 7"/>
          <p:cNvSpPr>
            <a:spLocks noGrp="1"/>
          </p:cNvSpPr>
          <p:nvPr>
            <p:ph type="ftr" sz="quarter" idx="11"/>
          </p:nvPr>
        </p:nvSpPr>
        <p:spPr/>
        <p:txBody>
          <a:body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352BDE-7ABE-4BC3-B8CE-7880ABFCC0AE}" type="datetime1">
              <a:rPr lang="en-US" smtClean="0"/>
              <a:t>1/22/2014</a:t>
            </a:fld>
            <a:endParaRPr lang="en-US" dirty="0"/>
          </a:p>
        </p:txBody>
      </p:sp>
      <p:sp>
        <p:nvSpPr>
          <p:cNvPr id="4" name="Footer Placeholder 3"/>
          <p:cNvSpPr>
            <a:spLocks noGrp="1"/>
          </p:cNvSpPr>
          <p:nvPr>
            <p:ph type="ftr" sz="quarter" idx="11"/>
          </p:nvPr>
        </p:nvSpPr>
        <p:spPr/>
        <p:txBody>
          <a:bodyPr/>
          <a:lstStyle/>
          <a:p>
            <a:r>
              <a:rPr lang="en-IE" smtClean="0"/>
              <a:t>HTML 5 and CSS 3  Illustrated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07BD01-9966-423D-B1F4-F37B69D41600}" type="datetime1">
              <a:rPr lang="en-US" smtClean="0"/>
              <a:t>1/22/2014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A27ABE-79C6-41E6-BAF4-49D8C1DE03DA}" type="datetime1">
              <a:rPr lang="en-US" smtClean="0"/>
              <a:t>1/22/2014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EE638B-F9D0-45FD-9EE1-57692339EDEC}" type="datetime1">
              <a:rPr lang="en-US" smtClean="0"/>
              <a:t>1/22/2014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51DC42-B4BB-4A40-9165-D3D83F13A264}" type="datetime1">
              <a:rPr lang="en-US" smtClean="0"/>
              <a:t>1/22/2014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E" smtClean="0"/>
              <a:t>HTML 5 and CSS 3  Illustrated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E" dirty="0" smtClean="0"/>
              <a:t>Mobile: </a:t>
            </a:r>
            <a:br>
              <a:rPr lang="en-IE" dirty="0" smtClean="0"/>
            </a:br>
            <a:r>
              <a:rPr lang="en-IE" dirty="0" smtClean="0"/>
              <a:t>Native Apps, Web Apps, &amp;Hybrid Apps</a:t>
            </a:r>
            <a:endParaRPr lang="en-IE" dirty="0"/>
          </a:p>
        </p:txBody>
      </p:sp>
      <p:sp>
        <p:nvSpPr>
          <p:cNvPr id="3" name="Subtitle 2"/>
          <p:cNvSpPr>
            <a:spLocks noGrp="1"/>
          </p:cNvSpPr>
          <p:nvPr>
            <p:ph type="subTitle" idx="1"/>
          </p:nvPr>
        </p:nvSpPr>
        <p:spPr/>
        <p:txBody>
          <a:bodyPr>
            <a:normAutofit/>
          </a:bodyPr>
          <a:lstStyle/>
          <a:p>
            <a:endParaRPr lang="en-IE" dirty="0"/>
          </a:p>
        </p:txBody>
      </p:sp>
    </p:spTree>
    <p:extLst>
      <p:ext uri="{BB962C8B-B14F-4D97-AF65-F5344CB8AC3E}">
        <p14:creationId xmlns:p14="http://schemas.microsoft.com/office/powerpoint/2010/main" val="31962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325225" cy="1450757"/>
          </a:xfrm>
        </p:spPr>
        <p:txBody>
          <a:bodyPr>
            <a:normAutofit/>
          </a:bodyPr>
          <a:lstStyle/>
          <a:p>
            <a:r>
              <a:rPr lang="en-IE" b="1" dirty="0" smtClean="0"/>
              <a:t>HTML5 </a:t>
            </a:r>
            <a:br>
              <a:rPr lang="en-IE" b="1" dirty="0" smtClean="0"/>
            </a:br>
            <a:r>
              <a:rPr lang="en-IE" b="1" dirty="0" smtClean="0"/>
              <a:t>A collection of features </a:t>
            </a:r>
            <a:endParaRPr lang="en-I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17" y="2444257"/>
            <a:ext cx="7286625"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4"/>
          <p:cNvSpPr>
            <a:spLocks noGrp="1"/>
          </p:cNvSpPr>
          <p:nvPr>
            <p:ph type="sldNum" sz="quarter" idx="12"/>
          </p:nvPr>
        </p:nvSpPr>
        <p:spPr>
          <a:xfrm>
            <a:off x="9900458" y="6459785"/>
            <a:ext cx="1312025" cy="365125"/>
          </a:xfrm>
        </p:spPr>
        <p:txBody>
          <a:bodyPr/>
          <a:lstStyle/>
          <a:p>
            <a:r>
              <a:rPr lang="en-US" dirty="0" smtClean="0"/>
              <a:t>9</a:t>
            </a:r>
            <a:endParaRPr lang="en-US" dirty="0"/>
          </a:p>
        </p:txBody>
      </p:sp>
    </p:spTree>
    <p:extLst>
      <p:ext uri="{BB962C8B-B14F-4D97-AF65-F5344CB8AC3E}">
        <p14:creationId xmlns:p14="http://schemas.microsoft.com/office/powerpoint/2010/main" val="484987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Hybrid Apps</a:t>
            </a:r>
            <a:endParaRPr lang="en-IE" dirty="0"/>
          </a:p>
        </p:txBody>
      </p:sp>
      <p:sp>
        <p:nvSpPr>
          <p:cNvPr id="3" name="Content Placeholder 2"/>
          <p:cNvSpPr>
            <a:spLocks noGrp="1"/>
          </p:cNvSpPr>
          <p:nvPr>
            <p:ph idx="1"/>
          </p:nvPr>
        </p:nvSpPr>
        <p:spPr>
          <a:xfrm>
            <a:off x="1097280" y="1845734"/>
            <a:ext cx="10058400" cy="4360194"/>
          </a:xfrm>
        </p:spPr>
        <p:txBody>
          <a:bodyPr>
            <a:normAutofit fontScale="85000" lnSpcReduction="10000"/>
          </a:bodyPr>
          <a:lstStyle/>
          <a:p>
            <a:r>
              <a:rPr lang="en-IE" b="1" dirty="0" smtClean="0"/>
              <a:t>Hybrid apps </a:t>
            </a:r>
            <a:r>
              <a:rPr lang="en-IE" dirty="0" smtClean="0"/>
              <a:t>are built using a combination of HTML and JavaScript and packaged with a framework like </a:t>
            </a:r>
            <a:r>
              <a:rPr lang="en-IE" dirty="0" err="1" smtClean="0"/>
              <a:t>PhoneGap</a:t>
            </a:r>
            <a:r>
              <a:rPr lang="en-IE" dirty="0" smtClean="0"/>
              <a:t> or </a:t>
            </a:r>
            <a:r>
              <a:rPr lang="en-IE" dirty="0" err="1" smtClean="0"/>
              <a:t>Appcelerator</a:t>
            </a:r>
            <a:r>
              <a:rPr lang="en-IE" dirty="0" smtClean="0"/>
              <a:t> Titanium or a custom native shell. </a:t>
            </a:r>
          </a:p>
          <a:p>
            <a:r>
              <a:rPr lang="en-IE" dirty="0" smtClean="0"/>
              <a:t>They</a:t>
            </a:r>
            <a:r>
              <a:rPr lang="en-IE" b="1" dirty="0" smtClean="0"/>
              <a:t> </a:t>
            </a:r>
            <a:r>
              <a:rPr lang="en-IE" dirty="0" smtClean="0"/>
              <a:t>are part native apps, part web apps. (Because of that, many people incorrectly call them “web apps”).</a:t>
            </a:r>
            <a:r>
              <a:rPr lang="en-IE" dirty="0" smtClean="0">
                <a:effectLst/>
              </a:rPr>
              <a:t>  </a:t>
            </a:r>
          </a:p>
          <a:p>
            <a:r>
              <a:rPr lang="en-IE" dirty="0" smtClean="0"/>
              <a:t>Like native apps, they live in an app store and can take advantage of the many device features available. Like web apps, they rely on HTML being rendered in a browser, with the caveat that the browser is embedded within the app.</a:t>
            </a:r>
          </a:p>
          <a:p>
            <a:r>
              <a:rPr lang="en-IE" dirty="0" smtClean="0"/>
              <a:t>Often, companies build hybrid apps as wrappers for an existing web page; in that way, they hope to get a presence in the app store, without spending significant effort for developing a different app. </a:t>
            </a:r>
          </a:p>
          <a:p>
            <a:r>
              <a:rPr lang="en-IE" dirty="0" smtClean="0"/>
              <a:t>Hybrid apps are also popular because they allow cross-platform development: that is, the same HTML code components can be reused on different mobile operating systems, reducing significantly the development costs. </a:t>
            </a:r>
          </a:p>
          <a:p>
            <a:pPr lvl="1"/>
            <a:r>
              <a:rPr lang="en-IE" dirty="0" smtClean="0"/>
              <a:t>Tools such as </a:t>
            </a:r>
            <a:r>
              <a:rPr lang="en-IE" dirty="0" err="1" smtClean="0"/>
              <a:t>PhoneGap</a:t>
            </a:r>
            <a:r>
              <a:rPr lang="en-IE" dirty="0" smtClean="0"/>
              <a:t> and </a:t>
            </a:r>
            <a:r>
              <a:rPr lang="en-IE" dirty="0" err="1" smtClean="0"/>
              <a:t>Sencha</a:t>
            </a:r>
            <a:r>
              <a:rPr lang="en-IE" dirty="0" smtClean="0"/>
              <a:t> Touch allow people to design and code across platforms, using the power of HTML</a:t>
            </a:r>
          </a:p>
          <a:p>
            <a:r>
              <a:rPr lang="en-IE" dirty="0" smtClean="0"/>
              <a:t>Hybrid </a:t>
            </a:r>
            <a:r>
              <a:rPr lang="en-IE" dirty="0"/>
              <a:t>apps are great when you are </a:t>
            </a:r>
            <a:r>
              <a:rPr lang="en-IE" dirty="0" smtClean="0"/>
              <a:t>mobilising </a:t>
            </a:r>
            <a:r>
              <a:rPr lang="en-IE" dirty="0"/>
              <a:t>an existing web app, but you need app store exposure, you want native app coverage across all platforms, your mobile web functions do not require disconnected state, and you require access to the phone’s hardware for some features</a:t>
            </a:r>
            <a:r>
              <a:rPr lang="en-IE" dirty="0" smtClean="0"/>
              <a:t>.</a:t>
            </a:r>
          </a:p>
          <a:p>
            <a:endParaRPr lang="en-IE" dirty="0" smtClean="0"/>
          </a:p>
          <a:p>
            <a:endParaRPr lang="en-IE" dirty="0"/>
          </a:p>
        </p:txBody>
      </p:sp>
      <p:sp>
        <p:nvSpPr>
          <p:cNvPr id="4" name="Slide Number Placeholder 4"/>
          <p:cNvSpPr>
            <a:spLocks noGrp="1"/>
          </p:cNvSpPr>
          <p:nvPr>
            <p:ph type="sldNum" sz="quarter" idx="12"/>
          </p:nvPr>
        </p:nvSpPr>
        <p:spPr>
          <a:xfrm>
            <a:off x="9900458" y="6459785"/>
            <a:ext cx="1312025" cy="365125"/>
          </a:xfrm>
        </p:spPr>
        <p:txBody>
          <a:bodyPr/>
          <a:lstStyle/>
          <a:p>
            <a:r>
              <a:rPr lang="en-US" dirty="0" smtClean="0"/>
              <a:t>10</a:t>
            </a:r>
            <a:endParaRPr lang="en-US" dirty="0"/>
          </a:p>
        </p:txBody>
      </p:sp>
    </p:spTree>
    <p:extLst>
      <p:ext uri="{BB962C8B-B14F-4D97-AF65-F5344CB8AC3E}">
        <p14:creationId xmlns:p14="http://schemas.microsoft.com/office/powerpoint/2010/main" val="1014315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Hybrid </a:t>
            </a:r>
            <a:r>
              <a:rPr lang="en-IE" dirty="0" smtClean="0"/>
              <a:t>Apps (continued)</a:t>
            </a:r>
            <a:endParaRPr lang="en-IE" dirty="0"/>
          </a:p>
        </p:txBody>
      </p:sp>
      <p:sp>
        <p:nvSpPr>
          <p:cNvPr id="3" name="Content Placeholder 2"/>
          <p:cNvSpPr>
            <a:spLocks noGrp="1"/>
          </p:cNvSpPr>
          <p:nvPr>
            <p:ph idx="1"/>
          </p:nvPr>
        </p:nvSpPr>
        <p:spPr/>
        <p:txBody>
          <a:bodyPr>
            <a:normAutofit lnSpcReduction="10000"/>
          </a:bodyPr>
          <a:lstStyle/>
          <a:p>
            <a:r>
              <a:rPr lang="en-IE" b="1" dirty="0"/>
              <a:t>Hybrid App Pros:</a:t>
            </a:r>
          </a:p>
          <a:p>
            <a:pPr lvl="1"/>
            <a:r>
              <a:rPr lang="en-IE" dirty="0"/>
              <a:t>Majority of content portable (developed on mobile web)</a:t>
            </a:r>
          </a:p>
          <a:p>
            <a:pPr lvl="1"/>
            <a:r>
              <a:rPr lang="en-IE" dirty="0"/>
              <a:t>Disconnected state possible</a:t>
            </a:r>
          </a:p>
          <a:p>
            <a:pPr lvl="1"/>
            <a:r>
              <a:rPr lang="en-IE" dirty="0"/>
              <a:t>Some screens can be developed natively</a:t>
            </a:r>
          </a:p>
          <a:p>
            <a:pPr lvl="1"/>
            <a:r>
              <a:rPr lang="en-IE" dirty="0"/>
              <a:t>Notifications can be supported</a:t>
            </a:r>
          </a:p>
          <a:p>
            <a:pPr lvl="1"/>
            <a:r>
              <a:rPr lang="en-IE" dirty="0"/>
              <a:t>App Store </a:t>
            </a:r>
            <a:r>
              <a:rPr lang="en-IE" dirty="0" smtClean="0"/>
              <a:t>exposure/</a:t>
            </a:r>
            <a:r>
              <a:rPr lang="en-IE" dirty="0" err="1" smtClean="0"/>
              <a:t>monitisation</a:t>
            </a:r>
            <a:endParaRPr lang="en-IE" dirty="0"/>
          </a:p>
          <a:p>
            <a:pPr lvl="1"/>
            <a:r>
              <a:rPr lang="en-IE" dirty="0"/>
              <a:t>Decreased costs for </a:t>
            </a:r>
            <a:r>
              <a:rPr lang="en-IE" dirty="0" smtClean="0"/>
              <a:t>multi-platform</a:t>
            </a:r>
          </a:p>
          <a:p>
            <a:pPr lvl="1"/>
            <a:r>
              <a:rPr lang="en-IE" dirty="0" smtClean="0"/>
              <a:t>Full device capabilities</a:t>
            </a:r>
            <a:endParaRPr lang="en-IE" dirty="0"/>
          </a:p>
          <a:p>
            <a:r>
              <a:rPr lang="en-IE" b="1" dirty="0"/>
              <a:t>Hybrid App Cons:</a:t>
            </a:r>
          </a:p>
          <a:p>
            <a:pPr lvl="1"/>
            <a:r>
              <a:rPr lang="en-IE" dirty="0"/>
              <a:t>Decreased user experience for mobile web delivered content</a:t>
            </a:r>
          </a:p>
          <a:p>
            <a:pPr lvl="1"/>
            <a:r>
              <a:rPr lang="en-IE" dirty="0"/>
              <a:t>Offline access not trivial for mobile web screens</a:t>
            </a:r>
          </a:p>
          <a:p>
            <a:pPr lvl="1"/>
            <a:r>
              <a:rPr lang="en-IE" dirty="0"/>
              <a:t>Multi-platform wrapper requires native and mobile web technology know-how</a:t>
            </a:r>
          </a:p>
          <a:p>
            <a:endParaRPr lang="en-IE" dirty="0"/>
          </a:p>
        </p:txBody>
      </p:sp>
      <p:sp>
        <p:nvSpPr>
          <p:cNvPr id="4" name="Slide Number Placeholder 4"/>
          <p:cNvSpPr>
            <a:spLocks noGrp="1"/>
          </p:cNvSpPr>
          <p:nvPr>
            <p:ph type="sldNum" sz="quarter" idx="12"/>
          </p:nvPr>
        </p:nvSpPr>
        <p:spPr>
          <a:xfrm>
            <a:off x="9900458" y="6459785"/>
            <a:ext cx="1312025" cy="365125"/>
          </a:xfrm>
        </p:spPr>
        <p:txBody>
          <a:bodyPr/>
          <a:lstStyle/>
          <a:p>
            <a:r>
              <a:rPr lang="en-US" dirty="0" smtClean="0"/>
              <a:t>11</a:t>
            </a:r>
            <a:endParaRPr lang="en-US" dirty="0"/>
          </a:p>
        </p:txBody>
      </p:sp>
    </p:spTree>
    <p:extLst>
      <p:ext uri="{BB962C8B-B14F-4D97-AF65-F5344CB8AC3E}">
        <p14:creationId xmlns:p14="http://schemas.microsoft.com/office/powerpoint/2010/main" val="3148647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Summary!</a:t>
            </a:r>
            <a:endParaRPr lang="en-IE" dirty="0"/>
          </a:p>
        </p:txBody>
      </p:sp>
      <p:sp>
        <p:nvSpPr>
          <p:cNvPr id="3" name="Content Placeholder 2"/>
          <p:cNvSpPr>
            <a:spLocks noGrp="1"/>
          </p:cNvSpPr>
          <p:nvPr>
            <p:ph idx="1"/>
          </p:nvPr>
        </p:nvSpPr>
        <p:spPr/>
        <p:txBody>
          <a:bodyPr/>
          <a:lstStyle/>
          <a:p>
            <a:r>
              <a:rPr lang="en-IE" dirty="0"/>
              <a:t>Let's sum </a:t>
            </a:r>
            <a:r>
              <a:rPr lang="en-IE" dirty="0" smtClean="0"/>
              <a:t>the last few slides up </a:t>
            </a:r>
            <a:r>
              <a:rPr lang="en-IE" dirty="0"/>
              <a:t>another </a:t>
            </a:r>
            <a:r>
              <a:rPr lang="en-IE" dirty="0" smtClean="0"/>
              <a:t/>
            </a:r>
            <a:br>
              <a:rPr lang="en-IE" dirty="0" smtClean="0"/>
            </a:br>
            <a:r>
              <a:rPr lang="en-IE" dirty="0" smtClean="0"/>
              <a:t>way…</a:t>
            </a:r>
          </a:p>
        </p:txBody>
      </p:sp>
      <p:sp>
        <p:nvSpPr>
          <p:cNvPr id="5" name="Slide Number Placeholder 4"/>
          <p:cNvSpPr>
            <a:spLocks noGrp="1"/>
          </p:cNvSpPr>
          <p:nvPr>
            <p:ph type="sldNum" sz="quarter" idx="12"/>
          </p:nvPr>
        </p:nvSpPr>
        <p:spPr/>
        <p:txBody>
          <a:bodyPr/>
          <a:lstStyle/>
          <a:p>
            <a:r>
              <a:rPr lang="en-US" dirty="0" smtClean="0"/>
              <a:t>13</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499" y="1189819"/>
            <a:ext cx="5088979" cy="5109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2591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bapps-natapps.jpg"/>
          <p:cNvPicPr>
            <a:picLocks noChangeAspect="1"/>
          </p:cNvPicPr>
          <p:nvPr/>
        </p:nvPicPr>
        <p:blipFill>
          <a:blip r:embed="rId2"/>
          <a:stretch>
            <a:fillRect/>
          </a:stretch>
        </p:blipFill>
        <p:spPr>
          <a:xfrm>
            <a:off x="1687772" y="1763194"/>
            <a:ext cx="8846439" cy="4530826"/>
          </a:xfrm>
          <a:prstGeom prst="rect">
            <a:avLst/>
          </a:prstGeom>
        </p:spPr>
      </p:pic>
      <p:sp>
        <p:nvSpPr>
          <p:cNvPr id="5" name="Slide Number Placeholder 4"/>
          <p:cNvSpPr>
            <a:spLocks noGrp="1"/>
          </p:cNvSpPr>
          <p:nvPr>
            <p:ph type="sldNum" sz="quarter" idx="12"/>
          </p:nvPr>
        </p:nvSpPr>
        <p:spPr>
          <a:xfrm>
            <a:off x="9900458" y="6459785"/>
            <a:ext cx="1312025" cy="365125"/>
          </a:xfrm>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766655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Native Apps</a:t>
            </a:r>
            <a:endParaRPr lang="en-IE" dirty="0"/>
          </a:p>
        </p:txBody>
      </p:sp>
      <p:sp>
        <p:nvSpPr>
          <p:cNvPr id="3" name="Content Placeholder 2"/>
          <p:cNvSpPr>
            <a:spLocks noGrp="1"/>
          </p:cNvSpPr>
          <p:nvPr>
            <p:ph idx="1"/>
          </p:nvPr>
        </p:nvSpPr>
        <p:spPr/>
        <p:txBody>
          <a:bodyPr>
            <a:normAutofit/>
          </a:bodyPr>
          <a:lstStyle/>
          <a:p>
            <a:r>
              <a:rPr lang="en-IE" b="1" dirty="0" smtClean="0"/>
              <a:t>Native apps</a:t>
            </a:r>
            <a:r>
              <a:rPr lang="en-IE" dirty="0" smtClean="0"/>
              <a:t> live on the device and are accessed through icons on the device home screen. </a:t>
            </a:r>
          </a:p>
          <a:p>
            <a:r>
              <a:rPr lang="en-IE" dirty="0" smtClean="0"/>
              <a:t>Native apps are installed through an application store (such as Google Play or Apple’s App Store). </a:t>
            </a:r>
          </a:p>
          <a:p>
            <a:r>
              <a:rPr lang="en-IE" dirty="0" smtClean="0"/>
              <a:t>They are developed specifically for one platform, and can take full advantage of all the device features–they can use the camera, the GPS, the accelerometer, the compass, the list of contacts, and so on. </a:t>
            </a:r>
          </a:p>
          <a:p>
            <a:r>
              <a:rPr lang="en-IE" dirty="0" smtClean="0"/>
              <a:t>They can also incorporate gestures (either standard operating-system gestures or new, app-defined gestures). </a:t>
            </a:r>
          </a:p>
          <a:p>
            <a:r>
              <a:rPr lang="en-IE" dirty="0" smtClean="0"/>
              <a:t>Native apps can use the device’s notification system and can work offline.</a:t>
            </a:r>
          </a:p>
          <a:p>
            <a:endParaRPr lang="en-IE" dirty="0"/>
          </a:p>
        </p:txBody>
      </p:sp>
      <p:sp>
        <p:nvSpPr>
          <p:cNvPr id="4" name="Slide Number Placeholder 4"/>
          <p:cNvSpPr>
            <a:spLocks noGrp="1"/>
          </p:cNvSpPr>
          <p:nvPr>
            <p:ph type="sldNum" sz="quarter" idx="12"/>
          </p:nvPr>
        </p:nvSpPr>
        <p:spPr>
          <a:xfrm>
            <a:off x="9900458" y="6459785"/>
            <a:ext cx="1312025" cy="365125"/>
          </a:xfrm>
        </p:spPr>
        <p:txBody>
          <a:bodyPr/>
          <a:lstStyle/>
          <a:p>
            <a:r>
              <a:rPr lang="en-US" dirty="0" smtClean="0"/>
              <a:t>1</a:t>
            </a:r>
            <a:endParaRPr lang="en-US" dirty="0"/>
          </a:p>
        </p:txBody>
      </p:sp>
    </p:spTree>
    <p:extLst>
      <p:ext uri="{BB962C8B-B14F-4D97-AF65-F5344CB8AC3E}">
        <p14:creationId xmlns:p14="http://schemas.microsoft.com/office/powerpoint/2010/main" val="375260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Native Apps (continued)</a:t>
            </a:r>
          </a:p>
        </p:txBody>
      </p:sp>
      <p:sp>
        <p:nvSpPr>
          <p:cNvPr id="3" name="Content Placeholder 2"/>
          <p:cNvSpPr>
            <a:spLocks noGrp="1"/>
          </p:cNvSpPr>
          <p:nvPr>
            <p:ph idx="1"/>
          </p:nvPr>
        </p:nvSpPr>
        <p:spPr>
          <a:xfrm>
            <a:off x="1097280" y="1887263"/>
            <a:ext cx="10058400" cy="4468567"/>
          </a:xfrm>
        </p:spPr>
        <p:txBody>
          <a:bodyPr>
            <a:normAutofit fontScale="92500" lnSpcReduction="10000"/>
          </a:bodyPr>
          <a:lstStyle/>
          <a:p>
            <a:r>
              <a:rPr lang="en-IE" dirty="0"/>
              <a:t>In a nutshell, native apps provide the best usability, the best features, and the best overall mobile experience. There are some things you only get with native apps: </a:t>
            </a:r>
          </a:p>
          <a:p>
            <a:r>
              <a:rPr lang="en-IE" b="1" dirty="0"/>
              <a:t>Multi touch</a:t>
            </a:r>
            <a:r>
              <a:rPr lang="en-IE" dirty="0"/>
              <a:t> - double taps, pinch-spread, and other compound UI gestures </a:t>
            </a:r>
          </a:p>
          <a:p>
            <a:r>
              <a:rPr lang="en-IE" b="1" dirty="0"/>
              <a:t>Fast graphics API</a:t>
            </a:r>
            <a:r>
              <a:rPr lang="en-IE" dirty="0"/>
              <a:t> - the native platform gives you the fastest graphics, which may not be a big deal if you’re showing a static screen with only a few elements, or a very big deal if you’re using a lot of data and require a fast refresh. </a:t>
            </a:r>
          </a:p>
          <a:p>
            <a:r>
              <a:rPr lang="en-IE" b="1" dirty="0"/>
              <a:t>Fluid animation</a:t>
            </a:r>
            <a:r>
              <a:rPr lang="en-IE" dirty="0"/>
              <a:t> - related to the fast graphics API is the ability to have fluid animation. This is especially important in gaming, highly interactive reporting, or intensely computational algorithms for transforming photos and sounds. </a:t>
            </a:r>
          </a:p>
          <a:p>
            <a:r>
              <a:rPr lang="en-IE" b="1" dirty="0"/>
              <a:t>Built-in components</a:t>
            </a:r>
            <a:r>
              <a:rPr lang="en-IE" dirty="0"/>
              <a:t> - The camera, address book, </a:t>
            </a:r>
            <a:r>
              <a:rPr lang="en-IE" dirty="0" err="1"/>
              <a:t>geolocation</a:t>
            </a:r>
            <a:r>
              <a:rPr lang="en-IE" dirty="0"/>
              <a:t>, and other features native to the device can be seamlessly integrated into mobile apps. Another important built-in </a:t>
            </a:r>
            <a:r>
              <a:rPr lang="en-IE" dirty="0" smtClean="0"/>
              <a:t>component </a:t>
            </a:r>
            <a:r>
              <a:rPr lang="en-IE" dirty="0"/>
              <a:t>is encrypted </a:t>
            </a:r>
            <a:r>
              <a:rPr lang="en-IE" dirty="0" smtClean="0"/>
              <a:t>storage.</a:t>
            </a:r>
          </a:p>
          <a:p>
            <a:r>
              <a:rPr lang="en-IE" b="1" dirty="0" smtClean="0"/>
              <a:t>Ease </a:t>
            </a:r>
            <a:r>
              <a:rPr lang="en-IE" b="1" dirty="0"/>
              <a:t>of use</a:t>
            </a:r>
            <a:r>
              <a:rPr lang="en-IE" dirty="0"/>
              <a:t> - The native platform is what people are accustomed to, and so when you add that familiarity with all of the native features they expect, you have an app that’s just plain easier to use. </a:t>
            </a:r>
          </a:p>
        </p:txBody>
      </p:sp>
      <p:sp>
        <p:nvSpPr>
          <p:cNvPr id="4" name="Slide Number Placeholder 4"/>
          <p:cNvSpPr>
            <a:spLocks noGrp="1"/>
          </p:cNvSpPr>
          <p:nvPr>
            <p:ph type="sldNum" sz="quarter" idx="12"/>
          </p:nvPr>
        </p:nvSpPr>
        <p:spPr>
          <a:xfrm>
            <a:off x="9900458" y="6459785"/>
            <a:ext cx="1312025" cy="365125"/>
          </a:xfrm>
        </p:spPr>
        <p:txBody>
          <a:bodyPr/>
          <a:lstStyle/>
          <a:p>
            <a:r>
              <a:rPr lang="en-US" dirty="0" smtClean="0"/>
              <a:t>2</a:t>
            </a:r>
            <a:endParaRPr lang="en-US" dirty="0"/>
          </a:p>
        </p:txBody>
      </p:sp>
    </p:spTree>
    <p:extLst>
      <p:ext uri="{BB962C8B-B14F-4D97-AF65-F5344CB8AC3E}">
        <p14:creationId xmlns:p14="http://schemas.microsoft.com/office/powerpoint/2010/main" val="3429532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Native Apps (continued)</a:t>
            </a:r>
          </a:p>
        </p:txBody>
      </p:sp>
      <p:sp>
        <p:nvSpPr>
          <p:cNvPr id="3" name="Content Placeholder 2"/>
          <p:cNvSpPr>
            <a:spLocks noGrp="1"/>
          </p:cNvSpPr>
          <p:nvPr>
            <p:ph idx="1"/>
          </p:nvPr>
        </p:nvSpPr>
        <p:spPr>
          <a:xfrm>
            <a:off x="1097280" y="1845733"/>
            <a:ext cx="10058400" cy="4435145"/>
          </a:xfrm>
        </p:spPr>
        <p:txBody>
          <a:bodyPr>
            <a:normAutofit fontScale="92500" lnSpcReduction="20000"/>
          </a:bodyPr>
          <a:lstStyle/>
          <a:p>
            <a:r>
              <a:rPr lang="en-IE" b="1" dirty="0"/>
              <a:t>Documentation</a:t>
            </a:r>
            <a:r>
              <a:rPr lang="en-IE" dirty="0"/>
              <a:t> - There are over 2500 books alone for </a:t>
            </a:r>
            <a:r>
              <a:rPr lang="en-IE" dirty="0" err="1"/>
              <a:t>iOS</a:t>
            </a:r>
            <a:r>
              <a:rPr lang="en-IE" dirty="0"/>
              <a:t> and Android development, with many more articles, blog posts, and detailed technical threads on sites like </a:t>
            </a:r>
            <a:r>
              <a:rPr lang="en-IE" dirty="0" err="1"/>
              <a:t>StackOverflow</a:t>
            </a:r>
            <a:r>
              <a:rPr lang="en-IE" dirty="0"/>
              <a:t>. </a:t>
            </a:r>
          </a:p>
          <a:p>
            <a:r>
              <a:rPr lang="en-IE" dirty="0"/>
              <a:t>Native apps are usually developed using an integrated development environment (IDE</a:t>
            </a:r>
            <a:r>
              <a:rPr lang="en-IE" dirty="0" smtClean="0"/>
              <a:t>).</a:t>
            </a:r>
          </a:p>
          <a:p>
            <a:pPr lvl="1"/>
            <a:r>
              <a:rPr lang="en-IE" dirty="0" smtClean="0"/>
              <a:t>IDEs </a:t>
            </a:r>
            <a:r>
              <a:rPr lang="en-IE" dirty="0"/>
              <a:t>provide tools for building debugging, project management, version control, and other tools professional developers need. </a:t>
            </a:r>
            <a:endParaRPr lang="en-IE" dirty="0" smtClean="0"/>
          </a:p>
          <a:p>
            <a:pPr lvl="1"/>
            <a:r>
              <a:rPr lang="en-IE" dirty="0" smtClean="0"/>
              <a:t>While </a:t>
            </a:r>
            <a:r>
              <a:rPr lang="en-IE" dirty="0" err="1"/>
              <a:t>iOS</a:t>
            </a:r>
            <a:r>
              <a:rPr lang="en-IE" dirty="0"/>
              <a:t> and Android apps are developed using different IDEs and languages, there’s a lot of parity in the development </a:t>
            </a:r>
            <a:r>
              <a:rPr lang="en-IE" dirty="0" smtClean="0"/>
              <a:t>environments.</a:t>
            </a:r>
          </a:p>
          <a:p>
            <a:pPr lvl="1"/>
            <a:r>
              <a:rPr lang="en-IE" dirty="0" smtClean="0"/>
              <a:t>You </a:t>
            </a:r>
            <a:r>
              <a:rPr lang="en-IE" dirty="0"/>
              <a:t>need these tools because native apps are more difficult to develop. </a:t>
            </a:r>
            <a:endParaRPr lang="en-IE" dirty="0" smtClean="0"/>
          </a:p>
          <a:p>
            <a:r>
              <a:rPr lang="en-IE" dirty="0" smtClean="0"/>
              <a:t>Likewise</a:t>
            </a:r>
            <a:r>
              <a:rPr lang="en-IE" dirty="0"/>
              <a:t>, the level of experience required is higher than other development scenarios, you don’t just cut and paste Objective-C and expect it to work. </a:t>
            </a:r>
            <a:endParaRPr lang="en-IE" dirty="0" smtClean="0"/>
          </a:p>
          <a:p>
            <a:r>
              <a:rPr lang="en-IE" dirty="0" smtClean="0"/>
              <a:t>While </a:t>
            </a:r>
            <a:r>
              <a:rPr lang="en-IE" dirty="0"/>
              <a:t>we’ve touched on native apps from a development perspective, there’s also the more important perspective: the end user. </a:t>
            </a:r>
            <a:endParaRPr lang="en-IE" dirty="0" smtClean="0"/>
          </a:p>
          <a:p>
            <a:pPr lvl="1"/>
            <a:r>
              <a:rPr lang="en-IE" dirty="0" smtClean="0"/>
              <a:t>When </a:t>
            </a:r>
            <a:r>
              <a:rPr lang="en-IE" dirty="0"/>
              <a:t>you’re looking for an app, you’ll find it in the store</a:t>
            </a:r>
            <a:r>
              <a:rPr lang="en-IE" dirty="0" smtClean="0"/>
              <a:t>.</a:t>
            </a:r>
          </a:p>
          <a:p>
            <a:pPr lvl="1"/>
            <a:r>
              <a:rPr lang="en-IE" dirty="0" smtClean="0"/>
              <a:t>When </a:t>
            </a:r>
            <a:r>
              <a:rPr lang="en-IE" dirty="0"/>
              <a:t>you start the app, it fires up immediately. </a:t>
            </a:r>
            <a:endParaRPr lang="en-IE" dirty="0" smtClean="0"/>
          </a:p>
          <a:p>
            <a:pPr lvl="1"/>
            <a:r>
              <a:rPr lang="en-IE" dirty="0" smtClean="0"/>
              <a:t>When </a:t>
            </a:r>
            <a:r>
              <a:rPr lang="en-IE" dirty="0"/>
              <a:t>you use the app, you get fast performance, consistent platform look and feel. </a:t>
            </a:r>
            <a:endParaRPr lang="en-IE" dirty="0" smtClean="0"/>
          </a:p>
          <a:p>
            <a:pPr lvl="1"/>
            <a:r>
              <a:rPr lang="en-IE" dirty="0" smtClean="0"/>
              <a:t>When </a:t>
            </a:r>
            <a:r>
              <a:rPr lang="en-IE" dirty="0"/>
              <a:t>your app needs an update, it tells you so. </a:t>
            </a:r>
            <a:endParaRPr lang="en-IE" dirty="0" smtClean="0"/>
          </a:p>
          <a:p>
            <a:endParaRPr lang="en-IE" dirty="0"/>
          </a:p>
        </p:txBody>
      </p:sp>
      <p:sp>
        <p:nvSpPr>
          <p:cNvPr id="5" name="Slide Number Placeholder 4"/>
          <p:cNvSpPr>
            <a:spLocks noGrp="1"/>
          </p:cNvSpPr>
          <p:nvPr>
            <p:ph type="sldNum" sz="quarter" idx="12"/>
          </p:nvPr>
        </p:nvSpPr>
        <p:spPr/>
        <p:txBody>
          <a:bodyPr/>
          <a:lstStyle/>
          <a:p>
            <a:r>
              <a:rPr lang="en-US" dirty="0" smtClean="0"/>
              <a:t>3</a:t>
            </a:r>
            <a:endParaRPr lang="en-US" dirty="0"/>
          </a:p>
        </p:txBody>
      </p:sp>
    </p:spTree>
    <p:extLst>
      <p:ext uri="{BB962C8B-B14F-4D97-AF65-F5344CB8AC3E}">
        <p14:creationId xmlns:p14="http://schemas.microsoft.com/office/powerpoint/2010/main" val="387920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Native </a:t>
            </a:r>
            <a:r>
              <a:rPr lang="en-IE" dirty="0" smtClean="0"/>
              <a:t>Apps (continued)</a:t>
            </a:r>
            <a:endParaRPr lang="en-IE" dirty="0"/>
          </a:p>
        </p:txBody>
      </p:sp>
      <p:sp>
        <p:nvSpPr>
          <p:cNvPr id="3" name="Content Placeholder 2"/>
          <p:cNvSpPr>
            <a:spLocks noGrp="1"/>
          </p:cNvSpPr>
          <p:nvPr>
            <p:ph idx="1"/>
          </p:nvPr>
        </p:nvSpPr>
        <p:spPr/>
        <p:txBody>
          <a:bodyPr>
            <a:normAutofit lnSpcReduction="10000"/>
          </a:bodyPr>
          <a:lstStyle/>
          <a:p>
            <a:r>
              <a:rPr lang="en-IE" b="1" dirty="0"/>
              <a:t>Native App Pros:</a:t>
            </a:r>
          </a:p>
          <a:p>
            <a:pPr lvl="1"/>
            <a:r>
              <a:rPr lang="en-IE" dirty="0"/>
              <a:t>Native access to the phone’s senses</a:t>
            </a:r>
          </a:p>
          <a:p>
            <a:pPr lvl="1"/>
            <a:r>
              <a:rPr lang="en-IE" dirty="0"/>
              <a:t>Native access to the phone’s data</a:t>
            </a:r>
          </a:p>
          <a:p>
            <a:pPr lvl="1"/>
            <a:r>
              <a:rPr lang="en-IE" dirty="0"/>
              <a:t>Offline storage</a:t>
            </a:r>
          </a:p>
          <a:p>
            <a:pPr lvl="1"/>
            <a:r>
              <a:rPr lang="en-IE" dirty="0"/>
              <a:t>Richer GUI options</a:t>
            </a:r>
          </a:p>
          <a:p>
            <a:pPr lvl="1"/>
            <a:r>
              <a:rPr lang="en-IE" dirty="0"/>
              <a:t>App Store </a:t>
            </a:r>
            <a:r>
              <a:rPr lang="en-IE" dirty="0" smtClean="0"/>
              <a:t>monetisation/In-App </a:t>
            </a:r>
            <a:r>
              <a:rPr lang="en-IE" dirty="0"/>
              <a:t>Purchases</a:t>
            </a:r>
          </a:p>
          <a:p>
            <a:r>
              <a:rPr lang="en-IE" b="1" dirty="0"/>
              <a:t>Native App Cons:</a:t>
            </a:r>
          </a:p>
          <a:p>
            <a:pPr lvl="1"/>
            <a:r>
              <a:rPr lang="en-IE" dirty="0"/>
              <a:t>Different Development Technologies</a:t>
            </a:r>
          </a:p>
          <a:p>
            <a:pPr lvl="1"/>
            <a:r>
              <a:rPr lang="en-IE" dirty="0"/>
              <a:t>Different IDEs</a:t>
            </a:r>
          </a:p>
          <a:p>
            <a:pPr lvl="1"/>
            <a:r>
              <a:rPr lang="en-IE" dirty="0"/>
              <a:t>Duplicate development efforts</a:t>
            </a:r>
          </a:p>
          <a:p>
            <a:pPr lvl="1"/>
            <a:r>
              <a:rPr lang="en-IE" dirty="0"/>
              <a:t>Increased support costs</a:t>
            </a:r>
          </a:p>
          <a:p>
            <a:pPr lvl="1"/>
            <a:r>
              <a:rPr lang="en-IE" dirty="0"/>
              <a:t>App Store approval queues</a:t>
            </a:r>
          </a:p>
          <a:p>
            <a:endParaRPr lang="en-IE" dirty="0"/>
          </a:p>
        </p:txBody>
      </p:sp>
      <p:sp>
        <p:nvSpPr>
          <p:cNvPr id="4" name="Slide Number Placeholder 4"/>
          <p:cNvSpPr>
            <a:spLocks noGrp="1"/>
          </p:cNvSpPr>
          <p:nvPr>
            <p:ph type="sldNum" sz="quarter" idx="12"/>
          </p:nvPr>
        </p:nvSpPr>
        <p:spPr>
          <a:xfrm>
            <a:off x="9900458" y="6459785"/>
            <a:ext cx="1312025" cy="365125"/>
          </a:xfrm>
        </p:spPr>
        <p:txBody>
          <a:bodyPr/>
          <a:lstStyle/>
          <a:p>
            <a:r>
              <a:rPr lang="en-US" dirty="0" smtClean="0"/>
              <a:t>4</a:t>
            </a:r>
            <a:endParaRPr lang="en-US" dirty="0"/>
          </a:p>
        </p:txBody>
      </p:sp>
    </p:spTree>
    <p:extLst>
      <p:ext uri="{BB962C8B-B14F-4D97-AF65-F5344CB8AC3E}">
        <p14:creationId xmlns:p14="http://schemas.microsoft.com/office/powerpoint/2010/main" val="3148536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Mobile Web Apps</a:t>
            </a:r>
            <a:endParaRPr lang="en-IE" dirty="0"/>
          </a:p>
        </p:txBody>
      </p:sp>
      <p:sp>
        <p:nvSpPr>
          <p:cNvPr id="3" name="Content Placeholder 2"/>
          <p:cNvSpPr>
            <a:spLocks noGrp="1"/>
          </p:cNvSpPr>
          <p:nvPr>
            <p:ph idx="1"/>
          </p:nvPr>
        </p:nvSpPr>
        <p:spPr>
          <a:xfrm>
            <a:off x="1097280" y="1845734"/>
            <a:ext cx="10058400" cy="4330214"/>
          </a:xfrm>
        </p:spPr>
        <p:txBody>
          <a:bodyPr>
            <a:normAutofit fontScale="92500" lnSpcReduction="20000"/>
          </a:bodyPr>
          <a:lstStyle/>
          <a:p>
            <a:r>
              <a:rPr lang="en-IE" dirty="0" smtClean="0"/>
              <a:t>An </a:t>
            </a:r>
            <a:r>
              <a:rPr lang="en-IE" b="1" dirty="0" smtClean="0"/>
              <a:t>HTML5 mobile app </a:t>
            </a:r>
            <a:r>
              <a:rPr lang="en-IE" dirty="0" smtClean="0"/>
              <a:t>is basically a web page, or series of web pages, that are designed to work on a tiny screen.</a:t>
            </a:r>
            <a:endParaRPr lang="en-IE" b="1" dirty="0" smtClean="0"/>
          </a:p>
          <a:p>
            <a:r>
              <a:rPr lang="en-IE" b="1" dirty="0" smtClean="0"/>
              <a:t>Web apps</a:t>
            </a:r>
            <a:r>
              <a:rPr lang="en-IE" dirty="0" smtClean="0"/>
              <a:t> are not real apps; they are really websites that, in many ways, look and feel like native applications. </a:t>
            </a:r>
          </a:p>
          <a:p>
            <a:r>
              <a:rPr lang="en-IE" dirty="0" smtClean="0"/>
              <a:t>They are run by a browser and typically written in HTML5.</a:t>
            </a:r>
            <a:r>
              <a:rPr lang="en-IE" dirty="0" smtClean="0">
                <a:effectLst/>
              </a:rPr>
              <a:t>  </a:t>
            </a:r>
          </a:p>
          <a:p>
            <a:r>
              <a:rPr lang="en-IE" dirty="0" smtClean="0"/>
              <a:t>Appropriate when content is constantly changing.</a:t>
            </a:r>
            <a:endParaRPr lang="en-IE" dirty="0" smtClean="0">
              <a:effectLst/>
            </a:endParaRPr>
          </a:p>
          <a:p>
            <a:r>
              <a:rPr lang="en-IE" dirty="0" smtClean="0"/>
              <a:t>Users first access them as they would access any web page: they navigate to a special URL and then have the option of “installing” them on their home screen by creating a bookmark to that page.</a:t>
            </a:r>
          </a:p>
          <a:p>
            <a:r>
              <a:rPr lang="en-IE" dirty="0" smtClean="0"/>
              <a:t>Web apps became really popular when HTML5 came around and people realized that they can obtain native-like–functionality in the browser. </a:t>
            </a:r>
          </a:p>
          <a:p>
            <a:r>
              <a:rPr lang="en-IE" dirty="0" smtClean="0"/>
              <a:t>The </a:t>
            </a:r>
            <a:r>
              <a:rPr lang="en-IE" dirty="0"/>
              <a:t>popularity of HTML5 has blurred the distinction between web apps and regular apps by offering native-like–functionality in the browser itself. Although web apps are very close to native apps in appearance, there are many features that remain inaccessible in the browser such as the notifications, accelerometer information and other complex gestures.</a:t>
            </a:r>
          </a:p>
          <a:p>
            <a:endParaRPr lang="en-IE" dirty="0"/>
          </a:p>
        </p:txBody>
      </p:sp>
      <p:sp>
        <p:nvSpPr>
          <p:cNvPr id="4" name="Slide Number Placeholder 4"/>
          <p:cNvSpPr>
            <a:spLocks noGrp="1"/>
          </p:cNvSpPr>
          <p:nvPr>
            <p:ph type="sldNum" sz="quarter" idx="12"/>
          </p:nvPr>
        </p:nvSpPr>
        <p:spPr>
          <a:xfrm>
            <a:off x="9900458" y="6459785"/>
            <a:ext cx="1312025" cy="365125"/>
          </a:xfrm>
        </p:spPr>
        <p:txBody>
          <a:bodyPr/>
          <a:lstStyle/>
          <a:p>
            <a:r>
              <a:rPr lang="en-US" dirty="0" smtClean="0"/>
              <a:t>5</a:t>
            </a:r>
            <a:endParaRPr lang="en-US" dirty="0"/>
          </a:p>
        </p:txBody>
      </p:sp>
    </p:spTree>
    <p:extLst>
      <p:ext uri="{BB962C8B-B14F-4D97-AF65-F5344CB8AC3E}">
        <p14:creationId xmlns:p14="http://schemas.microsoft.com/office/powerpoint/2010/main" val="51034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Mobile Web </a:t>
            </a:r>
            <a:r>
              <a:rPr lang="en-IE" dirty="0" smtClean="0"/>
              <a:t>Apps(continued)</a:t>
            </a:r>
            <a:endParaRPr lang="en-IE" dirty="0"/>
          </a:p>
        </p:txBody>
      </p:sp>
      <p:sp>
        <p:nvSpPr>
          <p:cNvPr id="3" name="Content Placeholder 2"/>
          <p:cNvSpPr>
            <a:spLocks noGrp="1"/>
          </p:cNvSpPr>
          <p:nvPr>
            <p:ph idx="1"/>
          </p:nvPr>
        </p:nvSpPr>
        <p:spPr>
          <a:xfrm>
            <a:off x="1097280" y="1845733"/>
            <a:ext cx="10058400" cy="4614051"/>
          </a:xfrm>
        </p:spPr>
        <p:txBody>
          <a:bodyPr>
            <a:normAutofit/>
          </a:bodyPr>
          <a:lstStyle/>
          <a:p>
            <a:r>
              <a:rPr lang="en-IE" dirty="0" smtClean="0"/>
              <a:t>An important part of the "write-once-run-anywhere" HTML5 methodology is that distribution and support is much easier than for native apps. </a:t>
            </a:r>
          </a:p>
          <a:p>
            <a:pPr lvl="1"/>
            <a:r>
              <a:rPr lang="en-IE" dirty="0" smtClean="0"/>
              <a:t>Need to make a bug fix or add features? Done and deployed for all users. </a:t>
            </a:r>
          </a:p>
          <a:p>
            <a:pPr lvl="1"/>
            <a:r>
              <a:rPr lang="en-IE" dirty="0" smtClean="0"/>
              <a:t>For a native app, there are longer development and testing cycles, after which the consumer typically must log into a store and download a new version to get the latest fix. </a:t>
            </a:r>
          </a:p>
          <a:p>
            <a:r>
              <a:rPr lang="en-IE" dirty="0" smtClean="0"/>
              <a:t>Multiple UI frameworks are available for solving some of the most complex problems that no developer wants to reinvent.</a:t>
            </a:r>
          </a:p>
          <a:p>
            <a:pPr lvl="1"/>
            <a:r>
              <a:rPr lang="en-IE" dirty="0" smtClean="0"/>
              <a:t> </a:t>
            </a:r>
            <a:r>
              <a:rPr lang="en-IE" dirty="0" err="1" smtClean="0"/>
              <a:t>iScroll</a:t>
            </a:r>
            <a:r>
              <a:rPr lang="en-IE" dirty="0" smtClean="0"/>
              <a:t> does a phenomenal job of emulating momentum style scrolling</a:t>
            </a:r>
          </a:p>
          <a:p>
            <a:pPr lvl="1"/>
            <a:r>
              <a:rPr lang="en-IE" dirty="0" smtClean="0"/>
              <a:t>JQuery Mobile and </a:t>
            </a:r>
            <a:r>
              <a:rPr lang="en-IE" dirty="0" err="1" smtClean="0"/>
              <a:t>Sencha</a:t>
            </a:r>
            <a:r>
              <a:rPr lang="en-IE" dirty="0" smtClean="0"/>
              <a:t> Touch provide elegant mobile components</a:t>
            </a:r>
          </a:p>
        </p:txBody>
      </p:sp>
      <p:sp>
        <p:nvSpPr>
          <p:cNvPr id="4" name="Slide Number Placeholder 4"/>
          <p:cNvSpPr>
            <a:spLocks noGrp="1"/>
          </p:cNvSpPr>
          <p:nvPr>
            <p:ph type="sldNum" sz="quarter" idx="12"/>
          </p:nvPr>
        </p:nvSpPr>
        <p:spPr>
          <a:xfrm>
            <a:off x="9900458" y="6459785"/>
            <a:ext cx="1312025" cy="365125"/>
          </a:xfrm>
        </p:spPr>
        <p:txBody>
          <a:bodyPr/>
          <a:lstStyle/>
          <a:p>
            <a:r>
              <a:rPr lang="en-US" dirty="0" smtClean="0"/>
              <a:t>6</a:t>
            </a:r>
            <a:endParaRPr lang="en-US" dirty="0"/>
          </a:p>
        </p:txBody>
      </p:sp>
    </p:spTree>
    <p:extLst>
      <p:ext uri="{BB962C8B-B14F-4D97-AF65-F5344CB8AC3E}">
        <p14:creationId xmlns:p14="http://schemas.microsoft.com/office/powerpoint/2010/main" val="4170262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Mobile Web Apps(continued)</a:t>
            </a:r>
          </a:p>
        </p:txBody>
      </p:sp>
      <p:sp>
        <p:nvSpPr>
          <p:cNvPr id="3" name="Content Placeholder 2"/>
          <p:cNvSpPr>
            <a:spLocks noGrp="1"/>
          </p:cNvSpPr>
          <p:nvPr>
            <p:ph idx="1"/>
          </p:nvPr>
        </p:nvSpPr>
        <p:spPr>
          <a:xfrm>
            <a:off x="1097280" y="1845733"/>
            <a:ext cx="10058400" cy="4315223"/>
          </a:xfrm>
        </p:spPr>
        <p:txBody>
          <a:bodyPr>
            <a:normAutofit/>
          </a:bodyPr>
          <a:lstStyle/>
          <a:p>
            <a:r>
              <a:rPr lang="en-IE" dirty="0"/>
              <a:t>So if HTML5 apps are easier to develop, easier to support, and can reach the widest range of devices, where do these apps lose out?</a:t>
            </a:r>
          </a:p>
          <a:p>
            <a:pPr lvl="1"/>
            <a:r>
              <a:rPr lang="en-IE" dirty="0"/>
              <a:t>We already reviewed the major benefits of native development, so we'll just reiterate that you can't access native features on the device.</a:t>
            </a:r>
          </a:p>
          <a:p>
            <a:pPr lvl="1"/>
            <a:r>
              <a:rPr lang="en-IE" dirty="0"/>
              <a:t>Users won’t have the familiarity of the native look and feel, or be able to use compound gestures they are familiar with. </a:t>
            </a:r>
          </a:p>
          <a:p>
            <a:pPr lvl="2"/>
            <a:r>
              <a:rPr lang="en-IE" dirty="0"/>
              <a:t>But strides are being made on all fronts, and more and more functionality is supported by browsers all the time. </a:t>
            </a:r>
            <a:endParaRPr lang="en-IE" dirty="0" smtClean="0"/>
          </a:p>
          <a:p>
            <a:pPr lvl="1"/>
            <a:r>
              <a:rPr lang="en-IE" dirty="0" smtClean="0"/>
              <a:t>Limitations, especially for enterprise mobile, are offline storage and security</a:t>
            </a:r>
          </a:p>
          <a:p>
            <a:pPr lvl="2"/>
            <a:r>
              <a:rPr lang="en-IE" sz="1600" dirty="0" smtClean="0"/>
              <a:t>While you can implement a semblance of offline capability by caching files on the device, it just isn't a very good solution</a:t>
            </a:r>
          </a:p>
          <a:p>
            <a:pPr lvl="2"/>
            <a:r>
              <a:rPr lang="en-IE" sz="1600" dirty="0" smtClean="0"/>
              <a:t>Also, if a web app with authentication is launched from the desktop, it will require users to enter their credentials every time the app it is sent to the background</a:t>
            </a:r>
          </a:p>
          <a:p>
            <a:pPr lvl="2"/>
            <a:r>
              <a:rPr lang="en-IE" sz="1600" dirty="0" smtClean="0"/>
              <a:t>Therefore, if security is of the utmost importance, it can be the deciding factor on which mobile technology you choose</a:t>
            </a:r>
            <a:endParaRPr lang="en-IE" dirty="0" smtClean="0"/>
          </a:p>
          <a:p>
            <a:endParaRPr lang="en-IE" dirty="0"/>
          </a:p>
        </p:txBody>
      </p:sp>
      <p:sp>
        <p:nvSpPr>
          <p:cNvPr id="4" name="Slide Number Placeholder 3"/>
          <p:cNvSpPr>
            <a:spLocks noGrp="1"/>
          </p:cNvSpPr>
          <p:nvPr>
            <p:ph type="sldNum" sz="quarter" idx="12"/>
          </p:nvPr>
        </p:nvSpPr>
        <p:spPr/>
        <p:txBody>
          <a:bodyPr/>
          <a:lstStyle/>
          <a:p>
            <a:r>
              <a:rPr lang="en-US" dirty="0" smtClean="0"/>
              <a:t>7</a:t>
            </a:r>
            <a:endParaRPr lang="en-US" dirty="0"/>
          </a:p>
        </p:txBody>
      </p:sp>
    </p:spTree>
    <p:extLst>
      <p:ext uri="{BB962C8B-B14F-4D97-AF65-F5344CB8AC3E}">
        <p14:creationId xmlns:p14="http://schemas.microsoft.com/office/powerpoint/2010/main" val="347869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Mobile Web </a:t>
            </a:r>
            <a:r>
              <a:rPr lang="en-IE" dirty="0" smtClean="0"/>
              <a:t>Apps(continued)</a:t>
            </a:r>
            <a:endParaRPr lang="en-IE" dirty="0"/>
          </a:p>
        </p:txBody>
      </p:sp>
      <p:sp>
        <p:nvSpPr>
          <p:cNvPr id="3" name="Content Placeholder 2"/>
          <p:cNvSpPr>
            <a:spLocks noGrp="1"/>
          </p:cNvSpPr>
          <p:nvPr>
            <p:ph idx="1"/>
          </p:nvPr>
        </p:nvSpPr>
        <p:spPr>
          <a:xfrm>
            <a:off x="1097279" y="1845733"/>
            <a:ext cx="10115203" cy="4255263"/>
          </a:xfrm>
        </p:spPr>
        <p:txBody>
          <a:bodyPr>
            <a:normAutofit fontScale="92500" lnSpcReduction="20000"/>
          </a:bodyPr>
          <a:lstStyle/>
          <a:p>
            <a:r>
              <a:rPr lang="en-IE" b="1" dirty="0"/>
              <a:t>Mobile Web Pros:</a:t>
            </a:r>
          </a:p>
          <a:p>
            <a:pPr lvl="1"/>
            <a:r>
              <a:rPr lang="en-IE" dirty="0"/>
              <a:t>Cross-platform</a:t>
            </a:r>
          </a:p>
          <a:p>
            <a:pPr lvl="1"/>
            <a:r>
              <a:rPr lang="en-IE" dirty="0"/>
              <a:t>Open standards</a:t>
            </a:r>
          </a:p>
          <a:p>
            <a:pPr lvl="1"/>
            <a:r>
              <a:rPr lang="en-IE" dirty="0"/>
              <a:t>No proprietary programming </a:t>
            </a:r>
            <a:r>
              <a:rPr lang="en-IE" dirty="0" smtClean="0"/>
              <a:t>languages</a:t>
            </a:r>
          </a:p>
          <a:p>
            <a:pPr lvl="1"/>
            <a:r>
              <a:rPr lang="en-IE" dirty="0" smtClean="0"/>
              <a:t>Lowest barrier for first time use</a:t>
            </a:r>
            <a:endParaRPr lang="en-IE" dirty="0"/>
          </a:p>
          <a:p>
            <a:pPr lvl="1"/>
            <a:r>
              <a:rPr lang="en-IE" dirty="0"/>
              <a:t>Easier reuse of existing enterprise tech</a:t>
            </a:r>
          </a:p>
          <a:p>
            <a:pPr lvl="1"/>
            <a:r>
              <a:rPr lang="en-IE" dirty="0"/>
              <a:t>No dependency on app </a:t>
            </a:r>
            <a:r>
              <a:rPr lang="en-IE" dirty="0" smtClean="0"/>
              <a:t>stores</a:t>
            </a:r>
          </a:p>
          <a:p>
            <a:pPr lvl="1"/>
            <a:r>
              <a:rPr lang="en-IE" dirty="0" smtClean="0"/>
              <a:t>You control application updates</a:t>
            </a:r>
            <a:endParaRPr lang="en-IE" dirty="0"/>
          </a:p>
          <a:p>
            <a:r>
              <a:rPr lang="en-IE" b="1" dirty="0"/>
              <a:t>Mobile Web Cons:</a:t>
            </a:r>
          </a:p>
          <a:p>
            <a:pPr lvl="1"/>
            <a:r>
              <a:rPr lang="en-IE" dirty="0"/>
              <a:t>No disconnected state</a:t>
            </a:r>
          </a:p>
          <a:p>
            <a:pPr lvl="1"/>
            <a:r>
              <a:rPr lang="en-IE" dirty="0"/>
              <a:t>No access to (most of) the phone’s senses</a:t>
            </a:r>
          </a:p>
          <a:p>
            <a:pPr lvl="1"/>
            <a:r>
              <a:rPr lang="en-IE" dirty="0"/>
              <a:t>Device testing a challenge</a:t>
            </a:r>
          </a:p>
          <a:p>
            <a:pPr lvl="1"/>
            <a:r>
              <a:rPr lang="en-IE" dirty="0"/>
              <a:t>Writing multiple implementations</a:t>
            </a:r>
          </a:p>
          <a:p>
            <a:pPr lvl="1"/>
            <a:r>
              <a:rPr lang="en-IE" dirty="0"/>
              <a:t>No marketing/distribution through app </a:t>
            </a:r>
            <a:r>
              <a:rPr lang="en-IE" dirty="0" smtClean="0"/>
              <a:t>store</a:t>
            </a:r>
          </a:p>
          <a:p>
            <a:pPr lvl="1"/>
            <a:r>
              <a:rPr lang="en-IE" dirty="0" smtClean="0"/>
              <a:t>User interactions not native</a:t>
            </a:r>
            <a:endParaRPr lang="en-IE" dirty="0"/>
          </a:p>
          <a:p>
            <a:endParaRPr lang="en-IE" dirty="0"/>
          </a:p>
        </p:txBody>
      </p:sp>
      <p:sp>
        <p:nvSpPr>
          <p:cNvPr id="4" name="Slide Number Placeholder 4"/>
          <p:cNvSpPr>
            <a:spLocks noGrp="1"/>
          </p:cNvSpPr>
          <p:nvPr>
            <p:ph type="sldNum" sz="quarter" idx="12"/>
          </p:nvPr>
        </p:nvSpPr>
        <p:spPr>
          <a:xfrm>
            <a:off x="9900458" y="6459785"/>
            <a:ext cx="1312025" cy="365125"/>
          </a:xfrm>
        </p:spPr>
        <p:txBody>
          <a:bodyPr/>
          <a:lstStyle/>
          <a:p>
            <a:r>
              <a:rPr lang="en-US" dirty="0" smtClean="0"/>
              <a:t>8</a:t>
            </a:r>
            <a:endParaRPr lang="en-US" dirty="0"/>
          </a:p>
        </p:txBody>
      </p:sp>
    </p:spTree>
    <p:extLst>
      <p:ext uri="{BB962C8B-B14F-4D97-AF65-F5344CB8AC3E}">
        <p14:creationId xmlns:p14="http://schemas.microsoft.com/office/powerpoint/2010/main" val="2514027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1405</TotalTime>
  <Words>1488</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Wingdings</vt:lpstr>
      <vt:lpstr>Retrospect</vt:lpstr>
      <vt:lpstr>Mobile:  Native Apps, Web Apps, &amp;Hybrid Apps</vt:lpstr>
      <vt:lpstr>Native Apps</vt:lpstr>
      <vt:lpstr>Native Apps (continued)</vt:lpstr>
      <vt:lpstr>Native Apps (continued)</vt:lpstr>
      <vt:lpstr>Native Apps (continued)</vt:lpstr>
      <vt:lpstr>Mobile Web Apps</vt:lpstr>
      <vt:lpstr>Mobile Web Apps(continued)</vt:lpstr>
      <vt:lpstr>Mobile Web Apps(continued)</vt:lpstr>
      <vt:lpstr>Mobile Web Apps(continued)</vt:lpstr>
      <vt:lpstr>HTML5  A collection of features </vt:lpstr>
      <vt:lpstr>Hybrid Apps</vt:lpstr>
      <vt:lpstr>Hybrid Apps (continued)</vt:lpstr>
      <vt:lpstr>Summary!</vt:lpstr>
      <vt:lpstr>PowerPoint Presentation</vt:lpstr>
    </vt:vector>
  </TitlesOfParts>
  <Company>Institute of Technology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CSS3</dc:title>
  <dc:creator>Anne O Brien</dc:creator>
  <cp:lastModifiedBy>Anne O Brien</cp:lastModifiedBy>
  <cp:revision>64</cp:revision>
  <cp:lastPrinted>2014-01-21T15:02:21Z</cp:lastPrinted>
  <dcterms:created xsi:type="dcterms:W3CDTF">2013-09-05T11:16:02Z</dcterms:created>
  <dcterms:modified xsi:type="dcterms:W3CDTF">2014-01-22T09:11:40Z</dcterms:modified>
</cp:coreProperties>
</file>